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>
      <p:cViewPr>
        <p:scale>
          <a:sx n="144" d="100"/>
          <a:sy n="144" d="100"/>
        </p:scale>
        <p:origin x="1752" y="-39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openxmlformats.org/officeDocument/2006/relationships/image" Target="../media/image7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jpg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Relationship Id="rId14" Type="http://schemas.openxmlformats.org/officeDocument/2006/relationships/image" Target="../media/image8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6858000" y="0"/>
                </a:moveTo>
                <a:lnTo>
                  <a:pt x="0" y="0"/>
                </a:lnTo>
                <a:lnTo>
                  <a:pt x="0" y="9906000"/>
                </a:lnTo>
                <a:lnTo>
                  <a:pt x="6858000" y="9906000"/>
                </a:lnTo>
                <a:lnTo>
                  <a:pt x="6858000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09319" y="0"/>
            <a:ext cx="4866639" cy="17119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6839" y="9288780"/>
            <a:ext cx="1353820" cy="4800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778760" y="9314180"/>
            <a:ext cx="1173480" cy="48005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524000" y="9314180"/>
            <a:ext cx="1191260" cy="457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015740" y="9370059"/>
            <a:ext cx="1371600" cy="42417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458459" y="9370059"/>
            <a:ext cx="1328419" cy="45211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430520" y="6390640"/>
            <a:ext cx="1356359" cy="8356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438140" y="5186679"/>
            <a:ext cx="1361439" cy="87122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453379" y="3947159"/>
            <a:ext cx="1330959" cy="9144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hyperlink" Target="mailto:alex.mackay@glasgow.ac.uk" TargetMode="External"/><Relationship Id="rId7" Type="http://schemas.openxmlformats.org/officeDocument/2006/relationships/image" Target="../media/image12.png"/><Relationship Id="rId2" Type="http://schemas.openxmlformats.org/officeDocument/2006/relationships/hyperlink" Target="mailto:dmbuvi@kemri-wellcome.org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openxmlformats.org/officeDocument/2006/relationships/image" Target="../media/image16.jpeg"/><Relationship Id="rId5" Type="http://schemas.openxmlformats.org/officeDocument/2006/relationships/hyperlink" Target="https://jobs.kemri-wellcome.org/webform/africa-bop-application-form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10.jpg"/><Relationship Id="rId9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3766" y="1676400"/>
            <a:ext cx="4174034" cy="1045799"/>
          </a:xfrm>
          <a:prstGeom prst="rect">
            <a:avLst/>
          </a:prstGeom>
          <a:solidFill>
            <a:srgbClr val="F79546"/>
          </a:solidFill>
        </p:spPr>
        <p:txBody>
          <a:bodyPr vert="horz" wrap="square" lIns="0" tIns="45085" rIns="0" bIns="0" rtlCol="0">
            <a:spAutoFit/>
          </a:bodyPr>
          <a:lstStyle/>
          <a:p>
            <a:pPr marL="278765" marR="272415" algn="ctr">
              <a:lnSpc>
                <a:spcPct val="100000"/>
              </a:lnSpc>
              <a:spcBef>
                <a:spcPts val="355"/>
              </a:spcBef>
            </a:pPr>
            <a:r>
              <a:rPr sz="1700" b="1" spc="-5" dirty="0">
                <a:latin typeface="Tahoma"/>
                <a:cs typeface="Tahoma"/>
              </a:rPr>
              <a:t>course and </a:t>
            </a:r>
            <a:r>
              <a:rPr sz="1700" b="1" spc="-10" dirty="0">
                <a:latin typeface="Tahoma"/>
                <a:cs typeface="Tahoma"/>
              </a:rPr>
              <a:t>expert </a:t>
            </a:r>
            <a:r>
              <a:rPr sz="1700" b="1" spc="-5" dirty="0">
                <a:latin typeface="Tahoma"/>
                <a:cs typeface="Tahoma"/>
              </a:rPr>
              <a:t>symposium </a:t>
            </a:r>
            <a:r>
              <a:rPr sz="1700" b="1" spc="-10" dirty="0">
                <a:latin typeface="Tahoma"/>
                <a:cs typeface="Tahoma"/>
              </a:rPr>
              <a:t>on </a:t>
            </a:r>
            <a:r>
              <a:rPr sz="1600" b="1" spc="-5" dirty="0">
                <a:latin typeface="Tahoma"/>
                <a:cs typeface="Tahoma"/>
              </a:rPr>
              <a:t>advances </a:t>
            </a:r>
            <a:r>
              <a:rPr sz="1600" b="1" dirty="0">
                <a:latin typeface="Tahoma"/>
                <a:cs typeface="Tahoma"/>
              </a:rPr>
              <a:t>in </a:t>
            </a:r>
            <a:r>
              <a:rPr sz="1600" b="1" spc="-5" dirty="0">
                <a:latin typeface="Tahoma"/>
                <a:cs typeface="Tahoma"/>
              </a:rPr>
              <a:t>the Immunobiology of </a:t>
            </a:r>
            <a:r>
              <a:rPr sz="1600" b="1" dirty="0">
                <a:latin typeface="Tahoma"/>
                <a:cs typeface="Tahoma"/>
              </a:rPr>
              <a:t>Parasites, </a:t>
            </a:r>
            <a:r>
              <a:rPr sz="1600" b="1" spc="-5" dirty="0">
                <a:latin typeface="Tahoma"/>
                <a:cs typeface="Tahoma"/>
              </a:rPr>
              <a:t>Pathogens </a:t>
            </a:r>
            <a:r>
              <a:rPr sz="1600" b="1" dirty="0">
                <a:latin typeface="Tahoma"/>
                <a:cs typeface="Tahoma"/>
              </a:rPr>
              <a:t>and  </a:t>
            </a:r>
            <a:r>
              <a:rPr sz="1600" b="1" spc="-5" dirty="0">
                <a:latin typeface="Tahoma"/>
                <a:cs typeface="Tahoma"/>
              </a:rPr>
              <a:t>Pathogenesis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0686" y="7696200"/>
            <a:ext cx="259397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Application Deadline</a:t>
            </a:r>
            <a:r>
              <a:rPr sz="1000" b="1" spc="-5" dirty="0">
                <a:latin typeface="Tahoma"/>
                <a:cs typeface="Tahoma"/>
              </a:rPr>
              <a:t>:</a:t>
            </a:r>
            <a:r>
              <a:rPr lang="en-US" sz="1000" b="1" spc="-5" dirty="0">
                <a:latin typeface="Tahoma"/>
                <a:cs typeface="Tahoma"/>
              </a:rPr>
              <a:t> </a:t>
            </a:r>
            <a:r>
              <a:rPr lang="en-GB" sz="1000" spc="-5" dirty="0">
                <a:latin typeface="Tahoma"/>
                <a:cs typeface="Tahoma"/>
              </a:rPr>
              <a:t>20 September 2023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434" y="7934843"/>
            <a:ext cx="4571366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Further</a:t>
            </a:r>
            <a:r>
              <a:rPr sz="1000" b="1" u="sng" spc="-3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 </a:t>
            </a:r>
            <a:r>
              <a:rPr sz="1000" b="1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information</a:t>
            </a:r>
            <a:endParaRPr lang="en-GB" sz="1000" b="1" u="sng" dirty="0">
              <a:solidFill>
                <a:srgbClr val="0D0D0D"/>
              </a:solidFill>
              <a:uFill>
                <a:solidFill>
                  <a:srgbClr val="0D0D0D"/>
                </a:solidFill>
              </a:uFill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1000" spc="-5" dirty="0">
                <a:latin typeface="Tahoma"/>
                <a:cs typeface="Tahoma"/>
              </a:rPr>
              <a:t>Dr. Dorcas </a:t>
            </a:r>
            <a:r>
              <a:rPr sz="1000" dirty="0">
                <a:latin typeface="Tahoma"/>
                <a:cs typeface="Tahoma"/>
              </a:rPr>
              <a:t>Mbuvi 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dmbuvi@kemri-wellcome.org</a:t>
            </a:r>
            <a:r>
              <a:rPr sz="1000" spc="-5" dirty="0">
                <a:solidFill>
                  <a:srgbClr val="0000FF"/>
                </a:solidFill>
                <a:latin typeface="Tahoma"/>
                <a:cs typeface="Tahoma"/>
                <a:hlinkClick r:id="rId2"/>
              </a:rPr>
              <a:t> </a:t>
            </a:r>
            <a:r>
              <a:rPr sz="1000" spc="-5" dirty="0">
                <a:latin typeface="Tahoma"/>
                <a:cs typeface="Tahoma"/>
              </a:rPr>
              <a:t>(KEMRI</a:t>
            </a:r>
            <a:r>
              <a:rPr lang="en-US" sz="1000" spc="-5" dirty="0">
                <a:latin typeface="Tahoma"/>
                <a:cs typeface="Tahoma"/>
              </a:rPr>
              <a:t>-</a:t>
            </a:r>
            <a:r>
              <a:rPr sz="1000" spc="-5" dirty="0" err="1">
                <a:latin typeface="Tahoma"/>
                <a:cs typeface="Tahoma"/>
              </a:rPr>
              <a:t>Wellcome</a:t>
            </a:r>
            <a:r>
              <a:rPr sz="1000" spc="-5" dirty="0">
                <a:latin typeface="Tahoma"/>
                <a:cs typeface="Tahoma"/>
              </a:rPr>
              <a:t> Trust)  </a:t>
            </a:r>
            <a:endParaRPr lang="en-GB" sz="1000" spc="-5" dirty="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1000" spc="-10" dirty="0">
                <a:latin typeface="Tahoma"/>
                <a:cs typeface="Tahoma"/>
              </a:rPr>
              <a:t>Alex </a:t>
            </a:r>
            <a:r>
              <a:rPr sz="1000" spc="-5" dirty="0">
                <a:latin typeface="Tahoma"/>
                <a:cs typeface="Tahoma"/>
              </a:rPr>
              <a:t>Mackay 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3"/>
              </a:rPr>
              <a:t>alex.mackay@glasgow.ac.uk</a:t>
            </a:r>
            <a:r>
              <a:rPr sz="1000" spc="-5" dirty="0">
                <a:solidFill>
                  <a:srgbClr val="0000FF"/>
                </a:solidFill>
                <a:latin typeface="Tahoma"/>
                <a:cs typeface="Tahoma"/>
                <a:hlinkClick r:id="rId3"/>
              </a:rPr>
              <a:t> </a:t>
            </a:r>
            <a:r>
              <a:rPr sz="1000" spc="-5" dirty="0">
                <a:latin typeface="Tahoma"/>
                <a:cs typeface="Tahoma"/>
              </a:rPr>
              <a:t>(University </a:t>
            </a:r>
            <a:r>
              <a:rPr sz="1000" dirty="0">
                <a:latin typeface="Tahoma"/>
                <a:cs typeface="Tahoma"/>
              </a:rPr>
              <a:t>of </a:t>
            </a:r>
            <a:r>
              <a:rPr sz="1000" spc="-5" dirty="0">
                <a:latin typeface="Tahoma"/>
                <a:cs typeface="Tahoma"/>
              </a:rPr>
              <a:t>Glasgow</a:t>
            </a:r>
            <a:r>
              <a:rPr sz="1000" dirty="0">
                <a:latin typeface="Tahoma"/>
                <a:cs typeface="Tahoma"/>
              </a:rPr>
              <a:t>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0686" y="8582133"/>
            <a:ext cx="467550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000" spc="-5" dirty="0" err="1">
                <a:latin typeface="Tahoma"/>
                <a:cs typeface="Tahoma"/>
              </a:rPr>
              <a:t>AfrIBoP</a:t>
            </a:r>
            <a:r>
              <a:rPr lang="en-GB" sz="1000" spc="-5" dirty="0">
                <a:latin typeface="Tahoma"/>
                <a:cs typeface="Tahoma"/>
              </a:rPr>
              <a:t> is funded and organised by: KEMRI-</a:t>
            </a:r>
            <a:r>
              <a:rPr lang="en-GB" sz="1000" spc="-5" dirty="0" err="1">
                <a:latin typeface="Tahoma"/>
                <a:cs typeface="Tahoma"/>
              </a:rPr>
              <a:t>Wellcome</a:t>
            </a:r>
            <a:r>
              <a:rPr lang="en-GB" sz="1000" spc="-5" dirty="0">
                <a:latin typeface="Tahoma"/>
                <a:cs typeface="Tahoma"/>
              </a:rPr>
              <a:t> Trust through </a:t>
            </a:r>
            <a:r>
              <a:rPr lang="en-GB" sz="1000" spc="-5" dirty="0" err="1">
                <a:latin typeface="Tahoma"/>
                <a:cs typeface="Tahoma"/>
              </a:rPr>
              <a:t>IDeAL</a:t>
            </a:r>
            <a:r>
              <a:rPr lang="en-GB" sz="1000" spc="-5" dirty="0">
                <a:latin typeface="Tahoma"/>
                <a:cs typeface="Tahoma"/>
              </a:rPr>
              <a:t> (</a:t>
            </a:r>
            <a:r>
              <a:rPr lang="en-GB" sz="1000" i="1" spc="-5" dirty="0">
                <a:latin typeface="Tahoma"/>
                <a:cs typeface="Tahoma"/>
              </a:rPr>
              <a:t>Initiative to Develop African Research Leaders</a:t>
            </a:r>
            <a:r>
              <a:rPr lang="en-GB" sz="1000" spc="-5" dirty="0">
                <a:latin typeface="Tahoma"/>
                <a:cs typeface="Tahoma"/>
              </a:rPr>
              <a:t>), </a:t>
            </a:r>
            <a:r>
              <a:rPr lang="en-GB" sz="1000" spc="-5" dirty="0" err="1">
                <a:latin typeface="Tahoma"/>
                <a:cs typeface="Tahoma"/>
              </a:rPr>
              <a:t>Pwani</a:t>
            </a:r>
            <a:r>
              <a:rPr lang="en-GB" sz="1000" spc="-5" dirty="0">
                <a:latin typeface="Tahoma"/>
                <a:cs typeface="Tahoma"/>
              </a:rPr>
              <a:t> University, Malawi Liverpool Wellcome, EULAR, Wellcome Centre for Integrative Parasitology, University of Glasgow and </a:t>
            </a:r>
            <a:r>
              <a:rPr lang="en-GB" sz="1000" spc="-5" dirty="0" err="1">
                <a:latin typeface="Tahoma"/>
                <a:cs typeface="Tahoma"/>
              </a:rPr>
              <a:t>Immunopedia</a:t>
            </a:r>
            <a:r>
              <a:rPr lang="en-GB" sz="1000" spc="-5" dirty="0">
                <a:latin typeface="Tahoma"/>
                <a:cs typeface="Tahoma"/>
              </a:rPr>
              <a:t>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30520" y="2750820"/>
            <a:ext cx="1356359" cy="8712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51010" y="7280375"/>
            <a:ext cx="2997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ahoma"/>
                <a:cs typeface="Tahoma"/>
              </a:rPr>
              <a:t>2017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02654" y="6121400"/>
            <a:ext cx="2997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ahoma"/>
                <a:cs typeface="Tahoma"/>
              </a:rPr>
              <a:t>2018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70015" y="4912995"/>
            <a:ext cx="2997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ahoma"/>
                <a:cs typeface="Tahoma"/>
              </a:rPr>
              <a:t>2019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5389" y="3685496"/>
            <a:ext cx="1148972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000" spc="-10" dirty="0">
                <a:latin typeface="Tahoma"/>
                <a:cs typeface="Tahoma"/>
              </a:rPr>
              <a:t>Online </a:t>
            </a:r>
            <a:r>
              <a:rPr sz="1000" spc="-10" dirty="0">
                <a:latin typeface="Tahoma"/>
                <a:cs typeface="Tahoma"/>
              </a:rPr>
              <a:t>202</a:t>
            </a:r>
            <a:r>
              <a:rPr lang="en-GB" sz="1000" spc="-10" dirty="0">
                <a:latin typeface="Tahoma"/>
                <a:cs typeface="Tahoma"/>
              </a:rPr>
              <a:t>0 &amp; 2021 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6434" y="3553332"/>
            <a:ext cx="4675505" cy="413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 marR="137795" algn="just">
              <a:lnSpc>
                <a:spcPct val="120000"/>
              </a:lnSpc>
              <a:spcBef>
                <a:spcPts val="100"/>
              </a:spcBef>
            </a:pPr>
            <a:r>
              <a:rPr sz="1000" spc="-5" dirty="0">
                <a:latin typeface="Tahoma"/>
                <a:cs typeface="Tahoma"/>
              </a:rPr>
              <a:t>A week-long </a:t>
            </a:r>
            <a:r>
              <a:rPr sz="1000" dirty="0">
                <a:latin typeface="Tahoma"/>
                <a:cs typeface="Tahoma"/>
              </a:rPr>
              <a:t>course </a:t>
            </a:r>
            <a:r>
              <a:rPr sz="1000" spc="-5" dirty="0">
                <a:latin typeface="Tahoma"/>
                <a:cs typeface="Tahoma"/>
              </a:rPr>
              <a:t>targeted at </a:t>
            </a:r>
            <a:r>
              <a:rPr sz="1000" dirty="0">
                <a:latin typeface="Tahoma"/>
                <a:cs typeface="Tahoma"/>
              </a:rPr>
              <a:t>PhD </a:t>
            </a:r>
            <a:r>
              <a:rPr sz="1000" spc="-5" dirty="0">
                <a:latin typeface="Tahoma"/>
                <a:cs typeface="Tahoma"/>
              </a:rPr>
              <a:t>students and </a:t>
            </a:r>
            <a:r>
              <a:rPr sz="1000" spc="-10" dirty="0">
                <a:latin typeface="Tahoma"/>
                <a:cs typeface="Tahoma"/>
              </a:rPr>
              <a:t>early </a:t>
            </a:r>
            <a:r>
              <a:rPr sz="1000" spc="-5" dirty="0">
                <a:latin typeface="Tahoma"/>
                <a:cs typeface="Tahoma"/>
              </a:rPr>
              <a:t>postdocs </a:t>
            </a:r>
            <a:r>
              <a:rPr sz="1000" spc="-10" dirty="0">
                <a:latin typeface="Tahoma"/>
                <a:cs typeface="Tahoma"/>
              </a:rPr>
              <a:t>who  </a:t>
            </a:r>
            <a:r>
              <a:rPr sz="1000" dirty="0">
                <a:latin typeface="Tahoma"/>
                <a:cs typeface="Tahoma"/>
              </a:rPr>
              <a:t>have a </a:t>
            </a:r>
            <a:r>
              <a:rPr sz="1000" spc="-5" dirty="0">
                <a:latin typeface="Tahoma"/>
                <a:cs typeface="Tahoma"/>
              </a:rPr>
              <a:t>strong interest </a:t>
            </a:r>
            <a:r>
              <a:rPr sz="1000" spc="-10" dirty="0">
                <a:latin typeface="Tahoma"/>
                <a:cs typeface="Tahoma"/>
              </a:rPr>
              <a:t>in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interaction between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immune system and  pathogens, and how this underlies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pathogenesis of </a:t>
            </a:r>
            <a:r>
              <a:rPr sz="1000" dirty="0">
                <a:latin typeface="Tahoma"/>
                <a:cs typeface="Tahoma"/>
              </a:rPr>
              <a:t>a </a:t>
            </a:r>
            <a:r>
              <a:rPr sz="1000" spc="-5" dirty="0">
                <a:latin typeface="Tahoma"/>
                <a:cs typeface="Tahoma"/>
              </a:rPr>
              <a:t>wide range of  infectious and non-communicable diseases. The </a:t>
            </a:r>
            <a:r>
              <a:rPr sz="1000" dirty="0">
                <a:latin typeface="Tahoma"/>
                <a:cs typeface="Tahoma"/>
              </a:rPr>
              <a:t>course </a:t>
            </a:r>
            <a:r>
              <a:rPr sz="1000" spc="-5" dirty="0">
                <a:latin typeface="Tahoma"/>
                <a:cs typeface="Tahoma"/>
              </a:rPr>
              <a:t>consists of  intensive interactive learning sessions and symposia on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most recent  advances </a:t>
            </a:r>
            <a:r>
              <a:rPr sz="1000" spc="-10" dirty="0">
                <a:latin typeface="Tahoma"/>
                <a:cs typeface="Tahoma"/>
              </a:rPr>
              <a:t>in </a:t>
            </a:r>
            <a:r>
              <a:rPr sz="1000" spc="-5" dirty="0">
                <a:latin typeface="Tahoma"/>
                <a:cs typeface="Tahoma"/>
              </a:rPr>
              <a:t>immunology, immune disease and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consequences of chronic  immune activity on human </a:t>
            </a:r>
            <a:r>
              <a:rPr sz="1000" dirty="0">
                <a:latin typeface="Tahoma"/>
                <a:cs typeface="Tahoma"/>
              </a:rPr>
              <a:t>health. </a:t>
            </a:r>
            <a:r>
              <a:rPr sz="1000" spc="-5" dirty="0">
                <a:latin typeface="Tahoma"/>
                <a:cs typeface="Tahoma"/>
              </a:rPr>
              <a:t>The parasitology of </a:t>
            </a:r>
            <a:r>
              <a:rPr sz="1000" spc="-10" dirty="0">
                <a:latin typeface="Tahoma"/>
                <a:cs typeface="Tahoma"/>
              </a:rPr>
              <a:t>malaria, </a:t>
            </a:r>
            <a:r>
              <a:rPr sz="1000" dirty="0">
                <a:latin typeface="Tahoma"/>
                <a:cs typeface="Tahoma"/>
              </a:rPr>
              <a:t>HIV, </a:t>
            </a:r>
            <a:r>
              <a:rPr sz="1000" spc="-5" dirty="0">
                <a:latin typeface="Tahoma"/>
                <a:cs typeface="Tahoma"/>
              </a:rPr>
              <a:t>TB,  helminths, </a:t>
            </a:r>
            <a:r>
              <a:rPr sz="1000" dirty="0">
                <a:latin typeface="Tahoma"/>
                <a:cs typeface="Tahoma"/>
              </a:rPr>
              <a:t>HPV </a:t>
            </a:r>
            <a:r>
              <a:rPr sz="1000" spc="-5" dirty="0">
                <a:latin typeface="Tahoma"/>
                <a:cs typeface="Tahoma"/>
              </a:rPr>
              <a:t>and </a:t>
            </a:r>
            <a:r>
              <a:rPr sz="1000" spc="-10" dirty="0">
                <a:latin typeface="Tahoma"/>
                <a:cs typeface="Tahoma"/>
              </a:rPr>
              <a:t>other </a:t>
            </a:r>
            <a:r>
              <a:rPr sz="1000" spc="-5" dirty="0">
                <a:latin typeface="Tahoma"/>
                <a:cs typeface="Tahoma"/>
              </a:rPr>
              <a:t>viruses including covid19 </a:t>
            </a:r>
            <a:r>
              <a:rPr sz="1000" spc="-10" dirty="0">
                <a:latin typeface="Tahoma"/>
                <a:cs typeface="Tahoma"/>
              </a:rPr>
              <a:t>will also </a:t>
            </a:r>
            <a:r>
              <a:rPr sz="1000" dirty="0">
                <a:latin typeface="Tahoma"/>
                <a:cs typeface="Tahoma"/>
              </a:rPr>
              <a:t>be </a:t>
            </a:r>
            <a:r>
              <a:rPr sz="1000" spc="-5" dirty="0">
                <a:latin typeface="Tahoma"/>
                <a:cs typeface="Tahoma"/>
              </a:rPr>
              <a:t>covered.  </a:t>
            </a:r>
            <a:r>
              <a:rPr sz="1000" spc="-10" dirty="0">
                <a:latin typeface="Tahoma"/>
                <a:cs typeface="Tahoma"/>
              </a:rPr>
              <a:t>Delivered </a:t>
            </a:r>
            <a:r>
              <a:rPr sz="1000" dirty="0">
                <a:latin typeface="Tahoma"/>
                <a:cs typeface="Tahoma"/>
              </a:rPr>
              <a:t>by </a:t>
            </a:r>
            <a:r>
              <a:rPr sz="1000" spc="-5" dirty="0">
                <a:latin typeface="Tahoma"/>
                <a:cs typeface="Tahoma"/>
              </a:rPr>
              <a:t>some of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leading researchers </a:t>
            </a:r>
            <a:r>
              <a:rPr sz="1000" spc="-10" dirty="0">
                <a:latin typeface="Tahoma"/>
                <a:cs typeface="Tahoma"/>
              </a:rPr>
              <a:t>in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10" dirty="0">
                <a:latin typeface="Tahoma"/>
                <a:cs typeface="Tahoma"/>
              </a:rPr>
              <a:t>field, </a:t>
            </a:r>
            <a:r>
              <a:rPr sz="1000" spc="-5" dirty="0">
                <a:latin typeface="Tahoma"/>
                <a:cs typeface="Tahoma"/>
              </a:rPr>
              <a:t>participants </a:t>
            </a:r>
            <a:r>
              <a:rPr sz="1000" spc="-10" dirty="0">
                <a:latin typeface="Tahoma"/>
                <a:cs typeface="Tahoma"/>
              </a:rPr>
              <a:t>will also  </a:t>
            </a:r>
            <a:r>
              <a:rPr sz="1000" spc="-5" dirty="0">
                <a:latin typeface="Tahoma"/>
                <a:cs typeface="Tahoma"/>
              </a:rPr>
              <a:t>benefit from grant writing, </a:t>
            </a:r>
            <a:r>
              <a:rPr sz="1000" spc="-10" dirty="0">
                <a:latin typeface="Tahoma"/>
                <a:cs typeface="Tahoma"/>
              </a:rPr>
              <a:t>science </a:t>
            </a:r>
            <a:r>
              <a:rPr sz="1000" spc="-5" dirty="0">
                <a:latin typeface="Tahoma"/>
                <a:cs typeface="Tahoma"/>
              </a:rPr>
              <a:t>communication and career-mentoring  </a:t>
            </a:r>
            <a:r>
              <a:rPr sz="1000" spc="-10" dirty="0">
                <a:latin typeface="Tahoma"/>
                <a:cs typeface="Tahoma"/>
              </a:rPr>
              <a:t>sessions.</a:t>
            </a:r>
            <a:endParaRPr sz="1000" dirty="0">
              <a:latin typeface="Tahoma"/>
              <a:cs typeface="Tahoma"/>
            </a:endParaRPr>
          </a:p>
          <a:p>
            <a:pPr marL="55880">
              <a:lnSpc>
                <a:spcPct val="100000"/>
              </a:lnSpc>
              <a:spcBef>
                <a:spcPts val="855"/>
              </a:spcBef>
            </a:pPr>
            <a:r>
              <a:rPr sz="1000" b="1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Eligibility</a:t>
            </a:r>
            <a:endParaRPr sz="1000" dirty="0">
              <a:latin typeface="Tahoma"/>
              <a:cs typeface="Tahoma"/>
            </a:endParaRPr>
          </a:p>
          <a:p>
            <a:pPr marL="55880">
              <a:lnSpc>
                <a:spcPct val="100000"/>
              </a:lnSpc>
              <a:spcBef>
                <a:spcPts val="75"/>
              </a:spcBef>
            </a:pPr>
            <a:r>
              <a:rPr sz="1000" spc="-5" dirty="0">
                <a:latin typeface="Tahoma"/>
                <a:cs typeface="Tahoma"/>
              </a:rPr>
              <a:t>Priority</a:t>
            </a:r>
            <a:r>
              <a:rPr sz="1000" spc="7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will</a:t>
            </a:r>
            <a:r>
              <a:rPr sz="1000" spc="6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</a:t>
            </a:r>
            <a:r>
              <a:rPr sz="1000" spc="6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given</a:t>
            </a:r>
            <a:r>
              <a:rPr sz="1000" spc="7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5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PhD</a:t>
            </a:r>
            <a:r>
              <a:rPr sz="1000" spc="7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students</a:t>
            </a:r>
            <a:r>
              <a:rPr sz="1000" spc="6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and</a:t>
            </a:r>
            <a:r>
              <a:rPr sz="1000" spc="8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Early</a:t>
            </a:r>
            <a:r>
              <a:rPr sz="1000" spc="7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Postdocs</a:t>
            </a:r>
            <a:r>
              <a:rPr sz="1000" spc="7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(within</a:t>
            </a:r>
            <a:r>
              <a:rPr sz="1000" spc="7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5</a:t>
            </a:r>
            <a:r>
              <a:rPr sz="1000" spc="6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years</a:t>
            </a:r>
            <a:r>
              <a:rPr sz="1000" spc="6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of</a:t>
            </a:r>
            <a:r>
              <a:rPr sz="1000" spc="7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PhD)</a:t>
            </a:r>
          </a:p>
          <a:p>
            <a:pPr marL="55880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Tahoma"/>
                <a:cs typeface="Tahoma"/>
              </a:rPr>
              <a:t>from Africa. Limited slots are available for students from other parts of </a:t>
            </a:r>
            <a:r>
              <a:rPr sz="1000" dirty="0">
                <a:latin typeface="Tahoma"/>
                <a:cs typeface="Tahoma"/>
              </a:rPr>
              <a:t>the</a:t>
            </a:r>
            <a:r>
              <a:rPr sz="1000" spc="11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world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900"/>
              </a:spcBef>
            </a:pPr>
            <a:r>
              <a:rPr sz="1000" b="1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Course</a:t>
            </a:r>
            <a:r>
              <a:rPr sz="1000" b="1" u="sng" spc="-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 </a:t>
            </a:r>
            <a:r>
              <a:rPr sz="1000" b="1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Registration</a:t>
            </a:r>
            <a:endParaRPr sz="1000" dirty="0">
              <a:latin typeface="Tahoma"/>
              <a:cs typeface="Tahoma"/>
            </a:endParaRPr>
          </a:p>
          <a:p>
            <a:pPr marL="30480">
              <a:lnSpc>
                <a:spcPct val="100000"/>
              </a:lnSpc>
              <a:spcBef>
                <a:spcPts val="80"/>
              </a:spcBef>
            </a:pPr>
            <a:r>
              <a:rPr sz="1000" spc="-5" dirty="0">
                <a:latin typeface="Tahoma"/>
                <a:cs typeface="Tahoma"/>
              </a:rPr>
              <a:t>The course is free for </a:t>
            </a:r>
            <a:r>
              <a:rPr sz="1000" spc="-10" dirty="0">
                <a:latin typeface="Tahoma"/>
                <a:cs typeface="Tahoma"/>
              </a:rPr>
              <a:t>all </a:t>
            </a:r>
            <a:r>
              <a:rPr sz="1000" spc="-5" dirty="0">
                <a:latin typeface="Tahoma"/>
                <a:cs typeface="Tahoma"/>
              </a:rPr>
              <a:t>participants. </a:t>
            </a:r>
            <a:r>
              <a:rPr sz="1000" dirty="0">
                <a:latin typeface="Tahoma"/>
                <a:cs typeface="Tahoma"/>
              </a:rPr>
              <a:t>In </a:t>
            </a:r>
            <a:r>
              <a:rPr sz="1000" spc="-5" dirty="0">
                <a:latin typeface="Tahoma"/>
                <a:cs typeface="Tahoma"/>
              </a:rPr>
              <a:t>addition, </a:t>
            </a:r>
            <a:r>
              <a:rPr sz="1000" dirty="0">
                <a:latin typeface="Tahoma"/>
                <a:cs typeface="Tahoma"/>
              </a:rPr>
              <a:t>a </a:t>
            </a:r>
            <a:r>
              <a:rPr sz="1000" spc="-5" dirty="0">
                <a:latin typeface="Tahoma"/>
                <a:cs typeface="Tahoma"/>
              </a:rPr>
              <a:t>compulsory grants</a:t>
            </a:r>
            <a:r>
              <a:rPr sz="1000" spc="114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writing</a:t>
            </a:r>
            <a:endParaRPr sz="1000" dirty="0">
              <a:latin typeface="Tahoma"/>
              <a:cs typeface="Tahoma"/>
            </a:endParaRPr>
          </a:p>
          <a:p>
            <a:pPr marL="3048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Tahoma"/>
                <a:cs typeface="Tahoma"/>
              </a:rPr>
              <a:t>course as </a:t>
            </a:r>
            <a:r>
              <a:rPr sz="1000" spc="-10" dirty="0">
                <a:latin typeface="Tahoma"/>
                <a:cs typeface="Tahoma"/>
              </a:rPr>
              <a:t>well </a:t>
            </a:r>
            <a:r>
              <a:rPr sz="1000" spc="-5" dirty="0">
                <a:latin typeface="Tahoma"/>
                <a:cs typeface="Tahoma"/>
              </a:rPr>
              <a:t>as optional Bioinformatics </a:t>
            </a:r>
            <a:r>
              <a:rPr sz="1000" dirty="0">
                <a:latin typeface="Tahoma"/>
                <a:cs typeface="Tahoma"/>
              </a:rPr>
              <a:t>&amp; </a:t>
            </a:r>
            <a:r>
              <a:rPr sz="1000" spc="-5" dirty="0">
                <a:latin typeface="Tahoma"/>
                <a:cs typeface="Tahoma"/>
              </a:rPr>
              <a:t>Flow Cytometry courses </a:t>
            </a:r>
            <a:r>
              <a:rPr sz="1000" spc="-10" dirty="0">
                <a:latin typeface="Tahoma"/>
                <a:cs typeface="Tahoma"/>
              </a:rPr>
              <a:t>will</a:t>
            </a:r>
            <a:r>
              <a:rPr sz="1000" spc="10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be</a:t>
            </a:r>
          </a:p>
          <a:p>
            <a:pPr marL="30480">
              <a:lnSpc>
                <a:spcPct val="100000"/>
              </a:lnSpc>
              <a:spcBef>
                <a:spcPts val="240"/>
              </a:spcBef>
            </a:pPr>
            <a:r>
              <a:rPr sz="1000" spc="-10" dirty="0">
                <a:latin typeface="Tahoma"/>
                <a:cs typeface="Tahoma"/>
              </a:rPr>
              <a:t>available </a:t>
            </a:r>
            <a:r>
              <a:rPr sz="1000" spc="-5" dirty="0">
                <a:latin typeface="Tahoma"/>
                <a:cs typeface="Tahoma"/>
              </a:rPr>
              <a:t>in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week following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main</a:t>
            </a:r>
            <a:r>
              <a:rPr sz="1000" spc="4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course.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1000" b="1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Application</a:t>
            </a:r>
            <a:r>
              <a:rPr sz="1000" b="1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 </a:t>
            </a:r>
            <a:r>
              <a:rPr sz="1000" b="1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</a:rPr>
              <a:t>Procedure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spc="-5" dirty="0">
                <a:latin typeface="Tahoma"/>
                <a:cs typeface="Tahoma"/>
              </a:rPr>
              <a:t>Applicants should complete </a:t>
            </a:r>
            <a:r>
              <a:rPr sz="1000" dirty="0">
                <a:latin typeface="Tahoma"/>
                <a:cs typeface="Tahoma"/>
              </a:rPr>
              <a:t>the </a:t>
            </a:r>
            <a:r>
              <a:rPr sz="1000" spc="-5" dirty="0">
                <a:latin typeface="Tahoma"/>
                <a:cs typeface="Tahoma"/>
              </a:rPr>
              <a:t>course application form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here: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lang="en-GB" sz="1000" spc="-5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5"/>
              </a:rPr>
              <a:t>https://jobs.kemri-wellcome.org/webform/africa-bop-application-form</a:t>
            </a:r>
            <a:r>
              <a:rPr lang="en-GB" sz="1000" spc="-5" dirty="0">
                <a:uFill>
                  <a:solidFill>
                    <a:srgbClr val="0000FF"/>
                  </a:solidFill>
                </a:uFill>
                <a:latin typeface="Tahoma"/>
                <a:cs typeface="Tahoma"/>
              </a:rPr>
              <a:t>. </a:t>
            </a:r>
          </a:p>
          <a:p>
            <a:pPr marL="12700">
              <a:lnSpc>
                <a:spcPct val="100000"/>
              </a:lnSpc>
            </a:pPr>
            <a:r>
              <a:rPr lang="en-GB" sz="800" b="1" i="1" spc="-5" dirty="0">
                <a:uFill>
                  <a:solidFill>
                    <a:srgbClr val="0000FF"/>
                  </a:solidFill>
                </a:uFill>
                <a:latin typeface="Tahoma"/>
                <a:cs typeface="Tahoma"/>
              </a:rPr>
              <a:t>YOU’LL BE REQUIRED TO FIRST CREATE AN ACCOUNT TO ACCESS &amp; COMPLETE THE APPLICATION FORM!</a:t>
            </a:r>
            <a:endParaRPr lang="en-GB" sz="800" b="1" i="1" dirty="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45389" y="8945709"/>
            <a:ext cx="100799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6F1B33"/>
                </a:solidFill>
                <a:latin typeface="Arial"/>
                <a:cs typeface="Arial"/>
              </a:rPr>
              <a:t>#</a:t>
            </a:r>
            <a:r>
              <a:rPr sz="1000" b="1" spc="-30" dirty="0">
                <a:solidFill>
                  <a:srgbClr val="6F1B33"/>
                </a:solidFill>
                <a:latin typeface="Arial"/>
                <a:cs typeface="Arial"/>
              </a:rPr>
              <a:t>A</a:t>
            </a:r>
            <a:r>
              <a:rPr sz="1000" b="1" spc="5" dirty="0">
                <a:solidFill>
                  <a:srgbClr val="6F1B33"/>
                </a:solidFill>
                <a:latin typeface="Arial"/>
                <a:cs typeface="Arial"/>
              </a:rPr>
              <a:t>F</a:t>
            </a:r>
            <a:r>
              <a:rPr sz="1000" b="1" dirty="0">
                <a:solidFill>
                  <a:srgbClr val="6F1B33"/>
                </a:solidFill>
                <a:latin typeface="Arial"/>
                <a:cs typeface="Arial"/>
              </a:rPr>
              <a:t>R</a:t>
            </a:r>
            <a:r>
              <a:rPr sz="1000" b="1" spc="-20" dirty="0">
                <a:solidFill>
                  <a:srgbClr val="6F1B33"/>
                </a:solidFill>
                <a:latin typeface="Arial"/>
                <a:cs typeface="Arial"/>
              </a:rPr>
              <a:t>I</a:t>
            </a:r>
            <a:r>
              <a:rPr sz="1000" b="1" dirty="0">
                <a:solidFill>
                  <a:srgbClr val="6F1B33"/>
                </a:solidFill>
                <a:latin typeface="Arial"/>
                <a:cs typeface="Arial"/>
              </a:rPr>
              <a:t>BO</a:t>
            </a:r>
            <a:r>
              <a:rPr sz="1000" b="1" spc="-10" dirty="0">
                <a:solidFill>
                  <a:srgbClr val="6F1B33"/>
                </a:solidFill>
                <a:latin typeface="Arial"/>
                <a:cs typeface="Arial"/>
              </a:rPr>
              <a:t>P</a:t>
            </a:r>
            <a:r>
              <a:rPr sz="1000" b="1" spc="-5" dirty="0">
                <a:solidFill>
                  <a:srgbClr val="6F1B33"/>
                </a:solidFill>
                <a:latin typeface="Arial"/>
                <a:cs typeface="Arial"/>
              </a:rPr>
              <a:t>202</a:t>
            </a:r>
            <a:r>
              <a:rPr lang="en-GB" sz="1000" b="1" spc="-5" dirty="0">
                <a:solidFill>
                  <a:srgbClr val="6F1B33"/>
                </a:solidFill>
                <a:latin typeface="Arial"/>
                <a:cs typeface="Arial"/>
              </a:rPr>
              <a:t>4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6681" y="2155524"/>
            <a:ext cx="1143000" cy="1515550"/>
            <a:chOff x="4366259" y="7396480"/>
            <a:chExt cx="2491740" cy="1288415"/>
          </a:xfrm>
        </p:grpSpPr>
        <p:sp>
          <p:nvSpPr>
            <p:cNvPr id="15" name="object 15"/>
            <p:cNvSpPr/>
            <p:nvPr/>
          </p:nvSpPr>
          <p:spPr>
            <a:xfrm>
              <a:off x="4366259" y="7396480"/>
              <a:ext cx="2491740" cy="128803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904739" y="7724140"/>
              <a:ext cx="1460753" cy="76987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14519" y="7421880"/>
              <a:ext cx="2418080" cy="1193800"/>
            </a:xfrm>
            <a:custGeom>
              <a:avLst/>
              <a:gdLst/>
              <a:ahLst/>
              <a:cxnLst/>
              <a:rect l="l" t="t" r="r" b="b"/>
              <a:pathLst>
                <a:path w="2418079" h="1193800">
                  <a:moveTo>
                    <a:pt x="1625727" y="0"/>
                  </a:moveTo>
                  <a:lnTo>
                    <a:pt x="1209039" y="320548"/>
                  </a:lnTo>
                  <a:lnTo>
                    <a:pt x="934974" y="126873"/>
                  </a:lnTo>
                  <a:lnTo>
                    <a:pt x="818514" y="349250"/>
                  </a:lnTo>
                  <a:lnTo>
                    <a:pt x="41401" y="126873"/>
                  </a:lnTo>
                  <a:lnTo>
                    <a:pt x="518032" y="421005"/>
                  </a:lnTo>
                  <a:lnTo>
                    <a:pt x="0" y="476123"/>
                  </a:lnTo>
                  <a:lnTo>
                    <a:pt x="416687" y="650748"/>
                  </a:lnTo>
                  <a:lnTo>
                    <a:pt x="15112" y="806196"/>
                  </a:lnTo>
                  <a:lnTo>
                    <a:pt x="634364" y="770255"/>
                  </a:lnTo>
                  <a:lnTo>
                    <a:pt x="533145" y="973709"/>
                  </a:lnTo>
                  <a:lnTo>
                    <a:pt x="863726" y="863727"/>
                  </a:lnTo>
                  <a:lnTo>
                    <a:pt x="949832" y="1193800"/>
                  </a:lnTo>
                  <a:lnTo>
                    <a:pt x="1179067" y="825373"/>
                  </a:lnTo>
                  <a:lnTo>
                    <a:pt x="1482978" y="1090803"/>
                  </a:lnTo>
                  <a:lnTo>
                    <a:pt x="1569465" y="798957"/>
                  </a:lnTo>
                  <a:lnTo>
                    <a:pt x="2031238" y="1000125"/>
                  </a:lnTo>
                  <a:lnTo>
                    <a:pt x="1884806" y="715264"/>
                  </a:lnTo>
                  <a:lnTo>
                    <a:pt x="2418079" y="734568"/>
                  </a:lnTo>
                  <a:lnTo>
                    <a:pt x="1971039" y="578993"/>
                  </a:lnTo>
                  <a:lnTo>
                    <a:pt x="2361819" y="449707"/>
                  </a:lnTo>
                  <a:lnTo>
                    <a:pt x="1869693" y="404241"/>
                  </a:lnTo>
                  <a:lnTo>
                    <a:pt x="2057653" y="246380"/>
                  </a:lnTo>
                  <a:lnTo>
                    <a:pt x="1584578" y="294259"/>
                  </a:lnTo>
                  <a:lnTo>
                    <a:pt x="1625727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4414519" y="7421880"/>
              <a:ext cx="2418080" cy="1193800"/>
            </a:xfrm>
            <a:custGeom>
              <a:avLst/>
              <a:gdLst/>
              <a:ahLst/>
              <a:cxnLst/>
              <a:rect l="l" t="t" r="r" b="b"/>
              <a:pathLst>
                <a:path w="2418079" h="1193800">
                  <a:moveTo>
                    <a:pt x="1209039" y="320548"/>
                  </a:moveTo>
                  <a:lnTo>
                    <a:pt x="1625727" y="0"/>
                  </a:lnTo>
                  <a:lnTo>
                    <a:pt x="1584578" y="294259"/>
                  </a:lnTo>
                  <a:lnTo>
                    <a:pt x="2057653" y="246380"/>
                  </a:lnTo>
                  <a:lnTo>
                    <a:pt x="1869693" y="404241"/>
                  </a:lnTo>
                  <a:lnTo>
                    <a:pt x="2361819" y="449707"/>
                  </a:lnTo>
                  <a:lnTo>
                    <a:pt x="1971039" y="578993"/>
                  </a:lnTo>
                  <a:lnTo>
                    <a:pt x="2418079" y="734568"/>
                  </a:lnTo>
                  <a:lnTo>
                    <a:pt x="1884806" y="715264"/>
                  </a:lnTo>
                  <a:lnTo>
                    <a:pt x="2031238" y="1000125"/>
                  </a:lnTo>
                  <a:lnTo>
                    <a:pt x="1569465" y="798957"/>
                  </a:lnTo>
                  <a:lnTo>
                    <a:pt x="1482978" y="1090803"/>
                  </a:lnTo>
                  <a:lnTo>
                    <a:pt x="1179067" y="825373"/>
                  </a:lnTo>
                  <a:lnTo>
                    <a:pt x="949832" y="1193800"/>
                  </a:lnTo>
                  <a:lnTo>
                    <a:pt x="863726" y="863727"/>
                  </a:lnTo>
                  <a:lnTo>
                    <a:pt x="533145" y="973709"/>
                  </a:lnTo>
                  <a:lnTo>
                    <a:pt x="634364" y="770255"/>
                  </a:lnTo>
                  <a:lnTo>
                    <a:pt x="15112" y="806196"/>
                  </a:lnTo>
                  <a:lnTo>
                    <a:pt x="416687" y="650748"/>
                  </a:lnTo>
                  <a:lnTo>
                    <a:pt x="0" y="476123"/>
                  </a:lnTo>
                  <a:lnTo>
                    <a:pt x="518032" y="421005"/>
                  </a:lnTo>
                  <a:lnTo>
                    <a:pt x="41401" y="126873"/>
                  </a:lnTo>
                  <a:lnTo>
                    <a:pt x="818514" y="349250"/>
                  </a:lnTo>
                  <a:lnTo>
                    <a:pt x="934974" y="126873"/>
                  </a:lnTo>
                  <a:lnTo>
                    <a:pt x="1209039" y="320548"/>
                  </a:lnTo>
                  <a:close/>
                </a:path>
              </a:pathLst>
            </a:custGeom>
            <a:ln w="9525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 rot="20254425">
            <a:off x="10306" y="2603028"/>
            <a:ext cx="1195748" cy="605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Verdana"/>
                <a:cs typeface="Verdana"/>
              </a:rPr>
              <a:t>Compulsory </a:t>
            </a:r>
            <a:endParaRPr lang="en-GB" sz="900" b="1" spc="-50" dirty="0">
              <a:latin typeface="Verdana"/>
              <a:cs typeface="Verdana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Verdana"/>
                <a:cs typeface="Verdana"/>
              </a:rPr>
              <a:t> </a:t>
            </a:r>
            <a:r>
              <a:rPr sz="900" b="1" spc="-20" dirty="0">
                <a:latin typeface="Verdana"/>
                <a:cs typeface="Verdana"/>
              </a:rPr>
              <a:t>Grant</a:t>
            </a:r>
            <a:endParaRPr lang="en-GB" sz="900" b="1" spc="-20" dirty="0">
              <a:latin typeface="Verdana"/>
              <a:cs typeface="Verdana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900" b="1" spc="-65" dirty="0">
                <a:latin typeface="Verdana"/>
                <a:cs typeface="Verdana"/>
              </a:rPr>
              <a:t> </a:t>
            </a:r>
            <a:r>
              <a:rPr sz="900" b="1" spc="-25" dirty="0">
                <a:latin typeface="Verdana"/>
                <a:cs typeface="Verdana"/>
              </a:rPr>
              <a:t>Writing  </a:t>
            </a:r>
            <a:endParaRPr lang="en-GB" sz="900" b="1" spc="-25" dirty="0">
              <a:latin typeface="Verdana"/>
              <a:cs typeface="Verdana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900" b="1" spc="-60" dirty="0">
                <a:latin typeface="Verdana"/>
                <a:cs typeface="Verdana"/>
              </a:rPr>
              <a:t>Course</a:t>
            </a:r>
            <a:endParaRPr sz="900" dirty="0">
              <a:latin typeface="Verdana"/>
              <a:cs typeface="Verdana"/>
            </a:endParaRPr>
          </a:p>
        </p:txBody>
      </p:sp>
      <p:pic>
        <p:nvPicPr>
          <p:cNvPr id="22" name="Picture 21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04A2B211-64D8-00B0-038B-359AFF2B59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56725" y="7521346"/>
            <a:ext cx="1330154" cy="99761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9B134E9-035C-9F7B-8F25-2C1931F03E73}"/>
              </a:ext>
            </a:extLst>
          </p:cNvPr>
          <p:cNvSpPr txBox="1"/>
          <p:nvPr/>
        </p:nvSpPr>
        <p:spPr>
          <a:xfrm>
            <a:off x="5746750" y="8582133"/>
            <a:ext cx="9476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2016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5EB214-C41D-EA0A-9232-8F380AD3D1B6}"/>
              </a:ext>
            </a:extLst>
          </p:cNvPr>
          <p:cNvSpPr txBox="1"/>
          <p:nvPr/>
        </p:nvSpPr>
        <p:spPr>
          <a:xfrm>
            <a:off x="1042607" y="2770818"/>
            <a:ext cx="4675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5</a:t>
            </a:r>
            <a:r>
              <a:rPr lang="en-GB" sz="1600" b="1" baseline="30000" dirty="0"/>
              <a:t>th</a:t>
            </a:r>
            <a:r>
              <a:rPr lang="en-GB" sz="1600" b="1" dirty="0"/>
              <a:t> </a:t>
            </a:r>
            <a:r>
              <a:rPr lang="en-GB" sz="1600" b="1"/>
              <a:t>-  9</a:t>
            </a:r>
            <a:r>
              <a:rPr lang="en-GB" sz="1600" b="1" baseline="30000"/>
              <a:t>th</a:t>
            </a:r>
            <a:r>
              <a:rPr lang="en-GB" sz="1600" b="1"/>
              <a:t> </a:t>
            </a:r>
            <a:r>
              <a:rPr lang="en-GB" sz="1600" b="1" dirty="0"/>
              <a:t>February 2024</a:t>
            </a:r>
          </a:p>
          <a:p>
            <a:pPr algn="ctr"/>
            <a:r>
              <a:rPr lang="en-GB" sz="1600" b="1" dirty="0"/>
              <a:t> KEMRI WELLCOME TRUST, KILIFI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0BEE2D-3FE6-69E5-1FDE-C27801D78AB7}"/>
              </a:ext>
            </a:extLst>
          </p:cNvPr>
          <p:cNvSpPr txBox="1"/>
          <p:nvPr/>
        </p:nvSpPr>
        <p:spPr>
          <a:xfrm>
            <a:off x="617853" y="3342176"/>
            <a:ext cx="2275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 Detail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F5A003-CB1B-9605-3C0A-492D0DB1B3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3666" y="129013"/>
            <a:ext cx="1234408" cy="948633"/>
          </a:xfrm>
          <a:prstGeom prst="rect">
            <a:avLst/>
          </a:prstGeom>
        </p:spPr>
      </p:pic>
      <p:pic>
        <p:nvPicPr>
          <p:cNvPr id="26" name="Picture 25" descr="A group of people standing in front of a building&#10;&#10;Description automatically generated">
            <a:extLst>
              <a:ext uri="{FF2B5EF4-FFF2-40B4-BE49-F238E27FC236}">
                <a16:creationId xmlns:a16="http://schemas.microsoft.com/office/drawing/2014/main" id="{522DCCE2-814A-0733-BAE0-D97EE6A5BE4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660" y="1515261"/>
            <a:ext cx="1305756" cy="979317"/>
          </a:xfrm>
          <a:prstGeom prst="rect">
            <a:avLst/>
          </a:prstGeom>
        </p:spPr>
      </p:pic>
      <p:sp>
        <p:nvSpPr>
          <p:cNvPr id="27" name="object 10">
            <a:extLst>
              <a:ext uri="{FF2B5EF4-FFF2-40B4-BE49-F238E27FC236}">
                <a16:creationId xmlns:a16="http://schemas.microsoft.com/office/drawing/2014/main" id="{DD5AA3C9-06C7-B173-BFFB-7B7ED4A5A650}"/>
              </a:ext>
            </a:extLst>
          </p:cNvPr>
          <p:cNvSpPr txBox="1"/>
          <p:nvPr/>
        </p:nvSpPr>
        <p:spPr>
          <a:xfrm>
            <a:off x="5970015" y="2526440"/>
            <a:ext cx="2997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Tahoma"/>
                <a:cs typeface="Tahoma"/>
              </a:rPr>
              <a:t>20</a:t>
            </a:r>
            <a:r>
              <a:rPr lang="en-GB" sz="1000" spc="-10" dirty="0">
                <a:latin typeface="Tahoma"/>
                <a:cs typeface="Tahoma"/>
              </a:rPr>
              <a:t>22</a:t>
            </a:r>
            <a:endParaRPr sz="1000" dirty="0">
              <a:latin typeface="Tahoma"/>
              <a:cs typeface="Tahoma"/>
            </a:endParaRPr>
          </a:p>
        </p:txBody>
      </p:sp>
      <p:pic>
        <p:nvPicPr>
          <p:cNvPr id="1026" name="Picture 2" descr="Malawi Liverpool Wellcome Programme, profile picture">
            <a:extLst>
              <a:ext uri="{FF2B5EF4-FFF2-40B4-BE49-F238E27FC236}">
                <a16:creationId xmlns:a16="http://schemas.microsoft.com/office/drawing/2014/main" id="{BB94917B-0F9B-F42D-4706-C5929DF87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63" y="77484"/>
            <a:ext cx="1002373" cy="100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</TotalTime>
  <Words>358</Words>
  <Application>Microsoft Macintosh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Training Department</dc:creator>
  <cp:lastModifiedBy>Hannah Bialic</cp:lastModifiedBy>
  <cp:revision>3</cp:revision>
  <dcterms:created xsi:type="dcterms:W3CDTF">2022-07-06T14:40:02Z</dcterms:created>
  <dcterms:modified xsi:type="dcterms:W3CDTF">2023-09-04T10:18:49Z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2022-07-06T00:00:00Z</vt:filetime>
  </property>
</Properties>
</file>