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31FFB0F7_81B18C07.xml" ContentType="application/vnd.ms-powerpoint.comments+xml"/>
  <Override PartName="/ppt/notesSlides/notesSlide4.xml" ContentType="application/vnd.openxmlformats-officedocument.presentationml.notesSlide+xml"/>
  <Override PartName="/ppt/comments/modernComment_31FFB0EE_F3AF3C18.xml" ContentType="application/vnd.ms-powerpoint.comments+xml"/>
  <Override PartName="/ppt/notesSlides/notesSlide5.xml" ContentType="application/vnd.openxmlformats-officedocument.presentationml.notesSlide+xml"/>
  <Override PartName="/ppt/comments/modernComment_31FFB116_E2020256.xml" ContentType="application/vnd.ms-powerpoint.comments+xml"/>
  <Override PartName="/ppt/notesSlides/notesSlide6.xml" ContentType="application/vnd.openxmlformats-officedocument.presentationml.notesSlide+xml"/>
  <Override PartName="/ppt/comments/modernComment_31FFB115_661AE69E.xml" ContentType="application/vnd.ms-powerpoint.comments+xml"/>
  <Override PartName="/ppt/notesSlides/notesSlide7.xml" ContentType="application/vnd.openxmlformats-officedocument.presentationml.notesSlide+xml"/>
  <Override PartName="/ppt/comments/modernComment_31FFB118_2F53D012.xml" ContentType="application/vnd.ms-powerpoint.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modernComment_31FFB0EA_9964A6C8.xml" ContentType="application/vnd.ms-powerpoint.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omments/modernComment_31FFB0E4_4302FF07.xml" ContentType="application/vnd.ms-powerpoint.comments+xml"/>
  <Override PartName="/ppt/comments/modernComment_31FFB092_292800D5.xml" ContentType="application/vnd.ms-powerpoint.comments+xml"/>
  <Override PartName="/ppt/notesSlides/notesSlide14.xml" ContentType="application/vnd.openxmlformats-officedocument.presentationml.notesSlide+xml"/>
  <Override PartName="/ppt/comments/modernComment_31FFB0F4_64DB0809.xml" ContentType="application/vnd.ms-powerpoint.comments+xml"/>
  <Override PartName="/ppt/notesSlides/notesSlide1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25"/>
  </p:notesMasterIdLst>
  <p:sldIdLst>
    <p:sldId id="838840532" r:id="rId6"/>
    <p:sldId id="838840568" r:id="rId7"/>
    <p:sldId id="838840545" r:id="rId8"/>
    <p:sldId id="838840567" r:id="rId9"/>
    <p:sldId id="838840558" r:id="rId10"/>
    <p:sldId id="838840598" r:id="rId11"/>
    <p:sldId id="838840597" r:id="rId12"/>
    <p:sldId id="838840600" r:id="rId13"/>
    <p:sldId id="838840556" r:id="rId14"/>
    <p:sldId id="838840554" r:id="rId15"/>
    <p:sldId id="838840549" r:id="rId16"/>
    <p:sldId id="838840550" r:id="rId17"/>
    <p:sldId id="838840551" r:id="rId18"/>
    <p:sldId id="838840548" r:id="rId19"/>
    <p:sldId id="838840466" r:id="rId20"/>
    <p:sldId id="838840593" r:id="rId21"/>
    <p:sldId id="838840564" r:id="rId22"/>
    <p:sldId id="838840562" r:id="rId23"/>
    <p:sldId id="8388405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7ECB0E-6E78-61D8-178F-6503BFCA9721}" name="Claire Crompton" initials="CC" userId="S::Claire.Crompton@glasgow.ac.uk::e6fd4236-e548-4605-9a43-9316851a6f08" providerId="AD"/>
  <p188:author id="{2F45E532-8B8F-7FE1-1BCC-C8ACE7FDD43F}" name="Gary Wright" initials="GW" userId="S::Gary.Wright@glasgow.ac.uk::a0eeeda2-3cb3-4c06-877c-7b184679b115" providerId="AD"/>
  <p188:author id="{21AEA447-E219-10D7-5788-DAD59D9F1C3F}" name="Matthew Gould" initials="MG" userId="S::Matthew.Gould@glasgow.ac.uk::749d6b03-0cee-4468-9ac6-810a4f96eeb4" providerId="AD"/>
  <p188:author id="{3659B06B-A4AD-8C50-B439-CEC884A54D71}" name="Karen Lee" initials="KL" userId="S::karen.lee@glasgow.ac.uk::e56a3952-20f4-4d61-99e8-3bcc97054e46" providerId="AD"/>
  <p188:author id="{8E2BCA7F-CD15-3FAC-45F9-A1677186304E}" name="Oana Baboolal" initials="OB" userId="S::Oana.Baboolal@glasgow.ac.uk::278b5f7d-88be-4854-b0c9-55dea0c04c4b" providerId="AD"/>
  <p188:author id="{57D51BE1-72FC-C19D-5299-3EEBD27BDC41}" name="Andrena Dougall" initials="AD" userId="S::andrena.dougall@glasgow.ac.uk::d39f178c-6581-4e78-92da-2ebd9035823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45E"/>
    <a:srgbClr val="7D2239"/>
    <a:srgbClr val="52473B"/>
    <a:srgbClr val="005398"/>
    <a:srgbClr val="5B4D94"/>
    <a:srgbClr val="9A3A06"/>
    <a:srgbClr val="006630"/>
    <a:srgbClr val="00355F"/>
    <a:srgbClr val="951272"/>
    <a:srgbClr val="4F59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C2E844-5EC7-4CA7-8821-3771B4D1DE62}" v="52" dt="2024-01-24T15:47:13.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21" d="100"/>
          <a:sy n="121" d="100"/>
        </p:scale>
        <p:origin x="744"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comments/modernComment_31FFB092_292800D5.xml><?xml version="1.0" encoding="utf-8"?>
<p188:cmLst xmlns:a="http://schemas.openxmlformats.org/drawingml/2006/main" xmlns:r="http://schemas.openxmlformats.org/officeDocument/2006/relationships" xmlns:p188="http://schemas.microsoft.com/office/powerpoint/2018/8/main">
  <p188:cm id="{83C24D70-7362-4EB4-B7BD-99519CAFBB50}" authorId="{3659B06B-A4AD-8C50-B439-CEC884A54D71}" status="resolved" created="2023-12-20T09:26:16.320" complete="100000">
    <ac:txMkLst xmlns:ac="http://schemas.microsoft.com/office/drawing/2013/main/command">
      <pc:docMk xmlns:pc="http://schemas.microsoft.com/office/powerpoint/2013/main/command"/>
      <pc:sldMk xmlns:pc="http://schemas.microsoft.com/office/powerpoint/2013/main/command" cId="690487509" sldId="838840466"/>
      <ac:spMk id="14" creationId="{EB01648D-FECA-7986-C211-5369F365A326}"/>
      <ac:txMk cp="0" len="68">
        <ac:context len="279" hash="19816357"/>
      </ac:txMk>
    </ac:txMkLst>
    <p188:pos x="2027903" y="503903"/>
    <p188:replyLst>
      <p188:reply id="{0939DB56-7F5B-49DC-BCA9-CE5EF14CDB42}" authorId="{2F45E532-8B8F-7FE1-1BCC-C8ACE7FDD43F}" created="2023-12-20T13:31:13.773">
        <p188:txBody>
          <a:bodyPr/>
          <a:lstStyle/>
          <a:p>
            <a:r>
              <a:rPr lang="en-GB"/>
              <a:t>I think as a project we should take that responsibility, moving forward we need to build this into the design of the People workstream.</a:t>
            </a:r>
          </a:p>
        </p188:txBody>
      </p188:reply>
      <p188:reply id="{ABBCEE3C-D767-47D5-B3B6-4A3D022B6B07}" authorId="{3659B06B-A4AD-8C50-B439-CEC884A54D71}" created="2023-12-20T15:09:39.875">
        <p188:txBody>
          <a:bodyPr/>
          <a:lstStyle/>
          <a:p>
            <a:r>
              <a:rPr lang="en-GB"/>
              <a:t>Ok - can we discuss when we meet in January? I'd be wary of, effectively, circumventing the nominated contacts and think we risk making rather more subjective decisions ... potentially in isolation from other considerations.</a:t>
            </a:r>
          </a:p>
        </p188:txBody>
      </p188:reply>
    </p188:replyLst>
    <p188:txBody>
      <a:bodyPr/>
      <a:lstStyle/>
      <a:p>
        <a:r>
          <a:rPr lang="en-GB"/>
          <a:t>who is responsible for this? Also, there's no guarantees at this point, only an indication of risk or likelihood</a:t>
        </a:r>
      </a:p>
    </p188:txBody>
  </p188:cm>
  <p188:cm id="{115CA2EC-09BF-48F1-8FFE-016F50050C06}" authorId="{3659B06B-A4AD-8C50-B439-CEC884A54D71}" status="resolved" created="2023-12-20T09:26:59.117" complete="100000">
    <ac:txMkLst xmlns:ac="http://schemas.microsoft.com/office/drawing/2013/main/command">
      <pc:docMk xmlns:pc="http://schemas.microsoft.com/office/powerpoint/2013/main/command"/>
      <pc:sldMk xmlns:pc="http://schemas.microsoft.com/office/powerpoint/2013/main/command" cId="690487509" sldId="838840466"/>
      <ac:spMk id="29" creationId="{7A20F24C-0B1D-7589-DFD1-F2C33EEE02E8}"/>
      <ac:txMk cp="45" len="10">
        <ac:context len="131" hash="2586286801"/>
      </ac:txMk>
    </ac:txMkLst>
    <p188:pos x="1081548" y="663677"/>
    <p188:txBody>
      <a:bodyPr/>
      <a:lstStyle/>
      <a:p>
        <a:r>
          <a:rPr lang="en-GB"/>
          <a:t>New course or event (additions....)</a:t>
        </a:r>
      </a:p>
    </p188:txBody>
  </p188:cm>
  <p188:cm id="{036B92C7-A438-468D-AA0F-4D3B68921CD5}" authorId="{3659B06B-A4AD-8C50-B439-CEC884A54D71}" status="resolved" created="2023-12-20T09:28:13.822" complete="100000">
    <ac:txMkLst xmlns:ac="http://schemas.microsoft.com/office/drawing/2013/main/command">
      <pc:docMk xmlns:pc="http://schemas.microsoft.com/office/powerpoint/2013/main/command"/>
      <pc:sldMk xmlns:pc="http://schemas.microsoft.com/office/powerpoint/2013/main/command" cId="690487509" sldId="838840466"/>
      <ac:spMk id="44" creationId="{F7C43633-8A4C-75F5-CE24-98565CF5D2DC}"/>
      <ac:txMk cp="0">
        <ac:context len="311" hash="563354422"/>
      </ac:txMk>
    </ac:txMkLst>
    <p188:pos x="1093838" y="884903"/>
    <p188:replyLst>
      <p188:reply id="{D616C624-9804-48B3-9DFC-9E1F25BBC369}" authorId="{2F45E532-8B8F-7FE1-1BCC-C8ACE7FDD43F}" created="2023-12-20T13:32:49.362">
        <p188:txBody>
          <a:bodyPr/>
          <a:lstStyle/>
          <a:p>
            <a:r>
              <a:rPr lang="en-GB"/>
              <a:t>Should we just stress the fact that getting them in earlier allows more time for PS staff to update CMIS to the highest standards. Rather than giving them a week at the end of April
</a:t>
            </a:r>
          </a:p>
        </p188:txBody>
      </p188:reply>
    </p188:replyLst>
    <p188:txBody>
      <a:bodyPr/>
      <a:lstStyle/>
      <a:p>
        <a:r>
          <a:rPr lang="en-GB"/>
          <a:t>why? Not necessarily true unless we have everything early. Similar statements have proven very contentious in the past!</a:t>
        </a:r>
      </a:p>
    </p188:txBody>
    <p188:extLst>
      <p:ext xmlns:p="http://schemas.openxmlformats.org/presentationml/2006/main" uri="{57CB4572-C831-44C2-8A1C-0ADB6CCDFE69}">
        <p223:reactions xmlns:p223="http://schemas.microsoft.com/office/powerpoint/2022/03/main">
          <p223:rxn type="👍">
            <p223:instance time="2023-12-20T15:07:34.700" authorId="{3659B06B-A4AD-8C50-B439-CEC884A54D71}"/>
          </p223:rxn>
        </p223:reactions>
      </p:ext>
    </p188:extLst>
  </p188:cm>
  <p188:cm id="{63A3C177-2BD6-41EE-93FF-2B0AD554FCE4}" authorId="{3659B06B-A4AD-8C50-B439-CEC884A54D71}" status="resolved" created="2023-12-20T09:29:55.465" complete="100000">
    <ac:txMkLst xmlns:ac="http://schemas.microsoft.com/office/drawing/2013/main/command">
      <pc:docMk xmlns:pc="http://schemas.microsoft.com/office/powerpoint/2013/main/command"/>
      <pc:sldMk xmlns:pc="http://schemas.microsoft.com/office/powerpoint/2013/main/command" cId="690487509" sldId="838840466"/>
      <ac:spMk id="44" creationId="{F7C43633-8A4C-75F5-CE24-98565CF5D2DC}"/>
      <ac:txMk cp="0">
        <ac:context len="311" hash="563354422"/>
      </ac:txMk>
    </ac:txMkLst>
    <p188:pos x="1093838" y="884903"/>
    <p188:replyLst>
      <p188:reply id="{A127E038-F1FA-47A7-80E4-F3F719032BB8}" authorId="{2F45E532-8B8F-7FE1-1BCC-C8ACE7FDD43F}" created="2023-12-20T13:35:11.807">
        <p188:txBody>
          <a:bodyPr/>
          <a:lstStyle/>
          <a:p>
            <a:r>
              <a:rPr lang="en-GB"/>
              <a:t>We used the reasons for change pre rooming last year then on review this was the full list we settled on. Happy to add more. Lets discuss on the 5th and then have this pack updated for the 10th ready for the 16th (Sounds a busy month already !)</a:t>
            </a:r>
          </a:p>
        </p188:txBody>
      </p188:reply>
    </p188:replyLst>
    <p188:txBody>
      <a:bodyPr/>
      <a:lstStyle/>
      <a:p>
        <a:r>
          <a:rPr lang="en-GB"/>
          <a:t>If the lists of low/high impact changes is not exhaustive then we should say 'e.g.' and also indicate when we will have a full list</a:t>
        </a:r>
      </a:p>
    </p188:txBody>
    <p188:extLst>
      <p:ext xmlns:p="http://schemas.openxmlformats.org/presentationml/2006/main" uri="{57CB4572-C831-44C2-8A1C-0ADB6CCDFE69}">
        <p223:reactions xmlns:p223="http://schemas.microsoft.com/office/powerpoint/2022/03/main">
          <p223:rxn type="👍">
            <p223:instance time="2023-12-20T15:07:51.951" authorId="{3659B06B-A4AD-8C50-B439-CEC884A54D71}"/>
          </p223:rxn>
        </p223:reactions>
      </p:ext>
    </p188:extLst>
  </p188:cm>
  <p188:cm id="{2297E66E-9850-445E-9DF4-F224C15086F3}" authorId="{3659B06B-A4AD-8C50-B439-CEC884A54D71}" status="resolved" created="2023-12-20T09:30:54.466" complete="100000">
    <ac:txMkLst xmlns:ac="http://schemas.microsoft.com/office/drawing/2013/main/command">
      <pc:docMk xmlns:pc="http://schemas.microsoft.com/office/powerpoint/2013/main/command"/>
      <pc:sldMk xmlns:pc="http://schemas.microsoft.com/office/powerpoint/2013/main/command" cId="690487509" sldId="838840466"/>
      <ac:spMk id="41" creationId="{A625A300-4EAB-E10B-5A76-FF9A513DEC86}"/>
      <ac:txMk cp="189">
        <ac:context len="284" hash="3958948370"/>
      </ac:txMk>
    </ac:txMkLst>
    <p188:pos x="1978741" y="1118419"/>
    <p188:replyLst>
      <p188:reply id="{D693C2E5-6AC9-4880-B9BB-ABA46F802FE8}" authorId="{2F45E532-8B8F-7FE1-1BCC-C8ACE7FDD43F}" created="2023-12-20T13:35:42.802">
        <p188:txBody>
          <a:bodyPr/>
          <a:lstStyle/>
          <a:p>
            <a:r>
              <a:rPr lang="en-GB"/>
              <a:t>Updated</a:t>
            </a:r>
          </a:p>
        </p188:txBody>
      </p188:reply>
    </p188:replyLst>
    <p188:txBody>
      <a:bodyPr/>
      <a:lstStyle/>
      <a:p>
        <a:r>
          <a:rPr lang="en-GB"/>
          <a:t>it's not last year ... it's the current year at the point we're having the conversation!</a:t>
        </a:r>
      </a:p>
    </p188:txBody>
  </p188:cm>
</p188:cmLst>
</file>

<file path=ppt/comments/modernComment_31FFB0E4_4302FF07.xml><?xml version="1.0" encoding="utf-8"?>
<p188:cmLst xmlns:a="http://schemas.openxmlformats.org/drawingml/2006/main" xmlns:r="http://schemas.openxmlformats.org/officeDocument/2006/relationships" xmlns:p188="http://schemas.microsoft.com/office/powerpoint/2018/8/main">
  <p188:cm id="{E26FA232-CE55-444F-9D1F-2E2A364554AE}" authorId="{3659B06B-A4AD-8C50-B439-CEC884A54D71}" status="resolved" created="2023-12-20T09:23:25.206" complete="100000">
    <ac:txMkLst xmlns:ac="http://schemas.microsoft.com/office/drawing/2013/main/command">
      <pc:docMk xmlns:pc="http://schemas.microsoft.com/office/powerpoint/2013/main/command"/>
      <pc:sldMk xmlns:pc="http://schemas.microsoft.com/office/powerpoint/2013/main/command" cId="1124269831" sldId="838840548"/>
      <ac:spMk id="7" creationId="{FAFADF39-260F-D8CE-AB39-D13A0512E85B}"/>
      <ac:txMk cp="49" len="48">
        <ac:context len="444" hash="3643978528"/>
      </ac:txMk>
    </ac:txMkLst>
    <p188:pos x="4190999" y="872612"/>
    <p188:txBody>
      <a:bodyPr/>
      <a:lstStyle/>
      <a:p>
        <a:r>
          <a:rPr lang="en-GB"/>
          <a:t>can this be reworded to: 'Gain visibility on the proposed level of change to the timetable and understand the likely impact'</a:t>
        </a:r>
      </a:p>
    </p188:txBody>
  </p188:cm>
  <p188:cm id="{B40E6060-7C8A-4CEE-A655-050B51B6A2F3}" authorId="{3659B06B-A4AD-8C50-B439-CEC884A54D71}" status="resolved" created="2023-12-20T09:24:40.802" complete="100000">
    <ac:txMkLst xmlns:ac="http://schemas.microsoft.com/office/drawing/2013/main/command">
      <pc:docMk xmlns:pc="http://schemas.microsoft.com/office/powerpoint/2013/main/command"/>
      <pc:sldMk xmlns:pc="http://schemas.microsoft.com/office/powerpoint/2013/main/command" cId="1124269831" sldId="838840548"/>
      <ac:spMk id="7" creationId="{FAFADF39-260F-D8CE-AB39-D13A0512E85B}"/>
      <ac:txMk cp="496">
        <ac:context len="497" hash="2593599468"/>
      </ac:txMk>
    </ac:txMkLst>
    <p188:pos x="4633451" y="2359741"/>
    <p188:replyLst>
      <p188:reply id="{75637ED6-5900-4A30-93C6-559F85BCEDA0}" authorId="{2F45E532-8B8F-7FE1-1BCC-C8ACE7FDD43F}" created="2023-12-20T13:29:04.137">
        <p188:txBody>
          <a:bodyPr/>
          <a:lstStyle/>
          <a:p>
            <a:r>
              <a:rPr lang="en-GB"/>
              <a:t>Here we are saying the same dedicated timetablers can be used to resolve known timetable clashes. Updated</a:t>
            </a:r>
          </a:p>
        </p188:txBody>
      </p188:reply>
    </p188:replyLst>
    <p188:txBody>
      <a:bodyPr/>
      <a:lstStyle/>
      <a:p>
        <a:r>
          <a:rPr lang="en-GB"/>
          <a:t>this bit doesn't make sense - not sure what you're trying to say</a:t>
        </a:r>
      </a:p>
    </p188:txBody>
  </p188:cm>
</p188:cmLst>
</file>

<file path=ppt/comments/modernComment_31FFB0EA_9964A6C8.xml><?xml version="1.0" encoding="utf-8"?>
<p188:cmLst xmlns:a="http://schemas.openxmlformats.org/drawingml/2006/main" xmlns:r="http://schemas.openxmlformats.org/officeDocument/2006/relationships" xmlns:p188="http://schemas.microsoft.com/office/powerpoint/2018/8/main">
  <p188:cm id="{B2D1BF19-36DB-4896-8361-417B774874A4}" authorId="{3659B06B-A4AD-8C50-B439-CEC884A54D71}" status="resolved" created="2023-12-20T09:18:56.825" complete="100000">
    <ac:txMkLst xmlns:ac="http://schemas.microsoft.com/office/drawing/2013/main/command">
      <pc:docMk xmlns:pc="http://schemas.microsoft.com/office/powerpoint/2013/main/command"/>
      <pc:sldMk xmlns:pc="http://schemas.microsoft.com/office/powerpoint/2013/main/command" cId="2573510344" sldId="838840554"/>
      <ac:spMk id="38" creationId="{F401037F-831E-D000-34A9-61F4164B9F99}"/>
      <ac:txMk cp="19" len="73">
        <ac:context len="424" hash="1154884553"/>
      </ac:txMk>
    </ac:txMkLst>
    <p188:pos x="3490451" y="663677"/>
    <p188:replyLst>
      <p188:reply id="{642135F1-4F07-4FAB-BD00-B08AE3E2763B}" authorId="{2F45E532-8B8F-7FE1-1BCC-C8ACE7FDD43F}" created="2023-12-20T13:22:46.651">
        <p188:txBody>
          <a:bodyPr/>
          <a:lstStyle/>
          <a:p>
            <a:r>
              <a:rPr lang="en-GB"/>
              <a:t>Updated, will leave open to ensure you are comfortable. I have kept open the piece that visibility mitigates against the risk on the basis Frank wants the board to meet more regularly during this period in case the changes we see start to get out of control. Hopefully the word mitigate helps people understand it’s a risk.  </a:t>
            </a:r>
          </a:p>
        </p188:txBody>
      </p188:reply>
      <p188:reply id="{8E176BE4-31AA-45C9-98C9-5C46FDE8997D}" authorId="{3659B06B-A4AD-8C50-B439-CEC884A54D71}" created="2023-12-20T15:06:07.792">
        <p188:txBody>
          <a:bodyPr/>
          <a:lstStyle/>
          <a:p>
            <a:r>
              <a:rPr lang="en-GB"/>
              <a:t>Thanks</a:t>
            </a:r>
          </a:p>
        </p188:txBody>
      </p188:reply>
    </p188:replyLst>
    <p188:txBody>
      <a:bodyPr/>
      <a:lstStyle/>
      <a:p>
        <a:r>
          <a:rPr lang="en-GB"/>
          <a:t>I remain uncomfortable with this wording ... we have no control to 'allow' or not. We also cannot guarantee rooming outcomes at this stage, which is what is implied.</a:t>
        </a:r>
      </a:p>
    </p188:txBody>
  </p188:cm>
  <p188:cm id="{A9DDF6B5-06EE-4DE5-8DBE-D937BF630888}" authorId="{3659B06B-A4AD-8C50-B439-CEC884A54D71}" status="resolved" created="2023-12-20T09:19:45.358" complete="100000">
    <ac:txMkLst xmlns:ac="http://schemas.microsoft.com/office/drawing/2013/main/command">
      <pc:docMk xmlns:pc="http://schemas.microsoft.com/office/powerpoint/2013/main/command"/>
      <pc:sldMk xmlns:pc="http://schemas.microsoft.com/office/powerpoint/2013/main/command" cId="2573510344" sldId="838840554"/>
      <ac:spMk id="6" creationId="{C8F688F1-F0B7-A4B7-3470-7DE7B83CB6C0}"/>
      <ac:txMk cp="10" len="10">
        <ac:context len="48" hash="1029503409"/>
      </ac:txMk>
    </ac:txMkLst>
    <p188:pos x="872612" y="454741"/>
    <p188:txBody>
      <a:bodyPr/>
      <a:lstStyle/>
      <a:p>
        <a:r>
          <a:rPr lang="en-GB"/>
          <a:t>here and elsewhere: need to be consistent in wording - either 'impact' or 'impacting' (and should probably be 'impact')</a:t>
        </a:r>
      </a:p>
    </p188:txBody>
  </p188:cm>
  <p188:cm id="{FFAC63D3-B87E-414F-8024-234E5B3784BE}" authorId="{3659B06B-A4AD-8C50-B439-CEC884A54D71}" status="resolved" created="2023-12-20T09:20:32.749" complete="100000">
    <ac:txMkLst xmlns:ac="http://schemas.microsoft.com/office/drawing/2013/main/command">
      <pc:docMk xmlns:pc="http://schemas.microsoft.com/office/powerpoint/2013/main/command"/>
      <pc:sldMk xmlns:pc="http://schemas.microsoft.com/office/powerpoint/2013/main/command" cId="2573510344" sldId="838840554"/>
      <ac:spMk id="40" creationId="{95541DDB-4C93-2F89-F161-0EFB49E6EB10}"/>
      <ac:txMk cp="58">
        <ac:context len="154" hash="868781741"/>
      </ac:txMk>
    </ac:txMkLst>
    <p188:pos x="1302774" y="848032"/>
    <p188:txBody>
      <a:bodyPr/>
      <a:lstStyle/>
      <a:p>
        <a:r>
          <a:rPr lang="en-GB"/>
          <a:t>Not necessarily large, 'known' is probably the key word </a:t>
        </a:r>
      </a:p>
    </p188:txBody>
  </p188:cm>
  <p188:cm id="{D78B7BE2-E8C3-4032-B537-C4C5D8C9933B}" authorId="{3659B06B-A4AD-8C50-B439-CEC884A54D71}" status="resolved" created="2023-12-20T09:21:35.126" complete="100000">
    <ac:txMkLst xmlns:ac="http://schemas.microsoft.com/office/drawing/2013/main/command">
      <pc:docMk xmlns:pc="http://schemas.microsoft.com/office/powerpoint/2013/main/command"/>
      <pc:sldMk xmlns:pc="http://schemas.microsoft.com/office/powerpoint/2013/main/command" cId="2573510344" sldId="838840554"/>
      <ac:spMk id="10" creationId="{A40F5601-1630-951E-EC2A-528FF36A2D11}"/>
      <ac:txMk cp="66">
        <ac:context len="236" hash="3838892450"/>
      </ac:txMk>
    </ac:txMkLst>
    <p188:pos x="1069258" y="860322"/>
    <p188:txBody>
      <a:bodyPr/>
      <a:lstStyle/>
      <a:p>
        <a:r>
          <a:rPr lang="en-GB"/>
          <a:t>suggest 'build on' rather than 'continue'; then 'and also' rather than 'but'</a:t>
        </a:r>
      </a:p>
    </p188:txBody>
  </p188:cm>
</p188:cmLst>
</file>

<file path=ppt/comments/modernComment_31FFB0EE_F3AF3C18.xml><?xml version="1.0" encoding="utf-8"?>
<p188:cmLst xmlns:a="http://schemas.openxmlformats.org/drawingml/2006/main" xmlns:r="http://schemas.openxmlformats.org/officeDocument/2006/relationships" xmlns:p188="http://schemas.microsoft.com/office/powerpoint/2018/8/main">
  <p188:cm id="{DD7CA378-D2BA-40FC-A16E-6CCB7F36ADA9}" authorId="{3659B06B-A4AD-8C50-B439-CEC884A54D71}" status="resolved" created="2023-12-20T11:40:51.051" complete="100000">
    <ac:deMkLst xmlns:ac="http://schemas.microsoft.com/office/drawing/2013/main/command">
      <pc:docMk xmlns:pc="http://schemas.microsoft.com/office/powerpoint/2013/main/command"/>
      <pc:sldMk xmlns:pc="http://schemas.microsoft.com/office/powerpoint/2013/main/command" cId="4088347672" sldId="838840558"/>
      <ac:spMk id="25" creationId="{25BCABFB-9D02-0A70-9993-DC2CA5F5E3A4}"/>
    </ac:deMkLst>
    <p188:replyLst>
      <p188:reply id="{123EA11D-A7F3-4F04-A8E9-E3428D473FB6}" authorId="{2F45E532-8B8F-7FE1-1BCC-C8ACE7FDD43F}" created="2023-12-20T13:42:24.769">
        <p188:txBody>
          <a:bodyPr/>
          <a:lstStyle/>
          <a:p>
            <a:r>
              <a:rPr lang="en-GB"/>
              <a:t>Same as previous slide, happy to discuss more but even if the project takes responsibility for setting up the meetings in the short term.</a:t>
            </a:r>
          </a:p>
        </p188:txBody>
      </p188:reply>
    </p188:replyLst>
    <p188:txBody>
      <a:bodyPr/>
      <a:lstStyle/>
      <a:p>
        <a:r>
          <a:rPr lang="en-GB"/>
          <a:t>As per previous comment on this - who is responsible?</a:t>
        </a:r>
      </a:p>
    </p188:txBody>
  </p188:cm>
  <p188:cm id="{50EBB118-89F3-40E8-93BB-A2F2F35398EC}" authorId="{3659B06B-A4AD-8C50-B439-CEC884A54D71}" status="resolved" created="2023-12-20T11:43:13.509" complete="100000">
    <ac:txMkLst xmlns:ac="http://schemas.microsoft.com/office/drawing/2013/main/command">
      <pc:docMk xmlns:pc="http://schemas.microsoft.com/office/powerpoint/2013/main/command"/>
      <pc:sldMk xmlns:pc="http://schemas.microsoft.com/office/powerpoint/2013/main/command" cId="4088347672" sldId="838840558"/>
      <ac:spMk id="17" creationId="{6ADB5F0A-CE18-4E1E-73C0-1B29C807CE6B}"/>
      <ac:txMk cp="78" len="101">
        <ac:context len="197" hash="1100090372"/>
      </ac:txMk>
    </ac:txMkLst>
    <p188:pos x="2396612" y="3576483"/>
    <p188:replyLst>
      <p188:reply id="{BD5E1E15-1185-4607-A04B-BADFC4F63B47}" authorId="{2F45E532-8B8F-7FE1-1BCC-C8ACE7FDD43F}" created="2023-12-20T13:43:49.720">
        <p188:txBody>
          <a:bodyPr/>
          <a:lstStyle/>
          <a:p>
            <a:r>
              <a:rPr lang="en-GB"/>
              <a:t>I see your point, does this fit better? </a:t>
            </a:r>
          </a:p>
        </p188:txBody>
      </p188:reply>
      <p188:reply id="{ACDE03C5-3071-43B9-816F-34600E18E60E}" authorId="{3659B06B-A4AD-8C50-B439-CEC884A54D71}" created="2023-12-20T15:15:43.820">
        <p188:txBody>
          <a:bodyPr/>
          <a:lstStyle/>
          <a:p>
            <a:r>
              <a:rPr lang="en-GB"/>
              <a:t>Yes, much better!</a:t>
            </a:r>
          </a:p>
        </p188:txBody>
      </p188:reply>
    </p188:replyLst>
    <p188:txBody>
      <a:bodyPr/>
      <a:lstStyle/>
      <a:p>
        <a:r>
          <a:rPr lang="en-GB"/>
          <a:t>I don't think this will land well .... 'tail wagging the dog' sentiments come to mind! If the focus of 'flexibility' is resolution of clashes, then its an improved outcome for students we should be calling out.</a:t>
        </a:r>
      </a:p>
    </p188:txBody>
  </p188:cm>
</p188:cmLst>
</file>

<file path=ppt/comments/modernComment_31FFB0F4_64DB0809.xml><?xml version="1.0" encoding="utf-8"?>
<p188:cmLst xmlns:a="http://schemas.openxmlformats.org/drawingml/2006/main" xmlns:r="http://schemas.openxmlformats.org/officeDocument/2006/relationships" xmlns:p188="http://schemas.microsoft.com/office/powerpoint/2018/8/main">
  <p188:cm id="{13AC6C2C-3DD2-4D44-9F18-40CADCCD94F9}" authorId="{3659B06B-A4AD-8C50-B439-CEC884A54D71}" status="resolved" created="2023-12-20T11:36:21.870">
    <ac:deMkLst xmlns:ac="http://schemas.microsoft.com/office/drawing/2013/main/command">
      <pc:docMk xmlns:pc="http://schemas.microsoft.com/office/powerpoint/2013/main/command"/>
      <pc:sldMk xmlns:pc="http://schemas.microsoft.com/office/powerpoint/2013/main/command" cId="1692076041" sldId="838840564"/>
      <ac:spMk id="22" creationId="{449EA387-DBE5-8608-360A-6FCF1226CC9C}"/>
    </ac:deMkLst>
    <p188:replyLst>
      <p188:reply id="{3AF584D9-40D2-4E6E-9E0A-8EA0C613B812}" authorId="{2F45E532-8B8F-7FE1-1BCC-C8ACE7FDD43F}" created="2023-12-20T13:36:48.889">
        <p188:txBody>
          <a:bodyPr/>
          <a:lstStyle/>
          <a:p>
            <a:r>
              <a:rPr lang="en-GB"/>
              <a:t>What was the weekly College sessions for AY23/24. They have all moved to fortnightly….these have the College Dean plus some of the key academic and PS staff. Myself and Andrena normally attend these </a:t>
            </a:r>
          </a:p>
        </p188:txBody>
      </p188:reply>
    </p188:replyLst>
    <p188:txBody>
      <a:bodyPr/>
      <a:lstStyle/>
      <a:p>
        <a:r>
          <a:rPr lang="en-GB"/>
          <a:t>what are these sessions?</a:t>
        </a:r>
      </a:p>
    </p188:txBody>
    <p188:extLst>
      <p:ext xmlns:p="http://schemas.openxmlformats.org/presentationml/2006/main" uri="{57CB4572-C831-44C2-8A1C-0ADB6CCDFE69}">
        <p223:reactions xmlns:p223="http://schemas.microsoft.com/office/powerpoint/2022/03/main">
          <p223:rxn type="👍">
            <p223:instance time="2023-12-20T15:10:05.844" authorId="{3659B06B-A4AD-8C50-B439-CEC884A54D71}"/>
          </p223:rxn>
        </p223:reactions>
      </p:ext>
    </p188:extLst>
  </p188:cm>
  <p188:cm id="{673012BB-8429-485F-B9F7-6F59DF6C409D}" authorId="{21AEA447-E219-10D7-5788-DAD59D9F1C3F}" created="2024-01-15T14:16:10.950">
    <ac:txMkLst xmlns:ac="http://schemas.microsoft.com/office/drawing/2013/main/command">
      <pc:docMk xmlns:pc="http://schemas.microsoft.com/office/powerpoint/2013/main/command"/>
      <pc:sldMk xmlns:pc="http://schemas.microsoft.com/office/powerpoint/2013/main/command" cId="1692076041" sldId="838840564"/>
      <ac:spMk id="49" creationId="{961002D0-F7F2-AB0C-01BB-61E58FE78A38}"/>
      <ac:txMk cp="24" len="9">
        <ac:context len="34" hash="4161815423"/>
      </ac:txMk>
    </ac:txMkLst>
    <p188:pos x="951625" y="573662"/>
    <p188:replyLst>
      <p188:reply id="{42C70518-A416-4D88-9E17-57D5519E1743}" authorId="{21AEA447-E219-10D7-5788-DAD59D9F1C3F}" created="2024-01-15T14:18:27.015">
        <p188:txBody>
          <a:bodyPr/>
          <a:lstStyle/>
          <a:p>
            <a:r>
              <a:rPr lang="en-GB"/>
              <a:t>Also, I don't know if we've got a placeholder in people's diary to run the Roadshow yet?</a:t>
            </a:r>
          </a:p>
        </p188:txBody>
      </p188:reply>
    </p188:replyLst>
    <p188:txBody>
      <a:bodyPr/>
      <a:lstStyle/>
      <a:p>
        <a:r>
          <a:rPr lang="en-GB"/>
          <a:t>[@Claire Crompton]  have changed the Townhall date from 18th Feb to 20th Feb - 18th is actually a Sunday! I think there was a wee issue with the calender that was copied into the Mural used for planning the Roadshows and the Townhall. In the Mural the 18th Feb is a Tuesday...</a:t>
        </a:r>
      </a:p>
    </p188:txBody>
  </p188:cm>
</p188:cmLst>
</file>

<file path=ppt/comments/modernComment_31FFB0F7_81B18C07.xml><?xml version="1.0" encoding="utf-8"?>
<p188:cmLst xmlns:a="http://schemas.openxmlformats.org/drawingml/2006/main" xmlns:r="http://schemas.openxmlformats.org/officeDocument/2006/relationships" xmlns:p188="http://schemas.microsoft.com/office/powerpoint/2018/8/main">
  <p188:cm id="{C62F874F-FEE6-4276-8292-DCD11528BBF4}" authorId="{3659B06B-A4AD-8C50-B439-CEC884A54D71}" status="resolved" created="2023-12-20T09:15:23.602" complete="100000">
    <ac:deMkLst xmlns:ac="http://schemas.microsoft.com/office/drawing/2013/main/command">
      <pc:docMk xmlns:pc="http://schemas.microsoft.com/office/powerpoint/2013/main/command"/>
      <pc:sldMk xmlns:pc="http://schemas.microsoft.com/office/powerpoint/2013/main/command" cId="2175896583" sldId="838840567"/>
      <ac:spMk id="24" creationId="{892E84B4-49B2-79B2-98EB-A4ECBC6252C2}"/>
    </ac:deMkLst>
    <p188:replyLst>
      <p188:reply id="{6912FBF3-1CC9-47DE-8A1D-A9921CFB2C4F}" authorId="{2F45E532-8B8F-7FE1-1BCC-C8ACE7FDD43F}" created="2023-12-20T13:17:00.087">
        <p188:txBody>
          <a:bodyPr/>
          <a:lstStyle/>
          <a:p>
            <a:r>
              <a:rPr lang="en-GB"/>
              <a:t>Sure the suggested wording makes sense to me, updated. </a:t>
            </a:r>
          </a:p>
        </p188:txBody>
      </p188:reply>
      <p188:reply id="{B9258343-4922-4E0D-8C5D-AF74850F53C6}" authorId="{3659B06B-A4AD-8C50-B439-CEC884A54D71}" created="2023-12-20T15:00:23.957">
        <p188:txBody>
          <a:bodyPr/>
          <a:lstStyle/>
          <a:p>
            <a:r>
              <a:rPr lang="en-GB"/>
              <a:t>Thanks - I'd then delete the second sentence as it doesn't make much sense in the context of a heatmap (which looked very similar even with 73% roomed!)</a:t>
            </a:r>
          </a:p>
        </p188:txBody>
      </p188:reply>
    </p188:replyLst>
    <p188:txBody>
      <a:bodyPr/>
      <a:lstStyle/>
      <a:p>
        <a:r>
          <a:rPr lang="en-GB"/>
          <a:t>This all needs rewording. I'd suggest saying:
'Heatmap represents capacity in centrally-managed teaching space for AY23/24 as at August 2023, i.e. when 96% of demand was met.'</a:t>
        </a:r>
      </a:p>
    </p188:txBody>
  </p188:cm>
  <p188:cm id="{3ABD5819-54BE-420C-A170-8B30B3B752A1}" authorId="{3659B06B-A4AD-8C50-B439-CEC884A54D71}" status="resolved" created="2023-12-20T09:16:37.213" complete="100000">
    <ac:txMkLst xmlns:ac="http://schemas.microsoft.com/office/drawing/2013/main/command">
      <pc:docMk xmlns:pc="http://schemas.microsoft.com/office/powerpoint/2013/main/command"/>
      <pc:sldMk xmlns:pc="http://schemas.microsoft.com/office/powerpoint/2013/main/command" cId="2175896583" sldId="838840567"/>
      <ac:spMk id="28" creationId="{D950CE93-8AC9-F6D5-F596-22659A158FBB}"/>
      <ac:txMk cp="151">
        <ac:context len="347" hash="455089495"/>
      </ac:txMk>
    </ac:txMkLst>
    <p188:pos x="1093838" y="1437967"/>
    <p188:replyLst>
      <p188:reply id="{2C4E6FB5-C08F-4F0A-B07C-199C24A2F1D2}" authorId="{2F45E532-8B8F-7FE1-1BCC-C8ACE7FDD43F}" created="2023-12-20T13:18:48.421">
        <p188:txBody>
          <a:bodyPr/>
          <a:lstStyle/>
          <a:p>
            <a:r>
              <a:rPr lang="en-GB"/>
              <a:t>This year did you not have some new central teaching space become available with some of our new builds ? (I may be wrong) This point is effectively trying to capture the idea of….we can continue to just build and build to solve the problem.  </a:t>
            </a:r>
          </a:p>
        </p188:txBody>
      </p188:reply>
      <p188:reply id="{ADDE7FD0-49A1-4B6B-B2D9-2B11DE4EC137}" authorId="{3659B06B-A4AD-8C50-B439-CEC884A54D71}" created="2023-12-20T15:03:11.648">
        <p188:txBody>
          <a:bodyPr/>
          <a:lstStyle/>
          <a:p>
            <a:r>
              <a:rPr lang="en-GB"/>
              <a:t>Ah, OK, I see what you're trying to say ... it just doesn't come across! How about:
'Engineer efficiency into the process: reducing scale of effort required and removing need to create additional new space'</a:t>
            </a:r>
          </a:p>
        </p188:txBody>
      </p188:reply>
      <p188:reply id="{A7DCCC9E-827D-4B80-8520-F9D9CA8A9E1A}" authorId="{2F45E532-8B8F-7FE1-1BCC-C8ACE7FDD43F}" created="2024-01-05T09:51:28.406">
        <p188:txBody>
          <a:bodyPr/>
          <a:lstStyle/>
          <a:p>
            <a:r>
              <a:rPr lang="en-GB"/>
              <a:t>Yeah I think that works - updated</a:t>
            </a:r>
          </a:p>
        </p188:txBody>
      </p188:reply>
    </p188:replyLst>
    <p188:txBody>
      <a:bodyPr/>
      <a:lstStyle/>
      <a:p>
        <a:r>
          <a:rPr lang="en-GB"/>
          <a:t>not very clear .... and what new space??</a:t>
        </a:r>
      </a:p>
    </p188:txBody>
  </p188:cm>
</p188:cmLst>
</file>

<file path=ppt/comments/modernComment_31FFB115_661AE69E.xml><?xml version="1.0" encoding="utf-8"?>
<p188:cmLst xmlns:a="http://schemas.openxmlformats.org/drawingml/2006/main" xmlns:r="http://schemas.openxmlformats.org/officeDocument/2006/relationships" xmlns:p188="http://schemas.microsoft.com/office/powerpoint/2018/8/main">
  <p188:cm id="{4BB1817D-5FA1-4A58-BDC9-26218BE21581}" authorId="{3659B06B-A4AD-8C50-B439-CEC884A54D71}" status="resolved" created="2023-12-20T11:43:53.511" complete="100000">
    <ac:deMkLst xmlns:ac="http://schemas.microsoft.com/office/drawing/2013/main/command">
      <pc:docMk xmlns:pc="http://schemas.microsoft.com/office/powerpoint/2013/main/command"/>
      <pc:sldMk xmlns:pc="http://schemas.microsoft.com/office/powerpoint/2013/main/command" cId="1713039006" sldId="838840597"/>
      <ac:spMk id="4" creationId="{D03FF45C-698D-EC59-CCB5-647B6B0C9FDA}"/>
    </ac:deMkLst>
    <p188:replyLst>
      <p188:reply id="{D6E1BCED-C2D1-420B-9E0A-C2A03455BAF3}" authorId="{2F45E532-8B8F-7FE1-1BCC-C8ACE7FDD43F}" created="2023-12-20T13:46:07.548">
        <p188:txBody>
          <a:bodyPr/>
          <a:lstStyle/>
          <a:p>
            <a:r>
              <a:rPr lang="en-GB"/>
              <a:t>Removed, I think it was to keep on the message that things should be in prior to rooming but also when raising CRs lets get the right first time. If it confuses, lets take out. </a:t>
            </a:r>
          </a:p>
        </p188:txBody>
      </p188:reply>
    </p188:replyLst>
    <p188:txBody>
      <a:bodyPr/>
      <a:lstStyle/>
      <a:p>
        <a:r>
          <a:rPr lang="en-GB"/>
          <a:t>not sure this is relevant here .... we're beyond the 'first time', surely</a:t>
        </a:r>
      </a:p>
    </p188:txBody>
  </p188:cm>
</p188:cmLst>
</file>

<file path=ppt/comments/modernComment_31FFB116_E2020256.xml><?xml version="1.0" encoding="utf-8"?>
<p188:cmLst xmlns:a="http://schemas.openxmlformats.org/drawingml/2006/main" xmlns:r="http://schemas.openxmlformats.org/officeDocument/2006/relationships" xmlns:p188="http://schemas.microsoft.com/office/powerpoint/2018/8/main">
  <p188:cm id="{6289A2AC-E38C-439B-9D02-FA59010D7CFB}" authorId="{3659B06B-A4AD-8C50-B439-CEC884A54D71}" status="resolved" created="2023-12-20T11:45:57.453" complete="100000">
    <pc:sldMkLst xmlns:pc="http://schemas.microsoft.com/office/powerpoint/2013/main/command">
      <pc:docMk/>
      <pc:sldMk cId="3791782486" sldId="838840598"/>
    </pc:sldMkLst>
    <p188:txBody>
      <a:bodyPr/>
      <a:lstStyle/>
      <a:p>
        <a:r>
          <a:rPr lang="en-GB"/>
          <a:t>It might be better to put the 2 pre-rooming 'ask' slides together, followed by the 2 post-rooming</a:t>
        </a:r>
      </a:p>
    </p188:txBody>
    <p188:extLst>
      <p:ext xmlns:p="http://schemas.openxmlformats.org/presentationml/2006/main" uri="{57CB4572-C831-44C2-8A1C-0ADB6CCDFE69}">
        <p223:reactions xmlns:p223="http://schemas.microsoft.com/office/powerpoint/2022/03/main">
          <p223:rxn type="👍">
            <p223:instance time="2023-12-20T13:46:46.246" authorId="{2F45E532-8B8F-7FE1-1BCC-C8ACE7FDD43F}"/>
          </p223:rxn>
        </p223:reactions>
      </p:ext>
    </p188:extLst>
  </p188:cm>
</p188:cmLst>
</file>

<file path=ppt/comments/modernComment_31FFB118_2F53D012.xml><?xml version="1.0" encoding="utf-8"?>
<p188:cmLst xmlns:a="http://schemas.openxmlformats.org/drawingml/2006/main" xmlns:r="http://schemas.openxmlformats.org/officeDocument/2006/relationships" xmlns:p188="http://schemas.microsoft.com/office/powerpoint/2018/8/main">
  <p188:cm id="{C9BE6BA3-D068-4A4E-8D00-ACC5AF8E2A58}" authorId="{3659B06B-A4AD-8C50-B439-CEC884A54D71}" created="2023-12-20T11:47:27.628">
    <ac:deMkLst xmlns:ac="http://schemas.microsoft.com/office/drawing/2013/main/command">
      <pc:docMk xmlns:pc="http://schemas.microsoft.com/office/powerpoint/2013/main/command"/>
      <pc:sldMk xmlns:pc="http://schemas.microsoft.com/office/powerpoint/2013/main/command" cId="794021906" sldId="838840600"/>
      <ac:spMk id="4" creationId="{D03FF45C-698D-EC59-CCB5-647B6B0C9FDA}"/>
    </ac:deMkLst>
    <p188:replyLst>
      <p188:reply id="{6B178168-0811-48F6-B95E-844C4355ADF3}" authorId="{2F45E532-8B8F-7FE1-1BCC-C8ACE7FDD43F}" created="2023-12-20T13:48:51.356">
        <p188:txBody>
          <a:bodyPr/>
          <a:lstStyle/>
          <a:p>
            <a:r>
              <a:rPr lang="en-GB"/>
              <a:t>Does the updated sentence below "Right first time" work better</a:t>
            </a:r>
          </a:p>
        </p188:txBody>
        <p188:extLst>
          <p:ext xmlns:p="http://schemas.openxmlformats.org/presentationml/2006/main" uri="{57CB4572-C831-44C2-8A1C-0ADB6CCDFE69}">
            <p223:reactions xmlns:p223="http://schemas.microsoft.com/office/powerpoint/2022/03/main">
              <p223:rxn type="👍">
                <p223:instance time="2023-12-20T15:16:23.509" authorId="{3659B06B-A4AD-8C50-B439-CEC884A54D71}"/>
              </p223:rxn>
            </p223:reactions>
          </p:ext>
        </p188:extLst>
      </p188:reply>
    </p188:replyLst>
    <p188:txBody>
      <a:bodyPr/>
      <a:lstStyle/>
      <a:p>
        <a:r>
          <a:rPr lang="en-GB"/>
          <a:t>again, not sure this works here - at least in this form</a:t>
        </a:r>
      </a:p>
    </p188:txBody>
    <p188:extLst>
      <p:ext xmlns:p="http://schemas.openxmlformats.org/presentationml/2006/main" uri="{57CB4572-C831-44C2-8A1C-0ADB6CCDFE69}">
        <p223:reactions xmlns:p223="http://schemas.microsoft.com/office/powerpoint/2022/03/main">
          <p223:rxn type="👍">
            <p223:instance time="2023-12-20T15:16:21.227" authorId="{3659B06B-A4AD-8C50-B439-CEC884A54D71}"/>
          </p223:rxn>
        </p223:reactions>
      </p:ext>
    </p188:extLst>
  </p188:cm>
  <p188:cm id="{F946043E-8F02-4810-8394-EAA34E304C85}" authorId="{57D51BE1-72FC-C19D-5299-3EEBD27BDC41}" created="2024-01-15T10:32:53.902">
    <pc:sldMkLst xmlns:pc="http://schemas.microsoft.com/office/powerpoint/2013/main/command">
      <pc:docMk/>
      <pc:sldMk cId="3895748128" sldId="838840599"/>
    </pc:sldMkLst>
    <p188:txBody>
      <a:bodyPr/>
      <a:lstStyle/>
      <a:p>
        <a:r>
          <a:rPr lang="en-US"/>
          <a:t>The Availability checker should be used by PSS after the timetable is released to find a slot on the timetable  before adding or changing anything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B2BBA9-67B1-4B94-873D-148F2564C276}" type="datetimeFigureOut">
              <a:rPr lang="en-GB" smtClean="0"/>
              <a:t>24/01/2024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B1A6DD-20C3-4961-B239-9A7B39CE2509}" type="slidenum">
              <a:rPr lang="en-GB" smtClean="0"/>
              <a:t>‹#›</a:t>
            </a:fld>
            <a:endParaRPr lang="en-GB"/>
          </a:p>
        </p:txBody>
      </p:sp>
    </p:spTree>
    <p:extLst>
      <p:ext uri="{BB962C8B-B14F-4D97-AF65-F5344CB8AC3E}">
        <p14:creationId xmlns:p14="http://schemas.microsoft.com/office/powerpoint/2010/main" val="2143008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47818E-4975-49DF-917F-55DA9384AF6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6519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9292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8497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61081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40464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7982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47818E-4975-49DF-917F-55DA9384AF6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0813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647818E-4975-49DF-917F-55DA9384AF62}"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5377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3255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387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5829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0500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9839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1563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06BF1A2-F81E-4B40-AEA9-3B2D4A8F106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0861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F5B7D-BB88-3872-4543-CD6D7E02F6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D0790F4-ECA8-B3FF-6C9C-2E448CF126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7B8C3FE-849B-F708-3D5C-B8698F7D254A}"/>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5" name="Footer Placeholder 4">
            <a:extLst>
              <a:ext uri="{FF2B5EF4-FFF2-40B4-BE49-F238E27FC236}">
                <a16:creationId xmlns:a16="http://schemas.microsoft.com/office/drawing/2014/main" id="{1A2584CB-F08C-6F0F-B805-D802B03A09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FD2C66-032E-0F53-958B-4CF3515C7AB4}"/>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62306731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5AA00-6800-628A-E534-49E71AA893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D0A96A-F99E-33CA-D173-8418B066CB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CC8EB1-825A-8C70-8564-89E6326019AD}"/>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5" name="Footer Placeholder 4">
            <a:extLst>
              <a:ext uri="{FF2B5EF4-FFF2-40B4-BE49-F238E27FC236}">
                <a16:creationId xmlns:a16="http://schemas.microsoft.com/office/drawing/2014/main" id="{FA746B89-18A7-4BD5-1AEB-6468C306F9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1C2DA9-10A0-EAEC-B62E-1198EA406A28}"/>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0665142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04D473-51A8-9305-D588-4B4B22A03B2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E203CA-BA0C-6BCF-4B3F-680A6A2539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8FA6E1-9F7B-007E-4B69-6D91386C2726}"/>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5" name="Footer Placeholder 4">
            <a:extLst>
              <a:ext uri="{FF2B5EF4-FFF2-40B4-BE49-F238E27FC236}">
                <a16:creationId xmlns:a16="http://schemas.microsoft.com/office/drawing/2014/main" id="{DCF91FA7-5241-8EC0-6EFA-4FE91A75AF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0F5E7E-A5D8-7F9A-67AD-D602430528C6}"/>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72114527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EA7A6-4948-4829-DBF7-303BFB54B5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9E4645-0898-2BEF-801B-DB7A23BFB9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F5366EF-A1C2-70CE-9CB2-A8916504719C}"/>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5" name="Footer Placeholder 4">
            <a:extLst>
              <a:ext uri="{FF2B5EF4-FFF2-40B4-BE49-F238E27FC236}">
                <a16:creationId xmlns:a16="http://schemas.microsoft.com/office/drawing/2014/main" id="{E66516C4-FC47-B6A9-4251-D70EC09CB2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45C2D8-0ADD-4E97-419A-A855656E2F0F}"/>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74254705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4E44F-C787-DD3E-8A83-CF98CFAC06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E6C2A2E-05FB-AB68-746E-8DBD584FA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2D6C3D-9DB4-09D1-400D-5633872157BD}"/>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5" name="Footer Placeholder 4">
            <a:extLst>
              <a:ext uri="{FF2B5EF4-FFF2-40B4-BE49-F238E27FC236}">
                <a16:creationId xmlns:a16="http://schemas.microsoft.com/office/drawing/2014/main" id="{85409B4D-3DED-CBEF-9737-8CF6AE0081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B52882-00B2-69AD-ECB8-8A31FC23478C}"/>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41069430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7C362-921A-8F33-BCB6-2D4B6F24A9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C5BAF82-29A4-D736-B7D3-9F4DE2539D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0A7747-45C2-69EE-79FE-2653FA1EEA58}"/>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5" name="Footer Placeholder 4">
            <a:extLst>
              <a:ext uri="{FF2B5EF4-FFF2-40B4-BE49-F238E27FC236}">
                <a16:creationId xmlns:a16="http://schemas.microsoft.com/office/drawing/2014/main" id="{8AA2646D-C53A-EF55-E1C8-D92DFF9BF3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B3F2B3-028A-6750-C25C-C5D2F7DE15CA}"/>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4009151488"/>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9E5F-D84D-FE19-94B6-2AF297B670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BD2F824-5868-593D-8DD8-9901DE0C3A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539A088-FAD7-A5B3-DAC2-5AE5000820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BF459D1-8161-967E-787D-30C65D7B2BEB}"/>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6" name="Footer Placeholder 5">
            <a:extLst>
              <a:ext uri="{FF2B5EF4-FFF2-40B4-BE49-F238E27FC236}">
                <a16:creationId xmlns:a16="http://schemas.microsoft.com/office/drawing/2014/main" id="{358DA4E6-40A1-7032-E840-3BE2D8B3A67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042BA8-5272-A560-1C03-B9E85FEC170E}"/>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112389156"/>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D5CF6-0F47-A1F2-BC9F-13D5DCAAFC3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AA6337-9612-96AD-868E-3BCF2D8672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654AE8-1DEA-6CF4-DD85-8097CD9013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F3C1DD9-C357-BB24-2A4B-CE6FF1D0B6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CB8E7E-28FB-F307-7F1F-CEE2E93692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8AC17E8-4BD3-96AA-DF55-1F92C21DC11E}"/>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8" name="Footer Placeholder 7">
            <a:extLst>
              <a:ext uri="{FF2B5EF4-FFF2-40B4-BE49-F238E27FC236}">
                <a16:creationId xmlns:a16="http://schemas.microsoft.com/office/drawing/2014/main" id="{4A37B57B-1981-5B6B-C2A1-0432BA0EFD1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D9E1B8-F958-0E04-C5F3-EE7F7B5527B5}"/>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1016308426"/>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37666-B80C-1774-6183-25D535FAD92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C953C2-FD37-E0F4-2632-FFA566F9864C}"/>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4" name="Footer Placeholder 3">
            <a:extLst>
              <a:ext uri="{FF2B5EF4-FFF2-40B4-BE49-F238E27FC236}">
                <a16:creationId xmlns:a16="http://schemas.microsoft.com/office/drawing/2014/main" id="{C29FA18C-F8A5-E079-7B56-DE5E124F7B0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23038E4-27E8-54A2-760E-A7CA45374D0A}"/>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2316897707"/>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CDD9D0-1B71-D0B2-5FCD-989B1764FDD5}"/>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3" name="Footer Placeholder 2">
            <a:extLst>
              <a:ext uri="{FF2B5EF4-FFF2-40B4-BE49-F238E27FC236}">
                <a16:creationId xmlns:a16="http://schemas.microsoft.com/office/drawing/2014/main" id="{B647C393-B228-0BD4-8EC0-7BF467407BC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D6CAADF-F1B1-3B21-D0F7-44FFF2156946}"/>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3384468311"/>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B16CB-4849-253B-E255-5098896B83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7C08E64-052E-8FF4-07B5-A35B2EE112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74AD72-9AB4-A380-4112-0A750214EE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AFE50-C8E0-64E7-322F-962600D7C9F0}"/>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6" name="Footer Placeholder 5">
            <a:extLst>
              <a:ext uri="{FF2B5EF4-FFF2-40B4-BE49-F238E27FC236}">
                <a16:creationId xmlns:a16="http://schemas.microsoft.com/office/drawing/2014/main" id="{EB8316F6-3232-1008-8854-4A6EE3A368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8D071D-4D9E-65C6-B352-CE61CCD0860C}"/>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1789596395"/>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C8F1F-3A66-B5E2-EF2C-E6EB8789096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E42108B-1C72-D4A4-5E05-D38F0BF402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03ABF0-2D9F-4917-E732-106EB8376E96}"/>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5" name="Footer Placeholder 4">
            <a:extLst>
              <a:ext uri="{FF2B5EF4-FFF2-40B4-BE49-F238E27FC236}">
                <a16:creationId xmlns:a16="http://schemas.microsoft.com/office/drawing/2014/main" id="{4280B047-09E9-C4A1-4E5B-C68500C550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BC9836-7C6C-ACB9-7ED7-7422312692C2}"/>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607707384"/>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8044B-ABA1-B8BC-FA3E-B94188AC54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B0A49D8-91B7-09AC-6F98-31F97C7000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5F8EAC0-A97E-5881-E87C-D6E52958E0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4B8942-07B7-4E55-DD06-231A92F1FE3B}"/>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6" name="Footer Placeholder 5">
            <a:extLst>
              <a:ext uri="{FF2B5EF4-FFF2-40B4-BE49-F238E27FC236}">
                <a16:creationId xmlns:a16="http://schemas.microsoft.com/office/drawing/2014/main" id="{ED7DC6EE-251E-EDA3-F760-34E45A316F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3D03C-37B3-C03D-A21D-C95DFA534505}"/>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2203182868"/>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E3FF3-A81F-68EF-1391-C8A49484A7D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923E59-BB3A-40AF-7E68-4BB110B43D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8643E7-232B-9290-C45A-B69128BCC2A9}"/>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5" name="Footer Placeholder 4">
            <a:extLst>
              <a:ext uri="{FF2B5EF4-FFF2-40B4-BE49-F238E27FC236}">
                <a16:creationId xmlns:a16="http://schemas.microsoft.com/office/drawing/2014/main" id="{EF067D00-C8C4-B748-CA4C-FE3ED014CA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0393E0-7C6B-2183-3D56-52504DC81446}"/>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1414474877"/>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A302830-80C8-4A00-7C68-9532A428EE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A11607-90E8-6468-C39A-964338E589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CCA852-7BC3-3755-0FCF-23D3A09DCCB3}"/>
              </a:ext>
            </a:extLst>
          </p:cNvPr>
          <p:cNvSpPr>
            <a:spLocks noGrp="1"/>
          </p:cNvSpPr>
          <p:nvPr>
            <p:ph type="dt" sz="half" idx="10"/>
          </p:nvPr>
        </p:nvSpPr>
        <p:spPr/>
        <p:txBody>
          <a:bodyPr/>
          <a:lstStyle/>
          <a:p>
            <a:fld id="{9934F30D-0A4E-478F-ADC7-CC112F53E532}" type="datetimeFigureOut">
              <a:rPr lang="en-GB" smtClean="0"/>
              <a:t>24/01/2024</a:t>
            </a:fld>
            <a:endParaRPr lang="en-GB"/>
          </a:p>
        </p:txBody>
      </p:sp>
      <p:sp>
        <p:nvSpPr>
          <p:cNvPr id="5" name="Footer Placeholder 4">
            <a:extLst>
              <a:ext uri="{FF2B5EF4-FFF2-40B4-BE49-F238E27FC236}">
                <a16:creationId xmlns:a16="http://schemas.microsoft.com/office/drawing/2014/main" id="{2FE1A7A0-CDC1-321C-E117-0F810CCD74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7B399A-AF49-E3AC-2B7D-16EA6E3AFB1B}"/>
              </a:ext>
            </a:extLst>
          </p:cNvPr>
          <p:cNvSpPr>
            <a:spLocks noGrp="1"/>
          </p:cNvSpPr>
          <p:nvPr>
            <p:ph type="sldNum" sz="quarter" idx="12"/>
          </p:nvPr>
        </p:nvSpPr>
        <p:spPr/>
        <p:txBody>
          <a:bodyPr/>
          <a:lstStyle/>
          <a:p>
            <a:fld id="{FC17359F-0819-4490-A1E4-9ABBF5688504}" type="slidenum">
              <a:rPr lang="en-GB" smtClean="0"/>
              <a:t>‹#›</a:t>
            </a:fld>
            <a:endParaRPr lang="en-GB"/>
          </a:p>
        </p:txBody>
      </p:sp>
    </p:spTree>
    <p:extLst>
      <p:ext uri="{BB962C8B-B14F-4D97-AF65-F5344CB8AC3E}">
        <p14:creationId xmlns:p14="http://schemas.microsoft.com/office/powerpoint/2010/main" val="318831776"/>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WCGT Title 3">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01E56EAC-3C55-4123-A166-39DB75107278}"/>
              </a:ext>
            </a:extLst>
          </p:cNvPr>
          <p:cNvSpPr txBox="1">
            <a:spLocks/>
          </p:cNvSpPr>
          <p:nvPr userDrawn="1"/>
        </p:nvSpPr>
        <p:spPr>
          <a:xfrm>
            <a:off x="1" y="5253204"/>
            <a:ext cx="8496267" cy="1325033"/>
          </a:xfrm>
          <a:prstGeom prst="rect">
            <a:avLst/>
          </a:prstGeom>
          <a:solidFill>
            <a:srgbClr val="00355F"/>
          </a:solidFill>
        </p:spPr>
        <p:txBody>
          <a:bodyPr/>
          <a:lstStyle>
            <a:lvl1pPr algn="l" rtl="0" eaLnBrk="1" fontAlgn="base" hangingPunct="1">
              <a:lnSpc>
                <a:spcPct val="90000"/>
              </a:lnSpc>
              <a:spcBef>
                <a:spcPct val="0"/>
              </a:spcBef>
              <a:spcAft>
                <a:spcPct val="0"/>
              </a:spcAft>
              <a:defRPr sz="2800" b="1" spc="-10">
                <a:solidFill>
                  <a:srgbClr val="483F6A"/>
                </a:solidFill>
                <a:latin typeface="Times New Roman"/>
                <a:ea typeface="ヒラギノ角ゴ Pro W3" charset="0"/>
                <a:cs typeface="Times New Roman"/>
              </a:defRPr>
            </a:lvl1pPr>
            <a:lvl2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2pPr>
            <a:lvl3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3pPr>
            <a:lvl4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4pPr>
            <a:lvl5pPr algn="l" rtl="0" eaLnBrk="1" fontAlgn="base" hangingPunct="1">
              <a:lnSpc>
                <a:spcPct val="90000"/>
              </a:lnSpc>
              <a:spcBef>
                <a:spcPct val="0"/>
              </a:spcBef>
              <a:spcAft>
                <a:spcPct val="0"/>
              </a:spcAft>
              <a:defRPr sz="2800" b="1">
                <a:solidFill>
                  <a:srgbClr val="483F6A"/>
                </a:solidFill>
                <a:latin typeface="Times New Roman" charset="0"/>
                <a:ea typeface="ヒラギノ角ゴ Pro W3" charset="0"/>
                <a:cs typeface="Times New Roman" pitchFamily="18" charset="0"/>
              </a:defRPr>
            </a:lvl5pPr>
            <a:lvl6pPr marL="457189"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6pPr>
            <a:lvl7pPr marL="914378"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7pPr>
            <a:lvl8pPr marL="1371566"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8pPr>
            <a:lvl9pPr marL="1828754" algn="l" rtl="0" eaLnBrk="1" fontAlgn="base" hangingPunct="1">
              <a:spcBef>
                <a:spcPct val="0"/>
              </a:spcBef>
              <a:spcAft>
                <a:spcPct val="0"/>
              </a:spcAft>
              <a:defRPr sz="2800" b="1">
                <a:solidFill>
                  <a:srgbClr val="00213B"/>
                </a:solidFill>
                <a:latin typeface="Arial" charset="0"/>
                <a:ea typeface="ＭＳ Ｐゴシック" charset="-128"/>
                <a:cs typeface="ＭＳ Ｐゴシック" charset="-128"/>
              </a:defRPr>
            </a:lvl9pPr>
          </a:lstStyle>
          <a:p>
            <a:endParaRPr lang="en-GB" sz="3733" kern="0">
              <a:solidFill>
                <a:schemeClr val="bg1"/>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5EB15D32-2011-4135-A72C-2B82E63ABFEC}"/>
              </a:ext>
            </a:extLst>
          </p:cNvPr>
          <p:cNvSpPr>
            <a:spLocks noGrp="1"/>
          </p:cNvSpPr>
          <p:nvPr>
            <p:ph type="title"/>
          </p:nvPr>
        </p:nvSpPr>
        <p:spPr>
          <a:xfrm>
            <a:off x="0" y="5253202"/>
            <a:ext cx="10515600" cy="1325033"/>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GB"/>
          </a:p>
        </p:txBody>
      </p:sp>
    </p:spTree>
    <p:extLst>
      <p:ext uri="{BB962C8B-B14F-4D97-AF65-F5344CB8AC3E}">
        <p14:creationId xmlns:p14="http://schemas.microsoft.com/office/powerpoint/2010/main" val="3683642911"/>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41CB9-8A0A-46BC-9B51-B3743EF7042F}"/>
              </a:ext>
            </a:extLst>
          </p:cNvPr>
          <p:cNvSpPr>
            <a:spLocks noGrp="1"/>
          </p:cNvSpPr>
          <p:nvPr>
            <p:ph type="title"/>
          </p:nvPr>
        </p:nvSpPr>
        <p:spPr>
          <a:xfrm>
            <a:off x="2543605" y="301413"/>
            <a:ext cx="6624736" cy="1097280"/>
          </a:xfrm>
          <a:prstGeom prst="rect">
            <a:avLst/>
          </a:prstGeom>
        </p:spPr>
        <p:txBody>
          <a:bodyPr anchor="ctr"/>
          <a:lstStyle>
            <a:lvl1pPr>
              <a:defRPr sz="3200" b="0">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5" name="Text Placeholder 4">
            <a:extLst>
              <a:ext uri="{FF2B5EF4-FFF2-40B4-BE49-F238E27FC236}">
                <a16:creationId xmlns:a16="http://schemas.microsoft.com/office/drawing/2014/main" id="{62C0A1F1-FDCD-467F-987D-4088A1962BC4}"/>
              </a:ext>
            </a:extLst>
          </p:cNvPr>
          <p:cNvSpPr>
            <a:spLocks noGrp="1"/>
          </p:cNvSpPr>
          <p:nvPr>
            <p:ph type="body" sz="quarter" idx="10"/>
          </p:nvPr>
        </p:nvSpPr>
        <p:spPr>
          <a:xfrm>
            <a:off x="527051" y="1509185"/>
            <a:ext cx="11137900" cy="4991100"/>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2403046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04E34-B4AD-B7CF-0117-B34F3C63D9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552667-A8D3-C98C-2591-CB34D03124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F26B02E-4803-99FC-FDA4-82760D45E677}"/>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5" name="Footer Placeholder 4">
            <a:extLst>
              <a:ext uri="{FF2B5EF4-FFF2-40B4-BE49-F238E27FC236}">
                <a16:creationId xmlns:a16="http://schemas.microsoft.com/office/drawing/2014/main" id="{10A1A562-DCA5-3622-A20A-1419E3524C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2D5799-EDE3-2E41-B840-B14BAF05A10F}"/>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136896104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D920B-6A3D-3040-3582-DF3E0A7835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1B86F64-1362-EB1E-519F-FC0A07ABF5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97705B7-6875-02DD-83A6-D545494E91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A9A0872-AFAF-D903-C14D-F2F1888C9E05}"/>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6" name="Footer Placeholder 5">
            <a:extLst>
              <a:ext uri="{FF2B5EF4-FFF2-40B4-BE49-F238E27FC236}">
                <a16:creationId xmlns:a16="http://schemas.microsoft.com/office/drawing/2014/main" id="{D99ED55B-9C5D-9241-050C-908BDFD322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27C0A0-BF0A-6FEA-A245-B81A78984E87}"/>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153164942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18AB7-B802-7646-E9B9-F159C6CC48A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F4E6840-F32C-CE64-6CC7-0528464E70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38A2E7-7C77-7FB5-5D8B-5EAAF01493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593BE3-9501-348A-715F-1F8AC13CAF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1B990F-B527-9E34-DC95-353456221E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F4443E7-1D96-DF09-B922-7585FFFF0EA0}"/>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8" name="Footer Placeholder 7">
            <a:extLst>
              <a:ext uri="{FF2B5EF4-FFF2-40B4-BE49-F238E27FC236}">
                <a16:creationId xmlns:a16="http://schemas.microsoft.com/office/drawing/2014/main" id="{5D0556E0-174A-F059-9E75-0F189A0238E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D81628D-099C-2351-48C1-6672477B6277}"/>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25034611"/>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90A5D-6338-01F6-851A-E4DABCEFC3F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D62FB14-A681-3DFF-7A10-0BADC2610FB5}"/>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4" name="Footer Placeholder 3">
            <a:extLst>
              <a:ext uri="{FF2B5EF4-FFF2-40B4-BE49-F238E27FC236}">
                <a16:creationId xmlns:a16="http://schemas.microsoft.com/office/drawing/2014/main" id="{8292D7AA-33D1-E6FB-75EC-476355DEE20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BAF7700-7360-1CC9-E370-AB30FC194AD4}"/>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86901936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409D96-F7E4-C3E0-2A56-C0869DBADED8}"/>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3" name="Footer Placeholder 2">
            <a:extLst>
              <a:ext uri="{FF2B5EF4-FFF2-40B4-BE49-F238E27FC236}">
                <a16:creationId xmlns:a16="http://schemas.microsoft.com/office/drawing/2014/main" id="{E2754B77-FCA2-AD10-33D9-D961C49E43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C7C1A12-AEE7-99A7-CCE5-7331E930DBCC}"/>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3320390177"/>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EF841-D717-C42A-5648-82F7D2E057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C2392E2-44C2-1094-4A62-DB82D95F74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1180B6-6EA7-E974-A62D-597C29017F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E3322A-5E5C-83AF-0766-5103191C7CF5}"/>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6" name="Footer Placeholder 5">
            <a:extLst>
              <a:ext uri="{FF2B5EF4-FFF2-40B4-BE49-F238E27FC236}">
                <a16:creationId xmlns:a16="http://schemas.microsoft.com/office/drawing/2014/main" id="{D75DED97-40A0-3DCC-75D0-B698FA2C24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732040-8440-BF62-1D00-2E02FE3124C0}"/>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288853488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4DFE1-C444-FC7C-EB83-61AC0E3074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4643E96-06A2-E66F-D2AF-C824A2D865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145A910-5B1B-75C5-3D48-52F0270C53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46C743-FF38-B56F-CA1F-579677C2E4CE}"/>
              </a:ext>
            </a:extLst>
          </p:cNvPr>
          <p:cNvSpPr>
            <a:spLocks noGrp="1"/>
          </p:cNvSpPr>
          <p:nvPr>
            <p:ph type="dt" sz="half" idx="10"/>
          </p:nvPr>
        </p:nvSpPr>
        <p:spPr/>
        <p:txBody>
          <a:bodyPr/>
          <a:lstStyle/>
          <a:p>
            <a:fld id="{66CE8484-37DC-4C67-A9B8-32FB94456AD6}" type="datetimeFigureOut">
              <a:rPr lang="en-GB" smtClean="0"/>
              <a:t>24/01/2024</a:t>
            </a:fld>
            <a:endParaRPr lang="en-GB"/>
          </a:p>
        </p:txBody>
      </p:sp>
      <p:sp>
        <p:nvSpPr>
          <p:cNvPr id="6" name="Footer Placeholder 5">
            <a:extLst>
              <a:ext uri="{FF2B5EF4-FFF2-40B4-BE49-F238E27FC236}">
                <a16:creationId xmlns:a16="http://schemas.microsoft.com/office/drawing/2014/main" id="{AA793981-A3D3-1951-EBA4-A451C387727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37F3495-8595-C8DE-B2F3-2353228B75B7}"/>
              </a:ext>
            </a:extLst>
          </p:cNvPr>
          <p:cNvSpPr>
            <a:spLocks noGrp="1"/>
          </p:cNvSpPr>
          <p:nvPr>
            <p:ph type="sldNum" sz="quarter" idx="12"/>
          </p:nvPr>
        </p:nvSpPr>
        <p:spPr/>
        <p:txBody>
          <a:bodyPr/>
          <a:lstStyle/>
          <a:p>
            <a:fld id="{11DC30C9-3508-4710-B3F7-1EF899787E49}" type="slidenum">
              <a:rPr lang="en-GB" smtClean="0"/>
              <a:t>‹#›</a:t>
            </a:fld>
            <a:endParaRPr lang="en-GB"/>
          </a:p>
        </p:txBody>
      </p:sp>
    </p:spTree>
    <p:extLst>
      <p:ext uri="{BB962C8B-B14F-4D97-AF65-F5344CB8AC3E}">
        <p14:creationId xmlns:p14="http://schemas.microsoft.com/office/powerpoint/2010/main" val="14454215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AA632D-0A26-9581-6AB5-CB838344D8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471BE5-7098-FEE0-11B9-09DEA5374D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BE9F1C-9721-5B79-5D40-001F6466CB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CE8484-37DC-4C67-A9B8-32FB94456AD6}" type="datetimeFigureOut">
              <a:rPr lang="en-GB" smtClean="0"/>
              <a:t>24/01/2024</a:t>
            </a:fld>
            <a:endParaRPr lang="en-GB"/>
          </a:p>
        </p:txBody>
      </p:sp>
      <p:sp>
        <p:nvSpPr>
          <p:cNvPr id="5" name="Footer Placeholder 4">
            <a:extLst>
              <a:ext uri="{FF2B5EF4-FFF2-40B4-BE49-F238E27FC236}">
                <a16:creationId xmlns:a16="http://schemas.microsoft.com/office/drawing/2014/main" id="{80FAC844-B56D-8385-C308-0812CD78FA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4528EFA-86AC-3F10-EFA4-909EA3A784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DC30C9-3508-4710-B3F7-1EF899787E49}" type="slidenum">
              <a:rPr lang="en-GB" smtClean="0"/>
              <a:t>‹#›</a:t>
            </a:fld>
            <a:endParaRPr lang="en-GB"/>
          </a:p>
        </p:txBody>
      </p:sp>
      <p:pic>
        <p:nvPicPr>
          <p:cNvPr id="7" name="Picture 118">
            <a:extLst>
              <a:ext uri="{FF2B5EF4-FFF2-40B4-BE49-F238E27FC236}">
                <a16:creationId xmlns:a16="http://schemas.microsoft.com/office/drawing/2014/main" id="{549C8A2E-8220-4E44-B960-C963DF2AA420}"/>
              </a:ext>
            </a:extLst>
          </p:cNvPr>
          <p:cNvPicPr>
            <a:picLocks noChangeAspect="1" noChangeArrowheads="1"/>
          </p:cNvPicPr>
          <p:nvPr userDrawn="1"/>
        </p:nvPicPr>
        <p:blipFill>
          <a:blip r:embed="rId13" cstate="hqprint">
            <a:extLst>
              <a:ext uri="{28A0092B-C50C-407E-A947-70E740481C1C}">
                <a14:useLocalDpi xmlns:a14="http://schemas.microsoft.com/office/drawing/2010/main"/>
              </a:ext>
            </a:extLst>
          </a:blip>
          <a:srcRect/>
          <a:stretch>
            <a:fillRect/>
          </a:stretch>
        </p:blipFill>
        <p:spPr bwMode="auto">
          <a:xfrm>
            <a:off x="0" y="365125"/>
            <a:ext cx="1226126" cy="520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5992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8E6CB2-E2C6-8460-2129-94ADAE10BC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C10DB0-C00E-CAC5-A287-16D8083657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53803F-54ED-0123-E2CC-7186685B9D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4F30D-0A4E-478F-ADC7-CC112F53E532}" type="datetimeFigureOut">
              <a:rPr lang="en-GB" smtClean="0"/>
              <a:t>24/01/2024</a:t>
            </a:fld>
            <a:endParaRPr lang="en-GB"/>
          </a:p>
        </p:txBody>
      </p:sp>
      <p:sp>
        <p:nvSpPr>
          <p:cNvPr id="5" name="Footer Placeholder 4">
            <a:extLst>
              <a:ext uri="{FF2B5EF4-FFF2-40B4-BE49-F238E27FC236}">
                <a16:creationId xmlns:a16="http://schemas.microsoft.com/office/drawing/2014/main" id="{6029DD21-9DA3-75B5-7DB7-25F5C7E576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B6395D8-D7C3-DB18-4891-1AF1182F1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7359F-0819-4490-A1E4-9ABBF5688504}" type="slidenum">
              <a:rPr lang="en-GB" smtClean="0"/>
              <a:t>‹#›</a:t>
            </a:fld>
            <a:endParaRPr lang="en-GB"/>
          </a:p>
        </p:txBody>
      </p:sp>
    </p:spTree>
    <p:extLst>
      <p:ext uri="{BB962C8B-B14F-4D97-AF65-F5344CB8AC3E}">
        <p14:creationId xmlns:p14="http://schemas.microsoft.com/office/powerpoint/2010/main" val="21062621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 Id="rId5" Type="http://schemas.openxmlformats.org/officeDocument/2006/relationships/image" Target="../media/image6.sv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microsoft.com/office/2018/10/relationships/comments" Target="../comments/modernComment_31FFB0EA_9964A6C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18/10/relationships/comments" Target="../comments/modernComment_31FFB0E4_4302FF0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4.svg"/><Relationship Id="rId13" Type="http://schemas.openxmlformats.org/officeDocument/2006/relationships/image" Target="../media/image29.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28.svg"/><Relationship Id="rId2" Type="http://schemas.microsoft.com/office/2018/10/relationships/comments" Target="../comments/modernComment_31FFB092_292800D5.xml"/><Relationship Id="rId1" Type="http://schemas.openxmlformats.org/officeDocument/2006/relationships/slideLayout" Target="../slideLayouts/slideLayout2.xml"/><Relationship Id="rId6" Type="http://schemas.openxmlformats.org/officeDocument/2006/relationships/image" Target="../media/image22.sv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 Id="rId14" Type="http://schemas.openxmlformats.org/officeDocument/2006/relationships/image" Target="../media/image30.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31FFB0F4_64DB080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microsoft.com/office/2018/10/relationships/comments" Target="../comments/modernComment_31FFB0F7_81B18C07.xml"/><Relationship Id="rId7"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6.emf"/><Relationship Id="rId5" Type="http://schemas.openxmlformats.org/officeDocument/2006/relationships/image" Target="../media/image15.sv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microsoft.com/office/2018/10/relationships/comments" Target="../comments/modernComment_31FFB0EE_F3AF3C18.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18/10/relationships/comments" Target="../comments/modernComment_31FFB116_E202025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18/10/relationships/comments" Target="../comments/modernComment_31FFB115_661AE69E.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18/10/relationships/comments" Target="../comments/modernComment_31FFB118_2F53D01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FFA19-1A8D-5D11-A142-A515ACA2C41C}"/>
              </a:ext>
            </a:extLst>
          </p:cNvPr>
          <p:cNvSpPr>
            <a:spLocks noGrp="1"/>
          </p:cNvSpPr>
          <p:nvPr>
            <p:ph type="title"/>
          </p:nvPr>
        </p:nvSpPr>
        <p:spPr>
          <a:xfrm>
            <a:off x="0" y="5253202"/>
            <a:ext cx="9209988" cy="1325033"/>
          </a:xfrm>
        </p:spPr>
        <p:txBody>
          <a:bodyPr>
            <a:noAutofit/>
          </a:bodyPr>
          <a:lstStyle/>
          <a:p>
            <a:r>
              <a:rPr lang="en-GB" sz="3600" b="1">
                <a:latin typeface="+mn-lt"/>
              </a:rPr>
              <a:t>Timetabling Project</a:t>
            </a:r>
            <a:br>
              <a:rPr lang="en-GB" sz="3600" b="1">
                <a:latin typeface="+mn-lt"/>
              </a:rPr>
            </a:br>
            <a:r>
              <a:rPr lang="en-GB" sz="3600" b="1">
                <a:latin typeface="+mn-lt"/>
              </a:rPr>
              <a:t>AY 24/25 Roadshows</a:t>
            </a:r>
            <a:br>
              <a:rPr lang="en-GB" sz="3600" b="1">
                <a:latin typeface="+mn-lt"/>
              </a:rPr>
            </a:br>
            <a:r>
              <a:rPr lang="en-GB" sz="1600">
                <a:latin typeface="+mn-lt"/>
              </a:rPr>
              <a:t>January 2024</a:t>
            </a:r>
            <a:endParaRPr lang="en-GB" sz="3600">
              <a:latin typeface="+mn-lt"/>
            </a:endParaRPr>
          </a:p>
        </p:txBody>
      </p:sp>
      <p:pic>
        <p:nvPicPr>
          <p:cNvPr id="4" name="Picture 3">
            <a:extLst>
              <a:ext uri="{FF2B5EF4-FFF2-40B4-BE49-F238E27FC236}">
                <a16:creationId xmlns:a16="http://schemas.microsoft.com/office/drawing/2014/main" id="{140DA4C5-C355-B324-F378-6B0A8E9AB810}"/>
              </a:ext>
            </a:extLst>
          </p:cNvPr>
          <p:cNvPicPr>
            <a:picLocks noChangeAspect="1"/>
          </p:cNvPicPr>
          <p:nvPr/>
        </p:nvPicPr>
        <p:blipFill rotWithShape="1">
          <a:blip r:embed="rId2"/>
          <a:srcRect l="5169" t="283" b="-1"/>
          <a:stretch/>
        </p:blipFill>
        <p:spPr>
          <a:xfrm>
            <a:off x="0" y="416560"/>
            <a:ext cx="1706880" cy="767356"/>
          </a:xfrm>
          <a:prstGeom prst="rect">
            <a:avLst/>
          </a:prstGeom>
        </p:spPr>
      </p:pic>
      <p:grpSp>
        <p:nvGrpSpPr>
          <p:cNvPr id="5" name="Group 4">
            <a:extLst>
              <a:ext uri="{FF2B5EF4-FFF2-40B4-BE49-F238E27FC236}">
                <a16:creationId xmlns:a16="http://schemas.microsoft.com/office/drawing/2014/main" id="{E9963BDE-F7B0-8963-F9C2-BB4AB29687EF}"/>
              </a:ext>
            </a:extLst>
          </p:cNvPr>
          <p:cNvGrpSpPr/>
          <p:nvPr/>
        </p:nvGrpSpPr>
        <p:grpSpPr>
          <a:xfrm>
            <a:off x="8801100" y="2628535"/>
            <a:ext cx="3086100" cy="3949700"/>
            <a:chOff x="7988300" y="685800"/>
            <a:chExt cx="3086100" cy="3949700"/>
          </a:xfrm>
        </p:grpSpPr>
        <p:sp>
          <p:nvSpPr>
            <p:cNvPr id="3" name="Rectangle: Rounded Corners 2">
              <a:extLst>
                <a:ext uri="{FF2B5EF4-FFF2-40B4-BE49-F238E27FC236}">
                  <a16:creationId xmlns:a16="http://schemas.microsoft.com/office/drawing/2014/main" id="{37BCCCFE-AA5D-F7AF-8039-1EFDDA1D4FC4}"/>
                </a:ext>
              </a:extLst>
            </p:cNvPr>
            <p:cNvSpPr/>
            <p:nvPr/>
          </p:nvSpPr>
          <p:spPr>
            <a:xfrm>
              <a:off x="7988300" y="685800"/>
              <a:ext cx="3086100" cy="3949700"/>
            </a:xfrm>
            <a:prstGeom prst="roundRect">
              <a:avLst/>
            </a:prstGeom>
            <a:solidFill>
              <a:srgbClr val="00355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000">
                <a:solidFill>
                  <a:schemeClr val="bg1"/>
                </a:solidFill>
              </a:endParaRPr>
            </a:p>
            <a:p>
              <a:pPr algn="ctr"/>
              <a:endParaRPr lang="en-GB" sz="2000">
                <a:solidFill>
                  <a:schemeClr val="bg1"/>
                </a:solidFill>
              </a:endParaRPr>
            </a:p>
            <a:p>
              <a:pPr algn="ctr"/>
              <a:endParaRPr lang="en-GB" sz="2000">
                <a:solidFill>
                  <a:schemeClr val="bg1"/>
                </a:solidFill>
              </a:endParaRPr>
            </a:p>
            <a:p>
              <a:pPr algn="ctr"/>
              <a:endParaRPr lang="en-GB" sz="600">
                <a:solidFill>
                  <a:schemeClr val="bg1"/>
                </a:solidFill>
              </a:endParaRPr>
            </a:p>
            <a:p>
              <a:pPr algn="ctr"/>
              <a:r>
                <a:rPr lang="en-GB" sz="2000">
                  <a:solidFill>
                    <a:schemeClr val="bg1"/>
                  </a:solidFill>
                </a:rPr>
                <a:t>Please have a mobile device to hand to take part in our interactive sections using Menti.</a:t>
              </a:r>
            </a:p>
          </p:txBody>
        </p:sp>
        <p:pic>
          <p:nvPicPr>
            <p:cNvPr id="2056" name="Picture 8" descr="Menti | Herramientas Digitales">
              <a:extLst>
                <a:ext uri="{FF2B5EF4-FFF2-40B4-BE49-F238E27FC236}">
                  <a16:creationId xmlns:a16="http://schemas.microsoft.com/office/drawing/2014/main" id="{2357B986-957F-12CC-9F14-AE5E9640AF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0358" y="3972983"/>
              <a:ext cx="1461984" cy="41129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grpSp>
      <p:pic>
        <p:nvPicPr>
          <p:cNvPr id="7" name="Graphic 6" descr="Smart Phone with solid fill">
            <a:extLst>
              <a:ext uri="{FF2B5EF4-FFF2-40B4-BE49-F238E27FC236}">
                <a16:creationId xmlns:a16="http://schemas.microsoft.com/office/drawing/2014/main" id="{C89545FE-EE8A-07CF-AC66-CD49461582F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613158" y="2857500"/>
            <a:ext cx="1461984" cy="1461984"/>
          </a:xfrm>
          <a:prstGeom prst="rect">
            <a:avLst/>
          </a:prstGeom>
        </p:spPr>
      </p:pic>
      <p:sp>
        <p:nvSpPr>
          <p:cNvPr id="8" name="TextBox 7">
            <a:extLst>
              <a:ext uri="{FF2B5EF4-FFF2-40B4-BE49-F238E27FC236}">
                <a16:creationId xmlns:a16="http://schemas.microsoft.com/office/drawing/2014/main" id="{30B52BD3-01B8-B115-9DD5-23DB38557E21}"/>
              </a:ext>
            </a:extLst>
          </p:cNvPr>
          <p:cNvSpPr txBox="1"/>
          <p:nvPr/>
        </p:nvSpPr>
        <p:spPr>
          <a:xfrm>
            <a:off x="9969565" y="3136900"/>
            <a:ext cx="558736" cy="923330"/>
          </a:xfrm>
          <a:prstGeom prst="rect">
            <a:avLst/>
          </a:prstGeom>
          <a:noFill/>
        </p:spPr>
        <p:txBody>
          <a:bodyPr wrap="square" rtlCol="0">
            <a:spAutoFit/>
          </a:bodyPr>
          <a:lstStyle/>
          <a:p>
            <a:r>
              <a:rPr lang="en-GB" sz="5400">
                <a:solidFill>
                  <a:srgbClr val="00B050"/>
                </a:solidFill>
                <a:latin typeface="Wingdings 2" panose="05020102010507070707" pitchFamily="18" charset="2"/>
              </a:rPr>
              <a:t>P</a:t>
            </a:r>
          </a:p>
        </p:txBody>
      </p:sp>
    </p:spTree>
    <p:extLst>
      <p:ext uri="{BB962C8B-B14F-4D97-AF65-F5344CB8AC3E}">
        <p14:creationId xmlns:p14="http://schemas.microsoft.com/office/powerpoint/2010/main" val="258087046"/>
      </p:ext>
    </p:extLst>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E6CE23C3-E33F-277E-75A6-9CA68F9354B7}"/>
              </a:ext>
            </a:extLst>
          </p:cNvPr>
          <p:cNvSpPr/>
          <p:nvPr/>
        </p:nvSpPr>
        <p:spPr>
          <a:xfrm>
            <a:off x="6337609" y="1946623"/>
            <a:ext cx="1145845" cy="1090416"/>
          </a:xfrm>
          <a:prstGeom prst="rect">
            <a:avLst/>
          </a:prstGeom>
          <a:solidFill>
            <a:srgbClr val="0035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57" name="Rectangle 56">
            <a:extLst>
              <a:ext uri="{FF2B5EF4-FFF2-40B4-BE49-F238E27FC236}">
                <a16:creationId xmlns:a16="http://schemas.microsoft.com/office/drawing/2014/main" id="{50761E9E-0101-D922-FEDD-86AA9E72B01A}"/>
              </a:ext>
            </a:extLst>
          </p:cNvPr>
          <p:cNvSpPr/>
          <p:nvPr/>
        </p:nvSpPr>
        <p:spPr>
          <a:xfrm>
            <a:off x="5138165" y="1941916"/>
            <a:ext cx="1154260" cy="1096579"/>
          </a:xfrm>
          <a:prstGeom prst="rect">
            <a:avLst/>
          </a:prstGeom>
          <a:solidFill>
            <a:srgbClr val="395A4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58" name="Rectangle 57">
            <a:extLst>
              <a:ext uri="{FF2B5EF4-FFF2-40B4-BE49-F238E27FC236}">
                <a16:creationId xmlns:a16="http://schemas.microsoft.com/office/drawing/2014/main" id="{60837A97-256E-9DE2-18C3-5D492CE13B0D}"/>
              </a:ext>
            </a:extLst>
          </p:cNvPr>
          <p:cNvSpPr/>
          <p:nvPr/>
        </p:nvSpPr>
        <p:spPr>
          <a:xfrm>
            <a:off x="7558549" y="1946623"/>
            <a:ext cx="2401115" cy="1090416"/>
          </a:xfrm>
          <a:prstGeom prst="rect">
            <a:avLst/>
          </a:prstGeom>
          <a:solidFill>
            <a:srgbClr val="BE4D00"/>
          </a:solidFill>
          <a:ln w="12700">
            <a:solidFill>
              <a:srgbClr val="BE4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59" name="Rectangle 58">
            <a:extLst>
              <a:ext uri="{FF2B5EF4-FFF2-40B4-BE49-F238E27FC236}">
                <a16:creationId xmlns:a16="http://schemas.microsoft.com/office/drawing/2014/main" id="{80195447-605A-B136-36FC-7B615872CCC3}"/>
              </a:ext>
            </a:extLst>
          </p:cNvPr>
          <p:cNvSpPr/>
          <p:nvPr/>
        </p:nvSpPr>
        <p:spPr>
          <a:xfrm>
            <a:off x="9990774" y="1938712"/>
            <a:ext cx="1241938" cy="11007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60" name="Rectangle 59">
            <a:extLst>
              <a:ext uri="{FF2B5EF4-FFF2-40B4-BE49-F238E27FC236}">
                <a16:creationId xmlns:a16="http://schemas.microsoft.com/office/drawing/2014/main" id="{89859085-CE26-1E1B-1B8C-770D2FBE15C6}"/>
              </a:ext>
            </a:extLst>
          </p:cNvPr>
          <p:cNvSpPr/>
          <p:nvPr/>
        </p:nvSpPr>
        <p:spPr>
          <a:xfrm>
            <a:off x="2231736" y="1934976"/>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61" name="Rectangle 60">
            <a:extLst>
              <a:ext uri="{FF2B5EF4-FFF2-40B4-BE49-F238E27FC236}">
                <a16:creationId xmlns:a16="http://schemas.microsoft.com/office/drawing/2014/main" id="{74BA83FA-C811-27CC-82CA-582F15A6301E}"/>
              </a:ext>
            </a:extLst>
          </p:cNvPr>
          <p:cNvSpPr/>
          <p:nvPr/>
        </p:nvSpPr>
        <p:spPr>
          <a:xfrm>
            <a:off x="2231736" y="2505706"/>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63" name="Arrow: Pentagon 62">
            <a:extLst>
              <a:ext uri="{FF2B5EF4-FFF2-40B4-BE49-F238E27FC236}">
                <a16:creationId xmlns:a16="http://schemas.microsoft.com/office/drawing/2014/main" id="{C141BBE7-58AC-DE5B-7F62-DBC78BA64C77}"/>
              </a:ext>
            </a:extLst>
          </p:cNvPr>
          <p:cNvSpPr/>
          <p:nvPr/>
        </p:nvSpPr>
        <p:spPr>
          <a:xfrm>
            <a:off x="2231736" y="3402349"/>
            <a:ext cx="2873672"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64" name="TextBox 63">
            <a:extLst>
              <a:ext uri="{FF2B5EF4-FFF2-40B4-BE49-F238E27FC236}">
                <a16:creationId xmlns:a16="http://schemas.microsoft.com/office/drawing/2014/main" id="{6291DC0E-40DD-D13D-4471-5B89B9C2320F}"/>
              </a:ext>
            </a:extLst>
          </p:cNvPr>
          <p:cNvSpPr txBox="1"/>
          <p:nvPr/>
        </p:nvSpPr>
        <p:spPr>
          <a:xfrm>
            <a:off x="2231736" y="3402349"/>
            <a:ext cx="2684656"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11" name="Rectangle 10">
            <a:extLst>
              <a:ext uri="{FF2B5EF4-FFF2-40B4-BE49-F238E27FC236}">
                <a16:creationId xmlns:a16="http://schemas.microsoft.com/office/drawing/2014/main" id="{2AD2E735-BE10-15CD-F6B7-646B966D9A32}"/>
              </a:ext>
            </a:extLst>
          </p:cNvPr>
          <p:cNvSpPr/>
          <p:nvPr/>
        </p:nvSpPr>
        <p:spPr>
          <a:xfrm>
            <a:off x="972612" y="1935486"/>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13" name="Rectangle 12">
            <a:extLst>
              <a:ext uri="{FF2B5EF4-FFF2-40B4-BE49-F238E27FC236}">
                <a16:creationId xmlns:a16="http://schemas.microsoft.com/office/drawing/2014/main" id="{7ABAE5FB-3027-B5AA-18CB-6902BF845F12}"/>
              </a:ext>
            </a:extLst>
          </p:cNvPr>
          <p:cNvSpPr/>
          <p:nvPr/>
        </p:nvSpPr>
        <p:spPr>
          <a:xfrm>
            <a:off x="6337609" y="1947131"/>
            <a:ext cx="1145845" cy="1096578"/>
          </a:xfrm>
          <a:prstGeom prst="rect">
            <a:avLst/>
          </a:prstGeom>
          <a:solidFill>
            <a:srgbClr val="D9D9D9"/>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14" name="Rectangle 13">
            <a:extLst>
              <a:ext uri="{FF2B5EF4-FFF2-40B4-BE49-F238E27FC236}">
                <a16:creationId xmlns:a16="http://schemas.microsoft.com/office/drawing/2014/main" id="{6C3D8B31-9F7A-1EF3-0424-2BFFEC5FCC18}"/>
              </a:ext>
            </a:extLst>
          </p:cNvPr>
          <p:cNvSpPr/>
          <p:nvPr/>
        </p:nvSpPr>
        <p:spPr>
          <a:xfrm>
            <a:off x="5138165" y="1942425"/>
            <a:ext cx="1154260" cy="1102776"/>
          </a:xfrm>
          <a:prstGeom prst="rect">
            <a:avLst/>
          </a:prstGeom>
          <a:solidFill>
            <a:srgbClr val="D9D9D9"/>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15" name="Rectangle 14">
            <a:extLst>
              <a:ext uri="{FF2B5EF4-FFF2-40B4-BE49-F238E27FC236}">
                <a16:creationId xmlns:a16="http://schemas.microsoft.com/office/drawing/2014/main" id="{32A12ED3-054C-A71C-2DD8-A58893A42C6D}"/>
              </a:ext>
            </a:extLst>
          </p:cNvPr>
          <p:cNvSpPr/>
          <p:nvPr/>
        </p:nvSpPr>
        <p:spPr>
          <a:xfrm>
            <a:off x="7558549" y="1947131"/>
            <a:ext cx="2401115" cy="1096578"/>
          </a:xfrm>
          <a:prstGeom prst="rect">
            <a:avLst/>
          </a:prstGeom>
          <a:solidFill>
            <a:srgbClr val="D9D9D9"/>
          </a:solidFill>
          <a:ln w="12700">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16" name="Rectangle 15">
            <a:extLst>
              <a:ext uri="{FF2B5EF4-FFF2-40B4-BE49-F238E27FC236}">
                <a16:creationId xmlns:a16="http://schemas.microsoft.com/office/drawing/2014/main" id="{5D4D596F-FEB0-2074-5008-50106A017B5B}"/>
              </a:ext>
            </a:extLst>
          </p:cNvPr>
          <p:cNvSpPr/>
          <p:nvPr/>
        </p:nvSpPr>
        <p:spPr>
          <a:xfrm>
            <a:off x="9990774" y="1939219"/>
            <a:ext cx="1241938" cy="1106997"/>
          </a:xfrm>
          <a:prstGeom prst="rect">
            <a:avLst/>
          </a:prstGeom>
          <a:solidFill>
            <a:srgbClr val="D9D9D9"/>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18" name="Rectangle 17">
            <a:extLst>
              <a:ext uri="{FF2B5EF4-FFF2-40B4-BE49-F238E27FC236}">
                <a16:creationId xmlns:a16="http://schemas.microsoft.com/office/drawing/2014/main" id="{73DE8534-1C2C-34C2-CDA1-7BCE80A42D28}"/>
              </a:ext>
            </a:extLst>
          </p:cNvPr>
          <p:cNvSpPr/>
          <p:nvPr/>
        </p:nvSpPr>
        <p:spPr>
          <a:xfrm>
            <a:off x="2231736" y="1935484"/>
            <a:ext cx="2852854" cy="520334"/>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20" name="Rectangle 19">
            <a:extLst>
              <a:ext uri="{FF2B5EF4-FFF2-40B4-BE49-F238E27FC236}">
                <a16:creationId xmlns:a16="http://schemas.microsoft.com/office/drawing/2014/main" id="{820922DE-9485-099C-0D76-80A404E81DF9}"/>
              </a:ext>
            </a:extLst>
          </p:cNvPr>
          <p:cNvSpPr/>
          <p:nvPr/>
        </p:nvSpPr>
        <p:spPr>
          <a:xfrm>
            <a:off x="2231736" y="2506214"/>
            <a:ext cx="2852854" cy="530825"/>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22" name="Arrow: Pentagon 21">
            <a:extLst>
              <a:ext uri="{FF2B5EF4-FFF2-40B4-BE49-F238E27FC236}">
                <a16:creationId xmlns:a16="http://schemas.microsoft.com/office/drawing/2014/main" id="{48B7C1CB-3C69-6BC5-BF95-47F69F01B8F4}"/>
              </a:ext>
            </a:extLst>
          </p:cNvPr>
          <p:cNvSpPr/>
          <p:nvPr/>
        </p:nvSpPr>
        <p:spPr>
          <a:xfrm>
            <a:off x="987162" y="3106748"/>
            <a:ext cx="4091570"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23" name="TextBox 22">
            <a:extLst>
              <a:ext uri="{FF2B5EF4-FFF2-40B4-BE49-F238E27FC236}">
                <a16:creationId xmlns:a16="http://schemas.microsoft.com/office/drawing/2014/main" id="{E2E18725-1203-35EE-3B39-01BD2D8926A5}"/>
              </a:ext>
            </a:extLst>
          </p:cNvPr>
          <p:cNvSpPr txBox="1"/>
          <p:nvPr/>
        </p:nvSpPr>
        <p:spPr>
          <a:xfrm>
            <a:off x="981829" y="3101680"/>
            <a:ext cx="3822447"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Accessibility For continuing Students &amp; Staff</a:t>
            </a:r>
          </a:p>
        </p:txBody>
      </p:sp>
      <p:sp>
        <p:nvSpPr>
          <p:cNvPr id="25" name="TextBox 24">
            <a:extLst>
              <a:ext uri="{FF2B5EF4-FFF2-40B4-BE49-F238E27FC236}">
                <a16:creationId xmlns:a16="http://schemas.microsoft.com/office/drawing/2014/main" id="{D85D0396-E014-794A-AE63-F7885924F36A}"/>
              </a:ext>
            </a:extLst>
          </p:cNvPr>
          <p:cNvSpPr txBox="1"/>
          <p:nvPr/>
        </p:nvSpPr>
        <p:spPr>
          <a:xfrm>
            <a:off x="517791" y="2119315"/>
            <a:ext cx="519751"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 24-25</a:t>
            </a:r>
          </a:p>
        </p:txBody>
      </p:sp>
      <p:sp>
        <p:nvSpPr>
          <p:cNvPr id="26" name="Rectangle 25">
            <a:extLst>
              <a:ext uri="{FF2B5EF4-FFF2-40B4-BE49-F238E27FC236}">
                <a16:creationId xmlns:a16="http://schemas.microsoft.com/office/drawing/2014/main" id="{59D9485A-8D8F-2CF7-F30C-076D9D7E05E6}"/>
              </a:ext>
            </a:extLst>
          </p:cNvPr>
          <p:cNvSpPr/>
          <p:nvPr/>
        </p:nvSpPr>
        <p:spPr>
          <a:xfrm>
            <a:off x="627298" y="1937484"/>
            <a:ext cx="292718" cy="1106226"/>
          </a:xfrm>
          <a:prstGeom prst="rect">
            <a:avLst/>
          </a:prstGeom>
          <a:solidFill>
            <a:srgbClr val="0038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27" name="TextBox 26">
            <a:extLst>
              <a:ext uri="{FF2B5EF4-FFF2-40B4-BE49-F238E27FC236}">
                <a16:creationId xmlns:a16="http://schemas.microsoft.com/office/drawing/2014/main" id="{0C389169-025D-F593-B05A-56A70E275245}"/>
              </a:ext>
            </a:extLst>
          </p:cNvPr>
          <p:cNvSpPr txBox="1"/>
          <p:nvPr/>
        </p:nvSpPr>
        <p:spPr>
          <a:xfrm rot="16200000">
            <a:off x="323055" y="2351817"/>
            <a:ext cx="901203"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 24-25</a:t>
            </a:r>
          </a:p>
        </p:txBody>
      </p:sp>
      <p:sp>
        <p:nvSpPr>
          <p:cNvPr id="29" name="Rectangle 28">
            <a:extLst>
              <a:ext uri="{FF2B5EF4-FFF2-40B4-BE49-F238E27FC236}">
                <a16:creationId xmlns:a16="http://schemas.microsoft.com/office/drawing/2014/main" id="{9015D04E-6A68-C7C4-A0B0-6BAD1B9CE3EC}"/>
              </a:ext>
            </a:extLst>
          </p:cNvPr>
          <p:cNvSpPr/>
          <p:nvPr/>
        </p:nvSpPr>
        <p:spPr>
          <a:xfrm>
            <a:off x="973208" y="2505706"/>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a:t>
            </a:r>
            <a:r>
              <a:rPr lang="en-US" sz="1000" b="1">
                <a:solidFill>
                  <a:prstClr val="white"/>
                </a:solidFill>
                <a:latin typeface="Bierstadt Display" panose="020B0004020202020204" pitchFamily="34" charset="0"/>
                <a:ea typeface="Calibri" panose="020F0502020204030204" pitchFamily="34" charset="0"/>
                <a:cs typeface="Arial" panose="020B0604020202020204" pitchFamily="34" charset="0"/>
              </a:rPr>
              <a:t>identified</a:t>
            </a: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 </a:t>
            </a:r>
          </a:p>
        </p:txBody>
      </p:sp>
      <p:sp>
        <p:nvSpPr>
          <p:cNvPr id="30" name="Arrow: Pentagon 29">
            <a:extLst>
              <a:ext uri="{FF2B5EF4-FFF2-40B4-BE49-F238E27FC236}">
                <a16:creationId xmlns:a16="http://schemas.microsoft.com/office/drawing/2014/main" id="{D2B8509D-86CF-5898-12FC-32CEDFED8C5E}"/>
              </a:ext>
            </a:extLst>
          </p:cNvPr>
          <p:cNvSpPr/>
          <p:nvPr/>
        </p:nvSpPr>
        <p:spPr>
          <a:xfrm>
            <a:off x="982573" y="1230236"/>
            <a:ext cx="1184373" cy="619460"/>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Pre-Planning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January</a:t>
            </a:r>
          </a:p>
        </p:txBody>
      </p:sp>
      <p:sp>
        <p:nvSpPr>
          <p:cNvPr id="31" name="Arrow: Pentagon 30">
            <a:extLst>
              <a:ext uri="{FF2B5EF4-FFF2-40B4-BE49-F238E27FC236}">
                <a16:creationId xmlns:a16="http://schemas.microsoft.com/office/drawing/2014/main" id="{09545CB9-AE27-4A0B-BB41-07F10F6110CA}"/>
              </a:ext>
            </a:extLst>
          </p:cNvPr>
          <p:cNvSpPr/>
          <p:nvPr/>
        </p:nvSpPr>
        <p:spPr>
          <a:xfrm>
            <a:off x="2244728" y="1245544"/>
            <a:ext cx="2819292" cy="610687"/>
          </a:xfrm>
          <a:prstGeom prst="homePlate">
            <a:avLst/>
          </a:prstGeom>
          <a:ln w="12700">
            <a:solidFill>
              <a:srgbClr val="AFABAB"/>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Course Requirements / Edit &amp; Prep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Mid-February - April</a:t>
            </a:r>
          </a:p>
        </p:txBody>
      </p:sp>
      <p:sp>
        <p:nvSpPr>
          <p:cNvPr id="33" name="Arrow: Pentagon 32">
            <a:extLst>
              <a:ext uri="{FF2B5EF4-FFF2-40B4-BE49-F238E27FC236}">
                <a16:creationId xmlns:a16="http://schemas.microsoft.com/office/drawing/2014/main" id="{2AE6C87B-E0A3-1E22-9C4B-96A850EF93DA}"/>
              </a:ext>
            </a:extLst>
          </p:cNvPr>
          <p:cNvSpPr/>
          <p:nvPr/>
        </p:nvSpPr>
        <p:spPr>
          <a:xfrm>
            <a:off x="5115426" y="1222144"/>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Rooming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May</a:t>
            </a:r>
          </a:p>
        </p:txBody>
      </p:sp>
      <p:sp>
        <p:nvSpPr>
          <p:cNvPr id="34" name="Arrow: Pentagon 33">
            <a:extLst>
              <a:ext uri="{FF2B5EF4-FFF2-40B4-BE49-F238E27FC236}">
                <a16:creationId xmlns:a16="http://schemas.microsoft.com/office/drawing/2014/main" id="{1DC89CBF-E9DF-3069-7DE8-65E63BEDC410}"/>
              </a:ext>
            </a:extLst>
          </p:cNvPr>
          <p:cNvSpPr/>
          <p:nvPr/>
        </p:nvSpPr>
        <p:spPr>
          <a:xfrm>
            <a:off x="6331800" y="1222144"/>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Un-roomed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June</a:t>
            </a:r>
          </a:p>
        </p:txBody>
      </p:sp>
      <p:sp>
        <p:nvSpPr>
          <p:cNvPr id="35" name="Arrow: Pentagon 34">
            <a:extLst>
              <a:ext uri="{FF2B5EF4-FFF2-40B4-BE49-F238E27FC236}">
                <a16:creationId xmlns:a16="http://schemas.microsoft.com/office/drawing/2014/main" id="{B9870883-58BB-65EB-33E5-EB6E9E2FBE29}"/>
              </a:ext>
            </a:extLst>
          </p:cNvPr>
          <p:cNvSpPr/>
          <p:nvPr/>
        </p:nvSpPr>
        <p:spPr>
          <a:xfrm>
            <a:off x="7557305" y="1222144"/>
            <a:ext cx="3697851" cy="581129"/>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Change Requests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July Onwards</a:t>
            </a:r>
          </a:p>
        </p:txBody>
      </p:sp>
      <p:sp>
        <p:nvSpPr>
          <p:cNvPr id="36" name="Arrow: Pentagon 35">
            <a:extLst>
              <a:ext uri="{FF2B5EF4-FFF2-40B4-BE49-F238E27FC236}">
                <a16:creationId xmlns:a16="http://schemas.microsoft.com/office/drawing/2014/main" id="{B2B0CDD9-7DA1-CBEE-B531-052349F19662}"/>
              </a:ext>
            </a:extLst>
          </p:cNvPr>
          <p:cNvSpPr/>
          <p:nvPr/>
        </p:nvSpPr>
        <p:spPr>
          <a:xfrm>
            <a:off x="2231736" y="3402857"/>
            <a:ext cx="2873672" cy="246221"/>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37" name="TextBox 36">
            <a:extLst>
              <a:ext uri="{FF2B5EF4-FFF2-40B4-BE49-F238E27FC236}">
                <a16:creationId xmlns:a16="http://schemas.microsoft.com/office/drawing/2014/main" id="{60B7CD3F-3A3F-2A3B-0A30-51C4A8D5F347}"/>
              </a:ext>
            </a:extLst>
          </p:cNvPr>
          <p:cNvSpPr txBox="1"/>
          <p:nvPr/>
        </p:nvSpPr>
        <p:spPr>
          <a:xfrm>
            <a:off x="2231736" y="3402857"/>
            <a:ext cx="2684656" cy="246221"/>
          </a:xfrm>
          <a:prstGeom prst="rect">
            <a:avLst/>
          </a:prstGeom>
          <a:solidFill>
            <a:srgbClr val="D9D9D9"/>
          </a:solidFill>
          <a:ln w="38100">
            <a:solidFill>
              <a:srgbClr val="D9D9D9"/>
            </a:solid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5" name="Arrow: Pentagon 4">
            <a:extLst>
              <a:ext uri="{FF2B5EF4-FFF2-40B4-BE49-F238E27FC236}">
                <a16:creationId xmlns:a16="http://schemas.microsoft.com/office/drawing/2014/main" id="{A7B3B489-6CFC-74C5-9DBF-A98853381CC5}"/>
              </a:ext>
            </a:extLst>
          </p:cNvPr>
          <p:cNvSpPr/>
          <p:nvPr/>
        </p:nvSpPr>
        <p:spPr>
          <a:xfrm>
            <a:off x="222250" y="4332604"/>
            <a:ext cx="1827330" cy="1304464"/>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Pre-Planning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January</a:t>
            </a:r>
          </a:p>
        </p:txBody>
      </p:sp>
      <p:sp>
        <p:nvSpPr>
          <p:cNvPr id="10" name="TextBox 9">
            <a:extLst>
              <a:ext uri="{FF2B5EF4-FFF2-40B4-BE49-F238E27FC236}">
                <a16:creationId xmlns:a16="http://schemas.microsoft.com/office/drawing/2014/main" id="{A40F5601-1630-951E-EC2A-528FF36A2D11}"/>
              </a:ext>
            </a:extLst>
          </p:cNvPr>
          <p:cNvSpPr txBox="1"/>
          <p:nvPr/>
        </p:nvSpPr>
        <p:spPr>
          <a:xfrm>
            <a:off x="9815530" y="3997528"/>
            <a:ext cx="2160000" cy="163531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100" b="1" i="0" u="none" strike="noStrike" kern="100" cap="none" spc="0" normalizeH="0" baseline="0" noProof="0">
                <a:ln>
                  <a:noFill/>
                </a:ln>
                <a:solidFill>
                  <a:srgbClr val="BF9000"/>
                </a:solidFill>
                <a:effectLst/>
                <a:uLnTx/>
                <a:uFillTx/>
                <a:latin typeface="Bierstadt Display" panose="020B0004020202020204" pitchFamily="34" charset="0"/>
                <a:ea typeface="DengXian" panose="02010600030101010101" pitchFamily="2" charset="-122"/>
                <a:cs typeface="Arial" panose="020B0604020202020204" pitchFamily="34" charset="0"/>
              </a:rPr>
              <a:t>Accessibility for Continuing Students and Staff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We will </a:t>
            </a:r>
            <a:r>
              <a:rPr lang="en-GB"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rPr>
              <a:t>build on </a:t>
            </a: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 the work started last year with continuing students </a:t>
            </a:r>
            <a:r>
              <a:rPr lang="en-GB"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rPr>
              <a:t>and also</a:t>
            </a: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 will look to ensure where possible staff requirements are built into the edit &amp; prep stage of the process</a:t>
            </a:r>
            <a:r>
              <a:rPr kumimoji="0" lang="en-GB" sz="1100" b="1"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 </a:t>
            </a:r>
            <a:endPar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endParaRPr>
          </a:p>
        </p:txBody>
      </p:sp>
      <p:sp>
        <p:nvSpPr>
          <p:cNvPr id="38" name="TextBox 37">
            <a:extLst>
              <a:ext uri="{FF2B5EF4-FFF2-40B4-BE49-F238E27FC236}">
                <a16:creationId xmlns:a16="http://schemas.microsoft.com/office/drawing/2014/main" id="{F401037F-831E-D000-34A9-61F4164B9F99}"/>
              </a:ext>
            </a:extLst>
          </p:cNvPr>
          <p:cNvSpPr txBox="1"/>
          <p:nvPr/>
        </p:nvSpPr>
        <p:spPr>
          <a:xfrm>
            <a:off x="2244728" y="4004703"/>
            <a:ext cx="4960405" cy="2407967"/>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100" b="1" i="0" u="none" strike="noStrike" kern="100" cap="none" spc="0" normalizeH="0" baseline="0" noProof="0">
                <a:ln>
                  <a:noFill/>
                </a:ln>
                <a:solidFill>
                  <a:srgbClr val="800000"/>
                </a:solidFill>
                <a:effectLst/>
                <a:uLnTx/>
                <a:uFillTx/>
                <a:latin typeface="Bierstadt Display" panose="020B0004020202020204" pitchFamily="34" charset="0"/>
                <a:ea typeface="DengXian" panose="02010600030101010101" pitchFamily="2" charset="-122"/>
                <a:cs typeface="Arial" panose="020B0604020202020204" pitchFamily="34" charset="0"/>
              </a:rPr>
              <a:t>Controlled Change </a:t>
            </a:r>
            <a:endParaRPr kumimoji="0" lang="en-GB" sz="1100" b="0" i="0" u="none" strike="noStrike" kern="100" cap="none" spc="0" normalizeH="0" baseline="0" noProof="0">
              <a:ln>
                <a:noFill/>
              </a:ln>
              <a:solidFill>
                <a:srgbClr val="800000"/>
              </a:solidFill>
              <a:effectLst/>
              <a:uLnTx/>
              <a:uFillTx/>
              <a:latin typeface="Bierstadt Display" panose="020B00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Pre rooming, we will </a:t>
            </a:r>
            <a:r>
              <a:rPr lang="en-GB" sz="1100" kern="100" noProof="0">
                <a:solidFill>
                  <a:prstClr val="black"/>
                </a:solidFill>
                <a:latin typeface="Bierstadt Display" panose="020B0004020202020204" pitchFamily="34" charset="0"/>
                <a:ea typeface="DengXian" panose="02010600030101010101" pitchFamily="2" charset="-122"/>
                <a:cs typeface="Arial" panose="020B0604020202020204" pitchFamily="34" charset="0"/>
              </a:rPr>
              <a:t>try and accommodate</a:t>
            </a: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 required change where possible.</a:t>
            </a:r>
            <a:r>
              <a:rPr kumimoji="0" lang="en-GB" sz="1100" b="0" i="0" u="none" strike="noStrike" kern="1200" cap="none" spc="0" normalizeH="0" baseline="0" noProof="0">
                <a:ln>
                  <a:noFill/>
                </a:ln>
                <a:solidFill>
                  <a:prstClr val="black"/>
                </a:solidFill>
                <a:effectLst/>
                <a:uLnTx/>
                <a:uFillTx/>
                <a:latin typeface="Bierstadt"/>
                <a:ea typeface="+mn-ea"/>
                <a:cs typeface="+mn-cs"/>
              </a:rPr>
              <a:t> Visibility on the level of change across schools is important to </a:t>
            </a:r>
            <a:r>
              <a:rPr lang="en-GB" sz="1100">
                <a:solidFill>
                  <a:prstClr val="black"/>
                </a:solidFill>
                <a:latin typeface="Bierstadt"/>
              </a:rPr>
              <a:t>mitigate against </a:t>
            </a:r>
            <a:r>
              <a:rPr kumimoji="0" lang="en-GB" sz="1100" b="0" i="0" u="none" strike="noStrike" kern="1200" cap="none" spc="0" normalizeH="0" baseline="0" noProof="0">
                <a:ln>
                  <a:noFill/>
                </a:ln>
                <a:solidFill>
                  <a:prstClr val="black"/>
                </a:solidFill>
                <a:effectLst/>
                <a:uLnTx/>
                <a:uFillTx/>
                <a:latin typeface="Bierstadt"/>
                <a:ea typeface="+mn-ea"/>
                <a:cs typeface="+mn-cs"/>
              </a:rPr>
              <a:t>rooming results</a:t>
            </a:r>
            <a:r>
              <a:rPr kumimoji="0" lang="en-GB" sz="1100" b="0" i="0" u="none" strike="noStrike" kern="1200" cap="none" spc="0" normalizeH="0" noProof="0">
                <a:ln>
                  <a:noFill/>
                </a:ln>
                <a:solidFill>
                  <a:prstClr val="black"/>
                </a:solidFill>
                <a:effectLst/>
                <a:uLnTx/>
                <a:uFillTx/>
                <a:latin typeface="Bierstadt"/>
                <a:ea typeface="+mn-ea"/>
                <a:cs typeface="+mn-cs"/>
              </a:rPr>
              <a:t> returning to pre AY23/24 levels</a:t>
            </a:r>
            <a:r>
              <a:rPr kumimoji="0" lang="en-GB" sz="1100" b="0" i="0" u="none" strike="noStrike" kern="1200" cap="none" spc="0" normalizeH="0" baseline="0" noProof="0">
                <a:ln>
                  <a:noFill/>
                </a:ln>
                <a:solidFill>
                  <a:prstClr val="black"/>
                </a:solidFill>
                <a:effectLst/>
                <a:uLnTx/>
                <a:uFillTx/>
                <a:latin typeface="Bierstadt"/>
                <a:ea typeface="+mn-ea"/>
                <a:cs typeface="+mn-cs"/>
              </a:rPr>
              <a:t>. Weekly college meetings will take place supported by Transformation and SMTT.</a:t>
            </a:r>
            <a:endPar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endParaRPr lang="en-GB"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We cannot guarantee all changes can be accommodated. </a:t>
            </a:r>
            <a:r>
              <a:rPr kumimoji="0" lang="en-GB" sz="1100" b="1"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Our focus will be on ensuring right first time during this period.</a:t>
            </a:r>
          </a:p>
        </p:txBody>
      </p:sp>
      <p:sp>
        <p:nvSpPr>
          <p:cNvPr id="40" name="TextBox 39">
            <a:extLst>
              <a:ext uri="{FF2B5EF4-FFF2-40B4-BE49-F238E27FC236}">
                <a16:creationId xmlns:a16="http://schemas.microsoft.com/office/drawing/2014/main" id="{95541DDB-4C93-2F89-F161-0EFB49E6EB10}"/>
              </a:ext>
            </a:extLst>
          </p:cNvPr>
          <p:cNvSpPr txBox="1"/>
          <p:nvPr/>
        </p:nvSpPr>
        <p:spPr>
          <a:xfrm>
            <a:off x="7565772" y="4007231"/>
            <a:ext cx="2160000" cy="1556773"/>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100" b="1" i="0" u="none" strike="noStrike" kern="100" cap="none" spc="0" normalizeH="0" baseline="0" noProof="0">
                <a:ln>
                  <a:noFill/>
                </a:ln>
                <a:solidFill>
                  <a:srgbClr val="800000"/>
                </a:solidFill>
                <a:effectLst/>
                <a:uLnTx/>
                <a:uFillTx/>
                <a:latin typeface="Bierstadt Display" panose="020B0004020202020204" pitchFamily="34" charset="0"/>
                <a:ea typeface="DengXian" panose="02010600030101010101" pitchFamily="2" charset="-122"/>
                <a:cs typeface="Arial" panose="020B0604020202020204" pitchFamily="34" charset="0"/>
              </a:rPr>
              <a:t>Critical Historical Clashes Identified</a:t>
            </a:r>
            <a:endParaRPr kumimoji="0" lang="en-GB" sz="1100" b="0" i="0" u="none" strike="noStrike" kern="100" cap="none" spc="0" normalizeH="0" baseline="0" noProof="0">
              <a:ln>
                <a:noFill/>
              </a:ln>
              <a:solidFill>
                <a:srgbClr val="800000"/>
              </a:solidFill>
              <a:effectLst/>
              <a:uLnTx/>
              <a:uFillTx/>
              <a:latin typeface="Bierstadt Display" panose="020B000402020202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Where we have </a:t>
            </a:r>
            <a:r>
              <a:rPr lang="en-GB"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rPr>
              <a:t>known</a:t>
            </a: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 existing clashes, we will work with the relevant stakeholders to identify</a:t>
            </a:r>
            <a:r>
              <a:rPr kumimoji="0" lang="en-GB" sz="1100" b="0" i="0" u="none" strike="noStrike" kern="100" cap="none" spc="0" normalizeH="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 and</a:t>
            </a:r>
            <a:r>
              <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 reduce these.  </a:t>
            </a:r>
          </a:p>
          <a:p>
            <a:pPr marL="0" marR="0" lvl="0" indent="0" algn="l" defTabSz="914400" rtl="0" eaLnBrk="1" fontAlgn="auto" latinLnBrk="0" hangingPunct="1">
              <a:lnSpc>
                <a:spcPct val="107000"/>
              </a:lnSpc>
              <a:spcBef>
                <a:spcPts val="0"/>
              </a:spcBef>
              <a:spcAft>
                <a:spcPts val="800"/>
              </a:spcAft>
              <a:buClrTx/>
              <a:buSzTx/>
              <a:buFontTx/>
              <a:buNone/>
              <a:tabLst/>
              <a:defRPr/>
            </a:pPr>
            <a:endPar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endParaRPr>
          </a:p>
        </p:txBody>
      </p:sp>
      <p:sp>
        <p:nvSpPr>
          <p:cNvPr id="6" name="Rectangle 5">
            <a:extLst>
              <a:ext uri="{FF2B5EF4-FFF2-40B4-BE49-F238E27FC236}">
                <a16:creationId xmlns:a16="http://schemas.microsoft.com/office/drawing/2014/main" id="{C8F688F1-F0B7-A4B7-3470-7DE7B83CB6C0}"/>
              </a:ext>
            </a:extLst>
          </p:cNvPr>
          <p:cNvSpPr/>
          <p:nvPr/>
        </p:nvSpPr>
        <p:spPr bwMode="auto">
          <a:xfrm>
            <a:off x="2365867" y="5163267"/>
            <a:ext cx="2253917" cy="657175"/>
          </a:xfrm>
          <a:prstGeom prst="rect">
            <a:avLst/>
          </a:prstGeom>
          <a:solidFill>
            <a:schemeClr val="tx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050" b="1" i="0" u="none" strike="noStrike" kern="1200" cap="none" spc="0" normalizeH="0" baseline="0" noProof="0">
                <a:ln>
                  <a:noFill/>
                </a:ln>
                <a:solidFill>
                  <a:srgbClr val="002542"/>
                </a:solidFill>
                <a:effectLst/>
                <a:uLnTx/>
                <a:uFillTx/>
                <a:latin typeface="Bierstadt" panose="020B0004020202020204" pitchFamily="34" charset="0"/>
                <a:ea typeface="ＭＳ Ｐゴシック"/>
                <a:cs typeface="ＭＳ Ｐゴシック" charset="-128"/>
              </a:rPr>
              <a:t>Inform : </a:t>
            </a:r>
            <a:endParaRPr kumimoji="0" lang="en-GB" sz="1000" b="0" i="0" u="none" strike="noStrike" kern="1200" cap="none" spc="0" normalizeH="0" baseline="0" noProof="0">
              <a:ln>
                <a:noFill/>
              </a:ln>
              <a:solidFill>
                <a:srgbClr val="002542"/>
              </a:solidFill>
              <a:effectLst/>
              <a:uLnTx/>
              <a:uFillTx/>
              <a:latin typeface="Bierstadt" panose="020B0004020202020204" pitchFamily="34" charset="0"/>
              <a:ea typeface="ＭＳ Ｐゴシック"/>
              <a:cs typeface="ＭＳ Ｐゴシック"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a:ln>
                  <a:noFill/>
                </a:ln>
                <a:solidFill>
                  <a:srgbClr val="002542"/>
                </a:solidFill>
                <a:effectLst/>
                <a:uLnTx/>
                <a:uFillTx/>
                <a:latin typeface="Bierstadt" panose="020B0004020202020204" pitchFamily="34" charset="0"/>
                <a:ea typeface="ＭＳ Ｐゴシック"/>
                <a:cs typeface="ＭＳ Ｐゴシック" charset="-128"/>
              </a:rPr>
              <a:t>Low impact changes to the timetable. </a:t>
            </a:r>
          </a:p>
        </p:txBody>
      </p:sp>
      <p:sp>
        <p:nvSpPr>
          <p:cNvPr id="8" name="Rectangle 7">
            <a:extLst>
              <a:ext uri="{FF2B5EF4-FFF2-40B4-BE49-F238E27FC236}">
                <a16:creationId xmlns:a16="http://schemas.microsoft.com/office/drawing/2014/main" id="{2B7DC8CC-F035-5855-F07B-5131D9CF1357}"/>
              </a:ext>
            </a:extLst>
          </p:cNvPr>
          <p:cNvSpPr/>
          <p:nvPr/>
        </p:nvSpPr>
        <p:spPr bwMode="auto">
          <a:xfrm>
            <a:off x="4812743" y="5155155"/>
            <a:ext cx="2253916" cy="665287"/>
          </a:xfrm>
          <a:prstGeom prst="rect">
            <a:avLst/>
          </a:prstGeom>
          <a:solidFill>
            <a:schemeClr val="tx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050" b="1" i="0" u="none" strike="noStrike" kern="1200" cap="none" spc="0" normalizeH="0" baseline="0" noProof="0">
                <a:ln>
                  <a:noFill/>
                </a:ln>
                <a:solidFill>
                  <a:srgbClr val="002542"/>
                </a:solidFill>
                <a:effectLst/>
                <a:uLnTx/>
                <a:uFillTx/>
                <a:latin typeface="Bierstadt" panose="020B0004020202020204" pitchFamily="34" charset="0"/>
                <a:ea typeface="ＭＳ Ｐゴシック"/>
              </a:rPr>
              <a:t>Consult </a:t>
            </a:r>
            <a:r>
              <a:rPr kumimoji="0" lang="en-GB" sz="1000" b="0" i="0" u="none" strike="noStrike" kern="1200" cap="none" spc="0" normalizeH="0" baseline="0" noProof="0">
                <a:ln>
                  <a:noFill/>
                </a:ln>
                <a:solidFill>
                  <a:srgbClr val="002542"/>
                </a:solidFill>
                <a:effectLst/>
                <a:uLnTx/>
                <a:uFillTx/>
                <a:latin typeface="Bierstadt" panose="020B0004020202020204" pitchFamily="34" charset="0"/>
                <a:ea typeface="ＭＳ Ｐゴシック"/>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000" b="0" i="0" u="none" strike="noStrike" kern="1200" cap="none" spc="0" normalizeH="0" baseline="0" noProof="0">
                <a:ln>
                  <a:noFill/>
                </a:ln>
                <a:solidFill>
                  <a:srgbClr val="002542"/>
                </a:solidFill>
                <a:effectLst/>
                <a:uLnTx/>
                <a:uFillTx/>
                <a:latin typeface="Bierstadt" panose="020B0004020202020204" pitchFamily="34" charset="0"/>
                <a:ea typeface="ＭＳ Ｐゴシック"/>
              </a:rPr>
              <a:t>High impact changes to the timetable.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000" b="0" i="0" u="none" strike="noStrike" kern="1200" cap="none" spc="0" normalizeH="0" baseline="0" noProof="0">
              <a:ln>
                <a:noFill/>
              </a:ln>
              <a:solidFill>
                <a:srgbClr val="002542"/>
              </a:solidFill>
              <a:effectLst/>
              <a:uLnTx/>
              <a:uFillTx/>
              <a:latin typeface="Bierstadt" panose="020B0004020202020204" pitchFamily="34" charset="0"/>
              <a:ea typeface="ＭＳ Ｐゴシック"/>
            </a:endParaRPr>
          </a:p>
        </p:txBody>
      </p:sp>
      <p:grpSp>
        <p:nvGrpSpPr>
          <p:cNvPr id="9" name="Group 8">
            <a:extLst>
              <a:ext uri="{FF2B5EF4-FFF2-40B4-BE49-F238E27FC236}">
                <a16:creationId xmlns:a16="http://schemas.microsoft.com/office/drawing/2014/main" id="{A342A679-C171-FE45-7C83-A4163703ECFD}"/>
              </a:ext>
            </a:extLst>
          </p:cNvPr>
          <p:cNvGrpSpPr/>
          <p:nvPr/>
        </p:nvGrpSpPr>
        <p:grpSpPr>
          <a:xfrm>
            <a:off x="9625264" y="253250"/>
            <a:ext cx="2309136" cy="646331"/>
            <a:chOff x="9625264" y="253250"/>
            <a:chExt cx="2309136" cy="646331"/>
          </a:xfrm>
        </p:grpSpPr>
        <p:sp>
          <p:nvSpPr>
            <p:cNvPr id="12" name="TextBox 11">
              <a:extLst>
                <a:ext uri="{FF2B5EF4-FFF2-40B4-BE49-F238E27FC236}">
                  <a16:creationId xmlns:a16="http://schemas.microsoft.com/office/drawing/2014/main" id="{56E01859-AFFE-1031-5598-80E1E6757459}"/>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17" name="Group 16">
              <a:extLst>
                <a:ext uri="{FF2B5EF4-FFF2-40B4-BE49-F238E27FC236}">
                  <a16:creationId xmlns:a16="http://schemas.microsoft.com/office/drawing/2014/main" id="{E828948A-595E-5BBE-ACE4-9374BE4E1581}"/>
                </a:ext>
              </a:extLst>
            </p:cNvPr>
            <p:cNvGrpSpPr/>
            <p:nvPr/>
          </p:nvGrpSpPr>
          <p:grpSpPr>
            <a:xfrm>
              <a:off x="11536237" y="497697"/>
              <a:ext cx="280800" cy="327641"/>
              <a:chOff x="11536237" y="497697"/>
              <a:chExt cx="280800" cy="327641"/>
            </a:xfrm>
          </p:grpSpPr>
          <p:grpSp>
            <p:nvGrpSpPr>
              <p:cNvPr id="19" name="Group 18">
                <a:extLst>
                  <a:ext uri="{FF2B5EF4-FFF2-40B4-BE49-F238E27FC236}">
                    <a16:creationId xmlns:a16="http://schemas.microsoft.com/office/drawing/2014/main" id="{8C6EC8B0-4A67-3836-565E-4957CBC6DD1D}"/>
                  </a:ext>
                </a:extLst>
              </p:cNvPr>
              <p:cNvGrpSpPr/>
              <p:nvPr/>
            </p:nvGrpSpPr>
            <p:grpSpPr>
              <a:xfrm>
                <a:off x="11556085" y="569238"/>
                <a:ext cx="241524" cy="235743"/>
                <a:chOff x="7436753" y="3724651"/>
                <a:chExt cx="241524" cy="235743"/>
              </a:xfrm>
            </p:grpSpPr>
            <p:sp>
              <p:nvSpPr>
                <p:cNvPr id="28" name="Freeform: Shape 27">
                  <a:extLst>
                    <a:ext uri="{FF2B5EF4-FFF2-40B4-BE49-F238E27FC236}">
                      <a16:creationId xmlns:a16="http://schemas.microsoft.com/office/drawing/2014/main" id="{9709ED37-E3E0-FFB5-A4E2-097D6A4EC9BB}"/>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32" name="Freeform: Shape 31">
                  <a:extLst>
                    <a:ext uri="{FF2B5EF4-FFF2-40B4-BE49-F238E27FC236}">
                      <a16:creationId xmlns:a16="http://schemas.microsoft.com/office/drawing/2014/main" id="{6C64055C-D712-3B0D-7417-9F32652AD564}"/>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39" name="Freeform: Shape 38">
                  <a:extLst>
                    <a:ext uri="{FF2B5EF4-FFF2-40B4-BE49-F238E27FC236}">
                      <a16:creationId xmlns:a16="http://schemas.microsoft.com/office/drawing/2014/main" id="{B051FF38-FD7E-1B2B-9771-3FA233AA63C2}"/>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41" name="Freeform: Shape 40">
                  <a:extLst>
                    <a:ext uri="{FF2B5EF4-FFF2-40B4-BE49-F238E27FC236}">
                      <a16:creationId xmlns:a16="http://schemas.microsoft.com/office/drawing/2014/main" id="{A07FB1CE-4BB8-EE5F-03DD-A034FB6C2CF8}"/>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42" name="Freeform: Shape 41">
                  <a:extLst>
                    <a:ext uri="{FF2B5EF4-FFF2-40B4-BE49-F238E27FC236}">
                      <a16:creationId xmlns:a16="http://schemas.microsoft.com/office/drawing/2014/main" id="{ACBBE50E-6B98-ADCD-DBFF-E6B57E56D648}"/>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21" name="Isosceles Triangle 20">
                <a:extLst>
                  <a:ext uri="{FF2B5EF4-FFF2-40B4-BE49-F238E27FC236}">
                    <a16:creationId xmlns:a16="http://schemas.microsoft.com/office/drawing/2014/main" id="{4294BA4C-0E58-894B-D8C4-442B4CE53FE9}"/>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Freeform: Shape 23">
                <a:extLst>
                  <a:ext uri="{FF2B5EF4-FFF2-40B4-BE49-F238E27FC236}">
                    <a16:creationId xmlns:a16="http://schemas.microsoft.com/office/drawing/2014/main" id="{05B6CD3A-8F3E-F1B4-417D-6A3538C9ACB0}"/>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43" name="TextBox 42">
            <a:extLst>
              <a:ext uri="{FF2B5EF4-FFF2-40B4-BE49-F238E27FC236}">
                <a16:creationId xmlns:a16="http://schemas.microsoft.com/office/drawing/2014/main" id="{4FF7BF72-ED47-E3DE-2F8D-EA90A672923B}"/>
              </a:ext>
            </a:extLst>
          </p:cNvPr>
          <p:cNvSpPr txBox="1"/>
          <p:nvPr/>
        </p:nvSpPr>
        <p:spPr>
          <a:xfrm>
            <a:off x="1218562" y="376361"/>
            <a:ext cx="3475358" cy="400110"/>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24/25 High Level Process</a:t>
            </a:r>
            <a:endParaRPr kumimoji="0" lang="en-GB" sz="20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
        <p:nvSpPr>
          <p:cNvPr id="44" name="TextBox 43">
            <a:extLst>
              <a:ext uri="{FF2B5EF4-FFF2-40B4-BE49-F238E27FC236}">
                <a16:creationId xmlns:a16="http://schemas.microsoft.com/office/drawing/2014/main" id="{2A94FDE5-21C8-D474-0CE4-F09B3024A197}"/>
              </a:ext>
            </a:extLst>
          </p:cNvPr>
          <p:cNvSpPr txBox="1"/>
          <p:nvPr/>
        </p:nvSpPr>
        <p:spPr>
          <a:xfrm>
            <a:off x="5366735" y="284027"/>
            <a:ext cx="3585714" cy="584775"/>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3200" b="1" i="0" u="sng" strike="noStrike" kern="1200" cap="none" spc="0" normalizeH="0" baseline="0" noProof="0">
                <a:ln>
                  <a:noFill/>
                </a:ln>
                <a:solidFill>
                  <a:srgbClr val="003460"/>
                </a:solidFill>
                <a:effectLst/>
                <a:uLnTx/>
                <a:uFillTx/>
                <a:latin typeface="Bierstadt" panose="020B0004020202020204" pitchFamily="34" charset="0"/>
                <a:ea typeface="+mn-ea"/>
                <a:cs typeface="Segoe UI"/>
              </a:rPr>
              <a:t>“Right First Time”</a:t>
            </a:r>
            <a:endParaRPr kumimoji="0" lang="en-GB" sz="32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Tree>
    <p:extLst>
      <p:ext uri="{BB962C8B-B14F-4D97-AF65-F5344CB8AC3E}">
        <p14:creationId xmlns:p14="http://schemas.microsoft.com/office/powerpoint/2010/main" val="25735103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500"/>
                                        <p:tgtEl>
                                          <p:spTgt spid="3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1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1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1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1500"/>
                                        <p:tgtEl>
                                          <p:spTgt spid="1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1500"/>
                                        <p:tgtEl>
                                          <p:spTgt spid="1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6"/>
                                        </p:tgtEl>
                                        <p:attrNameLst>
                                          <p:attrName>style.visibility</p:attrName>
                                        </p:attrNameLst>
                                      </p:cBhvr>
                                      <p:to>
                                        <p:strVal val="visible"/>
                                      </p:to>
                                    </p:set>
                                    <p:animEffect transition="in" filter="fade">
                                      <p:cBhvr>
                                        <p:cTn id="28" dur="1500"/>
                                        <p:tgtEl>
                                          <p:spTgt spid="36"/>
                                        </p:tgtEl>
                                      </p:cBhvr>
                                    </p:animEffect>
                                  </p:childTnLst>
                                </p:cTn>
                              </p:par>
                              <p:par>
                                <p:cTn id="29" presetID="2" presetClass="entr" presetSubtype="4"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1500" fill="hold"/>
                                        <p:tgtEl>
                                          <p:spTgt spid="5"/>
                                        </p:tgtEl>
                                        <p:attrNameLst>
                                          <p:attrName>ppt_x</p:attrName>
                                        </p:attrNameLst>
                                      </p:cBhvr>
                                      <p:tavLst>
                                        <p:tav tm="0">
                                          <p:val>
                                            <p:strVal val="#ppt_x"/>
                                          </p:val>
                                        </p:tav>
                                        <p:tav tm="100000">
                                          <p:val>
                                            <p:strVal val="#ppt_x"/>
                                          </p:val>
                                        </p:tav>
                                      </p:tavLst>
                                    </p:anim>
                                    <p:anim calcmode="lin" valueType="num">
                                      <p:cBhvr additive="base">
                                        <p:cTn id="32" dur="1500" fill="hold"/>
                                        <p:tgtEl>
                                          <p:spTgt spid="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500" fill="hold"/>
                                        <p:tgtEl>
                                          <p:spTgt spid="10"/>
                                        </p:tgtEl>
                                        <p:attrNameLst>
                                          <p:attrName>ppt_x</p:attrName>
                                        </p:attrNameLst>
                                      </p:cBhvr>
                                      <p:tavLst>
                                        <p:tav tm="0">
                                          <p:val>
                                            <p:strVal val="#ppt_x"/>
                                          </p:val>
                                        </p:tav>
                                        <p:tav tm="100000">
                                          <p:val>
                                            <p:strVal val="#ppt_x"/>
                                          </p:val>
                                        </p:tav>
                                      </p:tavLst>
                                    </p:anim>
                                    <p:anim calcmode="lin" valueType="num">
                                      <p:cBhvr additive="base">
                                        <p:cTn id="36" dur="15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 calcmode="lin" valueType="num">
                                      <p:cBhvr additive="base">
                                        <p:cTn id="39" dur="1500" fill="hold"/>
                                        <p:tgtEl>
                                          <p:spTgt spid="38"/>
                                        </p:tgtEl>
                                        <p:attrNameLst>
                                          <p:attrName>ppt_x</p:attrName>
                                        </p:attrNameLst>
                                      </p:cBhvr>
                                      <p:tavLst>
                                        <p:tav tm="0">
                                          <p:val>
                                            <p:strVal val="#ppt_x"/>
                                          </p:val>
                                        </p:tav>
                                        <p:tav tm="100000">
                                          <p:val>
                                            <p:strVal val="#ppt_x"/>
                                          </p:val>
                                        </p:tav>
                                      </p:tavLst>
                                    </p:anim>
                                    <p:anim calcmode="lin" valueType="num">
                                      <p:cBhvr additive="base">
                                        <p:cTn id="40" dur="1500" fill="hold"/>
                                        <p:tgtEl>
                                          <p:spTgt spid="3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0"/>
                                        </p:tgtEl>
                                        <p:attrNameLst>
                                          <p:attrName>style.visibility</p:attrName>
                                        </p:attrNameLst>
                                      </p:cBhvr>
                                      <p:to>
                                        <p:strVal val="visible"/>
                                      </p:to>
                                    </p:set>
                                    <p:anim calcmode="lin" valueType="num">
                                      <p:cBhvr additive="base">
                                        <p:cTn id="43" dur="1500" fill="hold"/>
                                        <p:tgtEl>
                                          <p:spTgt spid="40"/>
                                        </p:tgtEl>
                                        <p:attrNameLst>
                                          <p:attrName>ppt_x</p:attrName>
                                        </p:attrNameLst>
                                      </p:cBhvr>
                                      <p:tavLst>
                                        <p:tav tm="0">
                                          <p:val>
                                            <p:strVal val="#ppt_x"/>
                                          </p:val>
                                        </p:tav>
                                        <p:tav tm="100000">
                                          <p:val>
                                            <p:strVal val="#ppt_x"/>
                                          </p:val>
                                        </p:tav>
                                      </p:tavLst>
                                    </p:anim>
                                    <p:anim calcmode="lin" valueType="num">
                                      <p:cBhvr additive="base">
                                        <p:cTn id="44" dur="1500" fill="hold"/>
                                        <p:tgtEl>
                                          <p:spTgt spid="40"/>
                                        </p:tgtEl>
                                        <p:attrNameLst>
                                          <p:attrName>ppt_y</p:attrName>
                                        </p:attrNameLst>
                                      </p:cBhvr>
                                      <p:tavLst>
                                        <p:tav tm="0">
                                          <p:val>
                                            <p:strVal val="1+#ppt_h/2"/>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1250"/>
                                        <p:tgtEl>
                                          <p:spTgt spid="6"/>
                                        </p:tgtEl>
                                      </p:cBhvr>
                                    </p:animEffect>
                                    <p:anim calcmode="lin" valueType="num">
                                      <p:cBhvr>
                                        <p:cTn id="48" dur="1250" fill="hold"/>
                                        <p:tgtEl>
                                          <p:spTgt spid="6"/>
                                        </p:tgtEl>
                                        <p:attrNameLst>
                                          <p:attrName>ppt_x</p:attrName>
                                        </p:attrNameLst>
                                      </p:cBhvr>
                                      <p:tavLst>
                                        <p:tav tm="0">
                                          <p:val>
                                            <p:strVal val="#ppt_x"/>
                                          </p:val>
                                        </p:tav>
                                        <p:tav tm="100000">
                                          <p:val>
                                            <p:strVal val="#ppt_x"/>
                                          </p:val>
                                        </p:tav>
                                      </p:tavLst>
                                    </p:anim>
                                    <p:anim calcmode="lin" valueType="num">
                                      <p:cBhvr>
                                        <p:cTn id="49" dur="1250" fill="hold"/>
                                        <p:tgtEl>
                                          <p:spTgt spid="6"/>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250"/>
                                        <p:tgtEl>
                                          <p:spTgt spid="8"/>
                                        </p:tgtEl>
                                      </p:cBhvr>
                                    </p:animEffect>
                                    <p:anim calcmode="lin" valueType="num">
                                      <p:cBhvr>
                                        <p:cTn id="53" dur="1250" fill="hold"/>
                                        <p:tgtEl>
                                          <p:spTgt spid="8"/>
                                        </p:tgtEl>
                                        <p:attrNameLst>
                                          <p:attrName>ppt_x</p:attrName>
                                        </p:attrNameLst>
                                      </p:cBhvr>
                                      <p:tavLst>
                                        <p:tav tm="0">
                                          <p:val>
                                            <p:strVal val="#ppt_x"/>
                                          </p:val>
                                        </p:tav>
                                        <p:tav tm="100000">
                                          <p:val>
                                            <p:strVal val="#ppt_x"/>
                                          </p:val>
                                        </p:tav>
                                      </p:tavLst>
                                    </p:anim>
                                    <p:anim calcmode="lin" valueType="num">
                                      <p:cBhvr>
                                        <p:cTn id="54" dur="125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8" grpId="0" animBg="1"/>
      <p:bldP spid="20" grpId="0" animBg="1"/>
      <p:bldP spid="36" grpId="0" animBg="1"/>
      <p:bldP spid="37" grpId="0" animBg="1"/>
      <p:bldP spid="5" grpId="0" animBg="1"/>
      <p:bldP spid="10" grpId="0"/>
      <p:bldP spid="38" grpId="0"/>
      <p:bldP spid="40" grpId="0"/>
      <p:bldP spid="6" grpId="0" animBg="1"/>
      <p:bldP spid="8" grpId="0" animBg="1"/>
    </p:bldLst>
  </p:timing>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w: Pentagon 4">
            <a:extLst>
              <a:ext uri="{FF2B5EF4-FFF2-40B4-BE49-F238E27FC236}">
                <a16:creationId xmlns:a16="http://schemas.microsoft.com/office/drawing/2014/main" id="{A7B3B489-6CFC-74C5-9DBF-A98853381CC5}"/>
              </a:ext>
            </a:extLst>
          </p:cNvPr>
          <p:cNvSpPr/>
          <p:nvPr/>
        </p:nvSpPr>
        <p:spPr>
          <a:xfrm>
            <a:off x="348083" y="4644675"/>
            <a:ext cx="1827330" cy="1304464"/>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Rooming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May</a:t>
            </a:r>
          </a:p>
        </p:txBody>
      </p:sp>
      <p:sp>
        <p:nvSpPr>
          <p:cNvPr id="38" name="TextBox 37">
            <a:extLst>
              <a:ext uri="{FF2B5EF4-FFF2-40B4-BE49-F238E27FC236}">
                <a16:creationId xmlns:a16="http://schemas.microsoft.com/office/drawing/2014/main" id="{F401037F-831E-D000-34A9-61F4164B9F99}"/>
              </a:ext>
            </a:extLst>
          </p:cNvPr>
          <p:cNvSpPr txBox="1"/>
          <p:nvPr/>
        </p:nvSpPr>
        <p:spPr>
          <a:xfrm>
            <a:off x="2236261" y="4898436"/>
            <a:ext cx="4921754" cy="729623"/>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1" i="0" u="none" strike="noStrike" kern="100" cap="none" spc="0" normalizeH="0" baseline="0" noProof="0">
                <a:ln>
                  <a:noFill/>
                </a:ln>
                <a:solidFill>
                  <a:srgbClr val="395A4F"/>
                </a:solidFill>
                <a:effectLst/>
                <a:uLnTx/>
                <a:uFillTx/>
                <a:latin typeface="Bierstadt Display" panose="020B0004020202020204" pitchFamily="34" charset="0"/>
                <a:ea typeface="DengXian" panose="02010600030101010101" pitchFamily="2" charset="-122"/>
                <a:cs typeface="Arial" panose="020B0604020202020204" pitchFamily="34" charset="0"/>
              </a:rPr>
              <a:t>Central Rooming</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Central rooming by the Space Management and Timetabling Team will take place in May and continue as normal.</a:t>
            </a:r>
          </a:p>
        </p:txBody>
      </p:sp>
      <p:sp>
        <p:nvSpPr>
          <p:cNvPr id="68" name="Rectangle 67">
            <a:extLst>
              <a:ext uri="{FF2B5EF4-FFF2-40B4-BE49-F238E27FC236}">
                <a16:creationId xmlns:a16="http://schemas.microsoft.com/office/drawing/2014/main" id="{A868101D-95CF-09E9-9DEF-8DFE1DCA7241}"/>
              </a:ext>
            </a:extLst>
          </p:cNvPr>
          <p:cNvSpPr/>
          <p:nvPr/>
        </p:nvSpPr>
        <p:spPr>
          <a:xfrm>
            <a:off x="6329142" y="1931020"/>
            <a:ext cx="1145845" cy="1090416"/>
          </a:xfrm>
          <a:prstGeom prst="rect">
            <a:avLst/>
          </a:prstGeom>
          <a:solidFill>
            <a:srgbClr val="0035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69" name="Rectangle 68">
            <a:extLst>
              <a:ext uri="{FF2B5EF4-FFF2-40B4-BE49-F238E27FC236}">
                <a16:creationId xmlns:a16="http://schemas.microsoft.com/office/drawing/2014/main" id="{8948BD9A-EED0-2663-CD02-8AE79BFB82CE}"/>
              </a:ext>
            </a:extLst>
          </p:cNvPr>
          <p:cNvSpPr/>
          <p:nvPr/>
        </p:nvSpPr>
        <p:spPr>
          <a:xfrm>
            <a:off x="5129698" y="1926313"/>
            <a:ext cx="1154260" cy="1096579"/>
          </a:xfrm>
          <a:prstGeom prst="rect">
            <a:avLst/>
          </a:prstGeom>
          <a:solidFill>
            <a:srgbClr val="395A4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70" name="Rectangle 69">
            <a:extLst>
              <a:ext uri="{FF2B5EF4-FFF2-40B4-BE49-F238E27FC236}">
                <a16:creationId xmlns:a16="http://schemas.microsoft.com/office/drawing/2014/main" id="{C3507D90-37A5-6FE3-C665-BF99D17F158D}"/>
              </a:ext>
            </a:extLst>
          </p:cNvPr>
          <p:cNvSpPr/>
          <p:nvPr/>
        </p:nvSpPr>
        <p:spPr>
          <a:xfrm>
            <a:off x="7550082" y="1931020"/>
            <a:ext cx="2401115" cy="1090416"/>
          </a:xfrm>
          <a:prstGeom prst="rect">
            <a:avLst/>
          </a:prstGeom>
          <a:solidFill>
            <a:srgbClr val="BE4D00"/>
          </a:solidFill>
          <a:ln w="12700">
            <a:solidFill>
              <a:srgbClr val="BE4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71" name="Rectangle 70">
            <a:extLst>
              <a:ext uri="{FF2B5EF4-FFF2-40B4-BE49-F238E27FC236}">
                <a16:creationId xmlns:a16="http://schemas.microsoft.com/office/drawing/2014/main" id="{1E224C96-49FE-6971-0198-E8C3D50F33DF}"/>
              </a:ext>
            </a:extLst>
          </p:cNvPr>
          <p:cNvSpPr/>
          <p:nvPr/>
        </p:nvSpPr>
        <p:spPr>
          <a:xfrm>
            <a:off x="9982307" y="1923109"/>
            <a:ext cx="1241938" cy="11007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72" name="Rectangle 71">
            <a:extLst>
              <a:ext uri="{FF2B5EF4-FFF2-40B4-BE49-F238E27FC236}">
                <a16:creationId xmlns:a16="http://schemas.microsoft.com/office/drawing/2014/main" id="{F90E57A4-4626-D416-6ACA-8DF563D28389}"/>
              </a:ext>
            </a:extLst>
          </p:cNvPr>
          <p:cNvSpPr/>
          <p:nvPr/>
        </p:nvSpPr>
        <p:spPr>
          <a:xfrm>
            <a:off x="2223269" y="191937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73" name="Rectangle 72">
            <a:extLst>
              <a:ext uri="{FF2B5EF4-FFF2-40B4-BE49-F238E27FC236}">
                <a16:creationId xmlns:a16="http://schemas.microsoft.com/office/drawing/2014/main" id="{E9D86B0B-FD7C-DE65-5C1F-DCF23D283C6E}"/>
              </a:ext>
            </a:extLst>
          </p:cNvPr>
          <p:cNvSpPr/>
          <p:nvPr/>
        </p:nvSpPr>
        <p:spPr>
          <a:xfrm>
            <a:off x="2223269" y="249010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74" name="Arrow: Pentagon 73">
            <a:extLst>
              <a:ext uri="{FF2B5EF4-FFF2-40B4-BE49-F238E27FC236}">
                <a16:creationId xmlns:a16="http://schemas.microsoft.com/office/drawing/2014/main" id="{E74D549D-E383-39B7-D6D4-B4F1FD57070C}"/>
              </a:ext>
            </a:extLst>
          </p:cNvPr>
          <p:cNvSpPr/>
          <p:nvPr/>
        </p:nvSpPr>
        <p:spPr>
          <a:xfrm>
            <a:off x="2223269" y="3386746"/>
            <a:ext cx="2873672"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75" name="TextBox 74">
            <a:extLst>
              <a:ext uri="{FF2B5EF4-FFF2-40B4-BE49-F238E27FC236}">
                <a16:creationId xmlns:a16="http://schemas.microsoft.com/office/drawing/2014/main" id="{CB8F01F1-042C-8CBA-D677-6B735FF0FBF4}"/>
              </a:ext>
            </a:extLst>
          </p:cNvPr>
          <p:cNvSpPr txBox="1"/>
          <p:nvPr/>
        </p:nvSpPr>
        <p:spPr>
          <a:xfrm>
            <a:off x="2223269" y="3386746"/>
            <a:ext cx="2684656"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76" name="Rectangle 75">
            <a:extLst>
              <a:ext uri="{FF2B5EF4-FFF2-40B4-BE49-F238E27FC236}">
                <a16:creationId xmlns:a16="http://schemas.microsoft.com/office/drawing/2014/main" id="{71200EB7-92D9-2C7F-0AAE-335E37DC413F}"/>
              </a:ext>
            </a:extLst>
          </p:cNvPr>
          <p:cNvSpPr/>
          <p:nvPr/>
        </p:nvSpPr>
        <p:spPr>
          <a:xfrm>
            <a:off x="964145" y="191988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77" name="Rectangle 76">
            <a:extLst>
              <a:ext uri="{FF2B5EF4-FFF2-40B4-BE49-F238E27FC236}">
                <a16:creationId xmlns:a16="http://schemas.microsoft.com/office/drawing/2014/main" id="{DECB3268-44CF-BADF-DC37-4E59C6B07C76}"/>
              </a:ext>
            </a:extLst>
          </p:cNvPr>
          <p:cNvSpPr/>
          <p:nvPr/>
        </p:nvSpPr>
        <p:spPr>
          <a:xfrm>
            <a:off x="6329142" y="1931528"/>
            <a:ext cx="1145845" cy="1096578"/>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79" name="Rectangle 78">
            <a:extLst>
              <a:ext uri="{FF2B5EF4-FFF2-40B4-BE49-F238E27FC236}">
                <a16:creationId xmlns:a16="http://schemas.microsoft.com/office/drawing/2014/main" id="{E28BEC16-11B7-E166-F7A1-CE14091ECBB7}"/>
              </a:ext>
            </a:extLst>
          </p:cNvPr>
          <p:cNvSpPr/>
          <p:nvPr/>
        </p:nvSpPr>
        <p:spPr>
          <a:xfrm>
            <a:off x="7550082" y="1931528"/>
            <a:ext cx="2401115" cy="1096578"/>
          </a:xfrm>
          <a:prstGeom prst="rect">
            <a:avLst/>
          </a:prstGeom>
          <a:solidFill>
            <a:srgbClr val="D9D9D9"/>
          </a:solidFill>
          <a:ln w="12700">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80" name="Rectangle 79">
            <a:extLst>
              <a:ext uri="{FF2B5EF4-FFF2-40B4-BE49-F238E27FC236}">
                <a16:creationId xmlns:a16="http://schemas.microsoft.com/office/drawing/2014/main" id="{D2B1D226-8E39-6E47-5FFA-CBACFC711D75}"/>
              </a:ext>
            </a:extLst>
          </p:cNvPr>
          <p:cNvSpPr/>
          <p:nvPr/>
        </p:nvSpPr>
        <p:spPr>
          <a:xfrm>
            <a:off x="9982307" y="1923616"/>
            <a:ext cx="1241938" cy="1106997"/>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81" name="Arrow: Pentagon 80">
            <a:extLst>
              <a:ext uri="{FF2B5EF4-FFF2-40B4-BE49-F238E27FC236}">
                <a16:creationId xmlns:a16="http://schemas.microsoft.com/office/drawing/2014/main" id="{CC2E2850-1250-0B4D-0A31-A4F6D24E78F7}"/>
              </a:ext>
            </a:extLst>
          </p:cNvPr>
          <p:cNvSpPr/>
          <p:nvPr/>
        </p:nvSpPr>
        <p:spPr>
          <a:xfrm>
            <a:off x="978695" y="3091145"/>
            <a:ext cx="4091570"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82" name="TextBox 81">
            <a:extLst>
              <a:ext uri="{FF2B5EF4-FFF2-40B4-BE49-F238E27FC236}">
                <a16:creationId xmlns:a16="http://schemas.microsoft.com/office/drawing/2014/main" id="{9CAA584B-ADAF-A77E-F6C0-12C03AB43621}"/>
              </a:ext>
            </a:extLst>
          </p:cNvPr>
          <p:cNvSpPr txBox="1"/>
          <p:nvPr/>
        </p:nvSpPr>
        <p:spPr>
          <a:xfrm>
            <a:off x="973362" y="3086077"/>
            <a:ext cx="3822447"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Accessibility For continuing Students &amp; Staff</a:t>
            </a:r>
          </a:p>
        </p:txBody>
      </p:sp>
      <p:sp>
        <p:nvSpPr>
          <p:cNvPr id="83" name="TextBox 82">
            <a:extLst>
              <a:ext uri="{FF2B5EF4-FFF2-40B4-BE49-F238E27FC236}">
                <a16:creationId xmlns:a16="http://schemas.microsoft.com/office/drawing/2014/main" id="{A1FCCDF8-C2E3-810B-8E6B-5AA1C850A530}"/>
              </a:ext>
            </a:extLst>
          </p:cNvPr>
          <p:cNvSpPr txBox="1"/>
          <p:nvPr/>
        </p:nvSpPr>
        <p:spPr>
          <a:xfrm>
            <a:off x="509324" y="2103712"/>
            <a:ext cx="519751"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 24-25</a:t>
            </a:r>
          </a:p>
        </p:txBody>
      </p:sp>
      <p:sp>
        <p:nvSpPr>
          <p:cNvPr id="84" name="Rectangle 83">
            <a:extLst>
              <a:ext uri="{FF2B5EF4-FFF2-40B4-BE49-F238E27FC236}">
                <a16:creationId xmlns:a16="http://schemas.microsoft.com/office/drawing/2014/main" id="{8E029F7C-4975-40D5-2B04-29A1EFA9187F}"/>
              </a:ext>
            </a:extLst>
          </p:cNvPr>
          <p:cNvSpPr/>
          <p:nvPr/>
        </p:nvSpPr>
        <p:spPr>
          <a:xfrm>
            <a:off x="618831" y="1921881"/>
            <a:ext cx="292718" cy="1106226"/>
          </a:xfrm>
          <a:prstGeom prst="rect">
            <a:avLst/>
          </a:prstGeom>
          <a:solidFill>
            <a:srgbClr val="0038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85" name="TextBox 84">
            <a:extLst>
              <a:ext uri="{FF2B5EF4-FFF2-40B4-BE49-F238E27FC236}">
                <a16:creationId xmlns:a16="http://schemas.microsoft.com/office/drawing/2014/main" id="{5AC88F7D-49FC-45AE-B58E-83E629401D0C}"/>
              </a:ext>
            </a:extLst>
          </p:cNvPr>
          <p:cNvSpPr txBox="1"/>
          <p:nvPr/>
        </p:nvSpPr>
        <p:spPr>
          <a:xfrm rot="16200000">
            <a:off x="314588" y="2336214"/>
            <a:ext cx="901203"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 24-25</a:t>
            </a:r>
          </a:p>
        </p:txBody>
      </p:sp>
      <p:sp>
        <p:nvSpPr>
          <p:cNvPr id="86" name="Rectangle 85">
            <a:extLst>
              <a:ext uri="{FF2B5EF4-FFF2-40B4-BE49-F238E27FC236}">
                <a16:creationId xmlns:a16="http://schemas.microsoft.com/office/drawing/2014/main" id="{BB10F6F4-ED33-D5A2-38B0-4DA3CF687218}"/>
              </a:ext>
            </a:extLst>
          </p:cNvPr>
          <p:cNvSpPr/>
          <p:nvPr/>
        </p:nvSpPr>
        <p:spPr>
          <a:xfrm>
            <a:off x="964741" y="249010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a:t>
            </a:r>
            <a:r>
              <a:rPr lang="en-US" sz="1000" b="1">
                <a:solidFill>
                  <a:prstClr val="white"/>
                </a:solidFill>
                <a:latin typeface="Bierstadt Display" panose="020B0004020202020204" pitchFamily="34" charset="0"/>
                <a:ea typeface="Calibri" panose="020F0502020204030204" pitchFamily="34" charset="0"/>
                <a:cs typeface="Arial" panose="020B0604020202020204" pitchFamily="34" charset="0"/>
              </a:rPr>
              <a:t>identified</a:t>
            </a: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 </a:t>
            </a:r>
          </a:p>
        </p:txBody>
      </p:sp>
      <p:sp>
        <p:nvSpPr>
          <p:cNvPr id="87" name="Arrow: Pentagon 86">
            <a:extLst>
              <a:ext uri="{FF2B5EF4-FFF2-40B4-BE49-F238E27FC236}">
                <a16:creationId xmlns:a16="http://schemas.microsoft.com/office/drawing/2014/main" id="{C2CB38E1-95BB-9346-ADB9-368894900364}"/>
              </a:ext>
            </a:extLst>
          </p:cNvPr>
          <p:cNvSpPr/>
          <p:nvPr/>
        </p:nvSpPr>
        <p:spPr>
          <a:xfrm>
            <a:off x="974106" y="1214633"/>
            <a:ext cx="1184373" cy="619460"/>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E7E6E6">
                    <a:lumMod val="75000"/>
                  </a:srgbClr>
                </a:solidFill>
                <a:latin typeface="Bierstadt Display" panose="020B0004020202020204" pitchFamily="34" charset="0"/>
              </a:rPr>
              <a:t>Pre-Planning</a:t>
            </a:r>
          </a:p>
          <a:p>
            <a:pPr algn="ctr"/>
            <a:r>
              <a:rPr lang="en-GB" sz="1100" i="1">
                <a:solidFill>
                  <a:srgbClr val="E7E6E6">
                    <a:lumMod val="75000"/>
                  </a:srgbClr>
                </a:solidFill>
                <a:latin typeface="Bierstadt Display" panose="020B0004020202020204" pitchFamily="34" charset="0"/>
              </a:rPr>
              <a:t>January</a:t>
            </a:r>
          </a:p>
        </p:txBody>
      </p:sp>
      <p:sp>
        <p:nvSpPr>
          <p:cNvPr id="88" name="Arrow: Pentagon 87">
            <a:extLst>
              <a:ext uri="{FF2B5EF4-FFF2-40B4-BE49-F238E27FC236}">
                <a16:creationId xmlns:a16="http://schemas.microsoft.com/office/drawing/2014/main" id="{F37CDDD3-7B2A-913F-5653-AD11879C5067}"/>
              </a:ext>
            </a:extLst>
          </p:cNvPr>
          <p:cNvSpPr/>
          <p:nvPr/>
        </p:nvSpPr>
        <p:spPr>
          <a:xfrm>
            <a:off x="2236261" y="1229941"/>
            <a:ext cx="2819292"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E7E6E6">
                    <a:lumMod val="75000"/>
                  </a:srgbClr>
                </a:solidFill>
                <a:latin typeface="Bierstadt Display" panose="020B0004020202020204" pitchFamily="34" charset="0"/>
              </a:rPr>
              <a:t>Course Requirements / Edit &amp; Prep </a:t>
            </a:r>
          </a:p>
          <a:p>
            <a:pPr algn="ctr"/>
            <a:r>
              <a:rPr lang="en-GB" sz="1100" i="1">
                <a:solidFill>
                  <a:srgbClr val="E7E6E6">
                    <a:lumMod val="75000"/>
                  </a:srgbClr>
                </a:solidFill>
                <a:latin typeface="Bierstadt Display" panose="020B0004020202020204" pitchFamily="34" charset="0"/>
              </a:rPr>
              <a:t>Mid-February - April</a:t>
            </a:r>
          </a:p>
        </p:txBody>
      </p:sp>
      <p:sp>
        <p:nvSpPr>
          <p:cNvPr id="89" name="Arrow: Pentagon 88">
            <a:extLst>
              <a:ext uri="{FF2B5EF4-FFF2-40B4-BE49-F238E27FC236}">
                <a16:creationId xmlns:a16="http://schemas.microsoft.com/office/drawing/2014/main" id="{2B72F30B-4760-D062-BD6C-6638B351B83A}"/>
              </a:ext>
            </a:extLst>
          </p:cNvPr>
          <p:cNvSpPr/>
          <p:nvPr/>
        </p:nvSpPr>
        <p:spPr>
          <a:xfrm>
            <a:off x="5106959" y="1206541"/>
            <a:ext cx="1184373" cy="610687"/>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548235"/>
                </a:solidFill>
                <a:latin typeface="Bierstadt Display" panose="020B0004020202020204" pitchFamily="34" charset="0"/>
              </a:rPr>
              <a:t>Rooming</a:t>
            </a:r>
          </a:p>
          <a:p>
            <a:pPr algn="ctr"/>
            <a:r>
              <a:rPr lang="en-GB" sz="1100">
                <a:solidFill>
                  <a:srgbClr val="548235"/>
                </a:solidFill>
                <a:latin typeface="Bierstadt Display" panose="020B0004020202020204" pitchFamily="34" charset="0"/>
              </a:rPr>
              <a:t>May</a:t>
            </a:r>
          </a:p>
        </p:txBody>
      </p:sp>
      <p:sp>
        <p:nvSpPr>
          <p:cNvPr id="90" name="Arrow: Pentagon 89">
            <a:extLst>
              <a:ext uri="{FF2B5EF4-FFF2-40B4-BE49-F238E27FC236}">
                <a16:creationId xmlns:a16="http://schemas.microsoft.com/office/drawing/2014/main" id="{4F922324-FDC3-F745-4827-BF02154E9B83}"/>
              </a:ext>
            </a:extLst>
          </p:cNvPr>
          <p:cNvSpPr/>
          <p:nvPr/>
        </p:nvSpPr>
        <p:spPr>
          <a:xfrm>
            <a:off x="6323333" y="1206541"/>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Un-roomed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June</a:t>
            </a:r>
          </a:p>
        </p:txBody>
      </p:sp>
      <p:sp>
        <p:nvSpPr>
          <p:cNvPr id="91" name="Arrow: Pentagon 90">
            <a:extLst>
              <a:ext uri="{FF2B5EF4-FFF2-40B4-BE49-F238E27FC236}">
                <a16:creationId xmlns:a16="http://schemas.microsoft.com/office/drawing/2014/main" id="{A05F6127-BC9E-9879-7D6A-BA2B46E99623}"/>
              </a:ext>
            </a:extLst>
          </p:cNvPr>
          <p:cNvSpPr/>
          <p:nvPr/>
        </p:nvSpPr>
        <p:spPr>
          <a:xfrm>
            <a:off x="7548838" y="1206541"/>
            <a:ext cx="3697851" cy="581129"/>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Change Requests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July Onwards</a:t>
            </a:r>
          </a:p>
        </p:txBody>
      </p:sp>
      <p:sp>
        <p:nvSpPr>
          <p:cNvPr id="93" name="Rectangle 92">
            <a:extLst>
              <a:ext uri="{FF2B5EF4-FFF2-40B4-BE49-F238E27FC236}">
                <a16:creationId xmlns:a16="http://schemas.microsoft.com/office/drawing/2014/main" id="{59C4FFED-31AE-B864-CCF1-E814701A13C2}"/>
              </a:ext>
            </a:extLst>
          </p:cNvPr>
          <p:cNvSpPr/>
          <p:nvPr/>
        </p:nvSpPr>
        <p:spPr>
          <a:xfrm>
            <a:off x="953211" y="1913592"/>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94" name="Rectangle 93">
            <a:extLst>
              <a:ext uri="{FF2B5EF4-FFF2-40B4-BE49-F238E27FC236}">
                <a16:creationId xmlns:a16="http://schemas.microsoft.com/office/drawing/2014/main" id="{81382D22-D334-E51F-99E1-DC41A68748C0}"/>
              </a:ext>
            </a:extLst>
          </p:cNvPr>
          <p:cNvSpPr/>
          <p:nvPr/>
        </p:nvSpPr>
        <p:spPr>
          <a:xfrm>
            <a:off x="954266" y="2484923"/>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identified</a:t>
            </a:r>
          </a:p>
        </p:txBody>
      </p:sp>
      <p:sp>
        <p:nvSpPr>
          <p:cNvPr id="95" name="Rectangle 94">
            <a:extLst>
              <a:ext uri="{FF2B5EF4-FFF2-40B4-BE49-F238E27FC236}">
                <a16:creationId xmlns:a16="http://schemas.microsoft.com/office/drawing/2014/main" id="{89412B91-7CC5-619A-068A-A177ACDA0096}"/>
              </a:ext>
            </a:extLst>
          </p:cNvPr>
          <p:cNvSpPr/>
          <p:nvPr/>
        </p:nvSpPr>
        <p:spPr>
          <a:xfrm>
            <a:off x="2223269" y="1927017"/>
            <a:ext cx="2852854" cy="520334"/>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96" name="Rectangle 95">
            <a:extLst>
              <a:ext uri="{FF2B5EF4-FFF2-40B4-BE49-F238E27FC236}">
                <a16:creationId xmlns:a16="http://schemas.microsoft.com/office/drawing/2014/main" id="{EF3BF638-80E3-7DF5-DC45-049F1F10C68E}"/>
              </a:ext>
            </a:extLst>
          </p:cNvPr>
          <p:cNvSpPr/>
          <p:nvPr/>
        </p:nvSpPr>
        <p:spPr>
          <a:xfrm>
            <a:off x="2223269" y="2489280"/>
            <a:ext cx="2852854" cy="530825"/>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97" name="Arrow: Pentagon 96">
            <a:extLst>
              <a:ext uri="{FF2B5EF4-FFF2-40B4-BE49-F238E27FC236}">
                <a16:creationId xmlns:a16="http://schemas.microsoft.com/office/drawing/2014/main" id="{BF36E00C-EA5C-87EB-7526-1E2CBD36FEAE}"/>
              </a:ext>
            </a:extLst>
          </p:cNvPr>
          <p:cNvSpPr/>
          <p:nvPr/>
        </p:nvSpPr>
        <p:spPr>
          <a:xfrm>
            <a:off x="2223269" y="3385923"/>
            <a:ext cx="2873672" cy="246221"/>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98" name="TextBox 97">
            <a:extLst>
              <a:ext uri="{FF2B5EF4-FFF2-40B4-BE49-F238E27FC236}">
                <a16:creationId xmlns:a16="http://schemas.microsoft.com/office/drawing/2014/main" id="{31E04421-2264-84F0-B0E2-70D7B003AB00}"/>
              </a:ext>
            </a:extLst>
          </p:cNvPr>
          <p:cNvSpPr txBox="1"/>
          <p:nvPr/>
        </p:nvSpPr>
        <p:spPr>
          <a:xfrm>
            <a:off x="2223269" y="3385923"/>
            <a:ext cx="2684656" cy="246221"/>
          </a:xfrm>
          <a:prstGeom prst="rect">
            <a:avLst/>
          </a:prstGeom>
          <a:solidFill>
            <a:srgbClr val="D9D9D9"/>
          </a:solidFill>
          <a:ln w="38100">
            <a:solidFill>
              <a:srgbClr val="D9D9D9"/>
            </a:solid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99" name="Arrow: Pentagon 98">
            <a:extLst>
              <a:ext uri="{FF2B5EF4-FFF2-40B4-BE49-F238E27FC236}">
                <a16:creationId xmlns:a16="http://schemas.microsoft.com/office/drawing/2014/main" id="{3F3D705B-6C85-5A2E-53B5-A58E8EB4B09D}"/>
              </a:ext>
            </a:extLst>
          </p:cNvPr>
          <p:cNvSpPr/>
          <p:nvPr/>
        </p:nvSpPr>
        <p:spPr>
          <a:xfrm>
            <a:off x="973361" y="3089263"/>
            <a:ext cx="4140000" cy="252000"/>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rPr>
              <a:t>Accessibility for continuing students</a:t>
            </a:r>
          </a:p>
        </p:txBody>
      </p:sp>
      <p:grpSp>
        <p:nvGrpSpPr>
          <p:cNvPr id="6" name="Group 5">
            <a:extLst>
              <a:ext uri="{FF2B5EF4-FFF2-40B4-BE49-F238E27FC236}">
                <a16:creationId xmlns:a16="http://schemas.microsoft.com/office/drawing/2014/main" id="{501BD49F-D1BC-7159-C7FD-F55344B1EE0D}"/>
              </a:ext>
            </a:extLst>
          </p:cNvPr>
          <p:cNvGrpSpPr/>
          <p:nvPr/>
        </p:nvGrpSpPr>
        <p:grpSpPr>
          <a:xfrm>
            <a:off x="9625264" y="253250"/>
            <a:ext cx="2309136" cy="646331"/>
            <a:chOff x="9625264" y="253250"/>
            <a:chExt cx="2309136" cy="646331"/>
          </a:xfrm>
        </p:grpSpPr>
        <p:sp>
          <p:nvSpPr>
            <p:cNvPr id="8" name="TextBox 7">
              <a:extLst>
                <a:ext uri="{FF2B5EF4-FFF2-40B4-BE49-F238E27FC236}">
                  <a16:creationId xmlns:a16="http://schemas.microsoft.com/office/drawing/2014/main" id="{1D091056-BB67-C048-40D0-7383B88320F8}"/>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9" name="Group 8">
              <a:extLst>
                <a:ext uri="{FF2B5EF4-FFF2-40B4-BE49-F238E27FC236}">
                  <a16:creationId xmlns:a16="http://schemas.microsoft.com/office/drawing/2014/main" id="{BCDD9A16-CF83-D251-2641-518482DDD125}"/>
                </a:ext>
              </a:extLst>
            </p:cNvPr>
            <p:cNvGrpSpPr/>
            <p:nvPr/>
          </p:nvGrpSpPr>
          <p:grpSpPr>
            <a:xfrm>
              <a:off x="11536237" y="497697"/>
              <a:ext cx="280800" cy="327641"/>
              <a:chOff x="11536237" y="497697"/>
              <a:chExt cx="280800" cy="327641"/>
            </a:xfrm>
          </p:grpSpPr>
          <p:grpSp>
            <p:nvGrpSpPr>
              <p:cNvPr id="10" name="Group 9">
                <a:extLst>
                  <a:ext uri="{FF2B5EF4-FFF2-40B4-BE49-F238E27FC236}">
                    <a16:creationId xmlns:a16="http://schemas.microsoft.com/office/drawing/2014/main" id="{BFF99A94-DF8C-8525-58D0-8AF3B9509F5F}"/>
                  </a:ext>
                </a:extLst>
              </p:cNvPr>
              <p:cNvGrpSpPr/>
              <p:nvPr/>
            </p:nvGrpSpPr>
            <p:grpSpPr>
              <a:xfrm>
                <a:off x="11556085" y="569238"/>
                <a:ext cx="241524" cy="235743"/>
                <a:chOff x="7436753" y="3724651"/>
                <a:chExt cx="241524" cy="235743"/>
              </a:xfrm>
            </p:grpSpPr>
            <p:sp>
              <p:nvSpPr>
                <p:cNvPr id="13" name="Freeform: Shape 12">
                  <a:extLst>
                    <a:ext uri="{FF2B5EF4-FFF2-40B4-BE49-F238E27FC236}">
                      <a16:creationId xmlns:a16="http://schemas.microsoft.com/office/drawing/2014/main" id="{D711DCB6-FDF0-CA6C-D363-839130C98FE4}"/>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40E753A4-DD8C-9641-238F-AA95A3A70C1E}"/>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156AB096-BAEE-E93D-94DC-95C581AB4743}"/>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524478A8-197B-459B-E014-3CF14AB413AC}"/>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9369BD6C-43EA-078E-D3AE-06E57201B9B7}"/>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1" name="Isosceles Triangle 10">
                <a:extLst>
                  <a:ext uri="{FF2B5EF4-FFF2-40B4-BE49-F238E27FC236}">
                    <a16:creationId xmlns:a16="http://schemas.microsoft.com/office/drawing/2014/main" id="{7F5B1C94-56A8-85B8-3CDE-D7211C05F191}"/>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Freeform: Shape 11">
                <a:extLst>
                  <a:ext uri="{FF2B5EF4-FFF2-40B4-BE49-F238E27FC236}">
                    <a16:creationId xmlns:a16="http://schemas.microsoft.com/office/drawing/2014/main" id="{A5CDB6F0-D268-7D42-1430-07EF3696DA5F}"/>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18" name="TextBox 17">
            <a:extLst>
              <a:ext uri="{FF2B5EF4-FFF2-40B4-BE49-F238E27FC236}">
                <a16:creationId xmlns:a16="http://schemas.microsoft.com/office/drawing/2014/main" id="{91CA51BA-7310-B813-1BCF-DEA09843D888}"/>
              </a:ext>
            </a:extLst>
          </p:cNvPr>
          <p:cNvSpPr txBox="1"/>
          <p:nvPr/>
        </p:nvSpPr>
        <p:spPr>
          <a:xfrm>
            <a:off x="1218562" y="376361"/>
            <a:ext cx="3475358" cy="400110"/>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24/25 High Level Process</a:t>
            </a:r>
            <a:endParaRPr kumimoji="0" lang="en-GB" sz="20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
        <p:nvSpPr>
          <p:cNvPr id="19" name="TextBox 18">
            <a:extLst>
              <a:ext uri="{FF2B5EF4-FFF2-40B4-BE49-F238E27FC236}">
                <a16:creationId xmlns:a16="http://schemas.microsoft.com/office/drawing/2014/main" id="{08C21F22-91C2-3E7B-A233-3D46B8521995}"/>
              </a:ext>
            </a:extLst>
          </p:cNvPr>
          <p:cNvSpPr txBox="1"/>
          <p:nvPr/>
        </p:nvSpPr>
        <p:spPr>
          <a:xfrm>
            <a:off x="5366735" y="284027"/>
            <a:ext cx="3585714" cy="584775"/>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3200" b="1" i="0" u="sng" strike="noStrike" kern="1200" cap="none" spc="0" normalizeH="0" baseline="0" noProof="0">
                <a:ln>
                  <a:noFill/>
                </a:ln>
                <a:solidFill>
                  <a:srgbClr val="003460"/>
                </a:solidFill>
                <a:effectLst/>
                <a:uLnTx/>
                <a:uFillTx/>
                <a:latin typeface="Bierstadt" panose="020B0004020202020204" pitchFamily="34" charset="0"/>
                <a:ea typeface="+mn-ea"/>
                <a:cs typeface="Segoe UI"/>
              </a:rPr>
              <a:t>“Right First Time”</a:t>
            </a:r>
            <a:endParaRPr kumimoji="0" lang="en-GB" sz="32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Tree>
    <p:extLst>
      <p:ext uri="{BB962C8B-B14F-4D97-AF65-F5344CB8AC3E}">
        <p14:creationId xmlns:p14="http://schemas.microsoft.com/office/powerpoint/2010/main" val="31442159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fill="hold"/>
                                        <p:tgtEl>
                                          <p:spTgt spid="5"/>
                                        </p:tgtEl>
                                        <p:attrNameLst>
                                          <p:attrName>ppt_x</p:attrName>
                                        </p:attrNameLst>
                                      </p:cBhvr>
                                      <p:tavLst>
                                        <p:tav tm="0">
                                          <p:val>
                                            <p:strVal val="#ppt_x"/>
                                          </p:val>
                                        </p:tav>
                                        <p:tav tm="100000">
                                          <p:val>
                                            <p:strVal val="#ppt_x"/>
                                          </p:val>
                                        </p:tav>
                                      </p:tavLst>
                                    </p:anim>
                                    <p:anim calcmode="lin" valueType="num">
                                      <p:cBhvr additive="base">
                                        <p:cTn id="8" dur="1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1500" fill="hold"/>
                                        <p:tgtEl>
                                          <p:spTgt spid="38"/>
                                        </p:tgtEl>
                                        <p:attrNameLst>
                                          <p:attrName>ppt_x</p:attrName>
                                        </p:attrNameLst>
                                      </p:cBhvr>
                                      <p:tavLst>
                                        <p:tav tm="0">
                                          <p:val>
                                            <p:strVal val="#ppt_x"/>
                                          </p:val>
                                        </p:tav>
                                        <p:tav tm="100000">
                                          <p:val>
                                            <p:strVal val="#ppt_x"/>
                                          </p:val>
                                        </p:tav>
                                      </p:tavLst>
                                    </p:anim>
                                    <p:anim calcmode="lin" valueType="num">
                                      <p:cBhvr additive="base">
                                        <p:cTn id="12" dur="1500" fill="hold"/>
                                        <p:tgtEl>
                                          <p:spTgt spid="38"/>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animEffect transition="in" filter="fade">
                                      <p:cBhvr>
                                        <p:cTn id="15" dur="1500"/>
                                        <p:tgtEl>
                                          <p:spTgt spid="7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9"/>
                                        </p:tgtEl>
                                        <p:attrNameLst>
                                          <p:attrName>style.visibility</p:attrName>
                                        </p:attrNameLst>
                                      </p:cBhvr>
                                      <p:to>
                                        <p:strVal val="visible"/>
                                      </p:to>
                                    </p:set>
                                    <p:animEffect transition="in" filter="fade">
                                      <p:cBhvr>
                                        <p:cTn id="18" dur="1500"/>
                                        <p:tgtEl>
                                          <p:spTgt spid="7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80"/>
                                        </p:tgtEl>
                                        <p:attrNameLst>
                                          <p:attrName>style.visibility</p:attrName>
                                        </p:attrNameLst>
                                      </p:cBhvr>
                                      <p:to>
                                        <p:strVal val="visible"/>
                                      </p:to>
                                    </p:set>
                                    <p:animEffect transition="in" filter="fade">
                                      <p:cBhvr>
                                        <p:cTn id="21" dur="1500"/>
                                        <p:tgtEl>
                                          <p:spTgt spid="8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3"/>
                                        </p:tgtEl>
                                        <p:attrNameLst>
                                          <p:attrName>style.visibility</p:attrName>
                                        </p:attrNameLst>
                                      </p:cBhvr>
                                      <p:to>
                                        <p:strVal val="visible"/>
                                      </p:to>
                                    </p:set>
                                    <p:animEffect transition="in" filter="fade">
                                      <p:cBhvr>
                                        <p:cTn id="24" dur="1250"/>
                                        <p:tgtEl>
                                          <p:spTgt spid="9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94"/>
                                        </p:tgtEl>
                                        <p:attrNameLst>
                                          <p:attrName>style.visibility</p:attrName>
                                        </p:attrNameLst>
                                      </p:cBhvr>
                                      <p:to>
                                        <p:strVal val="visible"/>
                                      </p:to>
                                    </p:set>
                                    <p:animEffect transition="in" filter="fade">
                                      <p:cBhvr>
                                        <p:cTn id="27" dur="1250"/>
                                        <p:tgtEl>
                                          <p:spTgt spid="9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98"/>
                                        </p:tgtEl>
                                        <p:attrNameLst>
                                          <p:attrName>style.visibility</p:attrName>
                                        </p:attrNameLst>
                                      </p:cBhvr>
                                      <p:to>
                                        <p:strVal val="visible"/>
                                      </p:to>
                                    </p:set>
                                    <p:animEffect transition="in" filter="fade">
                                      <p:cBhvr>
                                        <p:cTn id="30" dur="1500"/>
                                        <p:tgtEl>
                                          <p:spTgt spid="98"/>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96"/>
                                        </p:tgtEl>
                                        <p:attrNameLst>
                                          <p:attrName>style.visibility</p:attrName>
                                        </p:attrNameLst>
                                      </p:cBhvr>
                                      <p:to>
                                        <p:strVal val="visible"/>
                                      </p:to>
                                    </p:set>
                                    <p:animEffect transition="in" filter="fade">
                                      <p:cBhvr>
                                        <p:cTn id="33" dur="1500"/>
                                        <p:tgtEl>
                                          <p:spTgt spid="9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95"/>
                                        </p:tgtEl>
                                        <p:attrNameLst>
                                          <p:attrName>style.visibility</p:attrName>
                                        </p:attrNameLst>
                                      </p:cBhvr>
                                      <p:to>
                                        <p:strVal val="visible"/>
                                      </p:to>
                                    </p:set>
                                    <p:animEffect transition="in" filter="fade">
                                      <p:cBhvr>
                                        <p:cTn id="36" dur="1500"/>
                                        <p:tgtEl>
                                          <p:spTgt spid="9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97"/>
                                        </p:tgtEl>
                                        <p:attrNameLst>
                                          <p:attrName>style.visibility</p:attrName>
                                        </p:attrNameLst>
                                      </p:cBhvr>
                                      <p:to>
                                        <p:strVal val="visible"/>
                                      </p:to>
                                    </p:set>
                                    <p:animEffect transition="in" filter="fade">
                                      <p:cBhvr>
                                        <p:cTn id="39" dur="1500"/>
                                        <p:tgtEl>
                                          <p:spTgt spid="9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99"/>
                                        </p:tgtEl>
                                        <p:attrNameLst>
                                          <p:attrName>style.visibility</p:attrName>
                                        </p:attrNameLst>
                                      </p:cBhvr>
                                      <p:to>
                                        <p:strVal val="visible"/>
                                      </p:to>
                                    </p:set>
                                    <p:animEffect transition="in" filter="fade">
                                      <p:cBhvr>
                                        <p:cTn id="42" dur="1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8" grpId="0"/>
      <p:bldP spid="77" grpId="0" animBg="1"/>
      <p:bldP spid="79" grpId="0" animBg="1"/>
      <p:bldP spid="80" grpId="0" animBg="1"/>
      <p:bldP spid="93" grpId="0" animBg="1"/>
      <p:bldP spid="94" grpId="0" animBg="1"/>
      <p:bldP spid="95" grpId="0" animBg="1"/>
      <p:bldP spid="96" grpId="0" animBg="1"/>
      <p:bldP spid="97" grpId="0" animBg="1"/>
      <p:bldP spid="98" grpId="0" animBg="1"/>
      <p:bldP spid="9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w: Pentagon 4">
            <a:extLst>
              <a:ext uri="{FF2B5EF4-FFF2-40B4-BE49-F238E27FC236}">
                <a16:creationId xmlns:a16="http://schemas.microsoft.com/office/drawing/2014/main" id="{A7B3B489-6CFC-74C5-9DBF-A98853381CC5}"/>
              </a:ext>
            </a:extLst>
          </p:cNvPr>
          <p:cNvSpPr/>
          <p:nvPr/>
        </p:nvSpPr>
        <p:spPr>
          <a:xfrm>
            <a:off x="348083" y="4644675"/>
            <a:ext cx="1827330" cy="1304464"/>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Un-roomed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548235"/>
                </a:solidFill>
                <a:effectLst/>
                <a:uLnTx/>
                <a:uFillTx/>
                <a:latin typeface="Bierstadt Display" panose="020B0004020202020204" pitchFamily="34" charset="0"/>
                <a:ea typeface="+mn-ea"/>
                <a:cs typeface="+mn-cs"/>
              </a:rPr>
              <a:t>June</a:t>
            </a:r>
          </a:p>
        </p:txBody>
      </p:sp>
      <p:sp>
        <p:nvSpPr>
          <p:cNvPr id="38" name="TextBox 37">
            <a:extLst>
              <a:ext uri="{FF2B5EF4-FFF2-40B4-BE49-F238E27FC236}">
                <a16:creationId xmlns:a16="http://schemas.microsoft.com/office/drawing/2014/main" id="{F401037F-831E-D000-34A9-61F4164B9F99}"/>
              </a:ext>
            </a:extLst>
          </p:cNvPr>
          <p:cNvSpPr txBox="1"/>
          <p:nvPr/>
        </p:nvSpPr>
        <p:spPr>
          <a:xfrm>
            <a:off x="2236261" y="4234789"/>
            <a:ext cx="6961005" cy="2329420"/>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1" i="0" u="none" strike="noStrike" kern="100" cap="none" spc="0" normalizeH="0" baseline="0" noProof="0">
                <a:ln>
                  <a:noFill/>
                </a:ln>
                <a:solidFill>
                  <a:srgbClr val="003560"/>
                </a:solidFill>
                <a:effectLst/>
                <a:uLnTx/>
                <a:uFillTx/>
                <a:latin typeface="Bierstadt Display" panose="020B0004020202020204" pitchFamily="34" charset="0"/>
                <a:ea typeface="DengXian" panose="02010600030101010101" pitchFamily="2" charset="-122"/>
                <a:cs typeface="Arial" panose="020B0604020202020204" pitchFamily="34" charset="0"/>
              </a:rPr>
              <a:t>Un-roomed Event Resolution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We will continue with the un-roomed events process followed for AY23/24.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Nominated role holders in each of the schools will support the resolution of the remaining un-roomed events throughout a focus period in June.</a:t>
            </a:r>
          </a:p>
          <a:p>
            <a:pPr lvl="0">
              <a:lnSpc>
                <a:spcPct val="107000"/>
              </a:lnSpc>
              <a:spcAft>
                <a:spcPts val="800"/>
              </a:spcAft>
              <a:defRPr/>
            </a:pPr>
            <a:r>
              <a:rPr lang="en-US"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rPr>
              <a:t>All un-roomed events will be split into two categories : </a:t>
            </a:r>
          </a:p>
          <a:p>
            <a:pPr marL="228600" lvl="0" indent="-228600">
              <a:lnSpc>
                <a:spcPct val="107000"/>
              </a:lnSpc>
              <a:spcAft>
                <a:spcPts val="800"/>
              </a:spcAft>
              <a:buAutoNum type="arabicPeriod"/>
              <a:defRPr/>
            </a:pPr>
            <a:r>
              <a:rPr lang="en-US"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rPr>
              <a:t>Large &amp; Time Critical Events which will be managed by SMTT </a:t>
            </a:r>
          </a:p>
          <a:p>
            <a:pPr marL="228600" lvl="0" indent="-228600">
              <a:lnSpc>
                <a:spcPct val="107000"/>
              </a:lnSpc>
              <a:spcAft>
                <a:spcPts val="800"/>
              </a:spcAft>
              <a:buAutoNum type="arabicPeriod"/>
              <a:defRPr/>
            </a:pPr>
            <a:r>
              <a:rPr lang="en-US"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rPr>
              <a:t>Smaller &amp; Non Time Critical Events, led by nominated Professional Services colleagues. </a:t>
            </a:r>
          </a:p>
          <a:p>
            <a:pPr lvl="0">
              <a:lnSpc>
                <a:spcPct val="107000"/>
              </a:lnSpc>
              <a:spcAft>
                <a:spcPts val="800"/>
              </a:spcAft>
              <a:defRPr/>
            </a:pPr>
            <a:r>
              <a:rPr lang="en-US" sz="1100" kern="100">
                <a:solidFill>
                  <a:prstClr val="black"/>
                </a:solidFill>
                <a:latin typeface="Bierstadt Display" panose="020B0004020202020204" pitchFamily="34" charset="0"/>
                <a:ea typeface="DengXian" panose="02010600030101010101" pitchFamily="2" charset="-122"/>
                <a:cs typeface="Arial" panose="020B0604020202020204" pitchFamily="34" charset="0"/>
              </a:rPr>
              <a:t>Input will be required from academics on the suitability of potential options, staff across colleges will need to be flexible to find rooming solutions</a:t>
            </a:r>
            <a:endPar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endParaRPr>
          </a:p>
        </p:txBody>
      </p:sp>
      <p:sp>
        <p:nvSpPr>
          <p:cNvPr id="10" name="Rectangle 9">
            <a:extLst>
              <a:ext uri="{FF2B5EF4-FFF2-40B4-BE49-F238E27FC236}">
                <a16:creationId xmlns:a16="http://schemas.microsoft.com/office/drawing/2014/main" id="{4A0EFC64-C7C9-517E-9B71-A93C6774BAD0}"/>
              </a:ext>
            </a:extLst>
          </p:cNvPr>
          <p:cNvSpPr/>
          <p:nvPr/>
        </p:nvSpPr>
        <p:spPr>
          <a:xfrm>
            <a:off x="6329142" y="1931020"/>
            <a:ext cx="1145845" cy="1090416"/>
          </a:xfrm>
          <a:prstGeom prst="rect">
            <a:avLst/>
          </a:prstGeom>
          <a:solidFill>
            <a:srgbClr val="0035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13" name="Rectangle 12">
            <a:extLst>
              <a:ext uri="{FF2B5EF4-FFF2-40B4-BE49-F238E27FC236}">
                <a16:creationId xmlns:a16="http://schemas.microsoft.com/office/drawing/2014/main" id="{C2B96305-C858-2207-EFDA-01009F97BE3C}"/>
              </a:ext>
            </a:extLst>
          </p:cNvPr>
          <p:cNvSpPr/>
          <p:nvPr/>
        </p:nvSpPr>
        <p:spPr>
          <a:xfrm>
            <a:off x="5129698" y="1926313"/>
            <a:ext cx="1154260" cy="1096579"/>
          </a:xfrm>
          <a:prstGeom prst="rect">
            <a:avLst/>
          </a:prstGeom>
          <a:solidFill>
            <a:srgbClr val="395A4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21" name="Rectangle 20">
            <a:extLst>
              <a:ext uri="{FF2B5EF4-FFF2-40B4-BE49-F238E27FC236}">
                <a16:creationId xmlns:a16="http://schemas.microsoft.com/office/drawing/2014/main" id="{417CCEE5-30D8-A203-3948-31493BDB7A88}"/>
              </a:ext>
            </a:extLst>
          </p:cNvPr>
          <p:cNvSpPr/>
          <p:nvPr/>
        </p:nvSpPr>
        <p:spPr>
          <a:xfrm>
            <a:off x="7550082" y="1931020"/>
            <a:ext cx="2401115" cy="1090416"/>
          </a:xfrm>
          <a:prstGeom prst="rect">
            <a:avLst/>
          </a:prstGeom>
          <a:solidFill>
            <a:srgbClr val="BE4D00"/>
          </a:solidFill>
          <a:ln w="12700">
            <a:solidFill>
              <a:srgbClr val="BE4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24" name="Rectangle 23">
            <a:extLst>
              <a:ext uri="{FF2B5EF4-FFF2-40B4-BE49-F238E27FC236}">
                <a16:creationId xmlns:a16="http://schemas.microsoft.com/office/drawing/2014/main" id="{BC802926-CF12-60EE-A622-F2BDAC554FB1}"/>
              </a:ext>
            </a:extLst>
          </p:cNvPr>
          <p:cNvSpPr/>
          <p:nvPr/>
        </p:nvSpPr>
        <p:spPr>
          <a:xfrm>
            <a:off x="9982307" y="1923109"/>
            <a:ext cx="1241938" cy="11007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32" name="Rectangle 31">
            <a:extLst>
              <a:ext uri="{FF2B5EF4-FFF2-40B4-BE49-F238E27FC236}">
                <a16:creationId xmlns:a16="http://schemas.microsoft.com/office/drawing/2014/main" id="{70740DF9-EE87-CF56-F1F5-172D1933F5CE}"/>
              </a:ext>
            </a:extLst>
          </p:cNvPr>
          <p:cNvSpPr/>
          <p:nvPr/>
        </p:nvSpPr>
        <p:spPr>
          <a:xfrm>
            <a:off x="2223269" y="191937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36" name="Rectangle 35">
            <a:extLst>
              <a:ext uri="{FF2B5EF4-FFF2-40B4-BE49-F238E27FC236}">
                <a16:creationId xmlns:a16="http://schemas.microsoft.com/office/drawing/2014/main" id="{BFEBD6B9-AB8F-309D-2B6C-A0C5A6B79419}"/>
              </a:ext>
            </a:extLst>
          </p:cNvPr>
          <p:cNvSpPr/>
          <p:nvPr/>
        </p:nvSpPr>
        <p:spPr>
          <a:xfrm>
            <a:off x="2223269" y="249010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37" name="Arrow: Pentagon 36">
            <a:extLst>
              <a:ext uri="{FF2B5EF4-FFF2-40B4-BE49-F238E27FC236}">
                <a16:creationId xmlns:a16="http://schemas.microsoft.com/office/drawing/2014/main" id="{EF1D8395-AEC2-7028-D0E3-D25EBE8FC86E}"/>
              </a:ext>
            </a:extLst>
          </p:cNvPr>
          <p:cNvSpPr/>
          <p:nvPr/>
        </p:nvSpPr>
        <p:spPr>
          <a:xfrm>
            <a:off x="2223269" y="3386746"/>
            <a:ext cx="2873672"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39" name="TextBox 38">
            <a:extLst>
              <a:ext uri="{FF2B5EF4-FFF2-40B4-BE49-F238E27FC236}">
                <a16:creationId xmlns:a16="http://schemas.microsoft.com/office/drawing/2014/main" id="{0177C40B-1168-2836-5B80-45B419808404}"/>
              </a:ext>
            </a:extLst>
          </p:cNvPr>
          <p:cNvSpPr txBox="1"/>
          <p:nvPr/>
        </p:nvSpPr>
        <p:spPr>
          <a:xfrm>
            <a:off x="2223269" y="3386746"/>
            <a:ext cx="2684656"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40" name="Rectangle 39">
            <a:extLst>
              <a:ext uri="{FF2B5EF4-FFF2-40B4-BE49-F238E27FC236}">
                <a16:creationId xmlns:a16="http://schemas.microsoft.com/office/drawing/2014/main" id="{DF56AD65-2089-3803-43CF-8983D915E3CE}"/>
              </a:ext>
            </a:extLst>
          </p:cNvPr>
          <p:cNvSpPr/>
          <p:nvPr/>
        </p:nvSpPr>
        <p:spPr>
          <a:xfrm>
            <a:off x="964145" y="191988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42" name="Rectangle 41">
            <a:extLst>
              <a:ext uri="{FF2B5EF4-FFF2-40B4-BE49-F238E27FC236}">
                <a16:creationId xmlns:a16="http://schemas.microsoft.com/office/drawing/2014/main" id="{0A861E98-40B9-A081-FA0C-BF372ED43A08}"/>
              </a:ext>
            </a:extLst>
          </p:cNvPr>
          <p:cNvSpPr/>
          <p:nvPr/>
        </p:nvSpPr>
        <p:spPr>
          <a:xfrm>
            <a:off x="5129698" y="1926822"/>
            <a:ext cx="1154260" cy="110277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43" name="Rectangle 42">
            <a:extLst>
              <a:ext uri="{FF2B5EF4-FFF2-40B4-BE49-F238E27FC236}">
                <a16:creationId xmlns:a16="http://schemas.microsoft.com/office/drawing/2014/main" id="{86BC8C67-60F5-5386-9813-7088235EC949}"/>
              </a:ext>
            </a:extLst>
          </p:cNvPr>
          <p:cNvSpPr/>
          <p:nvPr/>
        </p:nvSpPr>
        <p:spPr>
          <a:xfrm>
            <a:off x="7550082" y="1931528"/>
            <a:ext cx="2401115" cy="1096578"/>
          </a:xfrm>
          <a:prstGeom prst="rect">
            <a:avLst/>
          </a:prstGeom>
          <a:solidFill>
            <a:srgbClr val="D9D9D9"/>
          </a:solidFill>
          <a:ln w="12700">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44" name="Rectangle 43">
            <a:extLst>
              <a:ext uri="{FF2B5EF4-FFF2-40B4-BE49-F238E27FC236}">
                <a16:creationId xmlns:a16="http://schemas.microsoft.com/office/drawing/2014/main" id="{8DAAF535-E2DC-3679-A404-6AA62C552B9B}"/>
              </a:ext>
            </a:extLst>
          </p:cNvPr>
          <p:cNvSpPr/>
          <p:nvPr/>
        </p:nvSpPr>
        <p:spPr>
          <a:xfrm>
            <a:off x="9982307" y="1923616"/>
            <a:ext cx="1241938" cy="1106997"/>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45" name="Arrow: Pentagon 44">
            <a:extLst>
              <a:ext uri="{FF2B5EF4-FFF2-40B4-BE49-F238E27FC236}">
                <a16:creationId xmlns:a16="http://schemas.microsoft.com/office/drawing/2014/main" id="{775F5CD3-034D-4032-9E47-755657D6A9FF}"/>
              </a:ext>
            </a:extLst>
          </p:cNvPr>
          <p:cNvSpPr/>
          <p:nvPr/>
        </p:nvSpPr>
        <p:spPr>
          <a:xfrm>
            <a:off x="978695" y="3091145"/>
            <a:ext cx="4091570"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46" name="TextBox 45">
            <a:extLst>
              <a:ext uri="{FF2B5EF4-FFF2-40B4-BE49-F238E27FC236}">
                <a16:creationId xmlns:a16="http://schemas.microsoft.com/office/drawing/2014/main" id="{DB5720EA-DA69-00F1-C59D-6A2B8913AEB6}"/>
              </a:ext>
            </a:extLst>
          </p:cNvPr>
          <p:cNvSpPr txBox="1"/>
          <p:nvPr/>
        </p:nvSpPr>
        <p:spPr>
          <a:xfrm>
            <a:off x="973362" y="3086077"/>
            <a:ext cx="3822447"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Accessibility For continuing Students &amp; Staff</a:t>
            </a:r>
          </a:p>
        </p:txBody>
      </p:sp>
      <p:sp>
        <p:nvSpPr>
          <p:cNvPr id="47" name="TextBox 46">
            <a:extLst>
              <a:ext uri="{FF2B5EF4-FFF2-40B4-BE49-F238E27FC236}">
                <a16:creationId xmlns:a16="http://schemas.microsoft.com/office/drawing/2014/main" id="{99931AF4-7069-7BE0-CB49-D5F015AF0A69}"/>
              </a:ext>
            </a:extLst>
          </p:cNvPr>
          <p:cNvSpPr txBox="1"/>
          <p:nvPr/>
        </p:nvSpPr>
        <p:spPr>
          <a:xfrm>
            <a:off x="509324" y="2103712"/>
            <a:ext cx="519751"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 24-25</a:t>
            </a:r>
          </a:p>
        </p:txBody>
      </p:sp>
      <p:sp>
        <p:nvSpPr>
          <p:cNvPr id="48" name="Rectangle 47">
            <a:extLst>
              <a:ext uri="{FF2B5EF4-FFF2-40B4-BE49-F238E27FC236}">
                <a16:creationId xmlns:a16="http://schemas.microsoft.com/office/drawing/2014/main" id="{5E890DDF-48B9-F4AB-E567-3D82C80A9073}"/>
              </a:ext>
            </a:extLst>
          </p:cNvPr>
          <p:cNvSpPr/>
          <p:nvPr/>
        </p:nvSpPr>
        <p:spPr>
          <a:xfrm>
            <a:off x="618831" y="1921881"/>
            <a:ext cx="292718" cy="1106226"/>
          </a:xfrm>
          <a:prstGeom prst="rect">
            <a:avLst/>
          </a:prstGeom>
          <a:solidFill>
            <a:srgbClr val="0038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49" name="TextBox 48">
            <a:extLst>
              <a:ext uri="{FF2B5EF4-FFF2-40B4-BE49-F238E27FC236}">
                <a16:creationId xmlns:a16="http://schemas.microsoft.com/office/drawing/2014/main" id="{B26B390F-6150-4DF6-9D31-65914CF9ACA0}"/>
              </a:ext>
            </a:extLst>
          </p:cNvPr>
          <p:cNvSpPr txBox="1"/>
          <p:nvPr/>
        </p:nvSpPr>
        <p:spPr>
          <a:xfrm rot="16200000">
            <a:off x="314588" y="2336214"/>
            <a:ext cx="901203"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 24-25</a:t>
            </a:r>
          </a:p>
        </p:txBody>
      </p:sp>
      <p:sp>
        <p:nvSpPr>
          <p:cNvPr id="50" name="Rectangle 49">
            <a:extLst>
              <a:ext uri="{FF2B5EF4-FFF2-40B4-BE49-F238E27FC236}">
                <a16:creationId xmlns:a16="http://schemas.microsoft.com/office/drawing/2014/main" id="{D45DD665-133E-D52E-2171-782E715903CD}"/>
              </a:ext>
            </a:extLst>
          </p:cNvPr>
          <p:cNvSpPr/>
          <p:nvPr/>
        </p:nvSpPr>
        <p:spPr>
          <a:xfrm>
            <a:off x="964741" y="249010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a:t>
            </a:r>
            <a:r>
              <a:rPr lang="en-US" sz="1000" b="1">
                <a:solidFill>
                  <a:prstClr val="white"/>
                </a:solidFill>
                <a:latin typeface="Bierstadt Display" panose="020B0004020202020204" pitchFamily="34" charset="0"/>
                <a:ea typeface="Calibri" panose="020F0502020204030204" pitchFamily="34" charset="0"/>
                <a:cs typeface="Arial" panose="020B0604020202020204" pitchFamily="34" charset="0"/>
              </a:rPr>
              <a:t>identified</a:t>
            </a: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 </a:t>
            </a:r>
          </a:p>
        </p:txBody>
      </p:sp>
      <p:sp>
        <p:nvSpPr>
          <p:cNvPr id="51" name="Arrow: Pentagon 50">
            <a:extLst>
              <a:ext uri="{FF2B5EF4-FFF2-40B4-BE49-F238E27FC236}">
                <a16:creationId xmlns:a16="http://schemas.microsoft.com/office/drawing/2014/main" id="{21F621EF-FAF9-953A-E068-05CC342F84E6}"/>
              </a:ext>
            </a:extLst>
          </p:cNvPr>
          <p:cNvSpPr/>
          <p:nvPr/>
        </p:nvSpPr>
        <p:spPr>
          <a:xfrm>
            <a:off x="974106" y="1214633"/>
            <a:ext cx="1184373" cy="619460"/>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E7E6E6">
                    <a:lumMod val="75000"/>
                  </a:srgbClr>
                </a:solidFill>
                <a:latin typeface="Bierstadt Display" panose="020B0004020202020204" pitchFamily="34" charset="0"/>
              </a:rPr>
              <a:t>Pre-Planning</a:t>
            </a:r>
          </a:p>
          <a:p>
            <a:pPr algn="ctr"/>
            <a:r>
              <a:rPr lang="en-GB" sz="1100" i="1">
                <a:solidFill>
                  <a:srgbClr val="E7E6E6">
                    <a:lumMod val="75000"/>
                  </a:srgbClr>
                </a:solidFill>
                <a:latin typeface="Bierstadt Display" panose="020B0004020202020204" pitchFamily="34" charset="0"/>
              </a:rPr>
              <a:t>January</a:t>
            </a:r>
          </a:p>
        </p:txBody>
      </p:sp>
      <p:sp>
        <p:nvSpPr>
          <p:cNvPr id="52" name="Arrow: Pentagon 51">
            <a:extLst>
              <a:ext uri="{FF2B5EF4-FFF2-40B4-BE49-F238E27FC236}">
                <a16:creationId xmlns:a16="http://schemas.microsoft.com/office/drawing/2014/main" id="{4C4C1E00-80F3-C995-5A1A-8000FE70FD1C}"/>
              </a:ext>
            </a:extLst>
          </p:cNvPr>
          <p:cNvSpPr/>
          <p:nvPr/>
        </p:nvSpPr>
        <p:spPr>
          <a:xfrm>
            <a:off x="2236261" y="1229941"/>
            <a:ext cx="2819292"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E7E6E6">
                    <a:lumMod val="75000"/>
                  </a:srgbClr>
                </a:solidFill>
                <a:latin typeface="Bierstadt Display" panose="020B0004020202020204" pitchFamily="34" charset="0"/>
              </a:rPr>
              <a:t>Course Requirements / Edit &amp; Prep </a:t>
            </a:r>
          </a:p>
          <a:p>
            <a:pPr algn="ctr"/>
            <a:r>
              <a:rPr lang="en-GB" sz="1100" i="1">
                <a:solidFill>
                  <a:srgbClr val="E7E6E6">
                    <a:lumMod val="75000"/>
                  </a:srgbClr>
                </a:solidFill>
                <a:latin typeface="Bierstadt Display" panose="020B0004020202020204" pitchFamily="34" charset="0"/>
              </a:rPr>
              <a:t>Mid-February - April</a:t>
            </a:r>
          </a:p>
        </p:txBody>
      </p:sp>
      <p:sp>
        <p:nvSpPr>
          <p:cNvPr id="53" name="Arrow: Pentagon 52">
            <a:extLst>
              <a:ext uri="{FF2B5EF4-FFF2-40B4-BE49-F238E27FC236}">
                <a16:creationId xmlns:a16="http://schemas.microsoft.com/office/drawing/2014/main" id="{1D68EC32-A202-86E7-120C-5A406D11501E}"/>
              </a:ext>
            </a:extLst>
          </p:cNvPr>
          <p:cNvSpPr/>
          <p:nvPr/>
        </p:nvSpPr>
        <p:spPr>
          <a:xfrm>
            <a:off x="5106959" y="1206541"/>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Rooming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May</a:t>
            </a:r>
          </a:p>
        </p:txBody>
      </p:sp>
      <p:sp>
        <p:nvSpPr>
          <p:cNvPr id="54" name="Arrow: Pentagon 53">
            <a:extLst>
              <a:ext uri="{FF2B5EF4-FFF2-40B4-BE49-F238E27FC236}">
                <a16:creationId xmlns:a16="http://schemas.microsoft.com/office/drawing/2014/main" id="{39368EE3-234E-390C-7494-DE3FB47A59AA}"/>
              </a:ext>
            </a:extLst>
          </p:cNvPr>
          <p:cNvSpPr/>
          <p:nvPr/>
        </p:nvSpPr>
        <p:spPr>
          <a:xfrm>
            <a:off x="6323333" y="1206541"/>
            <a:ext cx="1184373" cy="610687"/>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548235"/>
                </a:solidFill>
                <a:latin typeface="Bierstadt Display" panose="020B0004020202020204" pitchFamily="34" charset="0"/>
              </a:rPr>
              <a:t>Un-roomed</a:t>
            </a:r>
          </a:p>
          <a:p>
            <a:pPr algn="ctr"/>
            <a:r>
              <a:rPr lang="en-GB" sz="1100">
                <a:solidFill>
                  <a:srgbClr val="548235"/>
                </a:solidFill>
                <a:latin typeface="Bierstadt Display" panose="020B0004020202020204" pitchFamily="34" charset="0"/>
              </a:rPr>
              <a:t>June</a:t>
            </a:r>
          </a:p>
        </p:txBody>
      </p:sp>
      <p:sp>
        <p:nvSpPr>
          <p:cNvPr id="55" name="Arrow: Pentagon 54">
            <a:extLst>
              <a:ext uri="{FF2B5EF4-FFF2-40B4-BE49-F238E27FC236}">
                <a16:creationId xmlns:a16="http://schemas.microsoft.com/office/drawing/2014/main" id="{67B0BC7E-B359-6CF6-26F0-F317CF1963BB}"/>
              </a:ext>
            </a:extLst>
          </p:cNvPr>
          <p:cNvSpPr/>
          <p:nvPr/>
        </p:nvSpPr>
        <p:spPr>
          <a:xfrm>
            <a:off x="7548838" y="1206541"/>
            <a:ext cx="3697851" cy="581129"/>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Change Requests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July Onwards</a:t>
            </a:r>
          </a:p>
        </p:txBody>
      </p:sp>
      <p:sp>
        <p:nvSpPr>
          <p:cNvPr id="66" name="Rectangle 65">
            <a:extLst>
              <a:ext uri="{FF2B5EF4-FFF2-40B4-BE49-F238E27FC236}">
                <a16:creationId xmlns:a16="http://schemas.microsoft.com/office/drawing/2014/main" id="{9D0B4BE7-D6D5-B120-D4E8-809920870B59}"/>
              </a:ext>
            </a:extLst>
          </p:cNvPr>
          <p:cNvSpPr/>
          <p:nvPr/>
        </p:nvSpPr>
        <p:spPr>
          <a:xfrm>
            <a:off x="953494" y="1913875"/>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67" name="Rectangle 66">
            <a:extLst>
              <a:ext uri="{FF2B5EF4-FFF2-40B4-BE49-F238E27FC236}">
                <a16:creationId xmlns:a16="http://schemas.microsoft.com/office/drawing/2014/main" id="{1918B4E7-D5B0-6F69-84F0-BF970555C0CC}"/>
              </a:ext>
            </a:extLst>
          </p:cNvPr>
          <p:cNvSpPr/>
          <p:nvPr/>
        </p:nvSpPr>
        <p:spPr>
          <a:xfrm>
            <a:off x="954549" y="2484923"/>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identified</a:t>
            </a:r>
          </a:p>
        </p:txBody>
      </p:sp>
      <p:sp>
        <p:nvSpPr>
          <p:cNvPr id="68" name="Rectangle 67">
            <a:extLst>
              <a:ext uri="{FF2B5EF4-FFF2-40B4-BE49-F238E27FC236}">
                <a16:creationId xmlns:a16="http://schemas.microsoft.com/office/drawing/2014/main" id="{BD166BE5-0E09-5D52-E145-1F50D86EFEBC}"/>
              </a:ext>
            </a:extLst>
          </p:cNvPr>
          <p:cNvSpPr/>
          <p:nvPr/>
        </p:nvSpPr>
        <p:spPr>
          <a:xfrm>
            <a:off x="2223269" y="1927017"/>
            <a:ext cx="2852854" cy="520334"/>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69" name="Rectangle 68">
            <a:extLst>
              <a:ext uri="{FF2B5EF4-FFF2-40B4-BE49-F238E27FC236}">
                <a16:creationId xmlns:a16="http://schemas.microsoft.com/office/drawing/2014/main" id="{A4C9FD96-CD6D-2B7B-2247-47BCE4EE15ED}"/>
              </a:ext>
            </a:extLst>
          </p:cNvPr>
          <p:cNvSpPr/>
          <p:nvPr/>
        </p:nvSpPr>
        <p:spPr>
          <a:xfrm>
            <a:off x="2223269" y="2489280"/>
            <a:ext cx="2852854" cy="530825"/>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70" name="Arrow: Pentagon 69">
            <a:extLst>
              <a:ext uri="{FF2B5EF4-FFF2-40B4-BE49-F238E27FC236}">
                <a16:creationId xmlns:a16="http://schemas.microsoft.com/office/drawing/2014/main" id="{59122EEF-7292-14BE-0E09-A9037D7D4075}"/>
              </a:ext>
            </a:extLst>
          </p:cNvPr>
          <p:cNvSpPr/>
          <p:nvPr/>
        </p:nvSpPr>
        <p:spPr>
          <a:xfrm>
            <a:off x="2223269" y="3385923"/>
            <a:ext cx="2873672" cy="246221"/>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71" name="TextBox 70">
            <a:extLst>
              <a:ext uri="{FF2B5EF4-FFF2-40B4-BE49-F238E27FC236}">
                <a16:creationId xmlns:a16="http://schemas.microsoft.com/office/drawing/2014/main" id="{17B4D1F5-B5F2-E241-0C8D-55B851D8D023}"/>
              </a:ext>
            </a:extLst>
          </p:cNvPr>
          <p:cNvSpPr txBox="1"/>
          <p:nvPr/>
        </p:nvSpPr>
        <p:spPr>
          <a:xfrm>
            <a:off x="2223269" y="3385923"/>
            <a:ext cx="2684656" cy="246221"/>
          </a:xfrm>
          <a:prstGeom prst="rect">
            <a:avLst/>
          </a:prstGeom>
          <a:solidFill>
            <a:srgbClr val="D9D9D9"/>
          </a:solidFill>
          <a:ln w="38100">
            <a:solidFill>
              <a:srgbClr val="D9D9D9"/>
            </a:solid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73" name="Arrow: Pentagon 72">
            <a:extLst>
              <a:ext uri="{FF2B5EF4-FFF2-40B4-BE49-F238E27FC236}">
                <a16:creationId xmlns:a16="http://schemas.microsoft.com/office/drawing/2014/main" id="{FBEFB55F-1CF5-4E1C-00AE-B538E94F7A4C}"/>
              </a:ext>
            </a:extLst>
          </p:cNvPr>
          <p:cNvSpPr/>
          <p:nvPr/>
        </p:nvSpPr>
        <p:spPr>
          <a:xfrm>
            <a:off x="973361" y="3089263"/>
            <a:ext cx="4140000" cy="252000"/>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rPr>
              <a:t>Accessibility for continuing students</a:t>
            </a:r>
          </a:p>
        </p:txBody>
      </p:sp>
      <p:grpSp>
        <p:nvGrpSpPr>
          <p:cNvPr id="6" name="Group 5">
            <a:extLst>
              <a:ext uri="{FF2B5EF4-FFF2-40B4-BE49-F238E27FC236}">
                <a16:creationId xmlns:a16="http://schemas.microsoft.com/office/drawing/2014/main" id="{8A043EC7-A193-61A0-E23F-B568B446C997}"/>
              </a:ext>
            </a:extLst>
          </p:cNvPr>
          <p:cNvGrpSpPr/>
          <p:nvPr/>
        </p:nvGrpSpPr>
        <p:grpSpPr>
          <a:xfrm>
            <a:off x="9625264" y="253250"/>
            <a:ext cx="2309136" cy="646331"/>
            <a:chOff x="9625264" y="253250"/>
            <a:chExt cx="2309136" cy="646331"/>
          </a:xfrm>
        </p:grpSpPr>
        <p:sp>
          <p:nvSpPr>
            <p:cNvPr id="8" name="TextBox 7">
              <a:extLst>
                <a:ext uri="{FF2B5EF4-FFF2-40B4-BE49-F238E27FC236}">
                  <a16:creationId xmlns:a16="http://schemas.microsoft.com/office/drawing/2014/main" id="{3EE9880D-1836-E764-042D-CE9559D46B39}"/>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9" name="Group 8">
              <a:extLst>
                <a:ext uri="{FF2B5EF4-FFF2-40B4-BE49-F238E27FC236}">
                  <a16:creationId xmlns:a16="http://schemas.microsoft.com/office/drawing/2014/main" id="{B639B71E-ED8A-446E-549A-F3DDA482E2F4}"/>
                </a:ext>
              </a:extLst>
            </p:cNvPr>
            <p:cNvGrpSpPr/>
            <p:nvPr/>
          </p:nvGrpSpPr>
          <p:grpSpPr>
            <a:xfrm>
              <a:off x="11536237" y="497697"/>
              <a:ext cx="280800" cy="327641"/>
              <a:chOff x="11536237" y="497697"/>
              <a:chExt cx="280800" cy="327641"/>
            </a:xfrm>
          </p:grpSpPr>
          <p:grpSp>
            <p:nvGrpSpPr>
              <p:cNvPr id="11" name="Group 10">
                <a:extLst>
                  <a:ext uri="{FF2B5EF4-FFF2-40B4-BE49-F238E27FC236}">
                    <a16:creationId xmlns:a16="http://schemas.microsoft.com/office/drawing/2014/main" id="{1BAB9BDC-95FE-F88D-78A4-A337D7919C3D}"/>
                  </a:ext>
                </a:extLst>
              </p:cNvPr>
              <p:cNvGrpSpPr/>
              <p:nvPr/>
            </p:nvGrpSpPr>
            <p:grpSpPr>
              <a:xfrm>
                <a:off x="11556085" y="569238"/>
                <a:ext cx="241524" cy="235743"/>
                <a:chOff x="7436753" y="3724651"/>
                <a:chExt cx="241524" cy="235743"/>
              </a:xfrm>
            </p:grpSpPr>
            <p:sp>
              <p:nvSpPr>
                <p:cNvPr id="15" name="Freeform: Shape 14">
                  <a:extLst>
                    <a:ext uri="{FF2B5EF4-FFF2-40B4-BE49-F238E27FC236}">
                      <a16:creationId xmlns:a16="http://schemas.microsoft.com/office/drawing/2014/main" id="{AD4F7EBE-2BA6-1785-5300-3F4195FB1B56}"/>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CABC39AA-1252-F532-1CFB-4021F70C674F}"/>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08AD7700-9CE6-E897-D591-F90191E0FA38}"/>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79C07AB1-6977-CA76-A072-F9333EA41A24}"/>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B4ECA89C-666B-3AD0-277E-95C6028144C0}"/>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2" name="Isosceles Triangle 11">
                <a:extLst>
                  <a:ext uri="{FF2B5EF4-FFF2-40B4-BE49-F238E27FC236}">
                    <a16:creationId xmlns:a16="http://schemas.microsoft.com/office/drawing/2014/main" id="{835EB87E-5B9E-6B90-81D0-7CF72B8BDEAA}"/>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Shape 13">
                <a:extLst>
                  <a:ext uri="{FF2B5EF4-FFF2-40B4-BE49-F238E27FC236}">
                    <a16:creationId xmlns:a16="http://schemas.microsoft.com/office/drawing/2014/main" id="{4B693ABE-150A-4B1E-DD9A-34A9AF9C2116}"/>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20" name="TextBox 19">
            <a:extLst>
              <a:ext uri="{FF2B5EF4-FFF2-40B4-BE49-F238E27FC236}">
                <a16:creationId xmlns:a16="http://schemas.microsoft.com/office/drawing/2014/main" id="{30EF8032-54B1-3337-5A54-75CFF1A32339}"/>
              </a:ext>
            </a:extLst>
          </p:cNvPr>
          <p:cNvSpPr txBox="1"/>
          <p:nvPr/>
        </p:nvSpPr>
        <p:spPr>
          <a:xfrm>
            <a:off x="1218562" y="376361"/>
            <a:ext cx="3475358" cy="400110"/>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24/25 High Level Process</a:t>
            </a:r>
            <a:endParaRPr kumimoji="0" lang="en-GB" sz="20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
        <p:nvSpPr>
          <p:cNvPr id="22" name="TextBox 21">
            <a:extLst>
              <a:ext uri="{FF2B5EF4-FFF2-40B4-BE49-F238E27FC236}">
                <a16:creationId xmlns:a16="http://schemas.microsoft.com/office/drawing/2014/main" id="{18BEBECB-3D82-F478-8948-89B47B6BF59A}"/>
              </a:ext>
            </a:extLst>
          </p:cNvPr>
          <p:cNvSpPr txBox="1"/>
          <p:nvPr/>
        </p:nvSpPr>
        <p:spPr>
          <a:xfrm>
            <a:off x="5366735" y="284027"/>
            <a:ext cx="3585714" cy="584775"/>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3200" b="1" i="0" u="sng" strike="noStrike" kern="1200" cap="none" spc="0" normalizeH="0" baseline="0" noProof="0">
                <a:ln>
                  <a:noFill/>
                </a:ln>
                <a:solidFill>
                  <a:srgbClr val="003460"/>
                </a:solidFill>
                <a:effectLst/>
                <a:uLnTx/>
                <a:uFillTx/>
                <a:latin typeface="Bierstadt" panose="020B0004020202020204" pitchFamily="34" charset="0"/>
                <a:ea typeface="+mn-ea"/>
                <a:cs typeface="Segoe UI"/>
              </a:rPr>
              <a:t>“Right First Time”</a:t>
            </a:r>
            <a:endParaRPr kumimoji="0" lang="en-GB" sz="32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Tree>
    <p:extLst>
      <p:ext uri="{BB962C8B-B14F-4D97-AF65-F5344CB8AC3E}">
        <p14:creationId xmlns:p14="http://schemas.microsoft.com/office/powerpoint/2010/main" val="15623853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fill="hold"/>
                                        <p:tgtEl>
                                          <p:spTgt spid="5"/>
                                        </p:tgtEl>
                                        <p:attrNameLst>
                                          <p:attrName>ppt_x</p:attrName>
                                        </p:attrNameLst>
                                      </p:cBhvr>
                                      <p:tavLst>
                                        <p:tav tm="0">
                                          <p:val>
                                            <p:strVal val="#ppt_x"/>
                                          </p:val>
                                        </p:tav>
                                        <p:tav tm="100000">
                                          <p:val>
                                            <p:strVal val="#ppt_x"/>
                                          </p:val>
                                        </p:tav>
                                      </p:tavLst>
                                    </p:anim>
                                    <p:anim calcmode="lin" valueType="num">
                                      <p:cBhvr additive="base">
                                        <p:cTn id="8" dur="1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1500" fill="hold"/>
                                        <p:tgtEl>
                                          <p:spTgt spid="38"/>
                                        </p:tgtEl>
                                        <p:attrNameLst>
                                          <p:attrName>ppt_x</p:attrName>
                                        </p:attrNameLst>
                                      </p:cBhvr>
                                      <p:tavLst>
                                        <p:tav tm="0">
                                          <p:val>
                                            <p:strVal val="#ppt_x"/>
                                          </p:val>
                                        </p:tav>
                                        <p:tav tm="100000">
                                          <p:val>
                                            <p:strVal val="#ppt_x"/>
                                          </p:val>
                                        </p:tav>
                                      </p:tavLst>
                                    </p:anim>
                                    <p:anim calcmode="lin" valueType="num">
                                      <p:cBhvr additive="base">
                                        <p:cTn id="12" dur="1500" fill="hold"/>
                                        <p:tgtEl>
                                          <p:spTgt spid="38"/>
                                        </p:tgtEl>
                                        <p:attrNameLst>
                                          <p:attrName>ppt_y</p:attrName>
                                        </p:attrNameLst>
                                      </p:cBhvr>
                                      <p:tavLst>
                                        <p:tav tm="0">
                                          <p:val>
                                            <p:strVal val="1+#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1500"/>
                                        <p:tgtEl>
                                          <p:spTgt spid="4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fade">
                                      <p:cBhvr>
                                        <p:cTn id="18" dur="1500"/>
                                        <p:tgtEl>
                                          <p:spTgt spid="4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1500"/>
                                        <p:tgtEl>
                                          <p:spTgt spid="4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6"/>
                                        </p:tgtEl>
                                        <p:attrNameLst>
                                          <p:attrName>style.visibility</p:attrName>
                                        </p:attrNameLst>
                                      </p:cBhvr>
                                      <p:to>
                                        <p:strVal val="visible"/>
                                      </p:to>
                                    </p:set>
                                    <p:animEffect transition="in" filter="fade">
                                      <p:cBhvr>
                                        <p:cTn id="24" dur="1250"/>
                                        <p:tgtEl>
                                          <p:spTgt spid="6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fade">
                                      <p:cBhvr>
                                        <p:cTn id="27" dur="1250"/>
                                        <p:tgtEl>
                                          <p:spTgt spid="6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1"/>
                                        </p:tgtEl>
                                        <p:attrNameLst>
                                          <p:attrName>style.visibility</p:attrName>
                                        </p:attrNameLst>
                                      </p:cBhvr>
                                      <p:to>
                                        <p:strVal val="visible"/>
                                      </p:to>
                                    </p:set>
                                    <p:animEffect transition="in" filter="fade">
                                      <p:cBhvr>
                                        <p:cTn id="30" dur="1500"/>
                                        <p:tgtEl>
                                          <p:spTgt spid="7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69"/>
                                        </p:tgtEl>
                                        <p:attrNameLst>
                                          <p:attrName>style.visibility</p:attrName>
                                        </p:attrNameLst>
                                      </p:cBhvr>
                                      <p:to>
                                        <p:strVal val="visible"/>
                                      </p:to>
                                    </p:set>
                                    <p:animEffect transition="in" filter="fade">
                                      <p:cBhvr>
                                        <p:cTn id="33" dur="1500"/>
                                        <p:tgtEl>
                                          <p:spTgt spid="69"/>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68"/>
                                        </p:tgtEl>
                                        <p:attrNameLst>
                                          <p:attrName>style.visibility</p:attrName>
                                        </p:attrNameLst>
                                      </p:cBhvr>
                                      <p:to>
                                        <p:strVal val="visible"/>
                                      </p:to>
                                    </p:set>
                                    <p:animEffect transition="in" filter="fade">
                                      <p:cBhvr>
                                        <p:cTn id="36" dur="1500"/>
                                        <p:tgtEl>
                                          <p:spTgt spid="68"/>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0"/>
                                        </p:tgtEl>
                                        <p:attrNameLst>
                                          <p:attrName>style.visibility</p:attrName>
                                        </p:attrNameLst>
                                      </p:cBhvr>
                                      <p:to>
                                        <p:strVal val="visible"/>
                                      </p:to>
                                    </p:set>
                                    <p:animEffect transition="in" filter="fade">
                                      <p:cBhvr>
                                        <p:cTn id="39" dur="1500"/>
                                        <p:tgtEl>
                                          <p:spTgt spid="70"/>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73"/>
                                        </p:tgtEl>
                                        <p:attrNameLst>
                                          <p:attrName>style.visibility</p:attrName>
                                        </p:attrNameLst>
                                      </p:cBhvr>
                                      <p:to>
                                        <p:strVal val="visible"/>
                                      </p:to>
                                    </p:set>
                                    <p:animEffect transition="in" filter="fade">
                                      <p:cBhvr>
                                        <p:cTn id="42" dur="1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8" grpId="0"/>
      <p:bldP spid="42" grpId="0" animBg="1"/>
      <p:bldP spid="43" grpId="0" animBg="1"/>
      <p:bldP spid="44" grpId="0" animBg="1"/>
      <p:bldP spid="66" grpId="0" animBg="1"/>
      <p:bldP spid="67" grpId="0" animBg="1"/>
      <p:bldP spid="68" grpId="0" animBg="1"/>
      <p:bldP spid="69" grpId="0" animBg="1"/>
      <p:bldP spid="70" grpId="0" animBg="1"/>
      <p:bldP spid="71" grpId="0" animBg="1"/>
      <p:bldP spid="7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rrow: Pentagon 4">
            <a:extLst>
              <a:ext uri="{FF2B5EF4-FFF2-40B4-BE49-F238E27FC236}">
                <a16:creationId xmlns:a16="http://schemas.microsoft.com/office/drawing/2014/main" id="{A7B3B489-6CFC-74C5-9DBF-A98853381CC5}"/>
              </a:ext>
            </a:extLst>
          </p:cNvPr>
          <p:cNvSpPr/>
          <p:nvPr/>
        </p:nvSpPr>
        <p:spPr>
          <a:xfrm>
            <a:off x="348083" y="4644675"/>
            <a:ext cx="1827330" cy="1304464"/>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548235"/>
                </a:solidFill>
                <a:latin typeface="Bierstadt Display" panose="020B0004020202020204" pitchFamily="34" charset="0"/>
              </a:rPr>
              <a:t>Change Requests</a:t>
            </a:r>
          </a:p>
          <a:p>
            <a:pPr algn="ctr"/>
            <a:r>
              <a:rPr lang="en-GB" sz="1100" i="1">
                <a:solidFill>
                  <a:srgbClr val="548235"/>
                </a:solidFill>
                <a:latin typeface="Bierstadt Display" panose="020B0004020202020204" pitchFamily="34" charset="0"/>
              </a:rPr>
              <a:t>July Onwards</a:t>
            </a:r>
          </a:p>
        </p:txBody>
      </p:sp>
      <p:sp>
        <p:nvSpPr>
          <p:cNvPr id="10" name="TextBox 9">
            <a:extLst>
              <a:ext uri="{FF2B5EF4-FFF2-40B4-BE49-F238E27FC236}">
                <a16:creationId xmlns:a16="http://schemas.microsoft.com/office/drawing/2014/main" id="{A40F5601-1630-951E-EC2A-528FF36A2D11}"/>
              </a:ext>
            </a:extLst>
          </p:cNvPr>
          <p:cNvSpPr txBox="1"/>
          <p:nvPr/>
        </p:nvSpPr>
        <p:spPr>
          <a:xfrm>
            <a:off x="7060886" y="4283185"/>
            <a:ext cx="3883951" cy="1997598"/>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1" i="0" u="none" strike="noStrike" kern="100" cap="none" spc="0" normalizeH="0" baseline="0" noProof="0">
                <a:ln>
                  <a:noFill/>
                </a:ln>
                <a:solidFill>
                  <a:srgbClr val="BE4D00"/>
                </a:solidFill>
                <a:effectLst/>
                <a:uLnTx/>
                <a:uFillTx/>
                <a:latin typeface="Bierstadt Display" panose="020B0004020202020204" pitchFamily="34" charset="0"/>
                <a:ea typeface="DengXian" panose="02010600030101010101" pitchFamily="2" charset="-122"/>
                <a:cs typeface="Arial" panose="020B0604020202020204" pitchFamily="34" charset="0"/>
              </a:rPr>
              <a:t>Change Request Reasons</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1.Room no longer required</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2. Central room request</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3. Use of another area's local space</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4. Accessibility requirement not known at the time of rooming</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5. Change in size post enrolment</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6. New course/event introduced</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7. Essential Time/Day change</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8. Challenge with the original equipment and features allocated</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9. 'Opt-out' of lecture recording (as per policy)</a:t>
            </a:r>
          </a:p>
        </p:txBody>
      </p:sp>
      <p:sp>
        <p:nvSpPr>
          <p:cNvPr id="38" name="TextBox 37">
            <a:extLst>
              <a:ext uri="{FF2B5EF4-FFF2-40B4-BE49-F238E27FC236}">
                <a16:creationId xmlns:a16="http://schemas.microsoft.com/office/drawing/2014/main" id="{F401037F-831E-D000-34A9-61F4164B9F99}"/>
              </a:ext>
            </a:extLst>
          </p:cNvPr>
          <p:cNvSpPr txBox="1"/>
          <p:nvPr/>
        </p:nvSpPr>
        <p:spPr>
          <a:xfrm>
            <a:off x="2277561" y="4283185"/>
            <a:ext cx="2160000" cy="1556773"/>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1" i="0" u="none" strike="noStrike" kern="100" cap="none" spc="0" normalizeH="0" baseline="0" noProof="0">
                <a:ln>
                  <a:noFill/>
                </a:ln>
                <a:solidFill>
                  <a:srgbClr val="BE4D00"/>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After rooming we will revert to </a:t>
            </a:r>
            <a:r>
              <a:rPr kumimoji="0" lang="en-US" sz="1100" b="1"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changes </a:t>
            </a: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only on the timetable.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The accepted reasons for change will remain in line with AY23/24.</a:t>
            </a:r>
          </a:p>
        </p:txBody>
      </p:sp>
      <p:sp>
        <p:nvSpPr>
          <p:cNvPr id="40" name="TextBox 39">
            <a:extLst>
              <a:ext uri="{FF2B5EF4-FFF2-40B4-BE49-F238E27FC236}">
                <a16:creationId xmlns:a16="http://schemas.microsoft.com/office/drawing/2014/main" id="{95541DDB-4C93-2F89-F161-0EFB49E6EB10}"/>
              </a:ext>
            </a:extLst>
          </p:cNvPr>
          <p:cNvSpPr txBox="1"/>
          <p:nvPr/>
        </p:nvSpPr>
        <p:spPr>
          <a:xfrm>
            <a:off x="4437561" y="4283185"/>
            <a:ext cx="2548576" cy="163531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1" i="0" u="none" strike="noStrike" kern="100" cap="none" spc="0" normalizeH="0" baseline="0" noProof="0">
                <a:ln>
                  <a:noFill/>
                </a:ln>
                <a:solidFill>
                  <a:srgbClr val="BE4D00"/>
                </a:solidFill>
                <a:effectLst/>
                <a:uLnTx/>
                <a:uFillTx/>
                <a:latin typeface="Bierstadt Display" panose="020B0004020202020204" pitchFamily="34" charset="0"/>
                <a:ea typeface="DengXian" panose="02010600030101010101" pitchFamily="2" charset="-122"/>
                <a:cs typeface="Arial" panose="020B0604020202020204" pitchFamily="34" charset="0"/>
              </a:rPr>
              <a:t>Approvals </a:t>
            </a: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changes will not need pre-approval, but where a change makes a significant impact on the timetable, we may need to reach out to the stakeholder involved to understand the impact of not making the changes, we cannot guarantee all changes can be accommodated. </a:t>
            </a:r>
            <a:endParaRPr kumimoji="0" lang="en-GB" sz="1100" b="0" i="0" u="none" strike="noStrike" kern="100" cap="none" spc="0" normalizeH="0" baseline="0" noProof="0">
              <a:ln>
                <a:noFill/>
              </a:ln>
              <a:solidFill>
                <a:prstClr val="black"/>
              </a:solidFill>
              <a:effectLst/>
              <a:uLnTx/>
              <a:uFillTx/>
              <a:latin typeface="Bierstadt Display" panose="020B0004020202020204" pitchFamily="34" charset="0"/>
              <a:ea typeface="DengXian" panose="02010600030101010101" pitchFamily="2" charset="-122"/>
              <a:cs typeface="Arial" panose="020B0604020202020204" pitchFamily="34" charset="0"/>
            </a:endParaRPr>
          </a:p>
        </p:txBody>
      </p:sp>
      <p:sp>
        <p:nvSpPr>
          <p:cNvPr id="15" name="Rectangle 14">
            <a:extLst>
              <a:ext uri="{FF2B5EF4-FFF2-40B4-BE49-F238E27FC236}">
                <a16:creationId xmlns:a16="http://schemas.microsoft.com/office/drawing/2014/main" id="{ECCA7A5D-47AA-DB17-8C98-2E5EE3083E85}"/>
              </a:ext>
            </a:extLst>
          </p:cNvPr>
          <p:cNvSpPr/>
          <p:nvPr/>
        </p:nvSpPr>
        <p:spPr>
          <a:xfrm>
            <a:off x="6329142" y="1931020"/>
            <a:ext cx="1145845" cy="1090416"/>
          </a:xfrm>
          <a:prstGeom prst="rect">
            <a:avLst/>
          </a:prstGeom>
          <a:solidFill>
            <a:srgbClr val="0035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16" name="Rectangle 15">
            <a:extLst>
              <a:ext uri="{FF2B5EF4-FFF2-40B4-BE49-F238E27FC236}">
                <a16:creationId xmlns:a16="http://schemas.microsoft.com/office/drawing/2014/main" id="{338A5E06-1AD7-8E66-2362-CD5BD01C56E5}"/>
              </a:ext>
            </a:extLst>
          </p:cNvPr>
          <p:cNvSpPr/>
          <p:nvPr/>
        </p:nvSpPr>
        <p:spPr>
          <a:xfrm>
            <a:off x="5129698" y="1926313"/>
            <a:ext cx="1154260" cy="1096579"/>
          </a:xfrm>
          <a:prstGeom prst="rect">
            <a:avLst/>
          </a:prstGeom>
          <a:solidFill>
            <a:srgbClr val="395A4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21" name="Rectangle 20">
            <a:extLst>
              <a:ext uri="{FF2B5EF4-FFF2-40B4-BE49-F238E27FC236}">
                <a16:creationId xmlns:a16="http://schemas.microsoft.com/office/drawing/2014/main" id="{F330EB65-FED7-F589-57AA-62C3E74F60F0}"/>
              </a:ext>
            </a:extLst>
          </p:cNvPr>
          <p:cNvSpPr/>
          <p:nvPr/>
        </p:nvSpPr>
        <p:spPr>
          <a:xfrm>
            <a:off x="7550082" y="1931020"/>
            <a:ext cx="2401115" cy="1090416"/>
          </a:xfrm>
          <a:prstGeom prst="rect">
            <a:avLst/>
          </a:prstGeom>
          <a:solidFill>
            <a:srgbClr val="BE4D00"/>
          </a:solidFill>
          <a:ln w="12700">
            <a:solidFill>
              <a:srgbClr val="BE4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24" name="Rectangle 23">
            <a:extLst>
              <a:ext uri="{FF2B5EF4-FFF2-40B4-BE49-F238E27FC236}">
                <a16:creationId xmlns:a16="http://schemas.microsoft.com/office/drawing/2014/main" id="{B897DB3C-E4DB-95AC-861E-72882C009A5E}"/>
              </a:ext>
            </a:extLst>
          </p:cNvPr>
          <p:cNvSpPr/>
          <p:nvPr/>
        </p:nvSpPr>
        <p:spPr>
          <a:xfrm>
            <a:off x="9982307" y="1923109"/>
            <a:ext cx="1241938" cy="11007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32" name="Rectangle 31">
            <a:extLst>
              <a:ext uri="{FF2B5EF4-FFF2-40B4-BE49-F238E27FC236}">
                <a16:creationId xmlns:a16="http://schemas.microsoft.com/office/drawing/2014/main" id="{3359B524-E9A5-F4C0-5D96-5C0649AB216E}"/>
              </a:ext>
            </a:extLst>
          </p:cNvPr>
          <p:cNvSpPr/>
          <p:nvPr/>
        </p:nvSpPr>
        <p:spPr>
          <a:xfrm>
            <a:off x="2223269" y="191937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36" name="Rectangle 35">
            <a:extLst>
              <a:ext uri="{FF2B5EF4-FFF2-40B4-BE49-F238E27FC236}">
                <a16:creationId xmlns:a16="http://schemas.microsoft.com/office/drawing/2014/main" id="{D3A078B3-053E-2EC8-94AF-80AF3F321C7C}"/>
              </a:ext>
            </a:extLst>
          </p:cNvPr>
          <p:cNvSpPr/>
          <p:nvPr/>
        </p:nvSpPr>
        <p:spPr>
          <a:xfrm>
            <a:off x="2223269" y="249010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37" name="Arrow: Pentagon 36">
            <a:extLst>
              <a:ext uri="{FF2B5EF4-FFF2-40B4-BE49-F238E27FC236}">
                <a16:creationId xmlns:a16="http://schemas.microsoft.com/office/drawing/2014/main" id="{F4802E18-A704-2841-CA51-E24B8BB9065C}"/>
              </a:ext>
            </a:extLst>
          </p:cNvPr>
          <p:cNvSpPr/>
          <p:nvPr/>
        </p:nvSpPr>
        <p:spPr>
          <a:xfrm>
            <a:off x="2223269" y="3386746"/>
            <a:ext cx="2873672"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39" name="TextBox 38">
            <a:extLst>
              <a:ext uri="{FF2B5EF4-FFF2-40B4-BE49-F238E27FC236}">
                <a16:creationId xmlns:a16="http://schemas.microsoft.com/office/drawing/2014/main" id="{93DEE6DC-C57C-B821-6C6C-29E331551721}"/>
              </a:ext>
            </a:extLst>
          </p:cNvPr>
          <p:cNvSpPr txBox="1"/>
          <p:nvPr/>
        </p:nvSpPr>
        <p:spPr>
          <a:xfrm>
            <a:off x="2223269" y="3386746"/>
            <a:ext cx="2684656"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41" name="Rectangle 40">
            <a:extLst>
              <a:ext uri="{FF2B5EF4-FFF2-40B4-BE49-F238E27FC236}">
                <a16:creationId xmlns:a16="http://schemas.microsoft.com/office/drawing/2014/main" id="{FA2A2AAD-804C-3714-DD66-654BFA5BF0CA}"/>
              </a:ext>
            </a:extLst>
          </p:cNvPr>
          <p:cNvSpPr/>
          <p:nvPr/>
        </p:nvSpPr>
        <p:spPr>
          <a:xfrm>
            <a:off x="964145" y="191988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42" name="Rectangle 41">
            <a:extLst>
              <a:ext uri="{FF2B5EF4-FFF2-40B4-BE49-F238E27FC236}">
                <a16:creationId xmlns:a16="http://schemas.microsoft.com/office/drawing/2014/main" id="{B8860AD2-A800-A303-73B7-0375D3234070}"/>
              </a:ext>
            </a:extLst>
          </p:cNvPr>
          <p:cNvSpPr/>
          <p:nvPr/>
        </p:nvSpPr>
        <p:spPr>
          <a:xfrm>
            <a:off x="6329142" y="1931528"/>
            <a:ext cx="1145845" cy="1096578"/>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43" name="Rectangle 42">
            <a:extLst>
              <a:ext uri="{FF2B5EF4-FFF2-40B4-BE49-F238E27FC236}">
                <a16:creationId xmlns:a16="http://schemas.microsoft.com/office/drawing/2014/main" id="{39377D7D-9494-BB3B-F7FE-B9A6A5A9B367}"/>
              </a:ext>
            </a:extLst>
          </p:cNvPr>
          <p:cNvSpPr/>
          <p:nvPr/>
        </p:nvSpPr>
        <p:spPr>
          <a:xfrm>
            <a:off x="5129698" y="1926822"/>
            <a:ext cx="1154260" cy="110277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46" name="Arrow: Pentagon 45">
            <a:extLst>
              <a:ext uri="{FF2B5EF4-FFF2-40B4-BE49-F238E27FC236}">
                <a16:creationId xmlns:a16="http://schemas.microsoft.com/office/drawing/2014/main" id="{D31AC99C-D5F2-08AD-09CF-24BF084E1013}"/>
              </a:ext>
            </a:extLst>
          </p:cNvPr>
          <p:cNvSpPr/>
          <p:nvPr/>
        </p:nvSpPr>
        <p:spPr>
          <a:xfrm>
            <a:off x="978695" y="3091145"/>
            <a:ext cx="4091570"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47" name="TextBox 46">
            <a:extLst>
              <a:ext uri="{FF2B5EF4-FFF2-40B4-BE49-F238E27FC236}">
                <a16:creationId xmlns:a16="http://schemas.microsoft.com/office/drawing/2014/main" id="{517500D5-ABD1-BB6B-CF48-FAF9357E4313}"/>
              </a:ext>
            </a:extLst>
          </p:cNvPr>
          <p:cNvSpPr txBox="1"/>
          <p:nvPr/>
        </p:nvSpPr>
        <p:spPr>
          <a:xfrm>
            <a:off x="973362" y="3086077"/>
            <a:ext cx="3822447"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Accessibility For continuing Students &amp; Staff</a:t>
            </a:r>
          </a:p>
        </p:txBody>
      </p:sp>
      <p:sp>
        <p:nvSpPr>
          <p:cNvPr id="48" name="TextBox 47">
            <a:extLst>
              <a:ext uri="{FF2B5EF4-FFF2-40B4-BE49-F238E27FC236}">
                <a16:creationId xmlns:a16="http://schemas.microsoft.com/office/drawing/2014/main" id="{194E1D79-A955-8A44-B4DE-9A380F61A4D7}"/>
              </a:ext>
            </a:extLst>
          </p:cNvPr>
          <p:cNvSpPr txBox="1"/>
          <p:nvPr/>
        </p:nvSpPr>
        <p:spPr>
          <a:xfrm>
            <a:off x="509324" y="2103712"/>
            <a:ext cx="519751"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 24-25</a:t>
            </a:r>
          </a:p>
        </p:txBody>
      </p:sp>
      <p:sp>
        <p:nvSpPr>
          <p:cNvPr id="49" name="Rectangle 48">
            <a:extLst>
              <a:ext uri="{FF2B5EF4-FFF2-40B4-BE49-F238E27FC236}">
                <a16:creationId xmlns:a16="http://schemas.microsoft.com/office/drawing/2014/main" id="{663523BE-3628-3D20-D075-D82700B5BBB4}"/>
              </a:ext>
            </a:extLst>
          </p:cNvPr>
          <p:cNvSpPr/>
          <p:nvPr/>
        </p:nvSpPr>
        <p:spPr>
          <a:xfrm>
            <a:off x="618831" y="1921881"/>
            <a:ext cx="292718" cy="1106226"/>
          </a:xfrm>
          <a:prstGeom prst="rect">
            <a:avLst/>
          </a:prstGeom>
          <a:solidFill>
            <a:srgbClr val="0038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50" name="TextBox 49">
            <a:extLst>
              <a:ext uri="{FF2B5EF4-FFF2-40B4-BE49-F238E27FC236}">
                <a16:creationId xmlns:a16="http://schemas.microsoft.com/office/drawing/2014/main" id="{EB75D0DD-BB95-1615-208C-C855ED58AFB4}"/>
              </a:ext>
            </a:extLst>
          </p:cNvPr>
          <p:cNvSpPr txBox="1"/>
          <p:nvPr/>
        </p:nvSpPr>
        <p:spPr>
          <a:xfrm rot="16200000">
            <a:off x="314588" y="2336214"/>
            <a:ext cx="901203"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 24-25</a:t>
            </a:r>
          </a:p>
        </p:txBody>
      </p:sp>
      <p:sp>
        <p:nvSpPr>
          <p:cNvPr id="51" name="Rectangle 50">
            <a:extLst>
              <a:ext uri="{FF2B5EF4-FFF2-40B4-BE49-F238E27FC236}">
                <a16:creationId xmlns:a16="http://schemas.microsoft.com/office/drawing/2014/main" id="{9B92C818-D804-CA97-F4A1-DF60554D6EFD}"/>
              </a:ext>
            </a:extLst>
          </p:cNvPr>
          <p:cNvSpPr/>
          <p:nvPr/>
        </p:nvSpPr>
        <p:spPr>
          <a:xfrm>
            <a:off x="964741" y="249010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a:t>
            </a:r>
            <a:r>
              <a:rPr lang="en-US" sz="1000" b="1">
                <a:solidFill>
                  <a:prstClr val="white"/>
                </a:solidFill>
                <a:latin typeface="Bierstadt Display" panose="020B0004020202020204" pitchFamily="34" charset="0"/>
                <a:ea typeface="Calibri" panose="020F0502020204030204" pitchFamily="34" charset="0"/>
                <a:cs typeface="Arial" panose="020B0604020202020204" pitchFamily="34" charset="0"/>
              </a:rPr>
              <a:t>identified</a:t>
            </a: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 </a:t>
            </a:r>
          </a:p>
        </p:txBody>
      </p:sp>
      <p:sp>
        <p:nvSpPr>
          <p:cNvPr id="52" name="Arrow: Pentagon 51">
            <a:extLst>
              <a:ext uri="{FF2B5EF4-FFF2-40B4-BE49-F238E27FC236}">
                <a16:creationId xmlns:a16="http://schemas.microsoft.com/office/drawing/2014/main" id="{F1A8FC1F-D92D-A97C-6EB0-0356AECDE349}"/>
              </a:ext>
            </a:extLst>
          </p:cNvPr>
          <p:cNvSpPr/>
          <p:nvPr/>
        </p:nvSpPr>
        <p:spPr>
          <a:xfrm>
            <a:off x="974106" y="1214633"/>
            <a:ext cx="1184373" cy="619460"/>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E7E6E6">
                    <a:lumMod val="75000"/>
                  </a:srgbClr>
                </a:solidFill>
                <a:latin typeface="Bierstadt Display" panose="020B0004020202020204" pitchFamily="34" charset="0"/>
              </a:rPr>
              <a:t>Pre-Planning</a:t>
            </a:r>
          </a:p>
          <a:p>
            <a:pPr algn="ctr"/>
            <a:r>
              <a:rPr lang="en-GB" sz="1100" i="1">
                <a:solidFill>
                  <a:srgbClr val="E7E6E6">
                    <a:lumMod val="75000"/>
                  </a:srgbClr>
                </a:solidFill>
                <a:latin typeface="Bierstadt Display" panose="020B0004020202020204" pitchFamily="34" charset="0"/>
              </a:rPr>
              <a:t>January</a:t>
            </a:r>
          </a:p>
        </p:txBody>
      </p:sp>
      <p:sp>
        <p:nvSpPr>
          <p:cNvPr id="53" name="Arrow: Pentagon 52">
            <a:extLst>
              <a:ext uri="{FF2B5EF4-FFF2-40B4-BE49-F238E27FC236}">
                <a16:creationId xmlns:a16="http://schemas.microsoft.com/office/drawing/2014/main" id="{27EA96D1-DA8B-6D2E-EA69-4FC9B18F7F9E}"/>
              </a:ext>
            </a:extLst>
          </p:cNvPr>
          <p:cNvSpPr/>
          <p:nvPr/>
        </p:nvSpPr>
        <p:spPr>
          <a:xfrm>
            <a:off x="2236261" y="1229941"/>
            <a:ext cx="2819292"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algn="ctr"/>
            <a:r>
              <a:rPr lang="en-GB" sz="1100" b="1">
                <a:solidFill>
                  <a:srgbClr val="AFABAB"/>
                </a:solidFill>
                <a:latin typeface="Bierstadt Display" panose="020B0004020202020204" pitchFamily="34" charset="0"/>
              </a:rPr>
              <a:t>Course Requirements / Edit &amp; Prep </a:t>
            </a:r>
          </a:p>
          <a:p>
            <a:pPr algn="ctr"/>
            <a:r>
              <a:rPr lang="en-GB" sz="1100" i="1">
                <a:solidFill>
                  <a:srgbClr val="AFABAB"/>
                </a:solidFill>
                <a:latin typeface="Bierstadt Display" panose="020B0004020202020204" pitchFamily="34" charset="0"/>
              </a:rPr>
              <a:t>Mid-February - April</a:t>
            </a:r>
          </a:p>
        </p:txBody>
      </p:sp>
      <p:sp>
        <p:nvSpPr>
          <p:cNvPr id="54" name="Arrow: Pentagon 53">
            <a:extLst>
              <a:ext uri="{FF2B5EF4-FFF2-40B4-BE49-F238E27FC236}">
                <a16:creationId xmlns:a16="http://schemas.microsoft.com/office/drawing/2014/main" id="{1CB73230-C38C-CB9E-37AF-EC18F3873C1D}"/>
              </a:ext>
            </a:extLst>
          </p:cNvPr>
          <p:cNvSpPr/>
          <p:nvPr/>
        </p:nvSpPr>
        <p:spPr>
          <a:xfrm>
            <a:off x="5106959" y="1206541"/>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Rooming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May</a:t>
            </a:r>
          </a:p>
        </p:txBody>
      </p:sp>
      <p:sp>
        <p:nvSpPr>
          <p:cNvPr id="55" name="Arrow: Pentagon 54">
            <a:extLst>
              <a:ext uri="{FF2B5EF4-FFF2-40B4-BE49-F238E27FC236}">
                <a16:creationId xmlns:a16="http://schemas.microsoft.com/office/drawing/2014/main" id="{22B5CF6D-0BE0-2C56-A05E-B68FD23648F9}"/>
              </a:ext>
            </a:extLst>
          </p:cNvPr>
          <p:cNvSpPr/>
          <p:nvPr/>
        </p:nvSpPr>
        <p:spPr>
          <a:xfrm>
            <a:off x="6323333" y="1206541"/>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Un-roomed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June</a:t>
            </a:r>
          </a:p>
        </p:txBody>
      </p:sp>
      <p:sp>
        <p:nvSpPr>
          <p:cNvPr id="65" name="Arrow: Pentagon 64">
            <a:extLst>
              <a:ext uri="{FF2B5EF4-FFF2-40B4-BE49-F238E27FC236}">
                <a16:creationId xmlns:a16="http://schemas.microsoft.com/office/drawing/2014/main" id="{7FC28690-D14B-3415-E05C-FD73970E2B0F}"/>
              </a:ext>
            </a:extLst>
          </p:cNvPr>
          <p:cNvSpPr/>
          <p:nvPr/>
        </p:nvSpPr>
        <p:spPr>
          <a:xfrm>
            <a:off x="7548838" y="1206541"/>
            <a:ext cx="3697851" cy="581129"/>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548235"/>
                </a:solidFill>
                <a:latin typeface="Bierstadt Display" panose="020B0004020202020204" pitchFamily="34" charset="0"/>
              </a:rPr>
              <a:t>Change Requests</a:t>
            </a:r>
          </a:p>
          <a:p>
            <a:pPr algn="ctr"/>
            <a:r>
              <a:rPr lang="en-GB" sz="1100">
                <a:solidFill>
                  <a:srgbClr val="548235"/>
                </a:solidFill>
                <a:latin typeface="Bierstadt Display" panose="020B0004020202020204" pitchFamily="34" charset="0"/>
              </a:rPr>
              <a:t>July Onwards</a:t>
            </a:r>
          </a:p>
        </p:txBody>
      </p:sp>
      <p:sp>
        <p:nvSpPr>
          <p:cNvPr id="67" name="Rectangle 66">
            <a:extLst>
              <a:ext uri="{FF2B5EF4-FFF2-40B4-BE49-F238E27FC236}">
                <a16:creationId xmlns:a16="http://schemas.microsoft.com/office/drawing/2014/main" id="{5E65FBC1-E3DD-9FE1-307D-E3657D248F0B}"/>
              </a:ext>
            </a:extLst>
          </p:cNvPr>
          <p:cNvSpPr/>
          <p:nvPr/>
        </p:nvSpPr>
        <p:spPr>
          <a:xfrm>
            <a:off x="953494" y="1913875"/>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68" name="Rectangle 67">
            <a:extLst>
              <a:ext uri="{FF2B5EF4-FFF2-40B4-BE49-F238E27FC236}">
                <a16:creationId xmlns:a16="http://schemas.microsoft.com/office/drawing/2014/main" id="{95BF0A87-A1BB-B636-F8AD-205AAA99DF80}"/>
              </a:ext>
            </a:extLst>
          </p:cNvPr>
          <p:cNvSpPr/>
          <p:nvPr/>
        </p:nvSpPr>
        <p:spPr>
          <a:xfrm>
            <a:off x="954549" y="2484923"/>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identified</a:t>
            </a:r>
          </a:p>
        </p:txBody>
      </p:sp>
      <p:sp>
        <p:nvSpPr>
          <p:cNvPr id="69" name="Rectangle 68">
            <a:extLst>
              <a:ext uri="{FF2B5EF4-FFF2-40B4-BE49-F238E27FC236}">
                <a16:creationId xmlns:a16="http://schemas.microsoft.com/office/drawing/2014/main" id="{C787337D-FCBD-AFED-12F5-F0B32EF74F82}"/>
              </a:ext>
            </a:extLst>
          </p:cNvPr>
          <p:cNvSpPr/>
          <p:nvPr/>
        </p:nvSpPr>
        <p:spPr>
          <a:xfrm>
            <a:off x="2223269" y="1927017"/>
            <a:ext cx="2852854" cy="520334"/>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70" name="Rectangle 69">
            <a:extLst>
              <a:ext uri="{FF2B5EF4-FFF2-40B4-BE49-F238E27FC236}">
                <a16:creationId xmlns:a16="http://schemas.microsoft.com/office/drawing/2014/main" id="{904EDD00-1E89-EC3D-6A45-C106D0A0EDC1}"/>
              </a:ext>
            </a:extLst>
          </p:cNvPr>
          <p:cNvSpPr/>
          <p:nvPr/>
        </p:nvSpPr>
        <p:spPr>
          <a:xfrm>
            <a:off x="2223269" y="2489280"/>
            <a:ext cx="2852854" cy="530825"/>
          </a:xfrm>
          <a:prstGeom prst="rect">
            <a:avLst/>
          </a:prstGeom>
          <a:solidFill>
            <a:srgbClr val="D9D9D9"/>
          </a:solidFill>
          <a:ln w="28575">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71" name="Arrow: Pentagon 70">
            <a:extLst>
              <a:ext uri="{FF2B5EF4-FFF2-40B4-BE49-F238E27FC236}">
                <a16:creationId xmlns:a16="http://schemas.microsoft.com/office/drawing/2014/main" id="{198D0BAF-4826-438A-7A3F-3727F3ECC585}"/>
              </a:ext>
            </a:extLst>
          </p:cNvPr>
          <p:cNvSpPr/>
          <p:nvPr/>
        </p:nvSpPr>
        <p:spPr>
          <a:xfrm>
            <a:off x="2223269" y="3385923"/>
            <a:ext cx="2873672" cy="246221"/>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72" name="TextBox 71">
            <a:extLst>
              <a:ext uri="{FF2B5EF4-FFF2-40B4-BE49-F238E27FC236}">
                <a16:creationId xmlns:a16="http://schemas.microsoft.com/office/drawing/2014/main" id="{91642472-9580-FBAC-F922-0846FBD0D5A7}"/>
              </a:ext>
            </a:extLst>
          </p:cNvPr>
          <p:cNvSpPr txBox="1"/>
          <p:nvPr/>
        </p:nvSpPr>
        <p:spPr>
          <a:xfrm>
            <a:off x="2223269" y="3385923"/>
            <a:ext cx="2684656" cy="246221"/>
          </a:xfrm>
          <a:prstGeom prst="rect">
            <a:avLst/>
          </a:prstGeom>
          <a:solidFill>
            <a:srgbClr val="D9D9D9"/>
          </a:solidFill>
          <a:ln w="38100">
            <a:solidFill>
              <a:srgbClr val="D9D9D9"/>
            </a:solid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73" name="Arrow: Pentagon 72">
            <a:extLst>
              <a:ext uri="{FF2B5EF4-FFF2-40B4-BE49-F238E27FC236}">
                <a16:creationId xmlns:a16="http://schemas.microsoft.com/office/drawing/2014/main" id="{347BBE61-C12C-F165-34B3-F7418255713A}"/>
              </a:ext>
            </a:extLst>
          </p:cNvPr>
          <p:cNvSpPr/>
          <p:nvPr/>
        </p:nvSpPr>
        <p:spPr>
          <a:xfrm>
            <a:off x="973361" y="3089263"/>
            <a:ext cx="4140000" cy="252000"/>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rPr>
              <a:t>Accessibility for continuing students</a:t>
            </a:r>
          </a:p>
        </p:txBody>
      </p:sp>
      <p:grpSp>
        <p:nvGrpSpPr>
          <p:cNvPr id="6" name="Group 5">
            <a:extLst>
              <a:ext uri="{FF2B5EF4-FFF2-40B4-BE49-F238E27FC236}">
                <a16:creationId xmlns:a16="http://schemas.microsoft.com/office/drawing/2014/main" id="{8DB8C505-9F33-4125-8D02-1DAF97C708CE}"/>
              </a:ext>
            </a:extLst>
          </p:cNvPr>
          <p:cNvGrpSpPr/>
          <p:nvPr/>
        </p:nvGrpSpPr>
        <p:grpSpPr>
          <a:xfrm>
            <a:off x="9625264" y="253250"/>
            <a:ext cx="2309136" cy="646331"/>
            <a:chOff x="9625264" y="253250"/>
            <a:chExt cx="2309136" cy="646331"/>
          </a:xfrm>
        </p:grpSpPr>
        <p:sp>
          <p:nvSpPr>
            <p:cNvPr id="8" name="TextBox 7">
              <a:extLst>
                <a:ext uri="{FF2B5EF4-FFF2-40B4-BE49-F238E27FC236}">
                  <a16:creationId xmlns:a16="http://schemas.microsoft.com/office/drawing/2014/main" id="{BFD711E3-3033-7C3A-4313-FAA301A4B6A5}"/>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9" name="Group 8">
              <a:extLst>
                <a:ext uri="{FF2B5EF4-FFF2-40B4-BE49-F238E27FC236}">
                  <a16:creationId xmlns:a16="http://schemas.microsoft.com/office/drawing/2014/main" id="{D993D421-53DF-5EB8-418C-D96CCB3C3216}"/>
                </a:ext>
              </a:extLst>
            </p:cNvPr>
            <p:cNvGrpSpPr/>
            <p:nvPr/>
          </p:nvGrpSpPr>
          <p:grpSpPr>
            <a:xfrm>
              <a:off x="11536237" y="497697"/>
              <a:ext cx="280800" cy="327641"/>
              <a:chOff x="11536237" y="497697"/>
              <a:chExt cx="280800" cy="327641"/>
            </a:xfrm>
          </p:grpSpPr>
          <p:grpSp>
            <p:nvGrpSpPr>
              <p:cNvPr id="11" name="Group 10">
                <a:extLst>
                  <a:ext uri="{FF2B5EF4-FFF2-40B4-BE49-F238E27FC236}">
                    <a16:creationId xmlns:a16="http://schemas.microsoft.com/office/drawing/2014/main" id="{DE2B2BDC-23BA-4CBC-6617-ED4C8F915548}"/>
                  </a:ext>
                </a:extLst>
              </p:cNvPr>
              <p:cNvGrpSpPr/>
              <p:nvPr/>
            </p:nvGrpSpPr>
            <p:grpSpPr>
              <a:xfrm>
                <a:off x="11556085" y="569238"/>
                <a:ext cx="241524" cy="235743"/>
                <a:chOff x="7436753" y="3724651"/>
                <a:chExt cx="241524" cy="235743"/>
              </a:xfrm>
            </p:grpSpPr>
            <p:sp>
              <p:nvSpPr>
                <p:cNvPr id="14" name="Freeform: Shape 13">
                  <a:extLst>
                    <a:ext uri="{FF2B5EF4-FFF2-40B4-BE49-F238E27FC236}">
                      <a16:creationId xmlns:a16="http://schemas.microsoft.com/office/drawing/2014/main" id="{F61A9A1A-9462-0068-E651-53100CB26744}"/>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7" name="Freeform: Shape 16">
                  <a:extLst>
                    <a:ext uri="{FF2B5EF4-FFF2-40B4-BE49-F238E27FC236}">
                      <a16:creationId xmlns:a16="http://schemas.microsoft.com/office/drawing/2014/main" id="{037D4BFA-D5F9-8CC4-4213-A53DD76ACC1D}"/>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27D336BD-4D97-4A47-0C3C-19DE05593FB7}"/>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54706DC6-A075-660B-3324-A23DAA099868}"/>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51D935ED-AAEA-ABC0-BA7B-5304F3B7A220}"/>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2" name="Isosceles Triangle 11">
                <a:extLst>
                  <a:ext uri="{FF2B5EF4-FFF2-40B4-BE49-F238E27FC236}">
                    <a16:creationId xmlns:a16="http://schemas.microsoft.com/office/drawing/2014/main" id="{038F7519-C3A4-7D37-8D98-744536764D9E}"/>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reeform: Shape 12">
                <a:extLst>
                  <a:ext uri="{FF2B5EF4-FFF2-40B4-BE49-F238E27FC236}">
                    <a16:creationId xmlns:a16="http://schemas.microsoft.com/office/drawing/2014/main" id="{BBE1A9ED-A98F-9A03-0F41-CB37A054528A}"/>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22" name="TextBox 21">
            <a:extLst>
              <a:ext uri="{FF2B5EF4-FFF2-40B4-BE49-F238E27FC236}">
                <a16:creationId xmlns:a16="http://schemas.microsoft.com/office/drawing/2014/main" id="{A7DEB238-B3CC-91C1-FAD8-0CCB9A627723}"/>
              </a:ext>
            </a:extLst>
          </p:cNvPr>
          <p:cNvSpPr txBox="1"/>
          <p:nvPr/>
        </p:nvSpPr>
        <p:spPr>
          <a:xfrm>
            <a:off x="1218562" y="376361"/>
            <a:ext cx="3475358" cy="400110"/>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24/25 High Level Process</a:t>
            </a:r>
            <a:endParaRPr kumimoji="0" lang="en-GB" sz="20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
        <p:nvSpPr>
          <p:cNvPr id="23" name="TextBox 22">
            <a:extLst>
              <a:ext uri="{FF2B5EF4-FFF2-40B4-BE49-F238E27FC236}">
                <a16:creationId xmlns:a16="http://schemas.microsoft.com/office/drawing/2014/main" id="{0D8E6171-E03B-F31E-FA85-4B7D0A418DEF}"/>
              </a:ext>
            </a:extLst>
          </p:cNvPr>
          <p:cNvSpPr txBox="1"/>
          <p:nvPr/>
        </p:nvSpPr>
        <p:spPr>
          <a:xfrm>
            <a:off x="5366735" y="284027"/>
            <a:ext cx="3585714" cy="584775"/>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3200" b="1" i="0" u="sng" strike="noStrike" kern="1200" cap="none" spc="0" normalizeH="0" baseline="0" noProof="0">
                <a:ln>
                  <a:noFill/>
                </a:ln>
                <a:solidFill>
                  <a:srgbClr val="003460"/>
                </a:solidFill>
                <a:effectLst/>
                <a:uLnTx/>
                <a:uFillTx/>
                <a:latin typeface="Bierstadt" panose="020B0004020202020204" pitchFamily="34" charset="0"/>
                <a:ea typeface="+mn-ea"/>
                <a:cs typeface="Segoe UI"/>
              </a:rPr>
              <a:t>“Right First Time”</a:t>
            </a:r>
            <a:endParaRPr kumimoji="0" lang="en-GB" sz="32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Tree>
    <p:extLst>
      <p:ext uri="{BB962C8B-B14F-4D97-AF65-F5344CB8AC3E}">
        <p14:creationId xmlns:p14="http://schemas.microsoft.com/office/powerpoint/2010/main" val="71063599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500" fill="hold"/>
                                        <p:tgtEl>
                                          <p:spTgt spid="5"/>
                                        </p:tgtEl>
                                        <p:attrNameLst>
                                          <p:attrName>ppt_x</p:attrName>
                                        </p:attrNameLst>
                                      </p:cBhvr>
                                      <p:tavLst>
                                        <p:tav tm="0">
                                          <p:val>
                                            <p:strVal val="#ppt_x"/>
                                          </p:val>
                                        </p:tav>
                                        <p:tav tm="100000">
                                          <p:val>
                                            <p:strVal val="#ppt_x"/>
                                          </p:val>
                                        </p:tav>
                                      </p:tavLst>
                                    </p:anim>
                                    <p:anim calcmode="lin" valueType="num">
                                      <p:cBhvr additive="base">
                                        <p:cTn id="8" dur="1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500" fill="hold"/>
                                        <p:tgtEl>
                                          <p:spTgt spid="10"/>
                                        </p:tgtEl>
                                        <p:attrNameLst>
                                          <p:attrName>ppt_x</p:attrName>
                                        </p:attrNameLst>
                                      </p:cBhvr>
                                      <p:tavLst>
                                        <p:tav tm="0">
                                          <p:val>
                                            <p:strVal val="#ppt_x"/>
                                          </p:val>
                                        </p:tav>
                                        <p:tav tm="100000">
                                          <p:val>
                                            <p:strVal val="#ppt_x"/>
                                          </p:val>
                                        </p:tav>
                                      </p:tavLst>
                                    </p:anim>
                                    <p:anim calcmode="lin" valueType="num">
                                      <p:cBhvr additive="base">
                                        <p:cTn id="12" dur="1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anim calcmode="lin" valueType="num">
                                      <p:cBhvr additive="base">
                                        <p:cTn id="15" dur="1500" fill="hold"/>
                                        <p:tgtEl>
                                          <p:spTgt spid="38"/>
                                        </p:tgtEl>
                                        <p:attrNameLst>
                                          <p:attrName>ppt_x</p:attrName>
                                        </p:attrNameLst>
                                      </p:cBhvr>
                                      <p:tavLst>
                                        <p:tav tm="0">
                                          <p:val>
                                            <p:strVal val="#ppt_x"/>
                                          </p:val>
                                        </p:tav>
                                        <p:tav tm="100000">
                                          <p:val>
                                            <p:strVal val="#ppt_x"/>
                                          </p:val>
                                        </p:tav>
                                      </p:tavLst>
                                    </p:anim>
                                    <p:anim calcmode="lin" valueType="num">
                                      <p:cBhvr additive="base">
                                        <p:cTn id="16" dur="1500" fill="hold"/>
                                        <p:tgtEl>
                                          <p:spTgt spid="3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additive="base">
                                        <p:cTn id="19" dur="1500" fill="hold"/>
                                        <p:tgtEl>
                                          <p:spTgt spid="40"/>
                                        </p:tgtEl>
                                        <p:attrNameLst>
                                          <p:attrName>ppt_x</p:attrName>
                                        </p:attrNameLst>
                                      </p:cBhvr>
                                      <p:tavLst>
                                        <p:tav tm="0">
                                          <p:val>
                                            <p:strVal val="#ppt_x"/>
                                          </p:val>
                                        </p:tav>
                                        <p:tav tm="100000">
                                          <p:val>
                                            <p:strVal val="#ppt_x"/>
                                          </p:val>
                                        </p:tav>
                                      </p:tavLst>
                                    </p:anim>
                                    <p:anim calcmode="lin" valueType="num">
                                      <p:cBhvr additive="base">
                                        <p:cTn id="20" dur="1500" fill="hold"/>
                                        <p:tgtEl>
                                          <p:spTgt spid="40"/>
                                        </p:tgtEl>
                                        <p:attrNameLst>
                                          <p:attrName>ppt_y</p:attrName>
                                        </p:attrNameLst>
                                      </p:cBhvr>
                                      <p:tavLst>
                                        <p:tav tm="0">
                                          <p:val>
                                            <p:strVal val="1+#ppt_h/2"/>
                                          </p:val>
                                        </p:tav>
                                        <p:tav tm="100000">
                                          <p:val>
                                            <p:strVal val="#ppt_y"/>
                                          </p:val>
                                        </p:tav>
                                      </p:tavLst>
                                    </p:anim>
                                  </p:childTnLst>
                                </p:cTn>
                              </p:par>
                              <p:par>
                                <p:cTn id="21" presetID="10"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1500"/>
                                        <p:tgtEl>
                                          <p:spTgt spid="4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500"/>
                                        <p:tgtEl>
                                          <p:spTgt spid="4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67"/>
                                        </p:tgtEl>
                                        <p:attrNameLst>
                                          <p:attrName>style.visibility</p:attrName>
                                        </p:attrNameLst>
                                      </p:cBhvr>
                                      <p:to>
                                        <p:strVal val="visible"/>
                                      </p:to>
                                    </p:set>
                                    <p:animEffect transition="in" filter="fade">
                                      <p:cBhvr>
                                        <p:cTn id="29" dur="1250"/>
                                        <p:tgtEl>
                                          <p:spTgt spid="67"/>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8"/>
                                        </p:tgtEl>
                                        <p:attrNameLst>
                                          <p:attrName>style.visibility</p:attrName>
                                        </p:attrNameLst>
                                      </p:cBhvr>
                                      <p:to>
                                        <p:strVal val="visible"/>
                                      </p:to>
                                    </p:set>
                                    <p:animEffect transition="in" filter="fade">
                                      <p:cBhvr>
                                        <p:cTn id="32" dur="1250"/>
                                        <p:tgtEl>
                                          <p:spTgt spid="6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2"/>
                                        </p:tgtEl>
                                        <p:attrNameLst>
                                          <p:attrName>style.visibility</p:attrName>
                                        </p:attrNameLst>
                                      </p:cBhvr>
                                      <p:to>
                                        <p:strVal val="visible"/>
                                      </p:to>
                                    </p:set>
                                    <p:animEffect transition="in" filter="fade">
                                      <p:cBhvr>
                                        <p:cTn id="35" dur="1500"/>
                                        <p:tgtEl>
                                          <p:spTgt spid="7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0"/>
                                        </p:tgtEl>
                                        <p:attrNameLst>
                                          <p:attrName>style.visibility</p:attrName>
                                        </p:attrNameLst>
                                      </p:cBhvr>
                                      <p:to>
                                        <p:strVal val="visible"/>
                                      </p:to>
                                    </p:set>
                                    <p:animEffect transition="in" filter="fade">
                                      <p:cBhvr>
                                        <p:cTn id="38" dur="1500"/>
                                        <p:tgtEl>
                                          <p:spTgt spid="7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69"/>
                                        </p:tgtEl>
                                        <p:attrNameLst>
                                          <p:attrName>style.visibility</p:attrName>
                                        </p:attrNameLst>
                                      </p:cBhvr>
                                      <p:to>
                                        <p:strVal val="visible"/>
                                      </p:to>
                                    </p:set>
                                    <p:animEffect transition="in" filter="fade">
                                      <p:cBhvr>
                                        <p:cTn id="41" dur="1500"/>
                                        <p:tgtEl>
                                          <p:spTgt spid="6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1"/>
                                        </p:tgtEl>
                                        <p:attrNameLst>
                                          <p:attrName>style.visibility</p:attrName>
                                        </p:attrNameLst>
                                      </p:cBhvr>
                                      <p:to>
                                        <p:strVal val="visible"/>
                                      </p:to>
                                    </p:set>
                                    <p:animEffect transition="in" filter="fade">
                                      <p:cBhvr>
                                        <p:cTn id="44" dur="1500"/>
                                        <p:tgtEl>
                                          <p:spTgt spid="71"/>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0" grpId="0"/>
      <p:bldP spid="38" grpId="0"/>
      <p:bldP spid="40" grpId="0"/>
      <p:bldP spid="42" grpId="0" animBg="1"/>
      <p:bldP spid="43" grpId="0" animBg="1"/>
      <p:bldP spid="67" grpId="0" animBg="1"/>
      <p:bldP spid="68" grpId="0" animBg="1"/>
      <p:bldP spid="69" grpId="0" animBg="1"/>
      <p:bldP spid="70" grpId="0" animBg="1"/>
      <p:bldP spid="71" grpId="0" animBg="1"/>
      <p:bldP spid="72" grpId="0" animBg="1"/>
      <p:bldP spid="7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59D860C-CD85-9099-A417-7E9245686766}"/>
              </a:ext>
            </a:extLst>
          </p:cNvPr>
          <p:cNvSpPr/>
          <p:nvPr/>
        </p:nvSpPr>
        <p:spPr>
          <a:xfrm>
            <a:off x="6329142" y="1931020"/>
            <a:ext cx="1145845" cy="1090416"/>
          </a:xfrm>
          <a:prstGeom prst="rect">
            <a:avLst/>
          </a:prstGeom>
          <a:solidFill>
            <a:srgbClr val="0035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17" name="Rectangle 16">
            <a:extLst>
              <a:ext uri="{FF2B5EF4-FFF2-40B4-BE49-F238E27FC236}">
                <a16:creationId xmlns:a16="http://schemas.microsoft.com/office/drawing/2014/main" id="{56CA9C7A-B5E0-498C-FA96-777CF1E5A894}"/>
              </a:ext>
            </a:extLst>
          </p:cNvPr>
          <p:cNvSpPr/>
          <p:nvPr/>
        </p:nvSpPr>
        <p:spPr>
          <a:xfrm>
            <a:off x="5129698" y="1926313"/>
            <a:ext cx="1154260" cy="1096579"/>
          </a:xfrm>
          <a:prstGeom prst="rect">
            <a:avLst/>
          </a:prstGeom>
          <a:solidFill>
            <a:srgbClr val="395A4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18" name="Rectangle 17">
            <a:extLst>
              <a:ext uri="{FF2B5EF4-FFF2-40B4-BE49-F238E27FC236}">
                <a16:creationId xmlns:a16="http://schemas.microsoft.com/office/drawing/2014/main" id="{0149D135-9C15-18FD-25CD-52265EBCBD4D}"/>
              </a:ext>
            </a:extLst>
          </p:cNvPr>
          <p:cNvSpPr/>
          <p:nvPr/>
        </p:nvSpPr>
        <p:spPr>
          <a:xfrm>
            <a:off x="7550082" y="1931020"/>
            <a:ext cx="2401115" cy="1090416"/>
          </a:xfrm>
          <a:prstGeom prst="rect">
            <a:avLst/>
          </a:prstGeom>
          <a:solidFill>
            <a:srgbClr val="BE4D00"/>
          </a:solidFill>
          <a:ln w="12700">
            <a:solidFill>
              <a:srgbClr val="BE4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19" name="Rectangle 18">
            <a:extLst>
              <a:ext uri="{FF2B5EF4-FFF2-40B4-BE49-F238E27FC236}">
                <a16:creationId xmlns:a16="http://schemas.microsoft.com/office/drawing/2014/main" id="{3D76B288-070F-2AF4-52CE-FE24CAAF4B93}"/>
              </a:ext>
            </a:extLst>
          </p:cNvPr>
          <p:cNvSpPr/>
          <p:nvPr/>
        </p:nvSpPr>
        <p:spPr>
          <a:xfrm>
            <a:off x="9982307" y="1923109"/>
            <a:ext cx="1241938" cy="11007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20" name="Rectangle 19">
            <a:extLst>
              <a:ext uri="{FF2B5EF4-FFF2-40B4-BE49-F238E27FC236}">
                <a16:creationId xmlns:a16="http://schemas.microsoft.com/office/drawing/2014/main" id="{97D63A62-49A4-CF4B-F9C0-D23F402FFE50}"/>
              </a:ext>
            </a:extLst>
          </p:cNvPr>
          <p:cNvSpPr/>
          <p:nvPr/>
        </p:nvSpPr>
        <p:spPr>
          <a:xfrm>
            <a:off x="2223269" y="191937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21" name="Rectangle 20">
            <a:extLst>
              <a:ext uri="{FF2B5EF4-FFF2-40B4-BE49-F238E27FC236}">
                <a16:creationId xmlns:a16="http://schemas.microsoft.com/office/drawing/2014/main" id="{78ACF94E-46F3-67EA-55ED-0FB9AAD4A8CE}"/>
              </a:ext>
            </a:extLst>
          </p:cNvPr>
          <p:cNvSpPr/>
          <p:nvPr/>
        </p:nvSpPr>
        <p:spPr>
          <a:xfrm>
            <a:off x="2223269" y="2490103"/>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24" name="Arrow: Pentagon 23">
            <a:extLst>
              <a:ext uri="{FF2B5EF4-FFF2-40B4-BE49-F238E27FC236}">
                <a16:creationId xmlns:a16="http://schemas.microsoft.com/office/drawing/2014/main" id="{63793AA2-834C-EAFA-C7AB-2066894AEF3B}"/>
              </a:ext>
            </a:extLst>
          </p:cNvPr>
          <p:cNvSpPr/>
          <p:nvPr/>
        </p:nvSpPr>
        <p:spPr>
          <a:xfrm>
            <a:off x="2223269" y="3386746"/>
            <a:ext cx="2873672"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32" name="TextBox 31">
            <a:extLst>
              <a:ext uri="{FF2B5EF4-FFF2-40B4-BE49-F238E27FC236}">
                <a16:creationId xmlns:a16="http://schemas.microsoft.com/office/drawing/2014/main" id="{7D7811EB-D2B3-FEC6-E5A7-BBC88B04DF9C}"/>
              </a:ext>
            </a:extLst>
          </p:cNvPr>
          <p:cNvSpPr txBox="1"/>
          <p:nvPr/>
        </p:nvSpPr>
        <p:spPr>
          <a:xfrm>
            <a:off x="2223269" y="3386746"/>
            <a:ext cx="2684656"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36" name="Rectangle 35">
            <a:extLst>
              <a:ext uri="{FF2B5EF4-FFF2-40B4-BE49-F238E27FC236}">
                <a16:creationId xmlns:a16="http://schemas.microsoft.com/office/drawing/2014/main" id="{BCC3E1D0-B3FB-688A-A442-CED9BD1EB66E}"/>
              </a:ext>
            </a:extLst>
          </p:cNvPr>
          <p:cNvSpPr/>
          <p:nvPr/>
        </p:nvSpPr>
        <p:spPr>
          <a:xfrm>
            <a:off x="964145" y="191988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37" name="Rectangle 36">
            <a:extLst>
              <a:ext uri="{FF2B5EF4-FFF2-40B4-BE49-F238E27FC236}">
                <a16:creationId xmlns:a16="http://schemas.microsoft.com/office/drawing/2014/main" id="{7886854E-F90E-FFAE-3FDC-8538DAA7B7C3}"/>
              </a:ext>
            </a:extLst>
          </p:cNvPr>
          <p:cNvSpPr/>
          <p:nvPr/>
        </p:nvSpPr>
        <p:spPr>
          <a:xfrm>
            <a:off x="6329142" y="1931528"/>
            <a:ext cx="1145845" cy="1096578"/>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39" name="Rectangle 38">
            <a:extLst>
              <a:ext uri="{FF2B5EF4-FFF2-40B4-BE49-F238E27FC236}">
                <a16:creationId xmlns:a16="http://schemas.microsoft.com/office/drawing/2014/main" id="{0B5C20A1-D0E9-483A-47D8-6577ECB93A94}"/>
              </a:ext>
            </a:extLst>
          </p:cNvPr>
          <p:cNvSpPr/>
          <p:nvPr/>
        </p:nvSpPr>
        <p:spPr>
          <a:xfrm>
            <a:off x="5129698" y="1926822"/>
            <a:ext cx="1154260" cy="1102776"/>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41" name="Rectangle 40">
            <a:extLst>
              <a:ext uri="{FF2B5EF4-FFF2-40B4-BE49-F238E27FC236}">
                <a16:creationId xmlns:a16="http://schemas.microsoft.com/office/drawing/2014/main" id="{AED4C48D-5443-B76E-6E69-075CBD14E8D4}"/>
              </a:ext>
            </a:extLst>
          </p:cNvPr>
          <p:cNvSpPr/>
          <p:nvPr/>
        </p:nvSpPr>
        <p:spPr>
          <a:xfrm>
            <a:off x="7550082" y="1931528"/>
            <a:ext cx="2401115" cy="1096578"/>
          </a:xfrm>
          <a:prstGeom prst="rect">
            <a:avLst/>
          </a:prstGeom>
          <a:solidFill>
            <a:srgbClr val="D9D9D9"/>
          </a:solidFill>
          <a:ln w="12700">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42" name="Rectangle 41">
            <a:extLst>
              <a:ext uri="{FF2B5EF4-FFF2-40B4-BE49-F238E27FC236}">
                <a16:creationId xmlns:a16="http://schemas.microsoft.com/office/drawing/2014/main" id="{6E367432-3908-A014-82CE-6D0457642C10}"/>
              </a:ext>
            </a:extLst>
          </p:cNvPr>
          <p:cNvSpPr/>
          <p:nvPr/>
        </p:nvSpPr>
        <p:spPr>
          <a:xfrm>
            <a:off x="9982307" y="1923616"/>
            <a:ext cx="1241938" cy="1106997"/>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45" name="Arrow: Pentagon 44">
            <a:extLst>
              <a:ext uri="{FF2B5EF4-FFF2-40B4-BE49-F238E27FC236}">
                <a16:creationId xmlns:a16="http://schemas.microsoft.com/office/drawing/2014/main" id="{F51F9AFB-C9BF-386B-93EC-F5CF1EF83B5B}"/>
              </a:ext>
            </a:extLst>
          </p:cNvPr>
          <p:cNvSpPr/>
          <p:nvPr/>
        </p:nvSpPr>
        <p:spPr>
          <a:xfrm>
            <a:off x="978695" y="3091145"/>
            <a:ext cx="4091570"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47" name="TextBox 46">
            <a:extLst>
              <a:ext uri="{FF2B5EF4-FFF2-40B4-BE49-F238E27FC236}">
                <a16:creationId xmlns:a16="http://schemas.microsoft.com/office/drawing/2014/main" id="{35859B28-B2F2-AE6D-8495-374FE689B4BE}"/>
              </a:ext>
            </a:extLst>
          </p:cNvPr>
          <p:cNvSpPr txBox="1"/>
          <p:nvPr/>
        </p:nvSpPr>
        <p:spPr>
          <a:xfrm>
            <a:off x="973362" y="3086077"/>
            <a:ext cx="3822447"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Accessibility For continuing Students &amp; Staff</a:t>
            </a:r>
          </a:p>
        </p:txBody>
      </p:sp>
      <p:sp>
        <p:nvSpPr>
          <p:cNvPr id="48" name="TextBox 47">
            <a:extLst>
              <a:ext uri="{FF2B5EF4-FFF2-40B4-BE49-F238E27FC236}">
                <a16:creationId xmlns:a16="http://schemas.microsoft.com/office/drawing/2014/main" id="{909469F8-26E6-9DE2-B71E-1198FDDA06B1}"/>
              </a:ext>
            </a:extLst>
          </p:cNvPr>
          <p:cNvSpPr txBox="1"/>
          <p:nvPr/>
        </p:nvSpPr>
        <p:spPr>
          <a:xfrm>
            <a:off x="509324" y="2103712"/>
            <a:ext cx="519751"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 24-25</a:t>
            </a:r>
          </a:p>
        </p:txBody>
      </p:sp>
      <p:sp>
        <p:nvSpPr>
          <p:cNvPr id="49" name="Rectangle 48">
            <a:extLst>
              <a:ext uri="{FF2B5EF4-FFF2-40B4-BE49-F238E27FC236}">
                <a16:creationId xmlns:a16="http://schemas.microsoft.com/office/drawing/2014/main" id="{4E2A3450-A984-5BF7-E3C9-AB6A5FF2F68C}"/>
              </a:ext>
            </a:extLst>
          </p:cNvPr>
          <p:cNvSpPr/>
          <p:nvPr/>
        </p:nvSpPr>
        <p:spPr>
          <a:xfrm>
            <a:off x="618831" y="1921881"/>
            <a:ext cx="292718" cy="1106226"/>
          </a:xfrm>
          <a:prstGeom prst="rect">
            <a:avLst/>
          </a:prstGeom>
          <a:solidFill>
            <a:srgbClr val="0038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50" name="TextBox 49">
            <a:extLst>
              <a:ext uri="{FF2B5EF4-FFF2-40B4-BE49-F238E27FC236}">
                <a16:creationId xmlns:a16="http://schemas.microsoft.com/office/drawing/2014/main" id="{D77FC5CC-F593-AC2B-CD54-5C61A7754AD6}"/>
              </a:ext>
            </a:extLst>
          </p:cNvPr>
          <p:cNvSpPr txBox="1"/>
          <p:nvPr/>
        </p:nvSpPr>
        <p:spPr>
          <a:xfrm rot="16200000">
            <a:off x="314588" y="2336214"/>
            <a:ext cx="901203"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 24-25</a:t>
            </a:r>
          </a:p>
        </p:txBody>
      </p:sp>
      <p:sp>
        <p:nvSpPr>
          <p:cNvPr id="51" name="Rectangle 50">
            <a:extLst>
              <a:ext uri="{FF2B5EF4-FFF2-40B4-BE49-F238E27FC236}">
                <a16:creationId xmlns:a16="http://schemas.microsoft.com/office/drawing/2014/main" id="{E389DBF3-E6E8-FE01-F03E-C30C4D30E605}"/>
              </a:ext>
            </a:extLst>
          </p:cNvPr>
          <p:cNvSpPr/>
          <p:nvPr/>
        </p:nvSpPr>
        <p:spPr>
          <a:xfrm>
            <a:off x="964741" y="2490103"/>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a:t>
            </a:r>
            <a:r>
              <a:rPr lang="en-US" sz="1000" b="1">
                <a:solidFill>
                  <a:prstClr val="white"/>
                </a:solidFill>
                <a:latin typeface="Bierstadt Display" panose="020B0004020202020204" pitchFamily="34" charset="0"/>
                <a:ea typeface="Calibri" panose="020F0502020204030204" pitchFamily="34" charset="0"/>
                <a:cs typeface="Arial" panose="020B0604020202020204" pitchFamily="34" charset="0"/>
              </a:rPr>
              <a:t>identified</a:t>
            </a: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 </a:t>
            </a:r>
          </a:p>
        </p:txBody>
      </p:sp>
      <p:sp>
        <p:nvSpPr>
          <p:cNvPr id="52" name="Arrow: Pentagon 51">
            <a:extLst>
              <a:ext uri="{FF2B5EF4-FFF2-40B4-BE49-F238E27FC236}">
                <a16:creationId xmlns:a16="http://schemas.microsoft.com/office/drawing/2014/main" id="{CE4C10A4-5FF3-1A7E-071D-92DB9A7245E7}"/>
              </a:ext>
            </a:extLst>
          </p:cNvPr>
          <p:cNvSpPr/>
          <p:nvPr/>
        </p:nvSpPr>
        <p:spPr>
          <a:xfrm>
            <a:off x="974106" y="1214633"/>
            <a:ext cx="1184373" cy="619460"/>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E7E6E6">
                    <a:lumMod val="75000"/>
                  </a:srgbClr>
                </a:solidFill>
                <a:latin typeface="Bierstadt Display" panose="020B0004020202020204" pitchFamily="34" charset="0"/>
              </a:rPr>
              <a:t>Pre-Planning</a:t>
            </a:r>
          </a:p>
          <a:p>
            <a:pPr algn="ctr"/>
            <a:r>
              <a:rPr lang="en-GB" sz="1100" i="1">
                <a:solidFill>
                  <a:srgbClr val="E7E6E6">
                    <a:lumMod val="75000"/>
                  </a:srgbClr>
                </a:solidFill>
                <a:latin typeface="Bierstadt Display" panose="020B0004020202020204" pitchFamily="34" charset="0"/>
              </a:rPr>
              <a:t>January</a:t>
            </a:r>
          </a:p>
        </p:txBody>
      </p:sp>
      <p:sp>
        <p:nvSpPr>
          <p:cNvPr id="53" name="Arrow: Pentagon 52">
            <a:extLst>
              <a:ext uri="{FF2B5EF4-FFF2-40B4-BE49-F238E27FC236}">
                <a16:creationId xmlns:a16="http://schemas.microsoft.com/office/drawing/2014/main" id="{8B5D7213-8422-5DA4-343A-8E7EE3ACDB08}"/>
              </a:ext>
            </a:extLst>
          </p:cNvPr>
          <p:cNvSpPr/>
          <p:nvPr/>
        </p:nvSpPr>
        <p:spPr>
          <a:xfrm>
            <a:off x="2236261" y="1229941"/>
            <a:ext cx="2819292" cy="610687"/>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548235"/>
                </a:solidFill>
                <a:latin typeface="Bierstadt Display" panose="020B0004020202020204" pitchFamily="34" charset="0"/>
              </a:rPr>
              <a:t>Course Requirements / Edit &amp; Prep </a:t>
            </a:r>
          </a:p>
          <a:p>
            <a:pPr algn="ctr"/>
            <a:r>
              <a:rPr lang="en-GB" sz="1100" i="1">
                <a:solidFill>
                  <a:srgbClr val="548235"/>
                </a:solidFill>
                <a:latin typeface="Bierstadt Display" panose="020B0004020202020204" pitchFamily="34" charset="0"/>
              </a:rPr>
              <a:t>Mid-February - April</a:t>
            </a:r>
          </a:p>
        </p:txBody>
      </p:sp>
      <p:sp>
        <p:nvSpPr>
          <p:cNvPr id="54" name="Arrow: Pentagon 53">
            <a:extLst>
              <a:ext uri="{FF2B5EF4-FFF2-40B4-BE49-F238E27FC236}">
                <a16:creationId xmlns:a16="http://schemas.microsoft.com/office/drawing/2014/main" id="{8C944523-059F-0A43-E0BA-CC2476F6F691}"/>
              </a:ext>
            </a:extLst>
          </p:cNvPr>
          <p:cNvSpPr/>
          <p:nvPr/>
        </p:nvSpPr>
        <p:spPr>
          <a:xfrm>
            <a:off x="5106959" y="1206541"/>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Rooming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May</a:t>
            </a:r>
          </a:p>
        </p:txBody>
      </p:sp>
      <p:sp>
        <p:nvSpPr>
          <p:cNvPr id="55" name="Arrow: Pentagon 54">
            <a:extLst>
              <a:ext uri="{FF2B5EF4-FFF2-40B4-BE49-F238E27FC236}">
                <a16:creationId xmlns:a16="http://schemas.microsoft.com/office/drawing/2014/main" id="{1379D410-D013-58C9-F0BD-308001A7578E}"/>
              </a:ext>
            </a:extLst>
          </p:cNvPr>
          <p:cNvSpPr/>
          <p:nvPr/>
        </p:nvSpPr>
        <p:spPr>
          <a:xfrm>
            <a:off x="6323333" y="1206541"/>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Un-roomed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June</a:t>
            </a:r>
          </a:p>
        </p:txBody>
      </p:sp>
      <p:sp>
        <p:nvSpPr>
          <p:cNvPr id="65" name="Arrow: Pentagon 64">
            <a:extLst>
              <a:ext uri="{FF2B5EF4-FFF2-40B4-BE49-F238E27FC236}">
                <a16:creationId xmlns:a16="http://schemas.microsoft.com/office/drawing/2014/main" id="{C78CAD6B-81F4-4171-ABCD-531C2535554E}"/>
              </a:ext>
            </a:extLst>
          </p:cNvPr>
          <p:cNvSpPr/>
          <p:nvPr/>
        </p:nvSpPr>
        <p:spPr>
          <a:xfrm>
            <a:off x="7548838" y="1206541"/>
            <a:ext cx="3697851" cy="581129"/>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Change Requests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July Onwards</a:t>
            </a:r>
          </a:p>
        </p:txBody>
      </p:sp>
      <p:sp>
        <p:nvSpPr>
          <p:cNvPr id="68" name="Arrow: Pentagon 67">
            <a:extLst>
              <a:ext uri="{FF2B5EF4-FFF2-40B4-BE49-F238E27FC236}">
                <a16:creationId xmlns:a16="http://schemas.microsoft.com/office/drawing/2014/main" id="{FC08131C-9766-DE27-D9DC-1E93B32C6898}"/>
              </a:ext>
            </a:extLst>
          </p:cNvPr>
          <p:cNvSpPr/>
          <p:nvPr/>
        </p:nvSpPr>
        <p:spPr>
          <a:xfrm>
            <a:off x="973361" y="3089263"/>
            <a:ext cx="4140000" cy="252000"/>
          </a:xfrm>
          <a:prstGeom prst="homePlate">
            <a:avLst/>
          </a:prstGeom>
          <a:solidFill>
            <a:srgbClr val="D9D9D9"/>
          </a:solidFill>
          <a:ln w="38100">
            <a:solidFill>
              <a:srgbClr val="D9D9D9"/>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rPr>
              <a:t>Accessibility for continuing students</a:t>
            </a:r>
          </a:p>
        </p:txBody>
      </p:sp>
      <p:sp>
        <p:nvSpPr>
          <p:cNvPr id="70" name="Rectangle 69">
            <a:extLst>
              <a:ext uri="{FF2B5EF4-FFF2-40B4-BE49-F238E27FC236}">
                <a16:creationId xmlns:a16="http://schemas.microsoft.com/office/drawing/2014/main" id="{92C6673C-D773-B72C-F646-3D2D5237C56E}"/>
              </a:ext>
            </a:extLst>
          </p:cNvPr>
          <p:cNvSpPr/>
          <p:nvPr/>
        </p:nvSpPr>
        <p:spPr>
          <a:xfrm>
            <a:off x="953211" y="1913592"/>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71" name="Rectangle 70">
            <a:extLst>
              <a:ext uri="{FF2B5EF4-FFF2-40B4-BE49-F238E27FC236}">
                <a16:creationId xmlns:a16="http://schemas.microsoft.com/office/drawing/2014/main" id="{3F179E71-FAB7-84FF-D165-DF49E8203685}"/>
              </a:ext>
            </a:extLst>
          </p:cNvPr>
          <p:cNvSpPr/>
          <p:nvPr/>
        </p:nvSpPr>
        <p:spPr>
          <a:xfrm>
            <a:off x="954266" y="2484923"/>
            <a:ext cx="1228465" cy="551649"/>
          </a:xfrm>
          <a:prstGeom prst="rect">
            <a:avLst/>
          </a:prstGeom>
          <a:solidFill>
            <a:schemeClr val="bg1">
              <a:lumMod val="85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identified</a:t>
            </a:r>
          </a:p>
        </p:txBody>
      </p:sp>
      <p:grpSp>
        <p:nvGrpSpPr>
          <p:cNvPr id="72" name="Group 71">
            <a:extLst>
              <a:ext uri="{FF2B5EF4-FFF2-40B4-BE49-F238E27FC236}">
                <a16:creationId xmlns:a16="http://schemas.microsoft.com/office/drawing/2014/main" id="{C1006B6D-E5EE-A560-840C-5CE7E9310979}"/>
              </a:ext>
            </a:extLst>
          </p:cNvPr>
          <p:cNvGrpSpPr/>
          <p:nvPr/>
        </p:nvGrpSpPr>
        <p:grpSpPr>
          <a:xfrm>
            <a:off x="2353000" y="4107483"/>
            <a:ext cx="9349713" cy="2530292"/>
            <a:chOff x="319249" y="4015353"/>
            <a:chExt cx="11414533" cy="2530292"/>
          </a:xfrm>
        </p:grpSpPr>
        <p:sp>
          <p:nvSpPr>
            <p:cNvPr id="74" name="Flowchart: Off-page Connector 5">
              <a:extLst>
                <a:ext uri="{FF2B5EF4-FFF2-40B4-BE49-F238E27FC236}">
                  <a16:creationId xmlns:a16="http://schemas.microsoft.com/office/drawing/2014/main" id="{B54BB2A2-CBCB-E61E-FB33-24288C0D63E6}"/>
                </a:ext>
              </a:extLst>
            </p:cNvPr>
            <p:cNvSpPr/>
            <p:nvPr/>
          </p:nvSpPr>
          <p:spPr bwMode="auto">
            <a:xfrm rot="16200000">
              <a:off x="2139268" y="2195336"/>
              <a:ext cx="2530292" cy="6170326"/>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9116"/>
                <a:gd name="connsiteX1" fmla="*/ 10000 w 10000"/>
                <a:gd name="connsiteY1" fmla="*/ 0 h 9116"/>
                <a:gd name="connsiteX2" fmla="*/ 10000 w 10000"/>
                <a:gd name="connsiteY2" fmla="*/ 8000 h 9116"/>
                <a:gd name="connsiteX3" fmla="*/ 4892 w 10000"/>
                <a:gd name="connsiteY3" fmla="*/ 9116 h 9116"/>
                <a:gd name="connsiteX4" fmla="*/ 0 w 10000"/>
                <a:gd name="connsiteY4" fmla="*/ 8000 h 9116"/>
                <a:gd name="connsiteX5" fmla="*/ 0 w 10000"/>
                <a:gd name="connsiteY5" fmla="*/ 0 h 9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9116">
                  <a:moveTo>
                    <a:pt x="0" y="0"/>
                  </a:moveTo>
                  <a:lnTo>
                    <a:pt x="10000" y="0"/>
                  </a:lnTo>
                  <a:lnTo>
                    <a:pt x="10000" y="8000"/>
                  </a:lnTo>
                  <a:lnTo>
                    <a:pt x="4892" y="9116"/>
                  </a:lnTo>
                  <a:lnTo>
                    <a:pt x="0" y="8000"/>
                  </a:lnTo>
                  <a:lnTo>
                    <a:pt x="0" y="0"/>
                  </a:lnTo>
                  <a:close/>
                </a:path>
              </a:pathLst>
            </a:cu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kern="1200" cap="none" spc="0" normalizeH="0" baseline="0" noProof="0">
                <a:ln>
                  <a:noFill/>
                </a:ln>
                <a:solidFill>
                  <a:srgbClr val="002060"/>
                </a:solidFill>
                <a:effectLst/>
                <a:uLnTx/>
                <a:uFillTx/>
                <a:latin typeface="Bierstadt" panose="020B0004020202020204" pitchFamily="34" charset="0"/>
                <a:ea typeface="ＭＳ Ｐゴシック"/>
              </a:endParaRPr>
            </a:p>
          </p:txBody>
        </p:sp>
        <p:sp>
          <p:nvSpPr>
            <p:cNvPr id="75" name="TextBox 74">
              <a:extLst>
                <a:ext uri="{FF2B5EF4-FFF2-40B4-BE49-F238E27FC236}">
                  <a16:creationId xmlns:a16="http://schemas.microsoft.com/office/drawing/2014/main" id="{83782AAA-B287-9223-F779-A72D0990C200}"/>
                </a:ext>
              </a:extLst>
            </p:cNvPr>
            <p:cNvSpPr txBox="1"/>
            <p:nvPr/>
          </p:nvSpPr>
          <p:spPr>
            <a:xfrm>
              <a:off x="319249" y="4072103"/>
              <a:ext cx="11414533" cy="2616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endParaRPr kumimoji="0" lang="en-US" sz="1100" b="0" i="0" u="none" strike="noStrike" kern="1200" cap="none" spc="0" normalizeH="0" baseline="0" noProof="0">
                <a:ln>
                  <a:noFill/>
                </a:ln>
                <a:solidFill>
                  <a:srgbClr val="FFFFFE"/>
                </a:solidFill>
                <a:effectLst/>
                <a:uLnTx/>
                <a:uFillTx/>
                <a:latin typeface="Bierstadt" panose="020B0004020202020204" pitchFamily="34" charset="0"/>
              </a:endParaRPr>
            </a:p>
          </p:txBody>
        </p:sp>
      </p:grpSp>
      <p:grpSp>
        <p:nvGrpSpPr>
          <p:cNvPr id="6" name="Group 5">
            <a:extLst>
              <a:ext uri="{FF2B5EF4-FFF2-40B4-BE49-F238E27FC236}">
                <a16:creationId xmlns:a16="http://schemas.microsoft.com/office/drawing/2014/main" id="{9E66C064-C6B1-2D45-F529-9D2C6969F915}"/>
              </a:ext>
            </a:extLst>
          </p:cNvPr>
          <p:cNvGrpSpPr/>
          <p:nvPr/>
        </p:nvGrpSpPr>
        <p:grpSpPr>
          <a:xfrm>
            <a:off x="9625264" y="253250"/>
            <a:ext cx="2309136" cy="646331"/>
            <a:chOff x="9625264" y="253250"/>
            <a:chExt cx="2309136" cy="646331"/>
          </a:xfrm>
        </p:grpSpPr>
        <p:sp>
          <p:nvSpPr>
            <p:cNvPr id="8" name="TextBox 7">
              <a:extLst>
                <a:ext uri="{FF2B5EF4-FFF2-40B4-BE49-F238E27FC236}">
                  <a16:creationId xmlns:a16="http://schemas.microsoft.com/office/drawing/2014/main" id="{7449CE5E-5BF5-F885-5CA2-113C38C0E1BC}"/>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9" name="Group 8">
              <a:extLst>
                <a:ext uri="{FF2B5EF4-FFF2-40B4-BE49-F238E27FC236}">
                  <a16:creationId xmlns:a16="http://schemas.microsoft.com/office/drawing/2014/main" id="{073FEBEE-6F52-EF5C-2B23-2FA82BA3B039}"/>
                </a:ext>
              </a:extLst>
            </p:cNvPr>
            <p:cNvGrpSpPr/>
            <p:nvPr/>
          </p:nvGrpSpPr>
          <p:grpSpPr>
            <a:xfrm>
              <a:off x="11536237" y="497697"/>
              <a:ext cx="280800" cy="327641"/>
              <a:chOff x="11536237" y="497697"/>
              <a:chExt cx="280800" cy="327641"/>
            </a:xfrm>
          </p:grpSpPr>
          <p:grpSp>
            <p:nvGrpSpPr>
              <p:cNvPr id="11" name="Group 10">
                <a:extLst>
                  <a:ext uri="{FF2B5EF4-FFF2-40B4-BE49-F238E27FC236}">
                    <a16:creationId xmlns:a16="http://schemas.microsoft.com/office/drawing/2014/main" id="{8F8C8C95-284E-04C7-B3E6-EB0552AE8BB8}"/>
                  </a:ext>
                </a:extLst>
              </p:cNvPr>
              <p:cNvGrpSpPr/>
              <p:nvPr/>
            </p:nvGrpSpPr>
            <p:grpSpPr>
              <a:xfrm>
                <a:off x="11556085" y="569238"/>
                <a:ext cx="241524" cy="235743"/>
                <a:chOff x="7436753" y="3724651"/>
                <a:chExt cx="241524" cy="235743"/>
              </a:xfrm>
            </p:grpSpPr>
            <p:sp>
              <p:nvSpPr>
                <p:cNvPr id="15" name="Freeform: Shape 14">
                  <a:extLst>
                    <a:ext uri="{FF2B5EF4-FFF2-40B4-BE49-F238E27FC236}">
                      <a16:creationId xmlns:a16="http://schemas.microsoft.com/office/drawing/2014/main" id="{3A427E4B-FB24-A9F9-13DB-FCDAECE9635A}"/>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6A81467F-7202-094D-7C96-9D93183CA1F7}"/>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2" name="Freeform: Shape 21">
                  <a:extLst>
                    <a:ext uri="{FF2B5EF4-FFF2-40B4-BE49-F238E27FC236}">
                      <a16:creationId xmlns:a16="http://schemas.microsoft.com/office/drawing/2014/main" id="{1E6DEC13-A972-0A7C-DC02-863E3291A898}"/>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3" name="Freeform: Shape 22">
                  <a:extLst>
                    <a:ext uri="{FF2B5EF4-FFF2-40B4-BE49-F238E27FC236}">
                      <a16:creationId xmlns:a16="http://schemas.microsoft.com/office/drawing/2014/main" id="{AE5CED04-9ED3-3717-5305-451C77E016B6}"/>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66F6406F-515B-671F-C4D6-975DD20B27CD}"/>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3" name="Isosceles Triangle 12">
                <a:extLst>
                  <a:ext uri="{FF2B5EF4-FFF2-40B4-BE49-F238E27FC236}">
                    <a16:creationId xmlns:a16="http://schemas.microsoft.com/office/drawing/2014/main" id="{ADB883B7-06E9-31EC-AFB5-E6982C1A8B5E}"/>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Freeform: Shape 13">
                <a:extLst>
                  <a:ext uri="{FF2B5EF4-FFF2-40B4-BE49-F238E27FC236}">
                    <a16:creationId xmlns:a16="http://schemas.microsoft.com/office/drawing/2014/main" id="{E8D67680-B9A6-D9BB-A76A-12DFA766D8A4}"/>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26" name="TextBox 25">
            <a:extLst>
              <a:ext uri="{FF2B5EF4-FFF2-40B4-BE49-F238E27FC236}">
                <a16:creationId xmlns:a16="http://schemas.microsoft.com/office/drawing/2014/main" id="{86105B36-5DDD-9943-C3CF-6A51ECA6105A}"/>
              </a:ext>
            </a:extLst>
          </p:cNvPr>
          <p:cNvSpPr txBox="1"/>
          <p:nvPr/>
        </p:nvSpPr>
        <p:spPr>
          <a:xfrm>
            <a:off x="1218562" y="376361"/>
            <a:ext cx="3475358" cy="400110"/>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24/25 High Level Process</a:t>
            </a:r>
            <a:endParaRPr kumimoji="0" lang="en-GB" sz="20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
        <p:nvSpPr>
          <p:cNvPr id="27" name="TextBox 26">
            <a:extLst>
              <a:ext uri="{FF2B5EF4-FFF2-40B4-BE49-F238E27FC236}">
                <a16:creationId xmlns:a16="http://schemas.microsoft.com/office/drawing/2014/main" id="{9D52A5D0-728A-E419-D262-314C8B51A586}"/>
              </a:ext>
            </a:extLst>
          </p:cNvPr>
          <p:cNvSpPr txBox="1"/>
          <p:nvPr/>
        </p:nvSpPr>
        <p:spPr>
          <a:xfrm>
            <a:off x="5366735" y="284027"/>
            <a:ext cx="3585714" cy="584775"/>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3200" b="1" i="0" u="sng" strike="noStrike" kern="1200" cap="none" spc="0" normalizeH="0" baseline="0" noProof="0">
                <a:ln>
                  <a:noFill/>
                </a:ln>
                <a:solidFill>
                  <a:srgbClr val="003460"/>
                </a:solidFill>
                <a:effectLst/>
                <a:uLnTx/>
                <a:uFillTx/>
                <a:latin typeface="Bierstadt" panose="020B0004020202020204" pitchFamily="34" charset="0"/>
                <a:ea typeface="+mn-ea"/>
                <a:cs typeface="Segoe UI"/>
              </a:rPr>
              <a:t>“Right First Time”</a:t>
            </a:r>
            <a:endParaRPr kumimoji="0" lang="en-GB" sz="32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
        <p:nvSpPr>
          <p:cNvPr id="2" name="Arrow: Pentagon 1">
            <a:extLst>
              <a:ext uri="{FF2B5EF4-FFF2-40B4-BE49-F238E27FC236}">
                <a16:creationId xmlns:a16="http://schemas.microsoft.com/office/drawing/2014/main" id="{44F961E6-6A78-D23F-1F3E-02BE5DD5AEA5}"/>
              </a:ext>
            </a:extLst>
          </p:cNvPr>
          <p:cNvSpPr/>
          <p:nvPr/>
        </p:nvSpPr>
        <p:spPr>
          <a:xfrm>
            <a:off x="348083" y="4644675"/>
            <a:ext cx="1827330" cy="1304464"/>
          </a:xfrm>
          <a:prstGeom prst="homePlate">
            <a:avLst/>
          </a:prstGeom>
          <a:ln>
            <a:solidFill>
              <a:srgbClr val="548235"/>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548235"/>
                </a:solidFill>
                <a:latin typeface="Bierstadt Display" panose="020B0004020202020204" pitchFamily="34" charset="0"/>
              </a:rPr>
              <a:t>Course Requirements / Edit &amp; Prep </a:t>
            </a:r>
          </a:p>
          <a:p>
            <a:pPr algn="ctr"/>
            <a:r>
              <a:rPr lang="en-GB" sz="1100" i="1">
                <a:solidFill>
                  <a:srgbClr val="548235"/>
                </a:solidFill>
                <a:latin typeface="Bierstadt Display" panose="020B0004020202020204" pitchFamily="34" charset="0"/>
              </a:rPr>
              <a:t>Mid-February - April</a:t>
            </a:r>
            <a:endParaRPr kumimoji="0" lang="en-GB" sz="1100" b="0" i="1" u="none" strike="noStrike" kern="1200" cap="none" spc="0" normalizeH="0" baseline="0" noProof="0">
              <a:ln>
                <a:noFill/>
              </a:ln>
              <a:solidFill>
                <a:srgbClr val="548235"/>
              </a:solidFill>
              <a:effectLst/>
              <a:uLnTx/>
              <a:uFillTx/>
              <a:latin typeface="Bierstadt Display" panose="020B0004020202020204" pitchFamily="34" charset="0"/>
              <a:ea typeface="+mn-ea"/>
              <a:cs typeface="+mn-cs"/>
            </a:endParaRPr>
          </a:p>
        </p:txBody>
      </p:sp>
      <p:sp>
        <p:nvSpPr>
          <p:cNvPr id="7" name="TextBox 6">
            <a:extLst>
              <a:ext uri="{FF2B5EF4-FFF2-40B4-BE49-F238E27FC236}">
                <a16:creationId xmlns:a16="http://schemas.microsoft.com/office/drawing/2014/main" id="{FAFADF39-260F-D8CE-AB39-D13A0512E85B}"/>
              </a:ext>
            </a:extLst>
          </p:cNvPr>
          <p:cNvSpPr txBox="1"/>
          <p:nvPr/>
        </p:nvSpPr>
        <p:spPr>
          <a:xfrm>
            <a:off x="2404532" y="3850948"/>
            <a:ext cx="9529868" cy="2800767"/>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r>
              <a:rPr kumimoji="0" lang="en-GB" b="1" i="0" u="none" strike="noStrike" kern="1200" cap="none" spc="0" normalizeH="0" baseline="0" noProof="0">
                <a:ln>
                  <a:noFill/>
                </a:ln>
                <a:solidFill>
                  <a:schemeClr val="accent6">
                    <a:lumMod val="50000"/>
                  </a:schemeClr>
                </a:solidFill>
                <a:effectLst/>
                <a:uLnTx/>
                <a:uFillTx/>
                <a:latin typeface="Bierstadt" panose="020B0004020202020204" pitchFamily="34" charset="0"/>
              </a:rPr>
              <a:t>What are we trying to achieve in this period : </a:t>
            </a:r>
          </a:p>
          <a:p>
            <a:pPr marL="0" marR="0" lvl="0" indent="0" algn="l" defTabSz="914400" rtl="0" eaLnBrk="1" fontAlgn="auto" latinLnBrk="0" hangingPunct="1">
              <a:lnSpc>
                <a:spcPct val="100000"/>
              </a:lnSpc>
              <a:spcBef>
                <a:spcPct val="0"/>
              </a:spcBef>
              <a:spcAft>
                <a:spcPct val="0"/>
              </a:spcAft>
              <a:buClrTx/>
              <a:buSzTx/>
              <a:buFontTx/>
              <a:buNone/>
              <a:tabLst/>
              <a:defRPr/>
            </a:pPr>
            <a:endParaRPr kumimoji="0" lang="en-US" sz="1600" b="0" i="0" u="none" strike="noStrike" kern="1200" cap="none" spc="0" normalizeH="0" baseline="0" noProof="0">
              <a:ln>
                <a:noFill/>
              </a:ln>
              <a:solidFill>
                <a:schemeClr val="accent6">
                  <a:lumMod val="50000"/>
                </a:schemeClr>
              </a:solidFill>
              <a:effectLst/>
              <a:uLnTx/>
              <a:uFillTx/>
              <a:latin typeface="Bierstadt" panose="020B0004020202020204" pitchFamily="34" charset="0"/>
            </a:endParaRPr>
          </a:p>
          <a:p>
            <a:pPr marL="285750" marR="0" lvl="0" indent="-285750" algn="l" defTabSz="914400" rtl="0" eaLnBrk="1" fontAlgn="auto" latinLnBrk="0" hangingPunct="1">
              <a:lnSpc>
                <a:spcPct val="100000"/>
              </a:lnSpc>
              <a:spcBef>
                <a:spcPct val="0"/>
              </a:spcBef>
              <a:spcAft>
                <a:spcPct val="0"/>
              </a:spcAft>
              <a:buClrTx/>
              <a:buSzTx/>
              <a:buFont typeface="Arial,Sans-Serif"/>
              <a:buChar char="•"/>
              <a:tabLst/>
              <a:defRPr/>
            </a:pPr>
            <a:r>
              <a:rPr kumimoji="0" lang="en-GB" sz="1600" b="1" i="0" u="none" strike="noStrike" kern="1200" cap="none" spc="0" normalizeH="0" baseline="0" noProof="0">
                <a:ln>
                  <a:noFill/>
                </a:ln>
                <a:solidFill>
                  <a:schemeClr val="accent6">
                    <a:lumMod val="50000"/>
                  </a:schemeClr>
                </a:solidFill>
                <a:effectLst/>
                <a:uLnTx/>
                <a:uFillTx/>
                <a:latin typeface="Bierstadt" panose="020B0004020202020204" pitchFamily="34" charset="0"/>
              </a:rPr>
              <a:t>Gain visibility </a:t>
            </a: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on the proposed level of change </a:t>
            </a:r>
          </a:p>
          <a:p>
            <a:pPr marL="1200150" lvl="2" indent="-285750">
              <a:spcBef>
                <a:spcPct val="0"/>
              </a:spcBef>
              <a:spcAft>
                <a:spcPct val="0"/>
              </a:spcAft>
              <a:buFont typeface="Arial,Sans-Serif"/>
              <a:buChar char="•"/>
              <a:defRPr/>
            </a:pPr>
            <a:r>
              <a:rPr kumimoji="0" lang="en-GB" sz="14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understand</a:t>
            </a:r>
            <a:r>
              <a:rPr lang="en-GB" sz="1400">
                <a:solidFill>
                  <a:schemeClr val="accent6">
                    <a:lumMod val="50000"/>
                  </a:schemeClr>
                </a:solidFill>
                <a:latin typeface="Bierstadt" panose="020B0004020202020204" pitchFamily="34" charset="0"/>
              </a:rPr>
              <a:t> likely impact to timetable. </a:t>
            </a:r>
          </a:p>
          <a:p>
            <a:pPr marL="285750" indent="-285750">
              <a:spcBef>
                <a:spcPct val="0"/>
              </a:spcBef>
              <a:spcAft>
                <a:spcPct val="0"/>
              </a:spcAft>
              <a:buFont typeface="Arial,Sans-Serif"/>
              <a:buChar char="•"/>
              <a:defRPr/>
            </a:pPr>
            <a:endParaRPr kumimoji="0" lang="en-US" sz="1600" b="0" i="0" u="none" strike="noStrike" kern="1200" cap="none" spc="0" normalizeH="0" baseline="0" noProof="0">
              <a:ln>
                <a:noFill/>
              </a:ln>
              <a:solidFill>
                <a:schemeClr val="accent6">
                  <a:lumMod val="50000"/>
                </a:schemeClr>
              </a:solidFill>
              <a:effectLst/>
              <a:uLnTx/>
              <a:uFillTx/>
              <a:latin typeface="Bierstadt" panose="020B0004020202020204" pitchFamily="34" charset="0"/>
            </a:endParaRPr>
          </a:p>
          <a:p>
            <a:pPr marL="285750" marR="0" lvl="0" indent="-285750" algn="l" defTabSz="914400" rtl="0" eaLnBrk="1" fontAlgn="auto" latinLnBrk="0" hangingPunct="1">
              <a:lnSpc>
                <a:spcPct val="100000"/>
              </a:lnSpc>
              <a:spcBef>
                <a:spcPct val="0"/>
              </a:spcBef>
              <a:spcAft>
                <a:spcPct val="0"/>
              </a:spcAft>
              <a:buClrTx/>
              <a:buSzTx/>
              <a:buFont typeface="Arial,Sans-Serif"/>
              <a:buChar char="•"/>
              <a:tabLst/>
              <a:defRPr/>
            </a:pP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Engage with Schools early to identify courses with </a:t>
            </a:r>
            <a:r>
              <a:rPr lang="en-GB" sz="1600" b="1">
                <a:solidFill>
                  <a:schemeClr val="accent6">
                    <a:lumMod val="50000"/>
                  </a:schemeClr>
                </a:solidFill>
                <a:latin typeface="Bierstadt" panose="020B0004020202020204" pitchFamily="34" charset="0"/>
              </a:rPr>
              <a:t>low/ </a:t>
            </a:r>
            <a:r>
              <a:rPr kumimoji="0" lang="en-GB" sz="1600" b="1" i="0" u="none" strike="noStrike" kern="1200" cap="none" spc="0" normalizeH="0" baseline="0" noProof="0">
                <a:ln>
                  <a:noFill/>
                </a:ln>
                <a:solidFill>
                  <a:schemeClr val="accent6">
                    <a:lumMod val="50000"/>
                  </a:schemeClr>
                </a:solidFill>
                <a:effectLst/>
                <a:uLnTx/>
                <a:uFillTx/>
                <a:latin typeface="Bierstadt" panose="020B0004020202020204" pitchFamily="34" charset="0"/>
              </a:rPr>
              <a:t>no change </a:t>
            </a: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and those with </a:t>
            </a:r>
            <a:r>
              <a:rPr kumimoji="0" lang="en-GB" sz="1600" b="1" i="0" u="none" strike="noStrike" kern="1200" cap="none" spc="0" normalizeH="0" baseline="0" noProof="0">
                <a:ln>
                  <a:noFill/>
                </a:ln>
                <a:solidFill>
                  <a:schemeClr val="accent6">
                    <a:lumMod val="50000"/>
                  </a:schemeClr>
                </a:solidFill>
                <a:effectLst/>
                <a:uLnTx/>
                <a:uFillTx/>
                <a:latin typeface="Bierstadt" panose="020B0004020202020204" pitchFamily="34" charset="0"/>
              </a:rPr>
              <a:t>high impact change</a:t>
            </a:r>
          </a:p>
          <a:p>
            <a:pPr marL="285750" marR="0" lvl="0" indent="-285750" algn="l" defTabSz="914400" rtl="0" eaLnBrk="1" fontAlgn="auto" latinLnBrk="0" hangingPunct="1">
              <a:lnSpc>
                <a:spcPct val="100000"/>
              </a:lnSpc>
              <a:spcBef>
                <a:spcPct val="0"/>
              </a:spcBef>
              <a:spcAft>
                <a:spcPct val="0"/>
              </a:spcAft>
              <a:buClrTx/>
              <a:buSzTx/>
              <a:buFont typeface="Arial,Sans-Serif"/>
              <a:buChar char="•"/>
              <a:tabLst/>
              <a:defRPr/>
            </a:pPr>
            <a:endParaRPr kumimoji="0" lang="en-US" sz="1600" b="0" i="0" u="none" strike="noStrike" kern="1200" cap="none" spc="0" normalizeH="0" baseline="0" noProof="0">
              <a:ln>
                <a:noFill/>
              </a:ln>
              <a:solidFill>
                <a:schemeClr val="accent6">
                  <a:lumMod val="50000"/>
                </a:schemeClr>
              </a:solidFill>
              <a:effectLst/>
              <a:uLnTx/>
              <a:uFillTx/>
              <a:latin typeface="Bierstadt" panose="020B0004020202020204" pitchFamily="34" charset="0"/>
            </a:endParaRPr>
          </a:p>
          <a:p>
            <a:pPr marL="285750" marR="0" lvl="0" indent="-285750" algn="l" defTabSz="914400" rtl="0" eaLnBrk="1" fontAlgn="auto" latinLnBrk="0" hangingPunct="1">
              <a:lnSpc>
                <a:spcPct val="100000"/>
              </a:lnSpc>
              <a:spcBef>
                <a:spcPct val="0"/>
              </a:spcBef>
              <a:spcAft>
                <a:spcPct val="0"/>
              </a:spcAft>
              <a:buClrTx/>
              <a:buSzTx/>
              <a:buFont typeface="Arial,Sans-Serif"/>
              <a:buChar char="•"/>
              <a:tabLst/>
              <a:defRPr/>
            </a:pP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On </a:t>
            </a:r>
            <a:r>
              <a:rPr kumimoji="0" lang="en-GB" sz="1600" b="1" i="0" u="none" strike="noStrike" kern="1200" cap="none" spc="0" normalizeH="0" baseline="0" noProof="0">
                <a:ln>
                  <a:noFill/>
                </a:ln>
                <a:solidFill>
                  <a:schemeClr val="accent6">
                    <a:lumMod val="50000"/>
                  </a:schemeClr>
                </a:solidFill>
                <a:effectLst/>
                <a:uLnTx/>
                <a:uFillTx/>
                <a:latin typeface="Bierstadt" panose="020B0004020202020204" pitchFamily="34" charset="0"/>
              </a:rPr>
              <a:t>high impact changes</a:t>
            </a: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 work collaboratively across Schools to get it right first time and avoid clashes</a:t>
            </a:r>
          </a:p>
          <a:p>
            <a:pPr marL="285750" marR="0" lvl="0" indent="-285750" algn="l" defTabSz="914400" rtl="0" eaLnBrk="1" fontAlgn="auto" latinLnBrk="0" hangingPunct="1">
              <a:lnSpc>
                <a:spcPct val="100000"/>
              </a:lnSpc>
              <a:spcBef>
                <a:spcPct val="0"/>
              </a:spcBef>
              <a:spcAft>
                <a:spcPct val="0"/>
              </a:spcAft>
              <a:buClrTx/>
              <a:buSzTx/>
              <a:buFont typeface="Arial,Sans-Serif"/>
              <a:buChar char="•"/>
              <a:tabLst/>
              <a:defRPr/>
            </a:pPr>
            <a:endParaRPr kumimoji="0" lang="en-US" sz="1600" b="0" i="0" u="none" strike="noStrike" kern="1200" cap="none" spc="0" normalizeH="0" baseline="0" noProof="0">
              <a:ln>
                <a:noFill/>
              </a:ln>
              <a:solidFill>
                <a:schemeClr val="accent6">
                  <a:lumMod val="50000"/>
                </a:schemeClr>
              </a:solidFill>
              <a:effectLst/>
              <a:uLnTx/>
              <a:uFillTx/>
              <a:latin typeface="Bierstadt" panose="020B0004020202020204" pitchFamily="34" charset="0"/>
            </a:endParaRPr>
          </a:p>
          <a:p>
            <a:pPr marL="285750" marR="0" lvl="0" indent="-285750" algn="l" defTabSz="914400" rtl="0" eaLnBrk="1" fontAlgn="auto" latinLnBrk="0" hangingPunct="1">
              <a:lnSpc>
                <a:spcPct val="100000"/>
              </a:lnSpc>
              <a:spcBef>
                <a:spcPct val="0"/>
              </a:spcBef>
              <a:spcAft>
                <a:spcPct val="0"/>
              </a:spcAft>
              <a:buClrTx/>
              <a:buSzTx/>
              <a:buFont typeface="Arial,Sans-Serif"/>
              <a:buChar char="•"/>
              <a:tabLst/>
              <a:defRPr/>
            </a:pP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Weekly engagement with nominated </a:t>
            </a:r>
            <a:r>
              <a:rPr kumimoji="0" lang="en-GB" sz="1600" b="0" i="0" u="none" strike="noStrike" kern="1200" cap="none" spc="0" normalizeH="0" baseline="0" noProof="0" err="1">
                <a:ln>
                  <a:noFill/>
                </a:ln>
                <a:solidFill>
                  <a:schemeClr val="accent6">
                    <a:lumMod val="50000"/>
                  </a:schemeClr>
                </a:solidFill>
                <a:effectLst/>
                <a:uLnTx/>
                <a:uFillTx/>
                <a:latin typeface="Bierstadt" panose="020B0004020202020204" pitchFamily="34" charset="0"/>
              </a:rPr>
              <a:t>timetablers</a:t>
            </a: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  provides </a:t>
            </a:r>
            <a:r>
              <a:rPr lang="en-GB" sz="1600">
                <a:solidFill>
                  <a:schemeClr val="accent6">
                    <a:lumMod val="50000"/>
                  </a:schemeClr>
                </a:solidFill>
                <a:latin typeface="Bierstadt" panose="020B0004020202020204" pitchFamily="34" charset="0"/>
              </a:rPr>
              <a:t>a</a:t>
            </a:r>
            <a:r>
              <a:rPr kumimoji="0" lang="en-GB" sz="1600" b="0" i="0" u="none" strike="noStrike" kern="1200" cap="none" spc="0" normalizeH="0" baseline="0" noProof="0">
                <a:ln>
                  <a:noFill/>
                </a:ln>
                <a:solidFill>
                  <a:schemeClr val="accent6">
                    <a:lumMod val="50000"/>
                  </a:schemeClr>
                </a:solidFill>
                <a:effectLst/>
                <a:uLnTx/>
                <a:uFillTx/>
                <a:latin typeface="Bierstadt" panose="020B0004020202020204" pitchFamily="34" charset="0"/>
              </a:rPr>
              <a:t> forum t</a:t>
            </a:r>
            <a:r>
              <a:rPr kumimoji="0" lang="en-GB" sz="1600" i="0" u="none" strike="noStrike" kern="1200" cap="none" spc="0" normalizeH="0" baseline="0" noProof="0">
                <a:ln>
                  <a:noFill/>
                </a:ln>
                <a:solidFill>
                  <a:schemeClr val="accent6">
                    <a:lumMod val="50000"/>
                  </a:schemeClr>
                </a:solidFill>
                <a:effectLst/>
                <a:uLnTx/>
                <a:uFillTx/>
                <a:latin typeface="Bierstadt" panose="020B0004020202020204" pitchFamily="34" charset="0"/>
              </a:rPr>
              <a:t>o raise </a:t>
            </a:r>
            <a:r>
              <a:rPr lang="en-GB" sz="1600" b="1">
                <a:solidFill>
                  <a:schemeClr val="accent6">
                    <a:lumMod val="50000"/>
                  </a:schemeClr>
                </a:solidFill>
                <a:latin typeface="Bierstadt" panose="020B0004020202020204" pitchFamily="34" charset="0"/>
              </a:rPr>
              <a:t>known/ historic</a:t>
            </a:r>
            <a:r>
              <a:rPr kumimoji="0" lang="en-GB" sz="1600" b="1" i="0" u="none" strike="noStrike" kern="1200" cap="none" spc="0" normalizeH="0" baseline="0" noProof="0">
                <a:ln>
                  <a:noFill/>
                </a:ln>
                <a:solidFill>
                  <a:schemeClr val="accent6">
                    <a:lumMod val="50000"/>
                  </a:schemeClr>
                </a:solidFill>
                <a:effectLst/>
                <a:uLnTx/>
                <a:uFillTx/>
                <a:latin typeface="Bierstadt" panose="020B0004020202020204" pitchFamily="34" charset="0"/>
              </a:rPr>
              <a:t> clashes</a:t>
            </a:r>
            <a:r>
              <a:rPr lang="en-GB" sz="1600" b="1">
                <a:solidFill>
                  <a:schemeClr val="accent6">
                    <a:lumMod val="50000"/>
                  </a:schemeClr>
                </a:solidFill>
                <a:latin typeface="Bierstadt" panose="020B0004020202020204" pitchFamily="34" charset="0"/>
              </a:rPr>
              <a:t>. </a:t>
            </a:r>
            <a:endParaRPr kumimoji="0" lang="en-US" sz="1600" b="1" i="0" u="none" strike="noStrike" kern="1200" cap="none" spc="0" normalizeH="0" baseline="0" noProof="0">
              <a:ln>
                <a:noFill/>
              </a:ln>
              <a:solidFill>
                <a:srgbClr val="FFFFFE"/>
              </a:solidFill>
              <a:effectLst/>
              <a:uLnTx/>
              <a:uFillTx/>
              <a:latin typeface="Bierstadt" panose="020B0004020202020204" pitchFamily="34" charset="0"/>
            </a:endParaRPr>
          </a:p>
        </p:txBody>
      </p:sp>
    </p:spTree>
    <p:extLst>
      <p:ext uri="{BB962C8B-B14F-4D97-AF65-F5344CB8AC3E}">
        <p14:creationId xmlns:p14="http://schemas.microsoft.com/office/powerpoint/2010/main" val="11242698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1500"/>
                                        <p:tgtEl>
                                          <p:spTgt spid="3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1500"/>
                                        <p:tgtEl>
                                          <p:spTgt spid="3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1500"/>
                                        <p:tgtEl>
                                          <p:spTgt spid="41"/>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500"/>
                                        <p:tgtEl>
                                          <p:spTgt spid="4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fade">
                                      <p:cBhvr>
                                        <p:cTn id="19" dur="1500"/>
                                        <p:tgtEl>
                                          <p:spTgt spid="7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1"/>
                                        </p:tgtEl>
                                        <p:attrNameLst>
                                          <p:attrName>style.visibility</p:attrName>
                                        </p:attrNameLst>
                                      </p:cBhvr>
                                      <p:to>
                                        <p:strVal val="visible"/>
                                      </p:to>
                                    </p:set>
                                    <p:animEffect transition="in" filter="fade">
                                      <p:cBhvr>
                                        <p:cTn id="22" dur="1500"/>
                                        <p:tgtEl>
                                          <p:spTgt spid="7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8"/>
                                        </p:tgtEl>
                                        <p:attrNameLst>
                                          <p:attrName>style.visibility</p:attrName>
                                        </p:attrNameLst>
                                      </p:cBhvr>
                                      <p:to>
                                        <p:strVal val="visible"/>
                                      </p:to>
                                    </p:set>
                                    <p:animEffect transition="in" filter="fade">
                                      <p:cBhvr>
                                        <p:cTn id="25" dur="1500"/>
                                        <p:tgtEl>
                                          <p:spTgt spid="68"/>
                                        </p:tgtEl>
                                      </p:cBhvr>
                                    </p:animEffect>
                                  </p:childTnLst>
                                </p:cTn>
                              </p:par>
                              <p:par>
                                <p:cTn id="26" presetID="2" presetClass="entr" presetSubtype="4" fill="hold" grpId="0" nodeType="with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additive="base">
                                        <p:cTn id="28" dur="1500" fill="hold"/>
                                        <p:tgtEl>
                                          <p:spTgt spid="2"/>
                                        </p:tgtEl>
                                        <p:attrNameLst>
                                          <p:attrName>ppt_x</p:attrName>
                                        </p:attrNameLst>
                                      </p:cBhvr>
                                      <p:tavLst>
                                        <p:tav tm="0">
                                          <p:val>
                                            <p:strVal val="#ppt_x"/>
                                          </p:val>
                                        </p:tav>
                                        <p:tav tm="100000">
                                          <p:val>
                                            <p:strVal val="#ppt_x"/>
                                          </p:val>
                                        </p:tav>
                                      </p:tavLst>
                                    </p:anim>
                                    <p:anim calcmode="lin" valueType="num">
                                      <p:cBhvr additive="base">
                                        <p:cTn id="29" dur="1500" fill="hold"/>
                                        <p:tgtEl>
                                          <p:spTgt spid="2"/>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1500" fill="hold"/>
                                        <p:tgtEl>
                                          <p:spTgt spid="7"/>
                                        </p:tgtEl>
                                        <p:attrNameLst>
                                          <p:attrName>ppt_x</p:attrName>
                                        </p:attrNameLst>
                                      </p:cBhvr>
                                      <p:tavLst>
                                        <p:tav tm="0">
                                          <p:val>
                                            <p:strVal val="#ppt_x"/>
                                          </p:val>
                                        </p:tav>
                                        <p:tav tm="100000">
                                          <p:val>
                                            <p:strVal val="#ppt_x"/>
                                          </p:val>
                                        </p:tav>
                                      </p:tavLst>
                                    </p:anim>
                                    <p:anim calcmode="lin" valueType="num">
                                      <p:cBhvr additive="base">
                                        <p:cTn id="33" dur="1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9" grpId="0" animBg="1"/>
      <p:bldP spid="41" grpId="0" animBg="1"/>
      <p:bldP spid="42" grpId="0" animBg="1"/>
      <p:bldP spid="68" grpId="0" animBg="1"/>
      <p:bldP spid="70" grpId="0" animBg="1"/>
      <p:bldP spid="71" grpId="0" animBg="1"/>
      <p:bldP spid="2" grpId="0" animBg="1"/>
      <p:bldP spid="7" grpId="0"/>
    </p:bldLst>
  </p:timing>
  <p:extLst>
    <p:ext uri="{6950BFC3-D8DA-4A85-94F7-54DA5524770B}">
      <p188:commentRel xmlns:p188="http://schemas.microsoft.com/office/powerpoint/2018/8/main" r:id="rId3"/>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6F94B60-7F87-8213-8732-CCE59DE23DE6}"/>
              </a:ext>
            </a:extLst>
          </p:cNvPr>
          <p:cNvSpPr>
            <a:spLocks noGrp="1"/>
          </p:cNvSpPr>
          <p:nvPr>
            <p:ph type="title"/>
          </p:nvPr>
        </p:nvSpPr>
        <p:spPr>
          <a:xfrm>
            <a:off x="1236427" y="389105"/>
            <a:ext cx="10551536" cy="369332"/>
          </a:xfrm>
          <a:noFill/>
        </p:spPr>
        <p:txBody>
          <a:bodyPr wrap="square" lIns="91440" tIns="45720" rIns="91440" bIns="45720" rtlCol="0" anchor="t">
            <a:spAutoFit/>
          </a:bodyPr>
          <a:lstStyle/>
          <a:p>
            <a:r>
              <a:rPr lang="en-GB" sz="2000" b="1">
                <a:solidFill>
                  <a:srgbClr val="00345E"/>
                </a:solidFill>
                <a:latin typeface="Bierstadt" panose="020B0004020202020204" pitchFamily="34" charset="0"/>
              </a:rPr>
              <a:t>Course Requirements / Edit &amp; Prep – 19</a:t>
            </a:r>
            <a:r>
              <a:rPr lang="en-GB" sz="2000" b="1" baseline="30000">
                <a:solidFill>
                  <a:srgbClr val="00345E"/>
                </a:solidFill>
                <a:latin typeface="Bierstadt" panose="020B0004020202020204" pitchFamily="34" charset="0"/>
              </a:rPr>
              <a:t>th</a:t>
            </a:r>
            <a:r>
              <a:rPr lang="en-GB" sz="2000" b="1">
                <a:solidFill>
                  <a:srgbClr val="00345E"/>
                </a:solidFill>
                <a:latin typeface="Bierstadt" panose="020B0004020202020204" pitchFamily="34" charset="0"/>
              </a:rPr>
              <a:t> of February to 26</a:t>
            </a:r>
            <a:r>
              <a:rPr lang="en-GB" sz="2000" b="1" baseline="30000">
                <a:solidFill>
                  <a:srgbClr val="00345E"/>
                </a:solidFill>
                <a:latin typeface="Bierstadt" panose="020B0004020202020204" pitchFamily="34" charset="0"/>
              </a:rPr>
              <a:t>th</a:t>
            </a:r>
            <a:r>
              <a:rPr lang="en-GB" sz="2000" b="1">
                <a:solidFill>
                  <a:srgbClr val="00345E"/>
                </a:solidFill>
                <a:latin typeface="Bierstadt" panose="020B0004020202020204" pitchFamily="34" charset="0"/>
              </a:rPr>
              <a:t> of April </a:t>
            </a:r>
            <a:endParaRPr lang="en-US" sz="1800">
              <a:solidFill>
                <a:srgbClr val="00345E"/>
              </a:solidFill>
              <a:latin typeface="Bierstadt" panose="020B0004020202020204" pitchFamily="34" charset="0"/>
            </a:endParaRPr>
          </a:p>
        </p:txBody>
      </p:sp>
      <p:pic>
        <p:nvPicPr>
          <p:cNvPr id="20" name="Graphic 19" descr="Table with solid fill">
            <a:extLst>
              <a:ext uri="{FF2B5EF4-FFF2-40B4-BE49-F238E27FC236}">
                <a16:creationId xmlns:a16="http://schemas.microsoft.com/office/drawing/2014/main" id="{BBFA2EF8-A244-580C-B4CD-707BFA4F84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3126" y="2585961"/>
            <a:ext cx="1205212" cy="1205212"/>
          </a:xfrm>
          <a:prstGeom prst="rect">
            <a:avLst/>
          </a:prstGeom>
        </p:spPr>
      </p:pic>
      <p:pic>
        <p:nvPicPr>
          <p:cNvPr id="22" name="Graphic 21" descr="Filter outline">
            <a:extLst>
              <a:ext uri="{FF2B5EF4-FFF2-40B4-BE49-F238E27FC236}">
                <a16:creationId xmlns:a16="http://schemas.microsoft.com/office/drawing/2014/main" id="{53EE0266-9107-976C-5CF5-24BC32542F8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6200000">
            <a:off x="2112330" y="2532333"/>
            <a:ext cx="1312470" cy="1312470"/>
          </a:xfrm>
          <a:prstGeom prst="rect">
            <a:avLst/>
          </a:prstGeom>
        </p:spPr>
      </p:pic>
      <p:pic>
        <p:nvPicPr>
          <p:cNvPr id="26" name="Graphic 25" descr="Back outline">
            <a:extLst>
              <a:ext uri="{FF2B5EF4-FFF2-40B4-BE49-F238E27FC236}">
                <a16:creationId xmlns:a16="http://schemas.microsoft.com/office/drawing/2014/main" id="{906D1654-F3CF-C31C-C5CA-26FEB0FA072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621823" y="1324036"/>
            <a:ext cx="1841500" cy="1841500"/>
          </a:xfrm>
          <a:prstGeom prst="rect">
            <a:avLst/>
          </a:prstGeom>
        </p:spPr>
      </p:pic>
      <p:pic>
        <p:nvPicPr>
          <p:cNvPr id="27" name="Graphic 26" descr="Back outline">
            <a:extLst>
              <a:ext uri="{FF2B5EF4-FFF2-40B4-BE49-F238E27FC236}">
                <a16:creationId xmlns:a16="http://schemas.microsoft.com/office/drawing/2014/main" id="{015527D3-2F63-2BD8-4AAA-4ACCF0DD230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flipV="1">
            <a:off x="2621823" y="3132911"/>
            <a:ext cx="1841500" cy="1841500"/>
          </a:xfrm>
          <a:prstGeom prst="rect">
            <a:avLst/>
          </a:prstGeom>
        </p:spPr>
      </p:pic>
      <p:sp>
        <p:nvSpPr>
          <p:cNvPr id="28" name="TextBox 27">
            <a:extLst>
              <a:ext uri="{FF2B5EF4-FFF2-40B4-BE49-F238E27FC236}">
                <a16:creationId xmlns:a16="http://schemas.microsoft.com/office/drawing/2014/main" id="{7F16C491-95BF-EE75-8876-2B22E0C0EB7B}"/>
              </a:ext>
            </a:extLst>
          </p:cNvPr>
          <p:cNvSpPr txBox="1"/>
          <p:nvPr/>
        </p:nvSpPr>
        <p:spPr>
          <a:xfrm>
            <a:off x="4339200" y="1532528"/>
            <a:ext cx="2947252" cy="120032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Course no longer running</a:t>
            </a: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Locally owned rooming (no change to time) </a:t>
            </a: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Room equipment &amp; features change</a:t>
            </a: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Accessibility requests (staff &amp; student) </a:t>
            </a:r>
            <a:endParaRPr kumimoji="0"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p:txBody>
      </p:sp>
      <p:sp>
        <p:nvSpPr>
          <p:cNvPr id="29" name="TextBox 28">
            <a:extLst>
              <a:ext uri="{FF2B5EF4-FFF2-40B4-BE49-F238E27FC236}">
                <a16:creationId xmlns:a16="http://schemas.microsoft.com/office/drawing/2014/main" id="{7A20F24C-0B1D-7589-DFD1-F2C33EEE02E8}"/>
              </a:ext>
            </a:extLst>
          </p:cNvPr>
          <p:cNvSpPr txBox="1"/>
          <p:nvPr/>
        </p:nvSpPr>
        <p:spPr>
          <a:xfrm>
            <a:off x="4252588" y="3924081"/>
            <a:ext cx="3168938" cy="1015663"/>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Change to mode of delivery.</a:t>
            </a: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Change in size. </a:t>
            </a: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New course or event (additions to the timetable)</a:t>
            </a: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Day &amp; time (incl. semester changes) </a:t>
            </a:r>
          </a:p>
        </p:txBody>
      </p:sp>
      <p:pic>
        <p:nvPicPr>
          <p:cNvPr id="38" name="Graphic 37" descr="Line arrow: Straight with solid fill">
            <a:extLst>
              <a:ext uri="{FF2B5EF4-FFF2-40B4-BE49-F238E27FC236}">
                <a16:creationId xmlns:a16="http://schemas.microsoft.com/office/drawing/2014/main" id="{2F13B17A-8187-0E02-0132-010E35A6EB6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7286517" y="1638750"/>
            <a:ext cx="914400" cy="914400"/>
          </a:xfrm>
          <a:prstGeom prst="rect">
            <a:avLst/>
          </a:prstGeom>
        </p:spPr>
      </p:pic>
      <p:pic>
        <p:nvPicPr>
          <p:cNvPr id="39" name="Graphic 38" descr="Line arrow: Straight with solid fill">
            <a:extLst>
              <a:ext uri="{FF2B5EF4-FFF2-40B4-BE49-F238E27FC236}">
                <a16:creationId xmlns:a16="http://schemas.microsoft.com/office/drawing/2014/main" id="{0C687E50-2DC3-934E-BA33-AE7EF8B2C3B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0800000">
            <a:off x="7286453" y="3608502"/>
            <a:ext cx="914400" cy="914400"/>
          </a:xfrm>
          <a:prstGeom prst="rect">
            <a:avLst/>
          </a:prstGeom>
        </p:spPr>
      </p:pic>
      <p:sp>
        <p:nvSpPr>
          <p:cNvPr id="40" name="TextBox 39">
            <a:extLst>
              <a:ext uri="{FF2B5EF4-FFF2-40B4-BE49-F238E27FC236}">
                <a16:creationId xmlns:a16="http://schemas.microsoft.com/office/drawing/2014/main" id="{419C84C9-1A4B-CE31-716D-5F346FC2AE9A}"/>
              </a:ext>
            </a:extLst>
          </p:cNvPr>
          <p:cNvSpPr txBox="1"/>
          <p:nvPr/>
        </p:nvSpPr>
        <p:spPr>
          <a:xfrm>
            <a:off x="8200916" y="1876041"/>
            <a:ext cx="3587047" cy="707886"/>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GB" sz="1600" b="1"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Inform</a:t>
            </a:r>
            <a:r>
              <a:rPr kumimoji="0" lang="en-GB" sz="1200" b="1"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 </a:t>
            </a: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the project through your representative. </a:t>
            </a:r>
            <a:endParaRPr kumimoji="0"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Update CMIS immediately </a:t>
            </a:r>
            <a:endPar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p:txBody>
      </p:sp>
      <p:sp>
        <p:nvSpPr>
          <p:cNvPr id="41" name="TextBox 40">
            <a:extLst>
              <a:ext uri="{FF2B5EF4-FFF2-40B4-BE49-F238E27FC236}">
                <a16:creationId xmlns:a16="http://schemas.microsoft.com/office/drawing/2014/main" id="{A625A300-4EAB-E10B-5A76-FF9A513DEC86}"/>
              </a:ext>
            </a:extLst>
          </p:cNvPr>
          <p:cNvSpPr txBox="1"/>
          <p:nvPr/>
        </p:nvSpPr>
        <p:spPr>
          <a:xfrm>
            <a:off x="8200853" y="3655642"/>
            <a:ext cx="3688300" cy="1908215"/>
          </a:xfrm>
          <a:prstGeom prst="rect">
            <a:avLst/>
          </a:prstGeom>
          <a:noFill/>
        </p:spPr>
        <p:txBody>
          <a:bodyPr wrap="square" lIns="91440" tIns="45720" rIns="91440" bIns="45720" rtlCol="0" anchor="t">
            <a:spAutoFit/>
          </a:bodyPr>
          <a:lstStyle/>
          <a:p>
            <a:pPr marL="285750" indent="-285750">
              <a:spcBef>
                <a:spcPct val="0"/>
              </a:spcBef>
              <a:spcAft>
                <a:spcPct val="0"/>
              </a:spcAft>
              <a:buFont typeface="Arial"/>
              <a:buChar char="•"/>
            </a:pPr>
            <a:r>
              <a:rPr kumimoji="0" lang="en-GB" sz="1600" b="1"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Consult</a:t>
            </a:r>
            <a:r>
              <a:rPr kumimoji="0" lang="en-GB"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 </a:t>
            </a:r>
            <a:r>
              <a:rPr lang="en-GB" sz="1200">
                <a:solidFill>
                  <a:schemeClr val="bg1">
                    <a:lumMod val="50000"/>
                  </a:schemeClr>
                </a:solidFill>
                <a:latin typeface="Bierstadt" panose="020B0004020202020204" pitchFamily="34" charset="0"/>
                <a:ea typeface="ＭＳ Ｐゴシック"/>
                <a:cs typeface="Arial" panose="020B0604020202020204" pitchFamily="34" charset="0"/>
              </a:rPr>
              <a:t>through your representative. </a:t>
            </a:r>
            <a:endParaRPr kumimoji="0"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r>
              <a:rPr kumimoji="0"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Update CMIS after consultation process.</a:t>
            </a:r>
          </a:p>
          <a:p>
            <a:pPr marL="0" marR="0" lvl="0" indent="0" algn="l" defTabSz="914400" rtl="0" eaLnBrk="1" fontAlgn="auto"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a:p>
            <a:pPr marL="0" marR="0" lvl="0" indent="0" algn="l" defTabSz="914400" rtl="0" eaLnBrk="1" fontAlgn="auto"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rPr>
              <a:t>During the consultation we will look at </a:t>
            </a:r>
          </a:p>
          <a:p>
            <a:pPr marL="742950" lvl="1" indent="-285750">
              <a:spcBef>
                <a:spcPct val="0"/>
              </a:spcBef>
              <a:spcAft>
                <a:spcPct val="0"/>
              </a:spcAft>
              <a:buFont typeface="+mj-lt"/>
              <a:buAutoNum type="arabicPeriod"/>
              <a:defRPr/>
            </a:pPr>
            <a:r>
              <a:rPr kumimoji="0" lang="en-US" sz="1200" b="0" i="0" u="none" strike="noStrike" kern="1200" cap="none" spc="0" normalizeH="0" baseline="0" noProof="0">
                <a:ln>
                  <a:noFill/>
                </a:ln>
                <a:solidFill>
                  <a:schemeClr val="bg1">
                    <a:lumMod val="50000"/>
                  </a:schemeClr>
                </a:solidFill>
                <a:effectLst/>
                <a:uLnTx/>
                <a:uFillTx/>
                <a:latin typeface="Bierstadt"/>
                <a:ea typeface="ＭＳ Ｐゴシック"/>
                <a:cs typeface="Arial"/>
              </a:rPr>
              <a:t>Based on AY23/24</a:t>
            </a:r>
            <a:r>
              <a:rPr kumimoji="0" lang="en-US" sz="1200" b="0" i="0" u="none" strike="noStrike" kern="1200" cap="none" spc="0" normalizeH="0" noProof="0">
                <a:ln>
                  <a:noFill/>
                </a:ln>
                <a:solidFill>
                  <a:schemeClr val="bg1">
                    <a:lumMod val="50000"/>
                  </a:schemeClr>
                </a:solidFill>
                <a:effectLst/>
                <a:uLnTx/>
                <a:uFillTx/>
                <a:latin typeface="Bierstadt"/>
                <a:ea typeface="ＭＳ Ｐゴシック"/>
                <a:cs typeface="Arial"/>
              </a:rPr>
              <a:t> </a:t>
            </a:r>
            <a:r>
              <a:rPr kumimoji="0" lang="en-US" sz="1200" b="0" i="0" u="none" strike="noStrike" kern="1200" cap="none" spc="0" normalizeH="0" baseline="0" noProof="0">
                <a:ln>
                  <a:noFill/>
                </a:ln>
                <a:solidFill>
                  <a:schemeClr val="bg1">
                    <a:lumMod val="50000"/>
                  </a:schemeClr>
                </a:solidFill>
                <a:effectLst/>
                <a:uLnTx/>
                <a:uFillTx/>
                <a:latin typeface="Bierstadt"/>
                <a:ea typeface="ＭＳ Ｐゴシック"/>
                <a:cs typeface="Arial"/>
              </a:rPr>
              <a:t>timetable are you likely to get a room of the size and spec.</a:t>
            </a:r>
            <a:r>
              <a:rPr lang="en-US" sz="1200">
                <a:solidFill>
                  <a:schemeClr val="bg1">
                    <a:lumMod val="50000"/>
                  </a:schemeClr>
                </a:solidFill>
                <a:latin typeface="Bierstadt"/>
                <a:ea typeface="ＭＳ Ｐゴシック"/>
                <a:cs typeface="Arial"/>
              </a:rPr>
              <a:t> </a:t>
            </a:r>
            <a:endParaRPr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a:p>
            <a:pPr marL="742950" lvl="1" indent="-285750">
              <a:spcBef>
                <a:spcPct val="0"/>
              </a:spcBef>
              <a:spcAft>
                <a:spcPct val="0"/>
              </a:spcAft>
              <a:buFont typeface="+mj-lt"/>
              <a:buAutoNum type="arabicPeriod"/>
              <a:defRPr/>
            </a:pPr>
            <a:r>
              <a:rPr kumimoji="0" lang="en-US" sz="1200" b="0" i="0" u="none" strike="noStrike" kern="1200" cap="none" spc="0" normalizeH="0" baseline="0" noProof="0">
                <a:ln>
                  <a:noFill/>
                </a:ln>
                <a:solidFill>
                  <a:schemeClr val="bg1">
                    <a:lumMod val="50000"/>
                  </a:schemeClr>
                </a:solidFill>
                <a:effectLst/>
                <a:uLnTx/>
                <a:uFillTx/>
                <a:latin typeface="Bierstadt"/>
                <a:ea typeface="ＭＳ Ｐゴシック"/>
                <a:cs typeface="Arial"/>
              </a:rPr>
              <a:t>Based on </a:t>
            </a:r>
            <a:r>
              <a:rPr lang="en-US" sz="1200">
                <a:solidFill>
                  <a:schemeClr val="bg1">
                    <a:lumMod val="50000"/>
                  </a:schemeClr>
                </a:solidFill>
                <a:latin typeface="Bierstadt"/>
                <a:ea typeface="ＭＳ Ｐゴシック"/>
                <a:cs typeface="Arial"/>
              </a:rPr>
              <a:t>AY23/24 </a:t>
            </a:r>
            <a:r>
              <a:rPr kumimoji="0" lang="en-US" sz="1200" b="0" i="0" u="none" strike="noStrike" kern="1200" cap="none" spc="0" normalizeH="0" baseline="0" noProof="0">
                <a:ln>
                  <a:noFill/>
                </a:ln>
                <a:solidFill>
                  <a:schemeClr val="bg1">
                    <a:lumMod val="50000"/>
                  </a:schemeClr>
                </a:solidFill>
                <a:effectLst/>
                <a:uLnTx/>
                <a:uFillTx/>
                <a:latin typeface="Bierstadt"/>
                <a:ea typeface="ＭＳ Ｐゴシック"/>
                <a:cs typeface="Arial"/>
              </a:rPr>
              <a:t>timetable are you likely going to create a clash via your change.</a:t>
            </a:r>
            <a:r>
              <a:rPr lang="en-US" sz="1200">
                <a:solidFill>
                  <a:schemeClr val="bg1">
                    <a:lumMod val="50000"/>
                  </a:schemeClr>
                </a:solidFill>
                <a:latin typeface="Bierstadt"/>
                <a:ea typeface="ＭＳ Ｐゴシック"/>
                <a:cs typeface="Arial"/>
              </a:rPr>
              <a:t> </a:t>
            </a:r>
            <a:endParaRPr lang="en-US" sz="1200"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a:p>
            <a:pPr marL="285750" marR="0" lvl="0" indent="-285750" algn="l" defTabSz="914400" rtl="0" eaLnBrk="1" fontAlgn="auto" latinLnBrk="0" hangingPunct="1">
              <a:lnSpc>
                <a:spcPct val="100000"/>
              </a:lnSpc>
              <a:spcBef>
                <a:spcPct val="0"/>
              </a:spcBef>
              <a:spcAft>
                <a:spcPct val="0"/>
              </a:spcAft>
              <a:buClrTx/>
              <a:buSzTx/>
              <a:buFont typeface="Arial"/>
              <a:buChar char="•"/>
              <a:tabLst/>
              <a:defRPr/>
            </a:pPr>
            <a:endParaRPr kumimoji="0" lang="en-US" b="0" i="0" u="none" strike="noStrike" kern="1200" cap="none" spc="0" normalizeH="0" baseline="0" noProof="0">
              <a:ln>
                <a:noFill/>
              </a:ln>
              <a:solidFill>
                <a:schemeClr val="bg1">
                  <a:lumMod val="50000"/>
                </a:schemeClr>
              </a:solidFill>
              <a:effectLst/>
              <a:uLnTx/>
              <a:uFillTx/>
              <a:latin typeface="Bierstadt" panose="020B0004020202020204" pitchFamily="34" charset="0"/>
              <a:ea typeface="ＭＳ Ｐゴシック"/>
              <a:cs typeface="Arial" panose="020B0604020202020204" pitchFamily="34" charset="0"/>
            </a:endParaRPr>
          </a:p>
        </p:txBody>
      </p:sp>
      <p:sp>
        <p:nvSpPr>
          <p:cNvPr id="44" name="TextBox 43">
            <a:extLst>
              <a:ext uri="{FF2B5EF4-FFF2-40B4-BE49-F238E27FC236}">
                <a16:creationId xmlns:a16="http://schemas.microsoft.com/office/drawing/2014/main" id="{F7C43633-8A4C-75F5-CE24-98565CF5D2DC}"/>
              </a:ext>
            </a:extLst>
          </p:cNvPr>
          <p:cNvSpPr txBox="1"/>
          <p:nvPr/>
        </p:nvSpPr>
        <p:spPr>
          <a:xfrm>
            <a:off x="153399" y="3655642"/>
            <a:ext cx="2625312" cy="2262158"/>
          </a:xfrm>
          <a:prstGeom prst="rect">
            <a:avLst/>
          </a:prstGeom>
          <a:noFill/>
        </p:spPr>
        <p:txBody>
          <a:bodyPr wrap="square">
            <a:spAutoFit/>
          </a:bodyPr>
          <a:lstStyle/>
          <a:p>
            <a:pPr lvl="0">
              <a:spcBef>
                <a:spcPct val="0"/>
              </a:spcBef>
              <a:spcAft>
                <a:spcPct val="0"/>
              </a:spcAft>
              <a:defRPr/>
            </a:pPr>
            <a:r>
              <a:rPr lang="en-US" sz="1100" b="1">
                <a:solidFill>
                  <a:schemeClr val="bg1">
                    <a:lumMod val="50000"/>
                  </a:schemeClr>
                </a:solidFill>
                <a:latin typeface="Bierstadt" panose="020B0004020202020204" pitchFamily="34" charset="0"/>
                <a:ea typeface="ＭＳ Ｐゴシック"/>
                <a:cs typeface="Arial" panose="020B0604020202020204" pitchFamily="34" charset="0"/>
              </a:rPr>
              <a:t>The earlier, the better!</a:t>
            </a:r>
          </a:p>
          <a:p>
            <a:pPr lvl="0">
              <a:spcBef>
                <a:spcPct val="0"/>
              </a:spcBef>
              <a:spcAft>
                <a:spcPct val="0"/>
              </a:spcAft>
              <a:defRPr/>
            </a:pPr>
            <a:endParaRPr lang="en-US" sz="1000">
              <a:solidFill>
                <a:schemeClr val="bg1">
                  <a:lumMod val="50000"/>
                </a:schemeClr>
              </a:solidFill>
              <a:latin typeface="Bierstadt" panose="020B0004020202020204" pitchFamily="34" charset="0"/>
              <a:ea typeface="ＭＳ Ｐゴシック"/>
              <a:cs typeface="Arial" panose="020B0604020202020204" pitchFamily="34" charset="0"/>
            </a:endParaRPr>
          </a:p>
          <a:p>
            <a:pPr lvl="0">
              <a:spcBef>
                <a:spcPct val="0"/>
              </a:spcBef>
              <a:spcAft>
                <a:spcPct val="0"/>
              </a:spcAft>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High impact change: </a:t>
            </a:r>
          </a:p>
          <a:p>
            <a:pPr marL="171450" lvl="0" indent="-171450">
              <a:spcBef>
                <a:spcPct val="0"/>
              </a:spcBef>
              <a:spcAft>
                <a:spcPct val="0"/>
              </a:spcAft>
              <a:buFont typeface="Arial" panose="020B0604020202020204" pitchFamily="34" charset="0"/>
              <a:buChar char="•"/>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Provide more time for collaborative discussion</a:t>
            </a:r>
          </a:p>
          <a:p>
            <a:pPr marL="171450" lvl="0" indent="-171450">
              <a:spcBef>
                <a:spcPct val="0"/>
              </a:spcBef>
              <a:spcAft>
                <a:spcPct val="0"/>
              </a:spcAft>
              <a:buFont typeface="Arial" panose="020B0604020202020204" pitchFamily="34" charset="0"/>
              <a:buChar char="•"/>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Change fully documented in CMIS</a:t>
            </a:r>
          </a:p>
          <a:p>
            <a:pPr marL="628650" lvl="1" indent="-171450">
              <a:spcBef>
                <a:spcPct val="0"/>
              </a:spcBef>
              <a:spcAft>
                <a:spcPct val="0"/>
              </a:spcAft>
              <a:buFont typeface="Arial" panose="020B0604020202020204" pitchFamily="34" charset="0"/>
              <a:buChar char="•"/>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Right First Time</a:t>
            </a:r>
          </a:p>
          <a:p>
            <a:pPr marL="171450" lvl="0" indent="-171450">
              <a:spcBef>
                <a:spcPct val="0"/>
              </a:spcBef>
              <a:spcAft>
                <a:spcPct val="0"/>
              </a:spcAft>
              <a:buFont typeface="Arial" panose="020B0604020202020204" pitchFamily="34" charset="0"/>
              <a:buChar char="•"/>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Increase chances of being Roomed</a:t>
            </a:r>
          </a:p>
          <a:p>
            <a:pPr lvl="0">
              <a:spcBef>
                <a:spcPct val="0"/>
              </a:spcBef>
              <a:spcAft>
                <a:spcPct val="0"/>
              </a:spcAft>
              <a:defRPr/>
            </a:pPr>
            <a:endParaRPr lang="en-US" sz="1000">
              <a:solidFill>
                <a:schemeClr val="bg1">
                  <a:lumMod val="50000"/>
                </a:schemeClr>
              </a:solidFill>
              <a:latin typeface="Bierstadt" panose="020B0004020202020204" pitchFamily="34" charset="0"/>
              <a:ea typeface="ＭＳ Ｐゴシック"/>
              <a:cs typeface="Arial" panose="020B0604020202020204" pitchFamily="34" charset="0"/>
            </a:endParaRPr>
          </a:p>
          <a:p>
            <a:pPr lvl="0">
              <a:spcBef>
                <a:spcPct val="0"/>
              </a:spcBef>
              <a:spcAft>
                <a:spcPct val="0"/>
              </a:spcAft>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Low/ no change: </a:t>
            </a:r>
          </a:p>
          <a:p>
            <a:pPr marL="171450" lvl="0" indent="-171450">
              <a:spcBef>
                <a:spcPct val="0"/>
              </a:spcBef>
              <a:spcAft>
                <a:spcPct val="0"/>
              </a:spcAft>
              <a:buFont typeface="Arial" panose="020B0604020202020204" pitchFamily="34" charset="0"/>
              <a:buChar char="•"/>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CMIS update can be completed efficiently to highest possible standard</a:t>
            </a:r>
          </a:p>
          <a:p>
            <a:pPr marL="628650" lvl="1" indent="-171450">
              <a:spcBef>
                <a:spcPct val="0"/>
              </a:spcBef>
              <a:spcAft>
                <a:spcPct val="0"/>
              </a:spcAft>
              <a:buFont typeface="Arial" panose="020B0604020202020204" pitchFamily="34" charset="0"/>
              <a:buChar char="•"/>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Right First Time</a:t>
            </a:r>
          </a:p>
          <a:p>
            <a:pPr marL="171450" indent="-171450">
              <a:spcBef>
                <a:spcPct val="0"/>
              </a:spcBef>
              <a:spcAft>
                <a:spcPct val="0"/>
              </a:spcAft>
              <a:buFont typeface="Arial" panose="020B0604020202020204" pitchFamily="34" charset="0"/>
              <a:buChar char="•"/>
              <a:defRPr/>
            </a:pPr>
            <a:r>
              <a:rPr lang="en-US" sz="1000">
                <a:solidFill>
                  <a:schemeClr val="bg1">
                    <a:lumMod val="50000"/>
                  </a:schemeClr>
                </a:solidFill>
                <a:latin typeface="Bierstadt" panose="020B0004020202020204" pitchFamily="34" charset="0"/>
                <a:ea typeface="ＭＳ Ｐゴシック"/>
                <a:cs typeface="Arial" panose="020B0604020202020204" pitchFamily="34" charset="0"/>
              </a:rPr>
              <a:t>More time for complex changes</a:t>
            </a:r>
          </a:p>
        </p:txBody>
      </p:sp>
      <p:sp>
        <p:nvSpPr>
          <p:cNvPr id="46" name="TextBox 45">
            <a:extLst>
              <a:ext uri="{FF2B5EF4-FFF2-40B4-BE49-F238E27FC236}">
                <a16:creationId xmlns:a16="http://schemas.microsoft.com/office/drawing/2014/main" id="{8E2D5E12-97C9-E969-8CC3-85B801F47A2B}"/>
              </a:ext>
            </a:extLst>
          </p:cNvPr>
          <p:cNvSpPr txBox="1"/>
          <p:nvPr/>
        </p:nvSpPr>
        <p:spPr>
          <a:xfrm>
            <a:off x="397153" y="1876041"/>
            <a:ext cx="1499767" cy="830997"/>
          </a:xfrm>
          <a:prstGeom prst="rect">
            <a:avLst/>
          </a:prstGeom>
          <a:noFill/>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tabLst/>
              <a:defRPr/>
            </a:pPr>
            <a:r>
              <a:rPr kumimoji="0" lang="en-GB" sz="1600" b="1" i="0" u="none" strike="noStrike" kern="1200" cap="none" spc="0" normalizeH="0" baseline="0" noProof="0">
                <a:ln>
                  <a:noFill/>
                </a:ln>
                <a:solidFill>
                  <a:srgbClr val="70AD47">
                    <a:lumMod val="75000"/>
                  </a:srgbClr>
                </a:solidFill>
                <a:effectLst/>
                <a:uLnTx/>
                <a:uFillTx/>
                <a:latin typeface="Bierstadt" panose="020B0004020202020204" pitchFamily="34" charset="0"/>
                <a:ea typeface="ＭＳ Ｐゴシック"/>
                <a:cs typeface="Arial" panose="020B0604020202020204" pitchFamily="34" charset="0"/>
              </a:rPr>
              <a:t>AY24/25 Requirements Gathered </a:t>
            </a:r>
          </a:p>
        </p:txBody>
      </p:sp>
      <p:sp>
        <p:nvSpPr>
          <p:cNvPr id="47" name="TextBox 46">
            <a:extLst>
              <a:ext uri="{FF2B5EF4-FFF2-40B4-BE49-F238E27FC236}">
                <a16:creationId xmlns:a16="http://schemas.microsoft.com/office/drawing/2014/main" id="{FDD0DE46-BB60-7261-3CAB-48607242D4BF}"/>
              </a:ext>
            </a:extLst>
          </p:cNvPr>
          <p:cNvSpPr txBox="1"/>
          <p:nvPr/>
        </p:nvSpPr>
        <p:spPr>
          <a:xfrm>
            <a:off x="4279954" y="3694251"/>
            <a:ext cx="2150690" cy="338554"/>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r>
              <a:rPr kumimoji="0" lang="en-GB" sz="1600" b="1" i="0" u="none" strike="noStrike" kern="1200" cap="none" spc="0" normalizeH="0" baseline="0" noProof="0">
                <a:ln>
                  <a:noFill/>
                </a:ln>
                <a:solidFill>
                  <a:srgbClr val="FFC000">
                    <a:lumMod val="75000"/>
                  </a:srgbClr>
                </a:solidFill>
                <a:effectLst/>
                <a:uLnTx/>
                <a:uFillTx/>
                <a:latin typeface="Bierstadt" panose="020B0004020202020204" pitchFamily="34" charset="0"/>
                <a:ea typeface="ＭＳ Ｐゴシック"/>
                <a:cs typeface="Arial" panose="020B0604020202020204" pitchFamily="34" charset="0"/>
              </a:rPr>
              <a:t>Consult</a:t>
            </a:r>
          </a:p>
        </p:txBody>
      </p:sp>
      <p:sp>
        <p:nvSpPr>
          <p:cNvPr id="48" name="TextBox 47">
            <a:extLst>
              <a:ext uri="{FF2B5EF4-FFF2-40B4-BE49-F238E27FC236}">
                <a16:creationId xmlns:a16="http://schemas.microsoft.com/office/drawing/2014/main" id="{0B8AAFC5-0A31-4830-D7E2-980E2240AFFC}"/>
              </a:ext>
            </a:extLst>
          </p:cNvPr>
          <p:cNvSpPr txBox="1"/>
          <p:nvPr/>
        </p:nvSpPr>
        <p:spPr>
          <a:xfrm>
            <a:off x="4277139" y="1297673"/>
            <a:ext cx="2150690" cy="338554"/>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r>
              <a:rPr kumimoji="0" lang="en-GB" sz="1600" b="1" i="0" u="none" strike="noStrike" kern="1200" cap="none" spc="0" normalizeH="0" baseline="0" noProof="0">
                <a:ln>
                  <a:noFill/>
                </a:ln>
                <a:solidFill>
                  <a:srgbClr val="70AD47">
                    <a:lumMod val="75000"/>
                  </a:srgbClr>
                </a:solidFill>
                <a:effectLst/>
                <a:uLnTx/>
                <a:uFillTx/>
                <a:latin typeface="Bierstadt" panose="020B0004020202020204" pitchFamily="34" charset="0"/>
                <a:ea typeface="ＭＳ Ｐゴシック"/>
                <a:cs typeface="Arial" panose="020B0604020202020204" pitchFamily="34" charset="0"/>
              </a:rPr>
              <a:t>Inform</a:t>
            </a:r>
            <a:endParaRPr kumimoji="0" lang="en-GB" sz="1000" b="1" i="0" u="none" strike="noStrike" kern="1200" cap="none" spc="0" normalizeH="0" baseline="0" noProof="0">
              <a:ln>
                <a:noFill/>
              </a:ln>
              <a:solidFill>
                <a:srgbClr val="70AD47">
                  <a:lumMod val="75000"/>
                </a:srgbClr>
              </a:solidFill>
              <a:effectLst/>
              <a:uLnTx/>
              <a:uFillTx/>
              <a:latin typeface="Bierstadt" panose="020B0004020202020204" pitchFamily="34" charset="0"/>
              <a:ea typeface="ＭＳ Ｐゴシック"/>
              <a:cs typeface="Arial" panose="020B0604020202020204" pitchFamily="34" charset="0"/>
            </a:endParaRPr>
          </a:p>
        </p:txBody>
      </p:sp>
      <p:pic>
        <p:nvPicPr>
          <p:cNvPr id="52" name="Graphic 51" descr="Graduation cap with solid fill">
            <a:extLst>
              <a:ext uri="{FF2B5EF4-FFF2-40B4-BE49-F238E27FC236}">
                <a16:creationId xmlns:a16="http://schemas.microsoft.com/office/drawing/2014/main" id="{0E3B3FB7-BF1F-61A0-9697-722195FE339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52154" y="1495357"/>
            <a:ext cx="435301" cy="435301"/>
          </a:xfrm>
          <a:prstGeom prst="rect">
            <a:avLst/>
          </a:prstGeom>
        </p:spPr>
      </p:pic>
      <p:pic>
        <p:nvPicPr>
          <p:cNvPr id="54" name="Graphic 53" descr="Office worker female with solid fill">
            <a:extLst>
              <a:ext uri="{FF2B5EF4-FFF2-40B4-BE49-F238E27FC236}">
                <a16:creationId xmlns:a16="http://schemas.microsoft.com/office/drawing/2014/main" id="{ABDE821D-74C3-CA17-3216-910DA495D96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87454" y="1506710"/>
            <a:ext cx="369331" cy="369331"/>
          </a:xfrm>
          <a:prstGeom prst="rect">
            <a:avLst/>
          </a:prstGeom>
        </p:spPr>
      </p:pic>
      <p:pic>
        <p:nvPicPr>
          <p:cNvPr id="55" name="Graphic 54" descr="Office worker female with solid fill">
            <a:extLst>
              <a:ext uri="{FF2B5EF4-FFF2-40B4-BE49-F238E27FC236}">
                <a16:creationId xmlns:a16="http://schemas.microsoft.com/office/drawing/2014/main" id="{049ABCCC-B502-7651-7DF1-2CA3CD7EECC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855083" y="1107565"/>
            <a:ext cx="369331" cy="369331"/>
          </a:xfrm>
          <a:prstGeom prst="rect">
            <a:avLst/>
          </a:prstGeom>
        </p:spPr>
      </p:pic>
      <p:pic>
        <p:nvPicPr>
          <p:cNvPr id="56" name="Graphic 55" descr="Office worker female with solid fill">
            <a:extLst>
              <a:ext uri="{FF2B5EF4-FFF2-40B4-BE49-F238E27FC236}">
                <a16:creationId xmlns:a16="http://schemas.microsoft.com/office/drawing/2014/main" id="{C0F562DB-5355-4334-DA10-5677EE5CAF5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855083" y="3493398"/>
            <a:ext cx="369331" cy="369331"/>
          </a:xfrm>
          <a:prstGeom prst="rect">
            <a:avLst/>
          </a:prstGeom>
        </p:spPr>
      </p:pic>
      <p:pic>
        <p:nvPicPr>
          <p:cNvPr id="57" name="Graphic 56" descr="Office worker female with solid fill">
            <a:extLst>
              <a:ext uri="{FF2B5EF4-FFF2-40B4-BE49-F238E27FC236}">
                <a16:creationId xmlns:a16="http://schemas.microsoft.com/office/drawing/2014/main" id="{DDCDE9E2-63C0-4E6D-AE41-EFF5EA99CFD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416327" y="1507070"/>
            <a:ext cx="369331" cy="369331"/>
          </a:xfrm>
          <a:prstGeom prst="rect">
            <a:avLst/>
          </a:prstGeom>
        </p:spPr>
      </p:pic>
      <p:pic>
        <p:nvPicPr>
          <p:cNvPr id="58" name="Graphic 57" descr="Office worker female with solid fill">
            <a:extLst>
              <a:ext uri="{FF2B5EF4-FFF2-40B4-BE49-F238E27FC236}">
                <a16:creationId xmlns:a16="http://schemas.microsoft.com/office/drawing/2014/main" id="{2A6B5146-171D-27A8-49F1-4368CFC4CF9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439419" y="3285837"/>
            <a:ext cx="369331" cy="369331"/>
          </a:xfrm>
          <a:prstGeom prst="rect">
            <a:avLst/>
          </a:prstGeom>
        </p:spPr>
      </p:pic>
      <p:pic>
        <p:nvPicPr>
          <p:cNvPr id="59" name="Graphic 58" descr="Graduation cap with solid fill">
            <a:extLst>
              <a:ext uri="{FF2B5EF4-FFF2-40B4-BE49-F238E27FC236}">
                <a16:creationId xmlns:a16="http://schemas.microsoft.com/office/drawing/2014/main" id="{ED329FD7-7B57-4D4C-52B7-115F4370D89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785658" y="3287030"/>
            <a:ext cx="435301" cy="435301"/>
          </a:xfrm>
          <a:prstGeom prst="rect">
            <a:avLst/>
          </a:prstGeom>
        </p:spPr>
      </p:pic>
      <p:grpSp>
        <p:nvGrpSpPr>
          <p:cNvPr id="15" name="Group 14">
            <a:extLst>
              <a:ext uri="{FF2B5EF4-FFF2-40B4-BE49-F238E27FC236}">
                <a16:creationId xmlns:a16="http://schemas.microsoft.com/office/drawing/2014/main" id="{57AE8983-1FCE-D40F-7398-051CD34E1C9A}"/>
              </a:ext>
            </a:extLst>
          </p:cNvPr>
          <p:cNvGrpSpPr/>
          <p:nvPr/>
        </p:nvGrpSpPr>
        <p:grpSpPr>
          <a:xfrm>
            <a:off x="9456818" y="5896491"/>
            <a:ext cx="2646027" cy="800636"/>
            <a:chOff x="153399" y="5976035"/>
            <a:chExt cx="3656158" cy="800636"/>
          </a:xfrm>
        </p:grpSpPr>
        <p:pic>
          <p:nvPicPr>
            <p:cNvPr id="60" name="Graphic 59" descr="Graduation cap with solid fill">
              <a:extLst>
                <a:ext uri="{FF2B5EF4-FFF2-40B4-BE49-F238E27FC236}">
                  <a16:creationId xmlns:a16="http://schemas.microsoft.com/office/drawing/2014/main" id="{5E9DD3B2-7546-A2E0-5175-5D9C5D9D8E4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53399" y="5976035"/>
              <a:ext cx="435301" cy="435301"/>
            </a:xfrm>
            <a:prstGeom prst="rect">
              <a:avLst/>
            </a:prstGeom>
          </p:spPr>
        </p:pic>
        <p:pic>
          <p:nvPicPr>
            <p:cNvPr id="61" name="Graphic 60" descr="Office worker female with solid fill">
              <a:extLst>
                <a:ext uri="{FF2B5EF4-FFF2-40B4-BE49-F238E27FC236}">
                  <a16:creationId xmlns:a16="http://schemas.microsoft.com/office/drawing/2014/main" id="{E8BE32E3-E1C3-55FC-A532-2F361C16A4A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86385" y="6407340"/>
              <a:ext cx="369331" cy="369331"/>
            </a:xfrm>
            <a:prstGeom prst="rect">
              <a:avLst/>
            </a:prstGeom>
          </p:spPr>
        </p:pic>
        <p:sp>
          <p:nvSpPr>
            <p:cNvPr id="63" name="TextBox 62">
              <a:extLst>
                <a:ext uri="{FF2B5EF4-FFF2-40B4-BE49-F238E27FC236}">
                  <a16:creationId xmlns:a16="http://schemas.microsoft.com/office/drawing/2014/main" id="{D38577AE-31EE-5CDF-E464-E61968284F52}"/>
                </a:ext>
              </a:extLst>
            </p:cNvPr>
            <p:cNvSpPr txBox="1"/>
            <p:nvPr/>
          </p:nvSpPr>
          <p:spPr>
            <a:xfrm>
              <a:off x="611879" y="6055185"/>
              <a:ext cx="3197678"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rPr>
                <a:t>Academic Colleague</a:t>
              </a: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4" name="TextBox 63">
              <a:extLst>
                <a:ext uri="{FF2B5EF4-FFF2-40B4-BE49-F238E27FC236}">
                  <a16:creationId xmlns:a16="http://schemas.microsoft.com/office/drawing/2014/main" id="{402C4270-3BA8-B25F-3A09-F1C2D3D86D74}"/>
                </a:ext>
              </a:extLst>
            </p:cNvPr>
            <p:cNvSpPr txBox="1"/>
            <p:nvPr/>
          </p:nvSpPr>
          <p:spPr>
            <a:xfrm>
              <a:off x="555716" y="6499672"/>
              <a:ext cx="3197678"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rPr>
                <a:t>Professional Services Colleague</a:t>
              </a:r>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nvGrpSpPr>
          <p:cNvPr id="2" name="Group 1">
            <a:extLst>
              <a:ext uri="{FF2B5EF4-FFF2-40B4-BE49-F238E27FC236}">
                <a16:creationId xmlns:a16="http://schemas.microsoft.com/office/drawing/2014/main" id="{BC54D24B-D20F-2ACC-0366-E4A00C4DF257}"/>
              </a:ext>
            </a:extLst>
          </p:cNvPr>
          <p:cNvGrpSpPr/>
          <p:nvPr/>
        </p:nvGrpSpPr>
        <p:grpSpPr>
          <a:xfrm>
            <a:off x="9625264" y="253250"/>
            <a:ext cx="2309136" cy="646331"/>
            <a:chOff x="9625264" y="253250"/>
            <a:chExt cx="2309136" cy="646331"/>
          </a:xfrm>
        </p:grpSpPr>
        <p:sp>
          <p:nvSpPr>
            <p:cNvPr id="3" name="TextBox 2">
              <a:extLst>
                <a:ext uri="{FF2B5EF4-FFF2-40B4-BE49-F238E27FC236}">
                  <a16:creationId xmlns:a16="http://schemas.microsoft.com/office/drawing/2014/main" id="{F2BCE668-0556-3DDA-E4CA-BD1E7434EE0D}"/>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4" name="Group 3">
              <a:extLst>
                <a:ext uri="{FF2B5EF4-FFF2-40B4-BE49-F238E27FC236}">
                  <a16:creationId xmlns:a16="http://schemas.microsoft.com/office/drawing/2014/main" id="{9BD07744-DA18-7A7A-AB4E-7B1D4B6436EF}"/>
                </a:ext>
              </a:extLst>
            </p:cNvPr>
            <p:cNvGrpSpPr/>
            <p:nvPr/>
          </p:nvGrpSpPr>
          <p:grpSpPr>
            <a:xfrm>
              <a:off x="11536237" y="497697"/>
              <a:ext cx="280800" cy="327641"/>
              <a:chOff x="11536237" y="497697"/>
              <a:chExt cx="280800" cy="327641"/>
            </a:xfrm>
          </p:grpSpPr>
          <p:grpSp>
            <p:nvGrpSpPr>
              <p:cNvPr id="5" name="Group 4">
                <a:extLst>
                  <a:ext uri="{FF2B5EF4-FFF2-40B4-BE49-F238E27FC236}">
                    <a16:creationId xmlns:a16="http://schemas.microsoft.com/office/drawing/2014/main" id="{36325B71-0C94-6F29-D20B-C652863FCA96}"/>
                  </a:ext>
                </a:extLst>
              </p:cNvPr>
              <p:cNvGrpSpPr/>
              <p:nvPr/>
            </p:nvGrpSpPr>
            <p:grpSpPr>
              <a:xfrm>
                <a:off x="11556085" y="569238"/>
                <a:ext cx="241524" cy="235743"/>
                <a:chOff x="7436753" y="3724651"/>
                <a:chExt cx="241524" cy="235743"/>
              </a:xfrm>
            </p:grpSpPr>
            <p:sp>
              <p:nvSpPr>
                <p:cNvPr id="9" name="Freeform: Shape 8">
                  <a:extLst>
                    <a:ext uri="{FF2B5EF4-FFF2-40B4-BE49-F238E27FC236}">
                      <a16:creationId xmlns:a16="http://schemas.microsoft.com/office/drawing/2014/main" id="{BD71389F-243C-ED05-4CEE-CD116B7D33E5}"/>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FBAECB8D-964B-1E50-9096-7CFC82A2DB55}"/>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11E04D53-4B2D-C01D-0031-47301290F82C}"/>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01EAFE67-CA93-0EBD-7DC7-4E5AD066242B}"/>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EB6717BB-9076-7507-1077-9505AA10EB1D}"/>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6" name="Isosceles Triangle 5">
                <a:extLst>
                  <a:ext uri="{FF2B5EF4-FFF2-40B4-BE49-F238E27FC236}">
                    <a16:creationId xmlns:a16="http://schemas.microsoft.com/office/drawing/2014/main" id="{0B5879B6-FEB5-BAF3-C112-964B16839B54}"/>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reeform: Shape 6">
                <a:extLst>
                  <a:ext uri="{FF2B5EF4-FFF2-40B4-BE49-F238E27FC236}">
                    <a16:creationId xmlns:a16="http://schemas.microsoft.com/office/drawing/2014/main" id="{A48AFF7D-9A41-5A38-8EAA-CBC3DA7904D1}"/>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14" name="TextBox 13">
            <a:extLst>
              <a:ext uri="{FF2B5EF4-FFF2-40B4-BE49-F238E27FC236}">
                <a16:creationId xmlns:a16="http://schemas.microsoft.com/office/drawing/2014/main" id="{EB01648D-FECA-7986-C211-5369F365A326}"/>
              </a:ext>
            </a:extLst>
          </p:cNvPr>
          <p:cNvSpPr txBox="1"/>
          <p:nvPr/>
        </p:nvSpPr>
        <p:spPr>
          <a:xfrm>
            <a:off x="3542573" y="5560327"/>
            <a:ext cx="4448981" cy="1015663"/>
          </a:xfrm>
          <a:prstGeom prst="rect">
            <a:avLst/>
          </a:prstGeom>
          <a:noFill/>
        </p:spPr>
        <p:txBody>
          <a:bodyPr wrap="square" lIns="91440" tIns="45720" rIns="91440" bIns="45720" anchor="t">
            <a:spAutoFit/>
          </a:bodyPr>
          <a:lstStyle/>
          <a:p>
            <a:pPr>
              <a:spcBef>
                <a:spcPct val="0"/>
              </a:spcBef>
              <a:spcAft>
                <a:spcPct val="0"/>
              </a:spcAft>
              <a:defRPr/>
            </a:pPr>
            <a:r>
              <a:rPr kumimoji="0" lang="en-US" sz="1000" b="1" i="0" u="none" strike="noStrike" kern="1200" cap="none" spc="0" normalizeH="0" baseline="0" noProof="0">
                <a:ln>
                  <a:noFill/>
                </a:ln>
                <a:solidFill>
                  <a:srgbClr val="002060"/>
                </a:solidFill>
                <a:effectLst/>
                <a:uLnTx/>
                <a:uFillTx/>
                <a:latin typeface="Bierstadt"/>
                <a:ea typeface="ＭＳ Ｐゴシック"/>
                <a:cs typeface="Arial"/>
              </a:rPr>
              <a:t>Please note </a:t>
            </a:r>
            <a:r>
              <a:rPr kumimoji="0" lang="en-US" sz="1000" b="0" i="0" u="none" strike="noStrike" kern="1200" cap="none" spc="0" normalizeH="0" baseline="0" noProof="0">
                <a:ln>
                  <a:noFill/>
                </a:ln>
                <a:solidFill>
                  <a:srgbClr val="002060"/>
                </a:solidFill>
                <a:effectLst/>
                <a:uLnTx/>
                <a:uFillTx/>
                <a:latin typeface="Bierstadt"/>
                <a:ea typeface="ＭＳ Ｐゴシック"/>
                <a:cs typeface="Arial"/>
              </a:rPr>
              <a:t>where we </a:t>
            </a:r>
            <a:r>
              <a:rPr lang="en-US" sz="1000">
                <a:solidFill>
                  <a:srgbClr val="002060"/>
                </a:solidFill>
                <a:latin typeface="Bierstadt"/>
                <a:ea typeface="ＭＳ Ｐゴシック"/>
                <a:cs typeface="Arial"/>
              </a:rPr>
              <a:t>cannot </a:t>
            </a:r>
            <a:r>
              <a:rPr kumimoji="0" lang="en-US" sz="1000" b="0" i="0" u="none" strike="noStrike" kern="1200" cap="none" spc="0" normalizeH="0" baseline="0" noProof="0">
                <a:ln>
                  <a:noFill/>
                </a:ln>
                <a:solidFill>
                  <a:srgbClr val="002060"/>
                </a:solidFill>
                <a:effectLst/>
                <a:uLnTx/>
                <a:uFillTx/>
                <a:latin typeface="Bierstadt"/>
                <a:ea typeface="ＭＳ Ｐゴシック"/>
                <a:cs typeface="Arial"/>
              </a:rPr>
              <a:t>accommodate a change in the timetable, your local Professional</a:t>
            </a:r>
            <a:r>
              <a:rPr kumimoji="0" lang="en-US" sz="1000" b="0" i="0" u="none" strike="noStrike" kern="1200" cap="none" spc="0" normalizeH="0" noProof="0">
                <a:ln>
                  <a:noFill/>
                </a:ln>
                <a:solidFill>
                  <a:srgbClr val="002060"/>
                </a:solidFill>
                <a:effectLst/>
                <a:uLnTx/>
                <a:uFillTx/>
                <a:latin typeface="Bierstadt"/>
                <a:ea typeface="ＭＳ Ｐゴシック"/>
                <a:cs typeface="Arial"/>
              </a:rPr>
              <a:t> Services contact will be in touch alongside the relevant academic staff to understand the impact on not going ahead with this change. </a:t>
            </a:r>
            <a:endParaRPr kumimoji="0" lang="en-US" sz="1000" b="0" i="0" u="none" strike="noStrike" kern="120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endParaRPr>
          </a:p>
          <a:p>
            <a:pPr marL="0" marR="0" lvl="0" indent="0" algn="l" defTabSz="914400" rtl="0" eaLnBrk="1" fontAlgn="auto" latinLnBrk="0" hangingPunct="1">
              <a:lnSpc>
                <a:spcPct val="100000"/>
              </a:lnSpc>
              <a:spcBef>
                <a:spcPct val="0"/>
              </a:spcBef>
              <a:spcAft>
                <a:spcPct val="0"/>
              </a:spcAft>
              <a:buClrTx/>
              <a:buSzTx/>
              <a:buFontTx/>
              <a:buNone/>
              <a:tabLst/>
              <a:defRPr/>
            </a:pPr>
            <a:endParaRPr kumimoji="0" lang="en-US" sz="1000" b="0" i="0" u="none" strike="noStrike" kern="120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endParaRPr>
          </a:p>
          <a:p>
            <a:pPr>
              <a:spcBef>
                <a:spcPct val="0"/>
              </a:spcBef>
              <a:spcAft>
                <a:spcPct val="0"/>
              </a:spcAft>
              <a:defRPr/>
            </a:pPr>
            <a:r>
              <a:rPr kumimoji="0" lang="en-US" sz="1000" b="0" i="0" u="none" strike="noStrike" kern="1200" cap="none" spc="0" normalizeH="0" baseline="0" noProof="0">
                <a:ln>
                  <a:noFill/>
                </a:ln>
                <a:solidFill>
                  <a:srgbClr val="002060"/>
                </a:solidFill>
                <a:effectLst/>
                <a:uLnTx/>
                <a:uFillTx/>
                <a:latin typeface="Bierstadt"/>
                <a:ea typeface="ＭＳ Ｐゴシック"/>
                <a:cs typeface="Arial"/>
              </a:rPr>
              <a:t>We cannot guarantee we can accommodate all change.</a:t>
            </a:r>
            <a:r>
              <a:rPr lang="en-US" sz="1000">
                <a:solidFill>
                  <a:srgbClr val="002060"/>
                </a:solidFill>
                <a:latin typeface="Bierstadt"/>
                <a:ea typeface="ＭＳ Ｐゴシック"/>
                <a:cs typeface="Arial"/>
              </a:rPr>
              <a:t> </a:t>
            </a:r>
            <a:endParaRPr kumimoji="0" lang="en-GB" sz="1000" b="0" i="0" u="none" strike="noStrike" kern="1200" cap="none" spc="0" normalizeH="0" baseline="0" noProof="0">
              <a:ln>
                <a:noFill/>
              </a:ln>
              <a:solidFill>
                <a:srgbClr val="002060"/>
              </a:solidFill>
              <a:effectLst/>
              <a:uLnTx/>
              <a:uFillTx/>
              <a:latin typeface="Bierstadt" panose="020B00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69048750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par>
                                <p:cTn id="8" presetID="10" presetClass="entr" presetSubtype="0" fill="hold"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fade">
                                      <p:cBhvr>
                                        <p:cTn id="10" dur="2000"/>
                                        <p:tgtEl>
                                          <p:spTgt spid="2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2000"/>
                                        <p:tgtEl>
                                          <p:spTgt spid="2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2000"/>
                                        <p:tgtEl>
                                          <p:spTgt spid="48"/>
                                        </p:tgtEl>
                                      </p:cBhvr>
                                    </p:animEffect>
                                  </p:childTnLst>
                                </p:cTn>
                              </p:par>
                              <p:par>
                                <p:cTn id="17" presetID="10" presetClass="entr" presetSubtype="0" fill="hold" nodeType="withEffect">
                                  <p:stCondLst>
                                    <p:cond delay="0"/>
                                  </p:stCondLst>
                                  <p:childTnLst>
                                    <p:set>
                                      <p:cBhvr>
                                        <p:cTn id="18" dur="1" fill="hold">
                                          <p:stCondLst>
                                            <p:cond delay="0"/>
                                          </p:stCondLst>
                                        </p:cTn>
                                        <p:tgtEl>
                                          <p:spTgt spid="55"/>
                                        </p:tgtEl>
                                        <p:attrNameLst>
                                          <p:attrName>style.visibility</p:attrName>
                                        </p:attrNameLst>
                                      </p:cBhvr>
                                      <p:to>
                                        <p:strVal val="visible"/>
                                      </p:to>
                                    </p:set>
                                    <p:animEffect transition="in" filter="fade">
                                      <p:cBhvr>
                                        <p:cTn id="19" dur="2000"/>
                                        <p:tgtEl>
                                          <p:spTgt spid="55"/>
                                        </p:tgtEl>
                                      </p:cBhvr>
                                    </p:animEffect>
                                  </p:childTnLst>
                                </p:cTn>
                              </p:par>
                              <p:par>
                                <p:cTn id="20" presetID="10" presetClass="entr" presetSubtype="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2000"/>
                                        <p:tgtEl>
                                          <p:spTgt spid="3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fade">
                                      <p:cBhvr>
                                        <p:cTn id="25" dur="2000"/>
                                        <p:tgtEl>
                                          <p:spTgt spid="40"/>
                                        </p:tgtEl>
                                      </p:cBhvr>
                                    </p:animEffect>
                                  </p:childTnLst>
                                </p:cTn>
                              </p:par>
                              <p:par>
                                <p:cTn id="26" presetID="10" presetClass="entr" presetSubtype="0" fill="hold" nodeType="withEffect">
                                  <p:stCondLst>
                                    <p:cond delay="0"/>
                                  </p:stCondLst>
                                  <p:childTnLst>
                                    <p:set>
                                      <p:cBhvr>
                                        <p:cTn id="27" dur="1" fill="hold">
                                          <p:stCondLst>
                                            <p:cond delay="0"/>
                                          </p:stCondLst>
                                        </p:cTn>
                                        <p:tgtEl>
                                          <p:spTgt spid="57"/>
                                        </p:tgtEl>
                                        <p:attrNameLst>
                                          <p:attrName>style.visibility</p:attrName>
                                        </p:attrNameLst>
                                      </p:cBhvr>
                                      <p:to>
                                        <p:strVal val="visible"/>
                                      </p:to>
                                    </p:set>
                                    <p:animEffect transition="in" filter="fade">
                                      <p:cBhvr>
                                        <p:cTn id="28" dur="2000"/>
                                        <p:tgtEl>
                                          <p:spTgt spid="5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2000"/>
                                        <p:tgtEl>
                                          <p:spTgt spid="29"/>
                                        </p:tgtEl>
                                      </p:cBhvr>
                                    </p:animEffect>
                                  </p:childTnLst>
                                </p:cTn>
                              </p:par>
                              <p:par>
                                <p:cTn id="34" presetID="10" presetClass="entr" presetSubtype="0" fill="hold" nodeType="with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2000"/>
                                        <p:tgtEl>
                                          <p:spTgt spid="2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fade">
                                      <p:cBhvr>
                                        <p:cTn id="39" dur="2000"/>
                                        <p:tgtEl>
                                          <p:spTgt spid="47"/>
                                        </p:tgtEl>
                                      </p:cBhvr>
                                    </p:animEffect>
                                  </p:childTnLst>
                                </p:cTn>
                              </p:par>
                              <p:par>
                                <p:cTn id="40" presetID="10" presetClass="entr" presetSubtype="0"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fade">
                                      <p:cBhvr>
                                        <p:cTn id="42" dur="2000"/>
                                        <p:tgtEl>
                                          <p:spTgt spid="56"/>
                                        </p:tgtEl>
                                      </p:cBhvr>
                                    </p:animEffect>
                                  </p:childTnLst>
                                </p:cTn>
                              </p:par>
                              <p:par>
                                <p:cTn id="43" presetID="10" presetClass="entr" presetSubtype="0" fill="hold" nodeType="with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2000"/>
                                        <p:tgtEl>
                                          <p:spTgt spid="3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fade">
                                      <p:cBhvr>
                                        <p:cTn id="48" dur="2000"/>
                                        <p:tgtEl>
                                          <p:spTgt spid="41"/>
                                        </p:tgtEl>
                                      </p:cBhvr>
                                    </p:animEffect>
                                  </p:childTnLst>
                                </p:cTn>
                              </p:par>
                              <p:par>
                                <p:cTn id="49" presetID="10" presetClass="entr" presetSubtype="0" fill="hold" nodeType="withEffect">
                                  <p:stCondLst>
                                    <p:cond delay="0"/>
                                  </p:stCondLst>
                                  <p:childTnLst>
                                    <p:set>
                                      <p:cBhvr>
                                        <p:cTn id="50" dur="1" fill="hold">
                                          <p:stCondLst>
                                            <p:cond delay="0"/>
                                          </p:stCondLst>
                                        </p:cTn>
                                        <p:tgtEl>
                                          <p:spTgt spid="58"/>
                                        </p:tgtEl>
                                        <p:attrNameLst>
                                          <p:attrName>style.visibility</p:attrName>
                                        </p:attrNameLst>
                                      </p:cBhvr>
                                      <p:to>
                                        <p:strVal val="visible"/>
                                      </p:to>
                                    </p:set>
                                    <p:animEffect transition="in" filter="fade">
                                      <p:cBhvr>
                                        <p:cTn id="51" dur="2000"/>
                                        <p:tgtEl>
                                          <p:spTgt spid="58"/>
                                        </p:tgtEl>
                                      </p:cBhvr>
                                    </p:animEffect>
                                  </p:childTnLst>
                                </p:cTn>
                              </p:par>
                              <p:par>
                                <p:cTn id="52" presetID="10" presetClass="entr" presetSubtype="0" fill="hold" nodeType="withEffect">
                                  <p:stCondLst>
                                    <p:cond delay="0"/>
                                  </p:stCondLst>
                                  <p:childTnLst>
                                    <p:set>
                                      <p:cBhvr>
                                        <p:cTn id="53" dur="1" fill="hold">
                                          <p:stCondLst>
                                            <p:cond delay="0"/>
                                          </p:stCondLst>
                                        </p:cTn>
                                        <p:tgtEl>
                                          <p:spTgt spid="59"/>
                                        </p:tgtEl>
                                        <p:attrNameLst>
                                          <p:attrName>style.visibility</p:attrName>
                                        </p:attrNameLst>
                                      </p:cBhvr>
                                      <p:to>
                                        <p:strVal val="visible"/>
                                      </p:to>
                                    </p:set>
                                    <p:animEffect transition="in" filter="fade">
                                      <p:cBhvr>
                                        <p:cTn id="54" dur="2000"/>
                                        <p:tgtEl>
                                          <p:spTgt spid="5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40" grpId="0"/>
      <p:bldP spid="41" grpId="0"/>
      <p:bldP spid="47" grpId="0"/>
      <p:bldP spid="48" grpId="0"/>
      <p:bldP spid="14" grpId="0"/>
    </p:bldLst>
  </p:timing>
  <p:extLst>
    <p:ext uri="{6950BFC3-D8DA-4A85-94F7-54DA5524770B}">
      <p188:commentRel xmlns:p188="http://schemas.microsoft.com/office/powerpoint/2018/8/main" r:id="rId2"/>
    </p:ext>
  </p:extLs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63DF49-4FA8-0774-9F80-5A1D315093E5}"/>
              </a:ext>
            </a:extLst>
          </p:cNvPr>
          <p:cNvSpPr txBox="1"/>
          <p:nvPr/>
        </p:nvSpPr>
        <p:spPr>
          <a:xfrm>
            <a:off x="310718" y="2561975"/>
            <a:ext cx="2706903" cy="830997"/>
          </a:xfrm>
          <a:prstGeom prst="rect">
            <a:avLst/>
          </a:prstGeom>
          <a:solidFill>
            <a:schemeClr val="bg1"/>
          </a:solidFill>
          <a:ln>
            <a:solidFill>
              <a:schemeClr val="bg2"/>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rPr>
              <a:t>Ruth Burke</a:t>
            </a:r>
            <a:r>
              <a:rPr kumimoji="0" lang="en-GB" sz="1200" i="0" u="none" strike="noStrike" kern="1200" cap="none" spc="0" normalizeH="0" noProof="0">
                <a:ln>
                  <a:noFill/>
                </a:ln>
                <a:solidFill>
                  <a:prstClr val="black"/>
                </a:solidFill>
                <a:effectLst/>
                <a:uLnTx/>
                <a:uFillTx/>
                <a:latin typeface="Bierstadt" panose="020B0004020202020204" pitchFamily="34" charset="0"/>
              </a:rPr>
              <a:t> (Humanities)</a:t>
            </a:r>
            <a:endParaRPr kumimoji="0" lang="en-GB" sz="1200" i="0" u="none" strike="noStrike" kern="1200" cap="none" spc="0" normalizeH="0" baseline="0" noProof="0">
              <a:ln>
                <a:noFill/>
              </a:ln>
              <a:solidFill>
                <a:prstClr val="black"/>
              </a:solidFill>
              <a:effectLst/>
              <a:uLnTx/>
              <a:uFillTx/>
              <a:latin typeface="Bierstadt" panose="020B00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Cara Graham (MLC)</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Helen Mclaughlin (Critical Studies)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Michael Bristow (CCA)</a:t>
            </a:r>
            <a:endParaRPr kumimoji="0" lang="en-GB" sz="120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Rounded Rectangle 15">
            <a:extLst>
              <a:ext uri="{FF2B5EF4-FFF2-40B4-BE49-F238E27FC236}">
                <a16:creationId xmlns:a16="http://schemas.microsoft.com/office/drawing/2014/main" id="{83A0F337-7D77-F02E-88D2-CD6CA4AA201C}"/>
              </a:ext>
            </a:extLst>
          </p:cNvPr>
          <p:cNvSpPr/>
          <p:nvPr/>
        </p:nvSpPr>
        <p:spPr>
          <a:xfrm>
            <a:off x="3265272" y="2269544"/>
            <a:ext cx="2706903" cy="203554"/>
          </a:xfrm>
          <a:prstGeom prst="roundRect">
            <a:avLst/>
          </a:prstGeom>
          <a:solidFill>
            <a:srgbClr val="BE4D00"/>
          </a:solidFill>
          <a:ln w="44450" cap="flat" cmpd="sng" algn="ctr">
            <a:solidFill>
              <a:srgbClr val="BE4D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panose="020B0004020202020204" pitchFamily="34" charset="0"/>
                <a:ea typeface="+mn-ea"/>
                <a:cs typeface="+mn-cs"/>
              </a:rPr>
              <a:t>College of Science &amp; Engineering</a:t>
            </a:r>
          </a:p>
        </p:txBody>
      </p:sp>
      <p:sp>
        <p:nvSpPr>
          <p:cNvPr id="6" name="Rounded Rectangle 15">
            <a:extLst>
              <a:ext uri="{FF2B5EF4-FFF2-40B4-BE49-F238E27FC236}">
                <a16:creationId xmlns:a16="http://schemas.microsoft.com/office/drawing/2014/main" id="{A8AFAECC-AD43-0616-0A06-F797F1D8F658}"/>
              </a:ext>
            </a:extLst>
          </p:cNvPr>
          <p:cNvSpPr/>
          <p:nvPr/>
        </p:nvSpPr>
        <p:spPr>
          <a:xfrm>
            <a:off x="310718" y="2269545"/>
            <a:ext cx="2706903" cy="203553"/>
          </a:xfrm>
          <a:prstGeom prst="roundRect">
            <a:avLst/>
          </a:prstGeom>
          <a:solidFill>
            <a:srgbClr val="951272"/>
          </a:solidFill>
          <a:ln w="44450" cap="flat" cmpd="sng" algn="ctr">
            <a:solidFill>
              <a:srgbClr val="951272"/>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panose="020B0004020202020204" pitchFamily="34" charset="0"/>
                <a:ea typeface="+mn-ea"/>
                <a:cs typeface="+mn-cs"/>
              </a:rPr>
              <a:t>College of Arts</a:t>
            </a:r>
          </a:p>
        </p:txBody>
      </p:sp>
      <p:sp>
        <p:nvSpPr>
          <p:cNvPr id="7" name="Rounded Rectangle 15">
            <a:extLst>
              <a:ext uri="{FF2B5EF4-FFF2-40B4-BE49-F238E27FC236}">
                <a16:creationId xmlns:a16="http://schemas.microsoft.com/office/drawing/2014/main" id="{FC78C0BE-D86C-B9F7-F10D-78D09283C109}"/>
              </a:ext>
            </a:extLst>
          </p:cNvPr>
          <p:cNvSpPr/>
          <p:nvPr/>
        </p:nvSpPr>
        <p:spPr>
          <a:xfrm>
            <a:off x="6219826" y="2269544"/>
            <a:ext cx="2706903" cy="203554"/>
          </a:xfrm>
          <a:prstGeom prst="roundRect">
            <a:avLst/>
          </a:prstGeom>
          <a:solidFill>
            <a:srgbClr val="00355F"/>
          </a:solidFill>
          <a:ln w="44450" cap="flat" cmpd="sng" algn="ctr">
            <a:solidFill>
              <a:srgbClr val="00355F"/>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panose="020B0004020202020204" pitchFamily="34" charset="0"/>
                <a:ea typeface="+mn-ea"/>
                <a:cs typeface="+mn-cs"/>
              </a:rPr>
              <a:t>College of MVLS</a:t>
            </a:r>
          </a:p>
        </p:txBody>
      </p:sp>
      <p:sp>
        <p:nvSpPr>
          <p:cNvPr id="8" name="Rounded Rectangle 15">
            <a:extLst>
              <a:ext uri="{FF2B5EF4-FFF2-40B4-BE49-F238E27FC236}">
                <a16:creationId xmlns:a16="http://schemas.microsoft.com/office/drawing/2014/main" id="{3FDDAFC8-71F2-F5A2-BBC6-B973650D8DF5}"/>
              </a:ext>
            </a:extLst>
          </p:cNvPr>
          <p:cNvSpPr/>
          <p:nvPr/>
        </p:nvSpPr>
        <p:spPr>
          <a:xfrm>
            <a:off x="9174379" y="2269544"/>
            <a:ext cx="2706903" cy="203554"/>
          </a:xfrm>
          <a:prstGeom prst="roundRect">
            <a:avLst/>
          </a:prstGeom>
          <a:solidFill>
            <a:srgbClr val="BF9000"/>
          </a:solidFill>
          <a:ln w="44450" cap="flat" cmpd="sng" algn="ctr">
            <a:solidFill>
              <a:srgbClr val="BF9000"/>
            </a:solid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white"/>
                </a:solidFill>
                <a:effectLst/>
                <a:uLnTx/>
                <a:uFillTx/>
                <a:latin typeface="Bierstadt" panose="020B0004020202020204" pitchFamily="34" charset="0"/>
                <a:ea typeface="+mn-ea"/>
                <a:cs typeface="+mn-cs"/>
              </a:rPr>
              <a:t>College of Social Sciences</a:t>
            </a:r>
          </a:p>
        </p:txBody>
      </p:sp>
      <p:sp>
        <p:nvSpPr>
          <p:cNvPr id="9" name="TextBox 8">
            <a:extLst>
              <a:ext uri="{FF2B5EF4-FFF2-40B4-BE49-F238E27FC236}">
                <a16:creationId xmlns:a16="http://schemas.microsoft.com/office/drawing/2014/main" id="{544ABF0D-0781-BE3F-24D7-F9D8B9931EA8}"/>
              </a:ext>
            </a:extLst>
          </p:cNvPr>
          <p:cNvSpPr txBox="1"/>
          <p:nvPr/>
        </p:nvSpPr>
        <p:spPr>
          <a:xfrm>
            <a:off x="3265270" y="2583570"/>
            <a:ext cx="2706903" cy="1754326"/>
          </a:xfrm>
          <a:prstGeom prst="rect">
            <a:avLst/>
          </a:prstGeom>
          <a:solidFill>
            <a:schemeClr val="bg1"/>
          </a:solidFill>
          <a:ln>
            <a:solidFill>
              <a:schemeClr val="bg2"/>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Jill Tait (Engineering)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Sian Barnes (Engineering)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Angela Woolton (Chemistry)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Lynne Stewart (Physics &amp; Astronomy)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Tom Rielly </a:t>
            </a: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(Physics &amp; Astronomy)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Gail Reat (Computing Science)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Jean Jackson (Maths &amp; Stats)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Shazi Rafiq (Maths &amp; Stats)</a:t>
            </a:r>
            <a:endPar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Anne Dunlop (GES)</a:t>
            </a:r>
            <a:endParaRPr kumimoji="0" lang="en-GB" sz="120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 name="TextBox 9">
            <a:extLst>
              <a:ext uri="{FF2B5EF4-FFF2-40B4-BE49-F238E27FC236}">
                <a16:creationId xmlns:a16="http://schemas.microsoft.com/office/drawing/2014/main" id="{E7821E30-A103-AF55-E676-51A37566E11B}"/>
              </a:ext>
            </a:extLst>
          </p:cNvPr>
          <p:cNvSpPr txBox="1"/>
          <p:nvPr/>
        </p:nvSpPr>
        <p:spPr>
          <a:xfrm>
            <a:off x="6219826" y="2583570"/>
            <a:ext cx="2706903" cy="2123658"/>
          </a:xfrm>
          <a:prstGeom prst="rect">
            <a:avLst/>
          </a:prstGeom>
          <a:solidFill>
            <a:schemeClr val="bg1"/>
          </a:solidFill>
          <a:ln>
            <a:solidFill>
              <a:schemeClr val="bg2"/>
            </a:solidFill>
          </a:ln>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a:rPr>
              <a:t>Laura McMichael (</a:t>
            </a:r>
            <a:r>
              <a:rPr lang="en-GB" sz="1200">
                <a:solidFill>
                  <a:prstClr val="black"/>
                </a:solidFill>
                <a:latin typeface="Bierstadt"/>
              </a:rPr>
              <a:t>BS</a:t>
            </a:r>
            <a:r>
              <a:rPr kumimoji="0" lang="en-GB" sz="1200" i="0" u="none" strike="noStrike" kern="1200" cap="none" spc="0" normalizeH="0" baseline="0" noProof="0">
                <a:ln>
                  <a:noFill/>
                </a:ln>
                <a:solidFill>
                  <a:prstClr val="black"/>
                </a:solidFill>
                <a:effectLst/>
                <a:uLnTx/>
                <a:uFillTx/>
                <a:latin typeface="Bierstadt"/>
              </a:rPr>
              <a:t>c </a:t>
            </a:r>
            <a:r>
              <a:rPr kumimoji="0" lang="en-GB" sz="1200" i="0" u="none" strike="noStrike" kern="1200" cap="none" spc="0" normalizeH="0" baseline="0" noProof="0" err="1">
                <a:ln>
                  <a:noFill/>
                </a:ln>
                <a:solidFill>
                  <a:prstClr val="black"/>
                </a:solidFill>
                <a:effectLst/>
                <a:uLnTx/>
                <a:uFillTx/>
                <a:latin typeface="Bierstadt"/>
              </a:rPr>
              <a:t>MedSci</a:t>
            </a:r>
            <a:r>
              <a:rPr kumimoji="0" lang="en-GB" sz="1200" i="0" u="none" strike="noStrike" kern="1200" cap="none" spc="0" normalizeH="0" baseline="0" noProof="0">
                <a:ln>
                  <a:noFill/>
                </a:ln>
                <a:solidFill>
                  <a:prstClr val="black"/>
                </a:solidFill>
                <a:effectLst/>
                <a:uLnTx/>
                <a:uFillTx/>
                <a:latin typeface="Bierstadt"/>
              </a:rPr>
              <a:t>)</a:t>
            </a:r>
          </a:p>
          <a:p>
            <a:pPr>
              <a:defRPr/>
            </a:pPr>
            <a:r>
              <a:rPr kumimoji="0" lang="en-GB" sz="1200" i="0" u="none" strike="noStrike" kern="1200" cap="none" spc="0" normalizeH="0" baseline="0" noProof="0">
                <a:ln>
                  <a:noFill/>
                </a:ln>
                <a:solidFill>
                  <a:prstClr val="black"/>
                </a:solidFill>
                <a:effectLst/>
                <a:uLnTx/>
                <a:uFillTx/>
                <a:latin typeface="Bierstadt"/>
              </a:rPr>
              <a:t>Nicola Cumming (UG Medicine)</a:t>
            </a:r>
            <a:endParaRPr lang="en-GB" sz="1200" i="0" u="none" strike="noStrike" kern="1200" cap="none" spc="0" normalizeH="0" baseline="0" noProof="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a:rPr>
              <a:t>Veronika </a:t>
            </a:r>
            <a:r>
              <a:rPr kumimoji="0" lang="en-GB" sz="1200" i="0" u="none" strike="noStrike" kern="1200" cap="none" spc="0" normalizeH="0" baseline="0" noProof="0" err="1">
                <a:ln>
                  <a:noFill/>
                </a:ln>
                <a:solidFill>
                  <a:prstClr val="black"/>
                </a:solidFill>
                <a:effectLst/>
                <a:uLnTx/>
                <a:uFillTx/>
                <a:latin typeface="Bierstadt"/>
              </a:rPr>
              <a:t>Flaskarova</a:t>
            </a:r>
            <a:r>
              <a:rPr kumimoji="0" lang="en-GB" sz="1200" i="0" u="none" strike="noStrike" kern="1200" cap="none" spc="0" normalizeH="0" baseline="0" noProof="0">
                <a:ln>
                  <a:noFill/>
                </a:ln>
                <a:solidFill>
                  <a:prstClr val="black"/>
                </a:solidFill>
                <a:effectLst/>
                <a:uLnTx/>
                <a:uFillTx/>
                <a:latin typeface="Bierstadt"/>
              </a:rPr>
              <a:t> (UG Medicine)</a:t>
            </a:r>
            <a:endParaRPr lang="en-GB" sz="1200" i="0" u="none" strike="noStrike" kern="1200" cap="none" spc="0" normalizeH="0" baseline="0" noProof="0">
              <a:ln>
                <a:noFill/>
              </a:ln>
              <a:solidFill>
                <a:prstClr val="black"/>
              </a:solidFill>
              <a:effectLst/>
              <a:uLnTx/>
              <a:uFillTx/>
              <a:latin typeface="Bierstadt"/>
            </a:endParaRPr>
          </a:p>
          <a:p>
            <a:pPr>
              <a:defRPr/>
            </a:pPr>
            <a:r>
              <a:rPr kumimoji="0" lang="en-GB" sz="1200" i="0" u="none" strike="noStrike" kern="1200" cap="none" spc="0" normalizeH="0" baseline="0" noProof="0">
                <a:ln>
                  <a:noFill/>
                </a:ln>
                <a:solidFill>
                  <a:prstClr val="black"/>
                </a:solidFill>
                <a:effectLst/>
                <a:uLnTx/>
                <a:uFillTx/>
                <a:latin typeface="Bierstadt"/>
              </a:rPr>
              <a:t>Theresa Taylor (UG </a:t>
            </a:r>
            <a:r>
              <a:rPr lang="en-GB" sz="1200">
                <a:solidFill>
                  <a:prstClr val="black"/>
                </a:solidFill>
                <a:latin typeface="Bierstadt"/>
              </a:rPr>
              <a:t>Life Sciences</a:t>
            </a:r>
            <a:r>
              <a:rPr kumimoji="0" lang="en-GB" sz="1200" i="0" u="none" strike="noStrike" kern="1200" cap="none" spc="0" normalizeH="0" baseline="0" noProof="0">
                <a:ln>
                  <a:noFill/>
                </a:ln>
                <a:solidFill>
                  <a:prstClr val="black"/>
                </a:solidFill>
                <a:effectLst/>
                <a:uLnTx/>
                <a:uFillTx/>
                <a:latin typeface="Bierstadt"/>
              </a:rPr>
              <a:t>)</a:t>
            </a:r>
            <a:endParaRPr lang="en-GB" sz="1200" i="0" u="none" strike="noStrike" kern="1200" cap="none" spc="0" normalizeH="0" baseline="0" noProof="0">
              <a:ln>
                <a:noFill/>
              </a:ln>
              <a:solidFill>
                <a:prstClr val="black"/>
              </a:solidFill>
              <a:effectLst/>
              <a:uLnTx/>
              <a:uFillTx/>
              <a:latin typeface="Bierstadt"/>
            </a:endParaRPr>
          </a:p>
          <a:p>
            <a:pPr>
              <a:defRPr/>
            </a:pPr>
            <a:r>
              <a:rPr kumimoji="0" lang="en-GB" sz="1200" i="0" u="none" strike="noStrike" kern="1200" cap="none" spc="0" normalizeH="0" baseline="0" noProof="0">
                <a:ln>
                  <a:noFill/>
                </a:ln>
                <a:solidFill>
                  <a:prstClr val="black"/>
                </a:solidFill>
                <a:effectLst/>
                <a:uLnTx/>
                <a:uFillTx/>
                <a:latin typeface="Bierstadt"/>
              </a:rPr>
              <a:t>Emma Craddock (PGT)</a:t>
            </a:r>
            <a:endParaRPr lang="en-GB" sz="1200" i="0" u="none" strike="noStrike" kern="1200" cap="none" spc="0" normalizeH="0" baseline="0" noProof="0">
              <a:ln>
                <a:noFill/>
              </a:ln>
              <a:solidFill>
                <a:prstClr val="black"/>
              </a:solidFill>
              <a:effectLst/>
              <a:uLnTx/>
              <a:uFillTx/>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a:rPr>
              <a:t>Lynda Young (Psych &amp; Neuro)</a:t>
            </a:r>
            <a:endParaRPr lang="en-GB" sz="1200" i="0" u="none" strike="noStrike" kern="1200" cap="none" spc="0" normalizeH="0" baseline="0" noProof="0">
              <a:ln>
                <a:noFill/>
              </a:ln>
              <a:solidFill>
                <a:prstClr val="black"/>
              </a:solidFill>
              <a:effectLst/>
              <a:uLnTx/>
              <a:uFillTx/>
              <a:latin typeface="Bierstadt"/>
            </a:endParaRPr>
          </a:p>
          <a:p>
            <a:pPr>
              <a:defRPr/>
            </a:pPr>
            <a:r>
              <a:rPr kumimoji="0" lang="en-GB" sz="1200" i="0" u="none" strike="noStrike" kern="1200" cap="none" spc="0" normalizeH="0" baseline="0" noProof="0">
                <a:ln>
                  <a:noFill/>
                </a:ln>
                <a:solidFill>
                  <a:prstClr val="black"/>
                </a:solidFill>
                <a:effectLst/>
                <a:uLnTx/>
                <a:uFillTx/>
                <a:latin typeface="Bierstadt"/>
              </a:rPr>
              <a:t>Donna Carrick (Psych &amp; Neuro)</a:t>
            </a:r>
            <a:endParaRPr lang="en-GB" sz="1200" i="0" u="none" strike="noStrike" kern="1200" cap="none" spc="0" normalizeH="0" baseline="0" noProof="0">
              <a:ln>
                <a:noFill/>
              </a:ln>
              <a:solidFill>
                <a:prstClr val="black"/>
              </a:solidFill>
              <a:effectLst/>
              <a:uLnTx/>
              <a:uFillTx/>
              <a:latin typeface="Bierstadt"/>
            </a:endParaRPr>
          </a:p>
          <a:p>
            <a:pPr>
              <a:defRPr/>
            </a:pPr>
            <a:r>
              <a:rPr lang="en-GB" sz="1200">
                <a:solidFill>
                  <a:prstClr val="black"/>
                </a:solidFill>
                <a:latin typeface="Bierstadt"/>
              </a:rPr>
              <a:t>Leigh-Anne </a:t>
            </a:r>
            <a:r>
              <a:rPr lang="en-GB" sz="1200" err="1">
                <a:solidFill>
                  <a:prstClr val="black"/>
                </a:solidFill>
                <a:latin typeface="Bierstadt"/>
              </a:rPr>
              <a:t>Dragness</a:t>
            </a:r>
            <a:r>
              <a:rPr lang="en-GB" sz="1200">
                <a:solidFill>
                  <a:prstClr val="black"/>
                </a:solidFill>
                <a:latin typeface="Bierstadt"/>
              </a:rPr>
              <a:t> (Dentistry)</a:t>
            </a:r>
          </a:p>
          <a:p>
            <a:pPr>
              <a:defRPr/>
            </a:pPr>
            <a:r>
              <a:rPr kumimoji="0" lang="en-GB" sz="1200" i="0" u="none" strike="noStrike" kern="1200" cap="none" spc="0" normalizeH="0" baseline="0" noProof="0">
                <a:ln>
                  <a:noFill/>
                </a:ln>
                <a:solidFill>
                  <a:prstClr val="black"/>
                </a:solidFill>
                <a:effectLst/>
                <a:uLnTx/>
                <a:uFillTx/>
                <a:latin typeface="Bierstadt"/>
              </a:rPr>
              <a:t>Arlene McCrae </a:t>
            </a:r>
            <a:r>
              <a:rPr lang="en-GB" sz="1200">
                <a:solidFill>
                  <a:prstClr val="black"/>
                </a:solidFill>
                <a:latin typeface="Bierstadt"/>
              </a:rPr>
              <a:t>(BOVHM)</a:t>
            </a:r>
          </a:p>
          <a:p>
            <a:pPr>
              <a:defRPr/>
            </a:pPr>
            <a:r>
              <a:rPr kumimoji="0" lang="en-GB" sz="1200" i="0" u="none" strike="noStrike" kern="1200" cap="none" spc="0" normalizeH="0" baseline="0" noProof="0">
                <a:ln>
                  <a:noFill/>
                </a:ln>
                <a:solidFill>
                  <a:prstClr val="black"/>
                </a:solidFill>
                <a:effectLst/>
                <a:uLnTx/>
                <a:uFillTx/>
                <a:latin typeface="Bierstadt"/>
              </a:rPr>
              <a:t>Lumba Chirwa (BOVHM)</a:t>
            </a:r>
            <a:endParaRPr lang="en-GB" sz="1200" i="0" u="none" strike="noStrike" kern="1200" cap="none" spc="0" normalizeH="0" baseline="0" noProof="0">
              <a:ln>
                <a:noFill/>
              </a:ln>
              <a:solidFill>
                <a:prstClr val="black"/>
              </a:solidFill>
              <a:effectLst/>
              <a:uLnTx/>
              <a:uFillTx/>
              <a:latin typeface="Bierstadt"/>
            </a:endParaRPr>
          </a:p>
          <a:p>
            <a:pPr>
              <a:defRPr/>
            </a:pPr>
            <a:r>
              <a:rPr lang="en-GB" sz="1200">
                <a:solidFill>
                  <a:prstClr val="black"/>
                </a:solidFill>
                <a:latin typeface="Bierstadt"/>
              </a:rPr>
              <a:t>Renata Boschi (Nursing)</a:t>
            </a:r>
            <a:endParaRPr lang="en-GB" sz="1200" i="0" u="none" strike="noStrike" kern="1200" cap="none" spc="0" normalizeH="0" baseline="0" noProof="0">
              <a:ln>
                <a:noFill/>
              </a:ln>
              <a:solidFill>
                <a:prstClr val="black"/>
              </a:solidFill>
              <a:effectLst/>
              <a:uLnTx/>
              <a:uFillTx/>
              <a:latin typeface="Bierstadt"/>
            </a:endParaRPr>
          </a:p>
        </p:txBody>
      </p:sp>
      <p:sp>
        <p:nvSpPr>
          <p:cNvPr id="11" name="TextBox 10">
            <a:extLst>
              <a:ext uri="{FF2B5EF4-FFF2-40B4-BE49-F238E27FC236}">
                <a16:creationId xmlns:a16="http://schemas.microsoft.com/office/drawing/2014/main" id="{5047CAA9-0A65-202B-8FC6-24A995E9816E}"/>
              </a:ext>
            </a:extLst>
          </p:cNvPr>
          <p:cNvSpPr txBox="1"/>
          <p:nvPr/>
        </p:nvSpPr>
        <p:spPr>
          <a:xfrm>
            <a:off x="9174378" y="2561975"/>
            <a:ext cx="2706903" cy="1200329"/>
          </a:xfrm>
          <a:prstGeom prst="rect">
            <a:avLst/>
          </a:prstGeom>
          <a:solidFill>
            <a:schemeClr val="bg1"/>
          </a:solidFill>
          <a:ln>
            <a:solidFill>
              <a:schemeClr val="bg2"/>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Claire Cameron (ASBS)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Thomas Heraghty (Law)</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Sabine Mohan (Education)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Gillian Gordon (Education)</a:t>
            </a:r>
          </a:p>
          <a:p>
            <a:pPr>
              <a:defRPr/>
            </a:pP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Clair Clarke ( SPS)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panose="020B0004020202020204" pitchFamily="34" charset="0"/>
              </a:rPr>
              <a:t>Victoria Robinson (SPS)</a:t>
            </a:r>
            <a:endPar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endParaRPr>
          </a:p>
        </p:txBody>
      </p:sp>
      <p:sp>
        <p:nvSpPr>
          <p:cNvPr id="12" name="TextBox 11">
            <a:extLst>
              <a:ext uri="{FF2B5EF4-FFF2-40B4-BE49-F238E27FC236}">
                <a16:creationId xmlns:a16="http://schemas.microsoft.com/office/drawing/2014/main" id="{865BC280-5D7B-4E74-6727-D691D31DC5F7}"/>
              </a:ext>
            </a:extLst>
          </p:cNvPr>
          <p:cNvSpPr txBox="1"/>
          <p:nvPr/>
        </p:nvSpPr>
        <p:spPr>
          <a:xfrm>
            <a:off x="2039364" y="1720773"/>
            <a:ext cx="7865617" cy="338554"/>
          </a:xfrm>
          <a:custGeom>
            <a:avLst/>
            <a:gdLst>
              <a:gd name="connsiteX0" fmla="*/ 0 w 7847861"/>
              <a:gd name="connsiteY0" fmla="*/ 0 h 369332"/>
              <a:gd name="connsiteX1" fmla="*/ 7847861 w 7847861"/>
              <a:gd name="connsiteY1" fmla="*/ 0 h 369332"/>
              <a:gd name="connsiteX2" fmla="*/ 7847861 w 7847861"/>
              <a:gd name="connsiteY2" fmla="*/ 369332 h 369332"/>
              <a:gd name="connsiteX3" fmla="*/ 0 w 7847861"/>
              <a:gd name="connsiteY3" fmla="*/ 369332 h 369332"/>
              <a:gd name="connsiteX4" fmla="*/ 0 w 7847861"/>
              <a:gd name="connsiteY4" fmla="*/ 0 h 369332"/>
              <a:gd name="connsiteX0" fmla="*/ 0 w 7865617"/>
              <a:gd name="connsiteY0" fmla="*/ 0 h 369332"/>
              <a:gd name="connsiteX1" fmla="*/ 7865617 w 7865617"/>
              <a:gd name="connsiteY1" fmla="*/ 17755 h 369332"/>
              <a:gd name="connsiteX2" fmla="*/ 7847861 w 7865617"/>
              <a:gd name="connsiteY2" fmla="*/ 369332 h 369332"/>
              <a:gd name="connsiteX3" fmla="*/ 0 w 7865617"/>
              <a:gd name="connsiteY3" fmla="*/ 369332 h 369332"/>
              <a:gd name="connsiteX4" fmla="*/ 0 w 7865617"/>
              <a:gd name="connsiteY4" fmla="*/ 0 h 3693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65617" h="369332">
                <a:moveTo>
                  <a:pt x="0" y="0"/>
                </a:moveTo>
                <a:lnTo>
                  <a:pt x="7865617" y="17755"/>
                </a:lnTo>
                <a:lnTo>
                  <a:pt x="7847861" y="369332"/>
                </a:lnTo>
                <a:lnTo>
                  <a:pt x="0" y="369332"/>
                </a:lnTo>
                <a:lnTo>
                  <a:pt x="0" y="0"/>
                </a:lnTo>
                <a:close/>
              </a:path>
            </a:pathLst>
          </a:custGeom>
          <a:ln>
            <a:solidFill>
              <a:schemeClr val="bg1"/>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srgbClr val="00355F"/>
                </a:solidFill>
                <a:effectLst/>
                <a:uLnTx/>
                <a:uFillTx/>
                <a:latin typeface="Bierstadt" panose="020B0004020202020204" pitchFamily="34" charset="0"/>
                <a:ea typeface="+mn-ea"/>
                <a:cs typeface="+mn-cs"/>
              </a:rPr>
              <a:t>Representatives</a:t>
            </a:r>
          </a:p>
        </p:txBody>
      </p:sp>
      <p:sp>
        <p:nvSpPr>
          <p:cNvPr id="13" name="Rectangle: Rounded Corners 12">
            <a:extLst>
              <a:ext uri="{FF2B5EF4-FFF2-40B4-BE49-F238E27FC236}">
                <a16:creationId xmlns:a16="http://schemas.microsoft.com/office/drawing/2014/main" id="{6D547D5B-EA9C-7DF4-767F-2C1D879A773C}"/>
              </a:ext>
            </a:extLst>
          </p:cNvPr>
          <p:cNvSpPr/>
          <p:nvPr/>
        </p:nvSpPr>
        <p:spPr>
          <a:xfrm>
            <a:off x="2278141" y="1701884"/>
            <a:ext cx="7363009" cy="33855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itle 1">
            <a:extLst>
              <a:ext uri="{FF2B5EF4-FFF2-40B4-BE49-F238E27FC236}">
                <a16:creationId xmlns:a16="http://schemas.microsoft.com/office/drawing/2014/main" id="{DC548032-84C9-4384-86F9-E66041C47C7E}"/>
              </a:ext>
            </a:extLst>
          </p:cNvPr>
          <p:cNvSpPr>
            <a:spLocks noGrp="1"/>
          </p:cNvSpPr>
          <p:nvPr>
            <p:ph type="title"/>
          </p:nvPr>
        </p:nvSpPr>
        <p:spPr>
          <a:xfrm>
            <a:off x="1236427" y="389105"/>
            <a:ext cx="10304544" cy="369332"/>
          </a:xfrm>
          <a:noFill/>
        </p:spPr>
        <p:txBody>
          <a:bodyPr wrap="square" lIns="91440" tIns="45720" rIns="91440" bIns="45720" rtlCol="0" anchor="t">
            <a:spAutoFit/>
          </a:bodyPr>
          <a:lstStyle/>
          <a:p>
            <a:r>
              <a:rPr lang="en-GB" sz="2000" b="1">
                <a:solidFill>
                  <a:srgbClr val="00345E"/>
                </a:solidFill>
                <a:latin typeface="Bierstadt" panose="020B0004020202020204" pitchFamily="34" charset="0"/>
              </a:rPr>
              <a:t>Course Requirements / Edit &amp; Prep – Representatives</a:t>
            </a:r>
            <a:endParaRPr lang="en-US" sz="1800">
              <a:solidFill>
                <a:srgbClr val="00345E"/>
              </a:solidFill>
              <a:latin typeface="Bierstadt" panose="020B0004020202020204" pitchFamily="34" charset="0"/>
            </a:endParaRPr>
          </a:p>
        </p:txBody>
      </p:sp>
      <p:grpSp>
        <p:nvGrpSpPr>
          <p:cNvPr id="15" name="Group 14">
            <a:extLst>
              <a:ext uri="{FF2B5EF4-FFF2-40B4-BE49-F238E27FC236}">
                <a16:creationId xmlns:a16="http://schemas.microsoft.com/office/drawing/2014/main" id="{61D23DCF-E70D-6942-84E6-085AA06F1642}"/>
              </a:ext>
            </a:extLst>
          </p:cNvPr>
          <p:cNvGrpSpPr/>
          <p:nvPr/>
        </p:nvGrpSpPr>
        <p:grpSpPr>
          <a:xfrm>
            <a:off x="9625264" y="253250"/>
            <a:ext cx="2309136" cy="646331"/>
            <a:chOff x="9625264" y="253250"/>
            <a:chExt cx="2309136" cy="646331"/>
          </a:xfrm>
        </p:grpSpPr>
        <p:sp>
          <p:nvSpPr>
            <p:cNvPr id="16" name="TextBox 15">
              <a:extLst>
                <a:ext uri="{FF2B5EF4-FFF2-40B4-BE49-F238E27FC236}">
                  <a16:creationId xmlns:a16="http://schemas.microsoft.com/office/drawing/2014/main" id="{B0A98328-AE18-45C4-6282-A3C564B632A0}"/>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17" name="Group 16">
              <a:extLst>
                <a:ext uri="{FF2B5EF4-FFF2-40B4-BE49-F238E27FC236}">
                  <a16:creationId xmlns:a16="http://schemas.microsoft.com/office/drawing/2014/main" id="{FD06CDA0-4957-EB95-E91D-31B740AA36EC}"/>
                </a:ext>
              </a:extLst>
            </p:cNvPr>
            <p:cNvGrpSpPr/>
            <p:nvPr/>
          </p:nvGrpSpPr>
          <p:grpSpPr>
            <a:xfrm>
              <a:off x="11536237" y="497697"/>
              <a:ext cx="280800" cy="327641"/>
              <a:chOff x="11536237" y="497697"/>
              <a:chExt cx="280800" cy="327641"/>
            </a:xfrm>
          </p:grpSpPr>
          <p:grpSp>
            <p:nvGrpSpPr>
              <p:cNvPr id="18" name="Group 17">
                <a:extLst>
                  <a:ext uri="{FF2B5EF4-FFF2-40B4-BE49-F238E27FC236}">
                    <a16:creationId xmlns:a16="http://schemas.microsoft.com/office/drawing/2014/main" id="{B634A258-D862-2FAF-F4C6-3AFBF91B7CDC}"/>
                  </a:ext>
                </a:extLst>
              </p:cNvPr>
              <p:cNvGrpSpPr/>
              <p:nvPr/>
            </p:nvGrpSpPr>
            <p:grpSpPr>
              <a:xfrm>
                <a:off x="11556085" y="569238"/>
                <a:ext cx="241524" cy="235743"/>
                <a:chOff x="7436753" y="3724651"/>
                <a:chExt cx="241524" cy="235743"/>
              </a:xfrm>
            </p:grpSpPr>
            <p:sp>
              <p:nvSpPr>
                <p:cNvPr id="21" name="Freeform: Shape 20">
                  <a:extLst>
                    <a:ext uri="{FF2B5EF4-FFF2-40B4-BE49-F238E27FC236}">
                      <a16:creationId xmlns:a16="http://schemas.microsoft.com/office/drawing/2014/main" id="{BCAF8ECF-828D-2102-89E3-B8214F10D876}"/>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2" name="Freeform: Shape 21">
                  <a:extLst>
                    <a:ext uri="{FF2B5EF4-FFF2-40B4-BE49-F238E27FC236}">
                      <a16:creationId xmlns:a16="http://schemas.microsoft.com/office/drawing/2014/main" id="{22C1A4AD-1725-D2DC-7DBA-0D125425FFAF}"/>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3" name="Freeform: Shape 22">
                  <a:extLst>
                    <a:ext uri="{FF2B5EF4-FFF2-40B4-BE49-F238E27FC236}">
                      <a16:creationId xmlns:a16="http://schemas.microsoft.com/office/drawing/2014/main" id="{302798D2-2A13-A4EF-8E9E-CC6F2ECDF958}"/>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4" name="Freeform: Shape 23">
                  <a:extLst>
                    <a:ext uri="{FF2B5EF4-FFF2-40B4-BE49-F238E27FC236}">
                      <a16:creationId xmlns:a16="http://schemas.microsoft.com/office/drawing/2014/main" id="{9D088D59-9B2F-99DC-2EFF-B51B4709DE1F}"/>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2588103D-40AF-419F-41DE-40F8BF685A8F}"/>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9" name="Isosceles Triangle 18">
                <a:extLst>
                  <a:ext uri="{FF2B5EF4-FFF2-40B4-BE49-F238E27FC236}">
                    <a16:creationId xmlns:a16="http://schemas.microsoft.com/office/drawing/2014/main" id="{3615D30A-DF19-FFEC-D077-F057B595D829}"/>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Freeform: Shape 19">
                <a:extLst>
                  <a:ext uri="{FF2B5EF4-FFF2-40B4-BE49-F238E27FC236}">
                    <a16:creationId xmlns:a16="http://schemas.microsoft.com/office/drawing/2014/main" id="{19E575DE-7EAA-0EAF-5B54-8158911F5A44}"/>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Tree>
    <p:extLst>
      <p:ext uri="{BB962C8B-B14F-4D97-AF65-F5344CB8AC3E}">
        <p14:creationId xmlns:p14="http://schemas.microsoft.com/office/powerpoint/2010/main" val="299329626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2000"/>
                                        <p:tgtEl>
                                          <p:spTgt spid="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20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2000"/>
                                        <p:tgtEl>
                                          <p:spTgt spid="1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2000"/>
                                        <p:tgtEl>
                                          <p:spTgt spid="1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2000"/>
                                        <p:tgtEl>
                                          <p:spTgt spid="1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3E6B60F7-A2EF-AB58-029C-83D2177C0984}"/>
              </a:ext>
            </a:extLst>
          </p:cNvPr>
          <p:cNvGrpSpPr/>
          <p:nvPr/>
        </p:nvGrpSpPr>
        <p:grpSpPr>
          <a:xfrm>
            <a:off x="9625264" y="253250"/>
            <a:ext cx="2309136" cy="646331"/>
            <a:chOff x="9625264" y="253250"/>
            <a:chExt cx="2309136" cy="646331"/>
          </a:xfrm>
        </p:grpSpPr>
        <p:sp>
          <p:nvSpPr>
            <p:cNvPr id="6" name="TextBox 5">
              <a:extLst>
                <a:ext uri="{FF2B5EF4-FFF2-40B4-BE49-F238E27FC236}">
                  <a16:creationId xmlns:a16="http://schemas.microsoft.com/office/drawing/2014/main" id="{5FEB3900-BA01-44EF-BA06-C124CF9356A5}"/>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cs typeface="Segoe UI"/>
              </a:endParaRPr>
            </a:p>
          </p:txBody>
        </p:sp>
        <p:grpSp>
          <p:nvGrpSpPr>
            <p:cNvPr id="8" name="Group 7">
              <a:extLst>
                <a:ext uri="{FF2B5EF4-FFF2-40B4-BE49-F238E27FC236}">
                  <a16:creationId xmlns:a16="http://schemas.microsoft.com/office/drawing/2014/main" id="{F9586980-446A-29C3-1FAE-D23613709E0D}"/>
                </a:ext>
              </a:extLst>
            </p:cNvPr>
            <p:cNvGrpSpPr/>
            <p:nvPr/>
          </p:nvGrpSpPr>
          <p:grpSpPr>
            <a:xfrm>
              <a:off x="11536237" y="497697"/>
              <a:ext cx="280800" cy="327641"/>
              <a:chOff x="11536237" y="497697"/>
              <a:chExt cx="280800" cy="327641"/>
            </a:xfrm>
          </p:grpSpPr>
          <p:grpSp>
            <p:nvGrpSpPr>
              <p:cNvPr id="9" name="Group 8">
                <a:extLst>
                  <a:ext uri="{FF2B5EF4-FFF2-40B4-BE49-F238E27FC236}">
                    <a16:creationId xmlns:a16="http://schemas.microsoft.com/office/drawing/2014/main" id="{CB25ADE3-9252-7CFD-B128-928AD822DAEC}"/>
                  </a:ext>
                </a:extLst>
              </p:cNvPr>
              <p:cNvGrpSpPr/>
              <p:nvPr/>
            </p:nvGrpSpPr>
            <p:grpSpPr>
              <a:xfrm>
                <a:off x="11556085" y="569238"/>
                <a:ext cx="241524" cy="235743"/>
                <a:chOff x="7436753" y="3724651"/>
                <a:chExt cx="241524" cy="235743"/>
              </a:xfrm>
            </p:grpSpPr>
            <p:sp>
              <p:nvSpPr>
                <p:cNvPr id="17" name="Freeform: Shape 16">
                  <a:extLst>
                    <a:ext uri="{FF2B5EF4-FFF2-40B4-BE49-F238E27FC236}">
                      <a16:creationId xmlns:a16="http://schemas.microsoft.com/office/drawing/2014/main" id="{EF689E7A-7EE2-0DFD-B68C-83A22DA69BA5}"/>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latin typeface="Bierstadt Display" panose="020B0004020202020204" pitchFamily="34" charset="0"/>
                  </a:endParaRPr>
                </a:p>
              </p:txBody>
            </p:sp>
            <p:sp>
              <p:nvSpPr>
                <p:cNvPr id="19" name="Freeform: Shape 18">
                  <a:extLst>
                    <a:ext uri="{FF2B5EF4-FFF2-40B4-BE49-F238E27FC236}">
                      <a16:creationId xmlns:a16="http://schemas.microsoft.com/office/drawing/2014/main" id="{1ED655A4-6014-3E7D-5FC7-BFF3F559E8C9}"/>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latin typeface="Bierstadt Display" panose="020B0004020202020204" pitchFamily="34" charset="0"/>
                  </a:endParaRPr>
                </a:p>
              </p:txBody>
            </p:sp>
            <p:sp>
              <p:nvSpPr>
                <p:cNvPr id="21" name="Freeform: Shape 20">
                  <a:extLst>
                    <a:ext uri="{FF2B5EF4-FFF2-40B4-BE49-F238E27FC236}">
                      <a16:creationId xmlns:a16="http://schemas.microsoft.com/office/drawing/2014/main" id="{9D8D7ACB-2B66-58CF-53AF-970B896AD727}"/>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latin typeface="Bierstadt Display" panose="020B0004020202020204" pitchFamily="34" charset="0"/>
                  </a:endParaRPr>
                </a:p>
              </p:txBody>
            </p:sp>
            <p:sp>
              <p:nvSpPr>
                <p:cNvPr id="24" name="Freeform: Shape 23">
                  <a:extLst>
                    <a:ext uri="{FF2B5EF4-FFF2-40B4-BE49-F238E27FC236}">
                      <a16:creationId xmlns:a16="http://schemas.microsoft.com/office/drawing/2014/main" id="{016B2477-602B-C448-04D0-813E46F0A955}"/>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latin typeface="Bierstadt Display" panose="020B0004020202020204" pitchFamily="34" charset="0"/>
                  </a:endParaRPr>
                </a:p>
              </p:txBody>
            </p:sp>
            <p:sp>
              <p:nvSpPr>
                <p:cNvPr id="28" name="Freeform: Shape 27">
                  <a:extLst>
                    <a:ext uri="{FF2B5EF4-FFF2-40B4-BE49-F238E27FC236}">
                      <a16:creationId xmlns:a16="http://schemas.microsoft.com/office/drawing/2014/main" id="{7F1578B7-70AC-EA32-4E01-24FBC0547303}"/>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latin typeface="Bierstadt Display" panose="020B0004020202020204" pitchFamily="34" charset="0"/>
                  </a:endParaRPr>
                </a:p>
              </p:txBody>
            </p:sp>
          </p:grpSp>
          <p:sp>
            <p:nvSpPr>
              <p:cNvPr id="10" name="Isosceles Triangle 9">
                <a:extLst>
                  <a:ext uri="{FF2B5EF4-FFF2-40B4-BE49-F238E27FC236}">
                    <a16:creationId xmlns:a16="http://schemas.microsoft.com/office/drawing/2014/main" id="{38182CD7-474A-553B-C662-D6C5CF4FC110}"/>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Bierstadt Display" panose="020B0004020202020204" pitchFamily="34" charset="0"/>
                </a:endParaRPr>
              </a:p>
            </p:txBody>
          </p:sp>
          <p:sp>
            <p:nvSpPr>
              <p:cNvPr id="12" name="Freeform: Shape 11">
                <a:extLst>
                  <a:ext uri="{FF2B5EF4-FFF2-40B4-BE49-F238E27FC236}">
                    <a16:creationId xmlns:a16="http://schemas.microsoft.com/office/drawing/2014/main" id="{398317C7-D29D-8F23-EC75-37CCDB1111C4}"/>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latin typeface="Bierstadt Display" panose="020B0004020202020204" pitchFamily="34" charset="0"/>
                </a:endParaRPr>
              </a:p>
            </p:txBody>
          </p:sp>
        </p:grpSp>
      </p:grpSp>
      <p:sp>
        <p:nvSpPr>
          <p:cNvPr id="32" name="TextBox 31">
            <a:extLst>
              <a:ext uri="{FF2B5EF4-FFF2-40B4-BE49-F238E27FC236}">
                <a16:creationId xmlns:a16="http://schemas.microsoft.com/office/drawing/2014/main" id="{975F26C4-E861-7CCB-1F2E-154A4D7523FE}"/>
              </a:ext>
            </a:extLst>
          </p:cNvPr>
          <p:cNvSpPr txBox="1"/>
          <p:nvPr/>
        </p:nvSpPr>
        <p:spPr>
          <a:xfrm>
            <a:off x="1218561" y="376361"/>
            <a:ext cx="3866523" cy="400110"/>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Display" panose="020B0004020202020204" pitchFamily="34" charset="0"/>
              </a:rPr>
              <a:t>AY 24/25 Timelines &amp; Key Dates</a:t>
            </a:r>
            <a:endParaRPr kumimoji="0" lang="en-GB" sz="2000" b="0" i="0" u="sng" strike="noStrike" kern="1200" cap="none" spc="0" normalizeH="0" baseline="0" noProof="0">
              <a:ln>
                <a:noFill/>
              </a:ln>
              <a:solidFill>
                <a:srgbClr val="003460"/>
              </a:solidFill>
              <a:effectLst/>
              <a:uLnTx/>
              <a:uFillTx/>
              <a:latin typeface="Bierstadt Display" panose="020B0004020202020204" pitchFamily="34" charset="0"/>
            </a:endParaRPr>
          </a:p>
        </p:txBody>
      </p:sp>
      <p:sp>
        <p:nvSpPr>
          <p:cNvPr id="38" name="TextBox 37">
            <a:extLst>
              <a:ext uri="{FF2B5EF4-FFF2-40B4-BE49-F238E27FC236}">
                <a16:creationId xmlns:a16="http://schemas.microsoft.com/office/drawing/2014/main" id="{117A45EB-EF92-7D3A-A870-4BD1A74FA8C3}"/>
              </a:ext>
            </a:extLst>
          </p:cNvPr>
          <p:cNvSpPr txBox="1"/>
          <p:nvPr/>
        </p:nvSpPr>
        <p:spPr>
          <a:xfrm>
            <a:off x="5366735" y="284027"/>
            <a:ext cx="3585714" cy="584775"/>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3200" b="1" i="0" u="sng" strike="noStrike" kern="1200" cap="none" spc="0" normalizeH="0" baseline="0" noProof="0">
                <a:ln>
                  <a:noFill/>
                </a:ln>
                <a:solidFill>
                  <a:srgbClr val="003460"/>
                </a:solidFill>
                <a:effectLst/>
                <a:uLnTx/>
                <a:uFillTx/>
                <a:latin typeface="Bierstadt Display" panose="020B0004020202020204" pitchFamily="34" charset="0"/>
              </a:rPr>
              <a:t>“Right First Time”</a:t>
            </a:r>
            <a:endParaRPr kumimoji="0" lang="en-GB" sz="3200" b="0" i="0" u="sng" strike="noStrike" kern="1200" cap="none" spc="0" normalizeH="0" baseline="0" noProof="0">
              <a:ln>
                <a:noFill/>
              </a:ln>
              <a:solidFill>
                <a:srgbClr val="003460"/>
              </a:solidFill>
              <a:effectLst/>
              <a:uLnTx/>
              <a:uFillTx/>
              <a:latin typeface="Bierstadt Display" panose="020B0004020202020204" pitchFamily="34" charset="0"/>
            </a:endParaRPr>
          </a:p>
        </p:txBody>
      </p:sp>
      <p:sp>
        <p:nvSpPr>
          <p:cNvPr id="72" name="Rectangle 71">
            <a:extLst>
              <a:ext uri="{FF2B5EF4-FFF2-40B4-BE49-F238E27FC236}">
                <a16:creationId xmlns:a16="http://schemas.microsoft.com/office/drawing/2014/main" id="{04762708-34BB-40CE-106B-6110FE60EC2B}"/>
              </a:ext>
            </a:extLst>
          </p:cNvPr>
          <p:cNvSpPr/>
          <p:nvPr/>
        </p:nvSpPr>
        <p:spPr bwMode="auto">
          <a:xfrm>
            <a:off x="2175203" y="2149222"/>
            <a:ext cx="1080000" cy="540000"/>
          </a:xfrm>
          <a:prstGeom prst="rect">
            <a:avLst/>
          </a:prstGeom>
          <a:solidFill>
            <a:srgbClr val="005C8A"/>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panose="020B0004020202020204" pitchFamily="34" charset="0"/>
                <a:ea typeface="ＭＳ Ｐゴシック" charset="-128"/>
              </a:rPr>
              <a:t>CMIS </a:t>
            </a:r>
            <a:r>
              <a:rPr lang="en-GB" sz="1000" b="1" u="sng">
                <a:solidFill>
                  <a:schemeClr val="bg1"/>
                </a:solidFill>
                <a:latin typeface="Bierstadt Display" panose="020B0004020202020204" pitchFamily="34" charset="0"/>
                <a:ea typeface="ＭＳ Ｐゴシック" charset="-128"/>
              </a:rPr>
              <a:t>Open</a:t>
            </a:r>
            <a:r>
              <a:rPr lang="en-GB" sz="1000">
                <a:solidFill>
                  <a:schemeClr val="bg1"/>
                </a:solidFill>
                <a:latin typeface="Bierstadt Display" panose="020B0004020202020204" pitchFamily="34" charset="0"/>
                <a:ea typeface="ＭＳ Ｐゴシック" charset="-128"/>
              </a:rPr>
              <a:t> for editing</a:t>
            </a:r>
          </a:p>
          <a:p>
            <a:pPr algn="ctr" defTabSz="1219170" eaLnBrk="0" hangingPunct="0"/>
            <a:r>
              <a:rPr lang="en-GB" sz="1000" b="1">
                <a:solidFill>
                  <a:schemeClr val="bg1"/>
                </a:solidFill>
                <a:latin typeface="Bierstadt Display" panose="020B0004020202020204" pitchFamily="34" charset="0"/>
                <a:ea typeface="ＭＳ Ｐゴシック" charset="-128"/>
              </a:rPr>
              <a:t>19</a:t>
            </a:r>
            <a:r>
              <a:rPr lang="en-GB" sz="1000" b="1" baseline="30000">
                <a:solidFill>
                  <a:schemeClr val="bg1"/>
                </a:solidFill>
                <a:latin typeface="Bierstadt Display" panose="020B0004020202020204" pitchFamily="34" charset="0"/>
                <a:ea typeface="ＭＳ Ｐゴシック" charset="-128"/>
              </a:rPr>
              <a:t>th</a:t>
            </a:r>
            <a:r>
              <a:rPr lang="en-GB" sz="1000" b="1">
                <a:solidFill>
                  <a:schemeClr val="bg1"/>
                </a:solidFill>
                <a:latin typeface="Bierstadt Display" panose="020B0004020202020204" pitchFamily="34" charset="0"/>
                <a:ea typeface="ＭＳ Ｐゴシック" charset="-128"/>
              </a:rPr>
              <a:t> February</a:t>
            </a:r>
          </a:p>
        </p:txBody>
      </p:sp>
      <p:sp>
        <p:nvSpPr>
          <p:cNvPr id="73" name="Rectangle 72">
            <a:extLst>
              <a:ext uri="{FF2B5EF4-FFF2-40B4-BE49-F238E27FC236}">
                <a16:creationId xmlns:a16="http://schemas.microsoft.com/office/drawing/2014/main" id="{CA67D403-3933-6102-2EC3-EADFF0563EC7}"/>
              </a:ext>
            </a:extLst>
          </p:cNvPr>
          <p:cNvSpPr/>
          <p:nvPr/>
        </p:nvSpPr>
        <p:spPr bwMode="auto">
          <a:xfrm>
            <a:off x="4418413" y="2115529"/>
            <a:ext cx="1080000" cy="540000"/>
          </a:xfrm>
          <a:prstGeom prst="rect">
            <a:avLst/>
          </a:prstGeom>
          <a:solidFill>
            <a:srgbClr val="005C8A"/>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panose="020B0004020202020204" pitchFamily="34" charset="0"/>
                <a:ea typeface="ＭＳ Ｐゴシック" charset="-128"/>
              </a:rPr>
              <a:t>CMIS </a:t>
            </a:r>
            <a:r>
              <a:rPr lang="en-GB" sz="1000" b="1" u="sng">
                <a:solidFill>
                  <a:schemeClr val="bg1"/>
                </a:solidFill>
                <a:latin typeface="Bierstadt Display" panose="020B0004020202020204" pitchFamily="34" charset="0"/>
                <a:ea typeface="ＭＳ Ｐゴシック" charset="-128"/>
              </a:rPr>
              <a:t>Closed</a:t>
            </a:r>
            <a:r>
              <a:rPr lang="en-GB" sz="1000">
                <a:solidFill>
                  <a:schemeClr val="bg1"/>
                </a:solidFill>
                <a:latin typeface="Bierstadt Display" panose="020B0004020202020204" pitchFamily="34" charset="0"/>
                <a:ea typeface="ＭＳ Ｐゴシック" charset="-128"/>
              </a:rPr>
              <a:t> for editing</a:t>
            </a:r>
          </a:p>
          <a:p>
            <a:pPr algn="ctr" defTabSz="1219170" eaLnBrk="0" hangingPunct="0"/>
            <a:r>
              <a:rPr lang="en-GB" sz="1000" b="1">
                <a:solidFill>
                  <a:schemeClr val="bg1"/>
                </a:solidFill>
                <a:latin typeface="Bierstadt Display" panose="020B0004020202020204" pitchFamily="34" charset="0"/>
                <a:ea typeface="ＭＳ Ｐゴシック" charset="-128"/>
              </a:rPr>
              <a:t>26</a:t>
            </a:r>
            <a:r>
              <a:rPr lang="en-GB" sz="1000" b="1" baseline="30000">
                <a:solidFill>
                  <a:schemeClr val="bg1"/>
                </a:solidFill>
                <a:latin typeface="Bierstadt Display" panose="020B0004020202020204" pitchFamily="34" charset="0"/>
                <a:ea typeface="ＭＳ Ｐゴシック" charset="-128"/>
              </a:rPr>
              <a:t>th</a:t>
            </a:r>
            <a:r>
              <a:rPr lang="en-GB" sz="1000" b="1">
                <a:solidFill>
                  <a:schemeClr val="bg1"/>
                </a:solidFill>
                <a:latin typeface="Bierstadt Display" panose="020B0004020202020204" pitchFamily="34" charset="0"/>
                <a:ea typeface="ＭＳ Ｐゴシック" charset="-128"/>
              </a:rPr>
              <a:t> April</a:t>
            </a:r>
          </a:p>
        </p:txBody>
      </p:sp>
      <p:sp>
        <p:nvSpPr>
          <p:cNvPr id="75" name="Rectangle 74">
            <a:extLst>
              <a:ext uri="{FF2B5EF4-FFF2-40B4-BE49-F238E27FC236}">
                <a16:creationId xmlns:a16="http://schemas.microsoft.com/office/drawing/2014/main" id="{49D61354-964F-69DA-298F-210AEC681606}"/>
              </a:ext>
            </a:extLst>
          </p:cNvPr>
          <p:cNvSpPr/>
          <p:nvPr/>
        </p:nvSpPr>
        <p:spPr bwMode="auto">
          <a:xfrm>
            <a:off x="6269094" y="2088284"/>
            <a:ext cx="1332000" cy="900000"/>
          </a:xfrm>
          <a:prstGeom prst="rect">
            <a:avLst/>
          </a:prstGeom>
          <a:solidFill>
            <a:srgbClr val="005C8A"/>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a:ea typeface="ＭＳ Ｐゴシック"/>
              </a:rPr>
              <a:t>CMIS reopens. Timetable available online</a:t>
            </a:r>
          </a:p>
          <a:p>
            <a:pPr algn="ctr" defTabSz="1219170" eaLnBrk="0" hangingPunct="0"/>
            <a:r>
              <a:rPr lang="en-GB" sz="1000" b="1">
                <a:solidFill>
                  <a:schemeClr val="bg1"/>
                </a:solidFill>
                <a:latin typeface="Bierstadt Display"/>
                <a:ea typeface="ＭＳ Ｐゴシック"/>
              </a:rPr>
              <a:t>10</a:t>
            </a:r>
            <a:r>
              <a:rPr lang="en-GB" sz="1000" b="1" baseline="30000">
                <a:solidFill>
                  <a:schemeClr val="bg1"/>
                </a:solidFill>
                <a:latin typeface="Bierstadt Display"/>
                <a:ea typeface="ＭＳ Ｐゴシック"/>
              </a:rPr>
              <a:t>th</a:t>
            </a:r>
            <a:r>
              <a:rPr lang="en-GB" sz="1000" b="1">
                <a:solidFill>
                  <a:schemeClr val="bg1"/>
                </a:solidFill>
                <a:latin typeface="Bierstadt Display"/>
                <a:ea typeface="ＭＳ Ｐゴシック"/>
              </a:rPr>
              <a:t> June</a:t>
            </a:r>
          </a:p>
        </p:txBody>
      </p:sp>
      <p:sp>
        <p:nvSpPr>
          <p:cNvPr id="77" name="Rectangle 76">
            <a:extLst>
              <a:ext uri="{FF2B5EF4-FFF2-40B4-BE49-F238E27FC236}">
                <a16:creationId xmlns:a16="http://schemas.microsoft.com/office/drawing/2014/main" id="{31F86889-0061-713E-425E-17B7D11AEDDC}"/>
              </a:ext>
            </a:extLst>
          </p:cNvPr>
          <p:cNvSpPr/>
          <p:nvPr/>
        </p:nvSpPr>
        <p:spPr bwMode="auto">
          <a:xfrm>
            <a:off x="7705775" y="2005987"/>
            <a:ext cx="1332000" cy="540000"/>
          </a:xfrm>
          <a:prstGeom prst="rect">
            <a:avLst/>
          </a:prstGeom>
          <a:solidFill>
            <a:srgbClr val="005C8A"/>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panose="020B0004020202020204" pitchFamily="34" charset="0"/>
                <a:ea typeface="ＭＳ Ｐゴシック" charset="-128"/>
              </a:rPr>
              <a:t>Timetable change requests opens</a:t>
            </a:r>
          </a:p>
          <a:p>
            <a:pPr algn="ctr" defTabSz="1219170" eaLnBrk="0" hangingPunct="0"/>
            <a:r>
              <a:rPr lang="en-GB" sz="1000" b="1">
                <a:solidFill>
                  <a:schemeClr val="bg1"/>
                </a:solidFill>
                <a:latin typeface="Bierstadt Display" panose="020B0004020202020204" pitchFamily="34" charset="0"/>
                <a:ea typeface="ＭＳ Ｐゴシック" charset="-128"/>
              </a:rPr>
              <a:t>8</a:t>
            </a:r>
            <a:r>
              <a:rPr lang="en-GB" sz="1000" b="1" baseline="30000">
                <a:solidFill>
                  <a:schemeClr val="bg1"/>
                </a:solidFill>
                <a:latin typeface="Bierstadt Display" panose="020B0004020202020204" pitchFamily="34" charset="0"/>
                <a:ea typeface="ＭＳ Ｐゴシック" charset="-128"/>
              </a:rPr>
              <a:t>th</a:t>
            </a:r>
            <a:r>
              <a:rPr lang="en-GB" sz="1000" b="1">
                <a:solidFill>
                  <a:schemeClr val="bg1"/>
                </a:solidFill>
                <a:latin typeface="Bierstadt Display" panose="020B0004020202020204" pitchFamily="34" charset="0"/>
                <a:ea typeface="ＭＳ Ｐゴシック" charset="-128"/>
              </a:rPr>
              <a:t> July</a:t>
            </a:r>
          </a:p>
        </p:txBody>
      </p:sp>
      <p:sp>
        <p:nvSpPr>
          <p:cNvPr id="78" name="Rectangle 77">
            <a:extLst>
              <a:ext uri="{FF2B5EF4-FFF2-40B4-BE49-F238E27FC236}">
                <a16:creationId xmlns:a16="http://schemas.microsoft.com/office/drawing/2014/main" id="{0C861924-206B-06C2-25E9-42B7EFC7AE17}"/>
              </a:ext>
            </a:extLst>
          </p:cNvPr>
          <p:cNvSpPr/>
          <p:nvPr/>
        </p:nvSpPr>
        <p:spPr bwMode="auto">
          <a:xfrm>
            <a:off x="9142456" y="1992913"/>
            <a:ext cx="1332000" cy="720000"/>
          </a:xfrm>
          <a:prstGeom prst="rect">
            <a:avLst/>
          </a:prstGeom>
          <a:solidFill>
            <a:srgbClr val="005C8A"/>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panose="020B0004020202020204" pitchFamily="34" charset="0"/>
                <a:ea typeface="ＭＳ Ｐゴシック" charset="-128"/>
              </a:rPr>
              <a:t>Student Registration &amp; Enrolment opens</a:t>
            </a:r>
          </a:p>
          <a:p>
            <a:pPr algn="ctr" defTabSz="1219170" eaLnBrk="0" hangingPunct="0"/>
            <a:r>
              <a:rPr lang="en-GB" sz="1000" b="1">
                <a:solidFill>
                  <a:schemeClr val="bg1"/>
                </a:solidFill>
                <a:latin typeface="Bierstadt Display" panose="020B0004020202020204" pitchFamily="34" charset="0"/>
                <a:ea typeface="ＭＳ Ｐゴシック" charset="-128"/>
              </a:rPr>
              <a:t>Mid-August</a:t>
            </a:r>
          </a:p>
        </p:txBody>
      </p:sp>
      <p:sp>
        <p:nvSpPr>
          <p:cNvPr id="79" name="Rectangle 78">
            <a:extLst>
              <a:ext uri="{FF2B5EF4-FFF2-40B4-BE49-F238E27FC236}">
                <a16:creationId xmlns:a16="http://schemas.microsoft.com/office/drawing/2014/main" id="{440003C8-94C7-D764-080A-9BB1A95CA94D}"/>
              </a:ext>
            </a:extLst>
          </p:cNvPr>
          <p:cNvSpPr/>
          <p:nvPr/>
        </p:nvSpPr>
        <p:spPr bwMode="auto">
          <a:xfrm>
            <a:off x="2240310" y="2847173"/>
            <a:ext cx="2808771" cy="360000"/>
          </a:xfrm>
          <a:prstGeom prst="rect">
            <a:avLst/>
          </a:prstGeom>
          <a:solidFill>
            <a:schemeClr val="accent2">
              <a:lumMod val="75000"/>
            </a:schemeClr>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panose="020B0004020202020204" pitchFamily="34" charset="0"/>
                <a:ea typeface="ＭＳ Ｐゴシック" charset="-128"/>
              </a:rPr>
              <a:t>Weekly </a:t>
            </a:r>
            <a:r>
              <a:rPr lang="en-GB" sz="1000" err="1">
                <a:solidFill>
                  <a:schemeClr val="bg1"/>
                </a:solidFill>
                <a:latin typeface="Bierstadt Display" panose="020B0004020202020204" pitchFamily="34" charset="0"/>
                <a:ea typeface="ＭＳ Ｐゴシック" charset="-128"/>
              </a:rPr>
              <a:t>Timetabler</a:t>
            </a:r>
            <a:r>
              <a:rPr lang="en-GB" sz="1000">
                <a:solidFill>
                  <a:schemeClr val="bg1"/>
                </a:solidFill>
                <a:latin typeface="Bierstadt Display" panose="020B0004020202020204" pitchFamily="34" charset="0"/>
                <a:ea typeface="ＭＳ Ｐゴシック" charset="-128"/>
              </a:rPr>
              <a:t> meetings begin</a:t>
            </a:r>
          </a:p>
        </p:txBody>
      </p:sp>
      <p:grpSp>
        <p:nvGrpSpPr>
          <p:cNvPr id="80" name="Group 79">
            <a:extLst>
              <a:ext uri="{FF2B5EF4-FFF2-40B4-BE49-F238E27FC236}">
                <a16:creationId xmlns:a16="http://schemas.microsoft.com/office/drawing/2014/main" id="{4A2EA153-9BF7-33C8-190A-A55855ABBB53}"/>
              </a:ext>
            </a:extLst>
          </p:cNvPr>
          <p:cNvGrpSpPr/>
          <p:nvPr/>
        </p:nvGrpSpPr>
        <p:grpSpPr>
          <a:xfrm>
            <a:off x="1026283" y="1255154"/>
            <a:ext cx="10249938" cy="642860"/>
            <a:chOff x="1026283" y="1255154"/>
            <a:chExt cx="10249938" cy="642860"/>
          </a:xfrm>
        </p:grpSpPr>
        <p:sp>
          <p:nvSpPr>
            <p:cNvPr id="81" name="Arrow: Pentagon 80">
              <a:extLst>
                <a:ext uri="{FF2B5EF4-FFF2-40B4-BE49-F238E27FC236}">
                  <a16:creationId xmlns:a16="http://schemas.microsoft.com/office/drawing/2014/main" id="{09FF5FBA-0D6B-4D83-B85B-AAF0FD4C0097}"/>
                </a:ext>
              </a:extLst>
            </p:cNvPr>
            <p:cNvSpPr/>
            <p:nvPr/>
          </p:nvSpPr>
          <p:spPr>
            <a:xfrm>
              <a:off x="1026283" y="1278554"/>
              <a:ext cx="1184373" cy="619460"/>
            </a:xfrm>
            <a:prstGeom prst="homePlat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chemeClr val="tx1"/>
                  </a:solidFill>
                  <a:effectLst/>
                  <a:uLnTx/>
                  <a:uFillTx/>
                  <a:latin typeface="Bierstadt Display" panose="020B0004020202020204" pitchFamily="34" charset="0"/>
                </a:rPr>
                <a:t>Pre-Planning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chemeClr val="tx1"/>
                  </a:solidFill>
                  <a:effectLst/>
                  <a:uLnTx/>
                  <a:uFillTx/>
                  <a:latin typeface="Bierstadt Display" panose="020B0004020202020204" pitchFamily="34" charset="0"/>
                </a:rPr>
                <a:t>January</a:t>
              </a:r>
            </a:p>
          </p:txBody>
        </p:sp>
        <p:sp>
          <p:nvSpPr>
            <p:cNvPr id="82" name="Arrow: Pentagon 81">
              <a:extLst>
                <a:ext uri="{FF2B5EF4-FFF2-40B4-BE49-F238E27FC236}">
                  <a16:creationId xmlns:a16="http://schemas.microsoft.com/office/drawing/2014/main" id="{0C629715-028D-198F-54F3-14F6406B53BD}"/>
                </a:ext>
              </a:extLst>
            </p:cNvPr>
            <p:cNvSpPr/>
            <p:nvPr/>
          </p:nvSpPr>
          <p:spPr>
            <a:xfrm>
              <a:off x="2265793" y="1278554"/>
              <a:ext cx="2819292" cy="610687"/>
            </a:xfrm>
            <a:prstGeom prst="homePlate">
              <a:avLst/>
            </a:prstGeom>
            <a:ln w="1270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chemeClr val="tx1"/>
                  </a:solidFill>
                  <a:effectLst/>
                  <a:uLnTx/>
                  <a:uFillTx/>
                  <a:latin typeface="Bierstadt Display" panose="020B0004020202020204" pitchFamily="34" charset="0"/>
                </a:rPr>
                <a:t>Course Requirements / Edit &amp; Prep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chemeClr val="tx1"/>
                  </a:solidFill>
                  <a:effectLst/>
                  <a:uLnTx/>
                  <a:uFillTx/>
                  <a:latin typeface="Bierstadt Display" panose="020B0004020202020204" pitchFamily="34" charset="0"/>
                </a:rPr>
                <a:t>Mid-February - April</a:t>
              </a:r>
            </a:p>
          </p:txBody>
        </p:sp>
        <p:sp>
          <p:nvSpPr>
            <p:cNvPr id="83" name="Arrow: Pentagon 82">
              <a:extLst>
                <a:ext uri="{FF2B5EF4-FFF2-40B4-BE49-F238E27FC236}">
                  <a16:creationId xmlns:a16="http://schemas.microsoft.com/office/drawing/2014/main" id="{94D698E8-0A3D-A044-FF99-1763471B9F81}"/>
                </a:ext>
              </a:extLst>
            </p:cNvPr>
            <p:cNvSpPr/>
            <p:nvPr/>
          </p:nvSpPr>
          <p:spPr>
            <a:xfrm>
              <a:off x="5136491" y="1255154"/>
              <a:ext cx="1184373" cy="610687"/>
            </a:xfrm>
            <a:prstGeom prst="homePlat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chemeClr val="tx1"/>
                  </a:solidFill>
                  <a:effectLst/>
                  <a:uLnTx/>
                  <a:uFillTx/>
                  <a:latin typeface="Bierstadt Display" panose="020B0004020202020204" pitchFamily="34" charset="0"/>
                </a:rPr>
                <a:t>Rooming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chemeClr val="tx1"/>
                  </a:solidFill>
                  <a:effectLst/>
                  <a:uLnTx/>
                  <a:uFillTx/>
                  <a:latin typeface="Bierstadt Display" panose="020B0004020202020204" pitchFamily="34" charset="0"/>
                </a:rPr>
                <a:t>May</a:t>
              </a:r>
            </a:p>
          </p:txBody>
        </p:sp>
        <p:sp>
          <p:nvSpPr>
            <p:cNvPr id="84" name="Arrow: Pentagon 83">
              <a:extLst>
                <a:ext uri="{FF2B5EF4-FFF2-40B4-BE49-F238E27FC236}">
                  <a16:creationId xmlns:a16="http://schemas.microsoft.com/office/drawing/2014/main" id="{562C5EC5-1BD7-F92E-CF58-C3E960B55D53}"/>
                </a:ext>
              </a:extLst>
            </p:cNvPr>
            <p:cNvSpPr/>
            <p:nvPr/>
          </p:nvSpPr>
          <p:spPr>
            <a:xfrm>
              <a:off x="6352865" y="1255154"/>
              <a:ext cx="1184373" cy="610687"/>
            </a:xfrm>
            <a:prstGeom prst="homePlate">
              <a:avLst/>
            </a:prstGeom>
            <a:ln>
              <a:solidFill>
                <a:schemeClr val="tx1"/>
              </a:solidFill>
            </a:ln>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chemeClr val="tx1"/>
                  </a:solidFill>
                  <a:effectLst/>
                  <a:uLnTx/>
                  <a:uFillTx/>
                  <a:latin typeface="Bierstadt Display" panose="020B0004020202020204" pitchFamily="34" charset="0"/>
                </a:rPr>
                <a:t>Un-roomed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chemeClr val="tx1"/>
                  </a:solidFill>
                  <a:effectLst/>
                  <a:uLnTx/>
                  <a:uFillTx/>
                  <a:latin typeface="Bierstadt Display" panose="020B0004020202020204" pitchFamily="34" charset="0"/>
                </a:rPr>
                <a:t>June</a:t>
              </a:r>
            </a:p>
          </p:txBody>
        </p:sp>
        <p:sp>
          <p:nvSpPr>
            <p:cNvPr id="85" name="Arrow: Pentagon 84">
              <a:extLst>
                <a:ext uri="{FF2B5EF4-FFF2-40B4-BE49-F238E27FC236}">
                  <a16:creationId xmlns:a16="http://schemas.microsoft.com/office/drawing/2014/main" id="{BC0E77E2-E864-CDA5-1554-666B036996BD}"/>
                </a:ext>
              </a:extLst>
            </p:cNvPr>
            <p:cNvSpPr/>
            <p:nvPr/>
          </p:nvSpPr>
          <p:spPr>
            <a:xfrm>
              <a:off x="7578370" y="1255154"/>
              <a:ext cx="3697851" cy="581129"/>
            </a:xfrm>
            <a:prstGeom prst="homePlate">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chemeClr val="tx1"/>
                  </a:solidFill>
                  <a:effectLst/>
                  <a:uLnTx/>
                  <a:uFillTx/>
                  <a:latin typeface="Bierstadt Display" panose="020B0004020202020204" pitchFamily="34" charset="0"/>
                </a:rPr>
                <a:t>Change Requests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chemeClr val="tx1"/>
                  </a:solidFill>
                  <a:effectLst/>
                  <a:uLnTx/>
                  <a:uFillTx/>
                  <a:latin typeface="Bierstadt Display" panose="020B0004020202020204" pitchFamily="34" charset="0"/>
                </a:rPr>
                <a:t>July Onwards</a:t>
              </a:r>
            </a:p>
          </p:txBody>
        </p:sp>
      </p:grpSp>
      <p:grpSp>
        <p:nvGrpSpPr>
          <p:cNvPr id="40" name="Group 39">
            <a:extLst>
              <a:ext uri="{FF2B5EF4-FFF2-40B4-BE49-F238E27FC236}">
                <a16:creationId xmlns:a16="http://schemas.microsoft.com/office/drawing/2014/main" id="{B60868EB-4C7F-E52F-C55F-445DD2447A2F}"/>
              </a:ext>
            </a:extLst>
          </p:cNvPr>
          <p:cNvGrpSpPr/>
          <p:nvPr/>
        </p:nvGrpSpPr>
        <p:grpSpPr>
          <a:xfrm>
            <a:off x="678561" y="2034002"/>
            <a:ext cx="2183075" cy="4422588"/>
            <a:chOff x="678561" y="2034002"/>
            <a:chExt cx="2183075" cy="4422588"/>
          </a:xfrm>
        </p:grpSpPr>
        <p:grpSp>
          <p:nvGrpSpPr>
            <p:cNvPr id="14" name="Group 13">
              <a:extLst>
                <a:ext uri="{FF2B5EF4-FFF2-40B4-BE49-F238E27FC236}">
                  <a16:creationId xmlns:a16="http://schemas.microsoft.com/office/drawing/2014/main" id="{2952D2FC-4B13-98AF-3E58-17213713F12F}"/>
                </a:ext>
              </a:extLst>
            </p:cNvPr>
            <p:cNvGrpSpPr/>
            <p:nvPr/>
          </p:nvGrpSpPr>
          <p:grpSpPr>
            <a:xfrm>
              <a:off x="1403546" y="4989687"/>
              <a:ext cx="1080000" cy="711979"/>
              <a:chOff x="1356375" y="1788549"/>
              <a:chExt cx="1080000" cy="711979"/>
            </a:xfrm>
          </p:grpSpPr>
          <p:sp>
            <p:nvSpPr>
              <p:cNvPr id="42" name="Rectangle 41">
                <a:extLst>
                  <a:ext uri="{FF2B5EF4-FFF2-40B4-BE49-F238E27FC236}">
                    <a16:creationId xmlns:a16="http://schemas.microsoft.com/office/drawing/2014/main" id="{4CBBE7C2-0355-4CCD-8602-70364D10F636}"/>
                  </a:ext>
                </a:extLst>
              </p:cNvPr>
              <p:cNvSpPr/>
              <p:nvPr/>
            </p:nvSpPr>
            <p:spPr bwMode="auto">
              <a:xfrm>
                <a:off x="1356375" y="1960528"/>
                <a:ext cx="1080000" cy="540000"/>
              </a:xfrm>
              <a:prstGeom prst="rect">
                <a:avLst/>
              </a:prstGeom>
              <a:noFill/>
              <a:ln w="6350" cap="flat" cmpd="sng" algn="ctr">
                <a:no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Roadshow 5</a:t>
                </a:r>
              </a:p>
              <a:p>
                <a:pPr algn="ctr" defTabSz="1219170" eaLnBrk="0" hangingPunct="0"/>
                <a:r>
                  <a:rPr lang="en-GB" sz="1000" b="1">
                    <a:solidFill>
                      <a:schemeClr val="accent6">
                        <a:lumMod val="50000"/>
                      </a:schemeClr>
                    </a:solidFill>
                    <a:latin typeface="Bierstadt Display" panose="020B0004020202020204" pitchFamily="34" charset="0"/>
                    <a:ea typeface="ＭＳ Ｐゴシック" charset="-128"/>
                  </a:rPr>
                  <a:t>All Colleges</a:t>
                </a:r>
              </a:p>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24</a:t>
                </a:r>
                <a:r>
                  <a:rPr lang="en-GB" sz="1000" baseline="30000">
                    <a:solidFill>
                      <a:schemeClr val="accent6">
                        <a:lumMod val="50000"/>
                      </a:schemeClr>
                    </a:solidFill>
                    <a:latin typeface="Bierstadt Display" panose="020B0004020202020204" pitchFamily="34" charset="0"/>
                    <a:ea typeface="ＭＳ Ｐゴシック" charset="-128"/>
                  </a:rPr>
                  <a:t>th</a:t>
                </a:r>
                <a:r>
                  <a:rPr lang="en-GB" sz="1000">
                    <a:solidFill>
                      <a:schemeClr val="accent6">
                        <a:lumMod val="50000"/>
                      </a:schemeClr>
                    </a:solidFill>
                    <a:latin typeface="Bierstadt Display" panose="020B0004020202020204" pitchFamily="34" charset="0"/>
                    <a:ea typeface="ＭＳ Ｐゴシック" charset="-128"/>
                  </a:rPr>
                  <a:t> January</a:t>
                </a:r>
              </a:p>
            </p:txBody>
          </p:sp>
          <p:sp>
            <p:nvSpPr>
              <p:cNvPr id="2" name="Flowchart: Decision 1">
                <a:extLst>
                  <a:ext uri="{FF2B5EF4-FFF2-40B4-BE49-F238E27FC236}">
                    <a16:creationId xmlns:a16="http://schemas.microsoft.com/office/drawing/2014/main" id="{AB3F7D4F-D78C-9995-6DBC-F635181C73FD}"/>
                  </a:ext>
                </a:extLst>
              </p:cNvPr>
              <p:cNvSpPr/>
              <p:nvPr/>
            </p:nvSpPr>
            <p:spPr>
              <a:xfrm>
                <a:off x="1753126" y="1788549"/>
                <a:ext cx="286497" cy="203243"/>
              </a:xfrm>
              <a:prstGeom prst="flowChartDecision">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F170956B-DC8A-163F-744F-0FB295329C37}"/>
                </a:ext>
              </a:extLst>
            </p:cNvPr>
            <p:cNvGrpSpPr/>
            <p:nvPr/>
          </p:nvGrpSpPr>
          <p:grpSpPr>
            <a:xfrm>
              <a:off x="863546" y="3506161"/>
              <a:ext cx="1080000" cy="692432"/>
              <a:chOff x="863546" y="2582213"/>
              <a:chExt cx="1080000" cy="692432"/>
            </a:xfrm>
          </p:grpSpPr>
          <p:sp>
            <p:nvSpPr>
              <p:cNvPr id="46" name="Rectangle 45">
                <a:extLst>
                  <a:ext uri="{FF2B5EF4-FFF2-40B4-BE49-F238E27FC236}">
                    <a16:creationId xmlns:a16="http://schemas.microsoft.com/office/drawing/2014/main" id="{F10CF5E3-9C78-62D0-B584-C4219DC80A42}"/>
                  </a:ext>
                </a:extLst>
              </p:cNvPr>
              <p:cNvSpPr/>
              <p:nvPr/>
            </p:nvSpPr>
            <p:spPr bwMode="auto">
              <a:xfrm>
                <a:off x="863546" y="2734645"/>
                <a:ext cx="1080000" cy="540000"/>
              </a:xfrm>
              <a:prstGeom prst="rect">
                <a:avLst/>
              </a:prstGeom>
              <a:noFill/>
              <a:ln w="6350" cap="flat" cmpd="sng" algn="ctr">
                <a:no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Roadshow 3</a:t>
                </a:r>
              </a:p>
              <a:p>
                <a:pPr algn="ctr" defTabSz="1219170" eaLnBrk="0" hangingPunct="0"/>
                <a:r>
                  <a:rPr lang="en-GB" sz="1000" b="1" err="1">
                    <a:solidFill>
                      <a:schemeClr val="accent6">
                        <a:lumMod val="50000"/>
                      </a:schemeClr>
                    </a:solidFill>
                    <a:latin typeface="Bierstadt Display" panose="020B0004020202020204" pitchFamily="34" charset="0"/>
                    <a:ea typeface="ＭＳ Ｐゴシック" charset="-128"/>
                  </a:rPr>
                  <a:t>CoSE</a:t>
                </a:r>
                <a:endParaRPr lang="en-GB" sz="1000" b="1">
                  <a:solidFill>
                    <a:schemeClr val="accent6">
                      <a:lumMod val="50000"/>
                    </a:schemeClr>
                  </a:solidFill>
                  <a:latin typeface="Bierstadt Display" panose="020B0004020202020204" pitchFamily="34" charset="0"/>
                  <a:ea typeface="ＭＳ Ｐゴシック" charset="-128"/>
                </a:endParaRPr>
              </a:p>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18</a:t>
                </a:r>
                <a:r>
                  <a:rPr lang="en-GB" sz="1000" baseline="30000">
                    <a:solidFill>
                      <a:schemeClr val="accent6">
                        <a:lumMod val="50000"/>
                      </a:schemeClr>
                    </a:solidFill>
                    <a:latin typeface="Bierstadt Display" panose="020B0004020202020204" pitchFamily="34" charset="0"/>
                    <a:ea typeface="ＭＳ Ｐゴシック" charset="-128"/>
                  </a:rPr>
                  <a:t>th</a:t>
                </a:r>
                <a:r>
                  <a:rPr lang="en-GB" sz="1000">
                    <a:solidFill>
                      <a:schemeClr val="accent6">
                        <a:lumMod val="50000"/>
                      </a:schemeClr>
                    </a:solidFill>
                    <a:latin typeface="Bierstadt Display" panose="020B0004020202020204" pitchFamily="34" charset="0"/>
                    <a:ea typeface="ＭＳ Ｐゴシック" charset="-128"/>
                  </a:rPr>
                  <a:t> January</a:t>
                </a:r>
              </a:p>
            </p:txBody>
          </p:sp>
          <p:sp>
            <p:nvSpPr>
              <p:cNvPr id="3" name="Flowchart: Decision 2">
                <a:extLst>
                  <a:ext uri="{FF2B5EF4-FFF2-40B4-BE49-F238E27FC236}">
                    <a16:creationId xmlns:a16="http://schemas.microsoft.com/office/drawing/2014/main" id="{16D032D5-CBC3-945D-C11C-292D1881963F}"/>
                  </a:ext>
                </a:extLst>
              </p:cNvPr>
              <p:cNvSpPr/>
              <p:nvPr/>
            </p:nvSpPr>
            <p:spPr>
              <a:xfrm>
                <a:off x="1253307" y="2582213"/>
                <a:ext cx="286497" cy="203243"/>
              </a:xfrm>
              <a:prstGeom prst="flowChartDecision">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5" name="Group 14">
              <a:extLst>
                <a:ext uri="{FF2B5EF4-FFF2-40B4-BE49-F238E27FC236}">
                  <a16:creationId xmlns:a16="http://schemas.microsoft.com/office/drawing/2014/main" id="{6EDA80A7-2344-9911-4456-0FA0C72A9767}"/>
                </a:ext>
              </a:extLst>
            </p:cNvPr>
            <p:cNvGrpSpPr/>
            <p:nvPr/>
          </p:nvGrpSpPr>
          <p:grpSpPr>
            <a:xfrm>
              <a:off x="678561" y="2034002"/>
              <a:ext cx="1080000" cy="678284"/>
              <a:chOff x="477351" y="3299952"/>
              <a:chExt cx="1080000" cy="678284"/>
            </a:xfrm>
          </p:grpSpPr>
          <p:sp>
            <p:nvSpPr>
              <p:cNvPr id="48" name="Rectangle 47">
                <a:extLst>
                  <a:ext uri="{FF2B5EF4-FFF2-40B4-BE49-F238E27FC236}">
                    <a16:creationId xmlns:a16="http://schemas.microsoft.com/office/drawing/2014/main" id="{34425893-6FFD-E451-3A26-B7624DFB8C3E}"/>
                  </a:ext>
                </a:extLst>
              </p:cNvPr>
              <p:cNvSpPr/>
              <p:nvPr/>
            </p:nvSpPr>
            <p:spPr bwMode="auto">
              <a:xfrm>
                <a:off x="477351" y="3438236"/>
                <a:ext cx="1080000" cy="540000"/>
              </a:xfrm>
              <a:prstGeom prst="rect">
                <a:avLst/>
              </a:prstGeom>
              <a:solidFill>
                <a:schemeClr val="bg1"/>
              </a:solidFill>
              <a:ln w="6350" cap="flat" cmpd="sng" algn="ctr">
                <a:no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Roadshow 1</a:t>
                </a:r>
              </a:p>
              <a:p>
                <a:pPr algn="ctr" defTabSz="1219170" eaLnBrk="0" hangingPunct="0"/>
                <a:r>
                  <a:rPr lang="en-GB" sz="1000" b="1" err="1">
                    <a:solidFill>
                      <a:schemeClr val="accent6">
                        <a:lumMod val="50000"/>
                      </a:schemeClr>
                    </a:solidFill>
                    <a:latin typeface="Bierstadt Display" panose="020B0004020202020204" pitchFamily="34" charset="0"/>
                    <a:ea typeface="ＭＳ Ｐゴシック" charset="-128"/>
                  </a:rPr>
                  <a:t>CoAH</a:t>
                </a:r>
                <a:endParaRPr lang="en-GB" sz="1000" b="1">
                  <a:solidFill>
                    <a:schemeClr val="accent6">
                      <a:lumMod val="50000"/>
                    </a:schemeClr>
                  </a:solidFill>
                  <a:latin typeface="Bierstadt Display" panose="020B0004020202020204" pitchFamily="34" charset="0"/>
                  <a:ea typeface="ＭＳ Ｐゴシック" charset="-128"/>
                </a:endParaRPr>
              </a:p>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16</a:t>
                </a:r>
                <a:r>
                  <a:rPr lang="en-GB" sz="1000" baseline="30000">
                    <a:solidFill>
                      <a:schemeClr val="accent6">
                        <a:lumMod val="50000"/>
                      </a:schemeClr>
                    </a:solidFill>
                    <a:latin typeface="Bierstadt Display" panose="020B0004020202020204" pitchFamily="34" charset="0"/>
                    <a:ea typeface="ＭＳ Ｐゴシック" charset="-128"/>
                  </a:rPr>
                  <a:t>th</a:t>
                </a:r>
                <a:r>
                  <a:rPr lang="en-GB" sz="1000">
                    <a:solidFill>
                      <a:schemeClr val="accent6">
                        <a:lumMod val="50000"/>
                      </a:schemeClr>
                    </a:solidFill>
                    <a:latin typeface="Bierstadt Display" panose="020B0004020202020204" pitchFamily="34" charset="0"/>
                    <a:ea typeface="ＭＳ Ｐゴシック" charset="-128"/>
                  </a:rPr>
                  <a:t> January</a:t>
                </a:r>
              </a:p>
            </p:txBody>
          </p:sp>
          <p:sp>
            <p:nvSpPr>
              <p:cNvPr id="4" name="Flowchart: Decision 3">
                <a:extLst>
                  <a:ext uri="{FF2B5EF4-FFF2-40B4-BE49-F238E27FC236}">
                    <a16:creationId xmlns:a16="http://schemas.microsoft.com/office/drawing/2014/main" id="{DCBA6805-05AB-9AB7-C801-6F88A42ABF16}"/>
                  </a:ext>
                </a:extLst>
              </p:cNvPr>
              <p:cNvSpPr/>
              <p:nvPr/>
            </p:nvSpPr>
            <p:spPr>
              <a:xfrm>
                <a:off x="863546" y="3299952"/>
                <a:ext cx="286497" cy="203243"/>
              </a:xfrm>
              <a:prstGeom prst="flowChartDecision">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8" name="Group 17">
              <a:extLst>
                <a:ext uri="{FF2B5EF4-FFF2-40B4-BE49-F238E27FC236}">
                  <a16:creationId xmlns:a16="http://schemas.microsoft.com/office/drawing/2014/main" id="{A79B099B-D836-713F-00AB-8668EF5D57D0}"/>
                </a:ext>
              </a:extLst>
            </p:cNvPr>
            <p:cNvGrpSpPr/>
            <p:nvPr/>
          </p:nvGrpSpPr>
          <p:grpSpPr>
            <a:xfrm>
              <a:off x="701636" y="2733457"/>
              <a:ext cx="1080000" cy="710689"/>
              <a:chOff x="508532" y="4736780"/>
              <a:chExt cx="1080000" cy="710689"/>
            </a:xfrm>
          </p:grpSpPr>
          <p:sp>
            <p:nvSpPr>
              <p:cNvPr id="47" name="Rectangle 46">
                <a:extLst>
                  <a:ext uri="{FF2B5EF4-FFF2-40B4-BE49-F238E27FC236}">
                    <a16:creationId xmlns:a16="http://schemas.microsoft.com/office/drawing/2014/main" id="{52EAD8B0-33C2-0C85-4DAC-313A485FCECE}"/>
                  </a:ext>
                </a:extLst>
              </p:cNvPr>
              <p:cNvSpPr/>
              <p:nvPr/>
            </p:nvSpPr>
            <p:spPr bwMode="auto">
              <a:xfrm>
                <a:off x="508532" y="4907469"/>
                <a:ext cx="1080000" cy="540000"/>
              </a:xfrm>
              <a:prstGeom prst="rect">
                <a:avLst/>
              </a:prstGeom>
              <a:noFill/>
              <a:ln w="6350" cap="flat" cmpd="sng" algn="ctr">
                <a:no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Roadshow 2</a:t>
                </a:r>
              </a:p>
              <a:p>
                <a:pPr algn="ctr" defTabSz="1219170" eaLnBrk="0" hangingPunct="0"/>
                <a:r>
                  <a:rPr lang="en-GB" sz="1000" b="1" err="1">
                    <a:solidFill>
                      <a:schemeClr val="accent6">
                        <a:lumMod val="50000"/>
                      </a:schemeClr>
                    </a:solidFill>
                    <a:latin typeface="Bierstadt Display" panose="020B0004020202020204" pitchFamily="34" charset="0"/>
                    <a:ea typeface="ＭＳ Ｐゴシック" charset="-128"/>
                  </a:rPr>
                  <a:t>CoSS</a:t>
                </a:r>
                <a:endParaRPr lang="en-GB" sz="1000" b="1">
                  <a:solidFill>
                    <a:schemeClr val="accent6">
                      <a:lumMod val="50000"/>
                    </a:schemeClr>
                  </a:solidFill>
                  <a:latin typeface="Bierstadt Display" panose="020B0004020202020204" pitchFamily="34" charset="0"/>
                  <a:ea typeface="ＭＳ Ｐゴシック" charset="-128"/>
                </a:endParaRPr>
              </a:p>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17</a:t>
                </a:r>
                <a:r>
                  <a:rPr lang="en-GB" sz="1000" baseline="30000">
                    <a:solidFill>
                      <a:schemeClr val="accent6">
                        <a:lumMod val="50000"/>
                      </a:schemeClr>
                    </a:solidFill>
                    <a:latin typeface="Bierstadt Display" panose="020B0004020202020204" pitchFamily="34" charset="0"/>
                    <a:ea typeface="ＭＳ Ｐゴシック" charset="-128"/>
                  </a:rPr>
                  <a:t>th</a:t>
                </a:r>
                <a:r>
                  <a:rPr lang="en-GB" sz="1000">
                    <a:solidFill>
                      <a:schemeClr val="accent6">
                        <a:lumMod val="50000"/>
                      </a:schemeClr>
                    </a:solidFill>
                    <a:latin typeface="Bierstadt Display" panose="020B0004020202020204" pitchFamily="34" charset="0"/>
                    <a:ea typeface="ＭＳ Ｐゴシック" charset="-128"/>
                  </a:rPr>
                  <a:t> January</a:t>
                </a:r>
              </a:p>
            </p:txBody>
          </p:sp>
          <p:sp>
            <p:nvSpPr>
              <p:cNvPr id="7" name="Flowchart: Decision 6">
                <a:extLst>
                  <a:ext uri="{FF2B5EF4-FFF2-40B4-BE49-F238E27FC236}">
                    <a16:creationId xmlns:a16="http://schemas.microsoft.com/office/drawing/2014/main" id="{63961338-254D-0199-68C2-803641EE5D7F}"/>
                  </a:ext>
                </a:extLst>
              </p:cNvPr>
              <p:cNvSpPr/>
              <p:nvPr/>
            </p:nvSpPr>
            <p:spPr>
              <a:xfrm>
                <a:off x="905283" y="4736780"/>
                <a:ext cx="286497" cy="203243"/>
              </a:xfrm>
              <a:prstGeom prst="flowChartDecision">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20" name="Group 19">
              <a:extLst>
                <a:ext uri="{FF2B5EF4-FFF2-40B4-BE49-F238E27FC236}">
                  <a16:creationId xmlns:a16="http://schemas.microsoft.com/office/drawing/2014/main" id="{A10ADEB5-F795-A4BF-773C-1BB91CF15149}"/>
                </a:ext>
              </a:extLst>
            </p:cNvPr>
            <p:cNvGrpSpPr/>
            <p:nvPr/>
          </p:nvGrpSpPr>
          <p:grpSpPr>
            <a:xfrm>
              <a:off x="1130656" y="4260631"/>
              <a:ext cx="1080000" cy="705222"/>
              <a:chOff x="775641" y="5369790"/>
              <a:chExt cx="1080000" cy="705222"/>
            </a:xfrm>
          </p:grpSpPr>
          <p:sp>
            <p:nvSpPr>
              <p:cNvPr id="45" name="Rectangle 44">
                <a:extLst>
                  <a:ext uri="{FF2B5EF4-FFF2-40B4-BE49-F238E27FC236}">
                    <a16:creationId xmlns:a16="http://schemas.microsoft.com/office/drawing/2014/main" id="{DC236D13-93B1-6D2E-7B02-1AAE612A93D9}"/>
                  </a:ext>
                </a:extLst>
              </p:cNvPr>
              <p:cNvSpPr/>
              <p:nvPr/>
            </p:nvSpPr>
            <p:spPr bwMode="auto">
              <a:xfrm>
                <a:off x="775641" y="5535012"/>
                <a:ext cx="1080000" cy="540000"/>
              </a:xfrm>
              <a:prstGeom prst="rect">
                <a:avLst/>
              </a:prstGeom>
              <a:noFill/>
              <a:ln w="6350" cap="flat" cmpd="sng" algn="ctr">
                <a:no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Roadshow 4</a:t>
                </a:r>
              </a:p>
              <a:p>
                <a:pPr algn="ctr" defTabSz="1219170" eaLnBrk="0" hangingPunct="0"/>
                <a:r>
                  <a:rPr lang="en-GB" sz="1000" b="1">
                    <a:solidFill>
                      <a:schemeClr val="accent6">
                        <a:lumMod val="50000"/>
                      </a:schemeClr>
                    </a:solidFill>
                    <a:latin typeface="Bierstadt Display" panose="020B0004020202020204" pitchFamily="34" charset="0"/>
                    <a:ea typeface="ＭＳ Ｐゴシック" charset="-128"/>
                  </a:rPr>
                  <a:t>MVLS</a:t>
                </a:r>
              </a:p>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23</a:t>
                </a:r>
                <a:r>
                  <a:rPr lang="en-GB" sz="1000" baseline="30000">
                    <a:solidFill>
                      <a:schemeClr val="accent6">
                        <a:lumMod val="50000"/>
                      </a:schemeClr>
                    </a:solidFill>
                    <a:latin typeface="Bierstadt Display" panose="020B0004020202020204" pitchFamily="34" charset="0"/>
                    <a:ea typeface="ＭＳ Ｐゴシック" charset="-128"/>
                  </a:rPr>
                  <a:t>rd</a:t>
                </a:r>
                <a:r>
                  <a:rPr lang="en-GB" sz="1000">
                    <a:solidFill>
                      <a:schemeClr val="accent6">
                        <a:lumMod val="50000"/>
                      </a:schemeClr>
                    </a:solidFill>
                    <a:latin typeface="Bierstadt Display" panose="020B0004020202020204" pitchFamily="34" charset="0"/>
                    <a:ea typeface="ＭＳ Ｐゴシック" charset="-128"/>
                  </a:rPr>
                  <a:t> January</a:t>
                </a:r>
              </a:p>
            </p:txBody>
          </p:sp>
          <p:sp>
            <p:nvSpPr>
              <p:cNvPr id="11" name="Flowchart: Decision 10">
                <a:extLst>
                  <a:ext uri="{FF2B5EF4-FFF2-40B4-BE49-F238E27FC236}">
                    <a16:creationId xmlns:a16="http://schemas.microsoft.com/office/drawing/2014/main" id="{259EC835-D7B7-C01C-8D2E-E3FE49A8CA1E}"/>
                  </a:ext>
                </a:extLst>
              </p:cNvPr>
              <p:cNvSpPr/>
              <p:nvPr/>
            </p:nvSpPr>
            <p:spPr>
              <a:xfrm>
                <a:off x="1165401" y="5369790"/>
                <a:ext cx="286497" cy="203243"/>
              </a:xfrm>
              <a:prstGeom prst="flowChartDecision">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39" name="Group 38">
              <a:extLst>
                <a:ext uri="{FF2B5EF4-FFF2-40B4-BE49-F238E27FC236}">
                  <a16:creationId xmlns:a16="http://schemas.microsoft.com/office/drawing/2014/main" id="{4FD58E7F-DAF8-04A2-7991-03497B184BE6}"/>
                </a:ext>
              </a:extLst>
            </p:cNvPr>
            <p:cNvGrpSpPr/>
            <p:nvPr/>
          </p:nvGrpSpPr>
          <p:grpSpPr>
            <a:xfrm>
              <a:off x="1781636" y="5742973"/>
              <a:ext cx="1080000" cy="713617"/>
              <a:chOff x="1781636" y="5742973"/>
              <a:chExt cx="1080000" cy="713617"/>
            </a:xfrm>
          </p:grpSpPr>
          <p:sp>
            <p:nvSpPr>
              <p:cNvPr id="49" name="Rectangle 48">
                <a:extLst>
                  <a:ext uri="{FF2B5EF4-FFF2-40B4-BE49-F238E27FC236}">
                    <a16:creationId xmlns:a16="http://schemas.microsoft.com/office/drawing/2014/main" id="{961002D0-F7F2-AB0C-01BB-61E58FE78A38}"/>
                  </a:ext>
                </a:extLst>
              </p:cNvPr>
              <p:cNvSpPr/>
              <p:nvPr/>
            </p:nvSpPr>
            <p:spPr bwMode="auto">
              <a:xfrm>
                <a:off x="1781636" y="5916590"/>
                <a:ext cx="1080000" cy="540000"/>
              </a:xfrm>
              <a:prstGeom prst="rect">
                <a:avLst/>
              </a:prstGeom>
              <a:noFill/>
              <a:ln w="6350" cap="flat" cmpd="sng" algn="ctr">
                <a:no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Townhall</a:t>
                </a:r>
              </a:p>
              <a:p>
                <a:pPr algn="ctr" defTabSz="1219170" eaLnBrk="0" hangingPunct="0"/>
                <a:r>
                  <a:rPr lang="en-GB" sz="1000" b="1">
                    <a:solidFill>
                      <a:schemeClr val="accent6">
                        <a:lumMod val="50000"/>
                      </a:schemeClr>
                    </a:solidFill>
                    <a:latin typeface="Bierstadt Display" panose="020B0004020202020204" pitchFamily="34" charset="0"/>
                    <a:ea typeface="ＭＳ Ｐゴシック" charset="-128"/>
                  </a:rPr>
                  <a:t>All Staff</a:t>
                </a:r>
                <a:endParaRPr lang="en-GB" sz="1000">
                  <a:solidFill>
                    <a:schemeClr val="accent6">
                      <a:lumMod val="50000"/>
                    </a:schemeClr>
                  </a:solidFill>
                  <a:latin typeface="Bierstadt Display" panose="020B0004020202020204" pitchFamily="34" charset="0"/>
                  <a:ea typeface="ＭＳ Ｐゴシック" charset="-128"/>
                </a:endParaRPr>
              </a:p>
              <a:p>
                <a:pPr algn="ctr" defTabSz="1219170" eaLnBrk="0" hangingPunct="0"/>
                <a:r>
                  <a:rPr lang="en-GB" sz="1000">
                    <a:solidFill>
                      <a:schemeClr val="accent6">
                        <a:lumMod val="50000"/>
                      </a:schemeClr>
                    </a:solidFill>
                    <a:latin typeface="Bierstadt Display" panose="020B0004020202020204" pitchFamily="34" charset="0"/>
                    <a:ea typeface="ＭＳ Ｐゴシック" charset="-128"/>
                  </a:rPr>
                  <a:t>15</a:t>
                </a:r>
                <a:r>
                  <a:rPr lang="en-GB" sz="1000" baseline="30000">
                    <a:solidFill>
                      <a:schemeClr val="accent6">
                        <a:lumMod val="50000"/>
                      </a:schemeClr>
                    </a:solidFill>
                    <a:latin typeface="Bierstadt Display" panose="020B0004020202020204" pitchFamily="34" charset="0"/>
                    <a:ea typeface="ＭＳ Ｐゴシック" charset="-128"/>
                  </a:rPr>
                  <a:t>th</a:t>
                </a:r>
                <a:r>
                  <a:rPr lang="en-GB" sz="1000">
                    <a:solidFill>
                      <a:schemeClr val="accent6">
                        <a:lumMod val="50000"/>
                      </a:schemeClr>
                    </a:solidFill>
                    <a:latin typeface="Bierstadt Display" panose="020B0004020202020204" pitchFamily="34" charset="0"/>
                    <a:ea typeface="ＭＳ Ｐゴシック" charset="-128"/>
                  </a:rPr>
                  <a:t>  February</a:t>
                </a:r>
              </a:p>
            </p:txBody>
          </p:sp>
          <p:sp>
            <p:nvSpPr>
              <p:cNvPr id="13" name="Flowchart: Decision 12">
                <a:extLst>
                  <a:ext uri="{FF2B5EF4-FFF2-40B4-BE49-F238E27FC236}">
                    <a16:creationId xmlns:a16="http://schemas.microsoft.com/office/drawing/2014/main" id="{04144A93-37E6-B5A6-6CF1-8590F359EEFE}"/>
                  </a:ext>
                </a:extLst>
              </p:cNvPr>
              <p:cNvSpPr/>
              <p:nvPr/>
            </p:nvSpPr>
            <p:spPr>
              <a:xfrm>
                <a:off x="2162594" y="5742973"/>
                <a:ext cx="286497" cy="203243"/>
              </a:xfrm>
              <a:prstGeom prst="flowChartDecision">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22" name="Rectangle 21">
            <a:extLst>
              <a:ext uri="{FF2B5EF4-FFF2-40B4-BE49-F238E27FC236}">
                <a16:creationId xmlns:a16="http://schemas.microsoft.com/office/drawing/2014/main" id="{449EA387-DBE5-8608-360A-6FCF1226CC9C}"/>
              </a:ext>
            </a:extLst>
          </p:cNvPr>
          <p:cNvSpPr/>
          <p:nvPr/>
        </p:nvSpPr>
        <p:spPr bwMode="auto">
          <a:xfrm>
            <a:off x="2240310" y="3354668"/>
            <a:ext cx="9088144" cy="360000"/>
          </a:xfrm>
          <a:prstGeom prst="rect">
            <a:avLst/>
          </a:prstGeom>
          <a:solidFill>
            <a:schemeClr val="accent2">
              <a:lumMod val="75000"/>
            </a:schemeClr>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panose="020B0004020202020204" pitchFamily="34" charset="0"/>
                <a:ea typeface="ＭＳ Ｐゴシック" charset="-128"/>
              </a:rPr>
              <a:t>Fortnightly College sessions </a:t>
            </a:r>
          </a:p>
        </p:txBody>
      </p:sp>
      <p:sp>
        <p:nvSpPr>
          <p:cNvPr id="25" name="Rectangle 24">
            <a:extLst>
              <a:ext uri="{FF2B5EF4-FFF2-40B4-BE49-F238E27FC236}">
                <a16:creationId xmlns:a16="http://schemas.microsoft.com/office/drawing/2014/main" id="{4319BC06-30C9-378C-B1A3-4627BA0195E5}"/>
              </a:ext>
            </a:extLst>
          </p:cNvPr>
          <p:cNvSpPr/>
          <p:nvPr/>
        </p:nvSpPr>
        <p:spPr bwMode="auto">
          <a:xfrm>
            <a:off x="2240310" y="3861492"/>
            <a:ext cx="9088144" cy="360000"/>
          </a:xfrm>
          <a:prstGeom prst="rect">
            <a:avLst/>
          </a:prstGeom>
          <a:solidFill>
            <a:schemeClr val="accent2">
              <a:lumMod val="75000"/>
            </a:schemeClr>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r>
              <a:rPr lang="en-GB" sz="1000">
                <a:solidFill>
                  <a:schemeClr val="bg1"/>
                </a:solidFill>
                <a:latin typeface="Bierstadt Display"/>
                <a:ea typeface="ＭＳ Ｐゴシック"/>
              </a:rPr>
              <a:t>Timetabling &amp; Teaching Group</a:t>
            </a:r>
          </a:p>
        </p:txBody>
      </p:sp>
      <p:sp>
        <p:nvSpPr>
          <p:cNvPr id="26" name="Flowchart: Decision 25">
            <a:extLst>
              <a:ext uri="{FF2B5EF4-FFF2-40B4-BE49-F238E27FC236}">
                <a16:creationId xmlns:a16="http://schemas.microsoft.com/office/drawing/2014/main" id="{4A1A423B-B71A-C5A8-7ADB-90786119BF49}"/>
              </a:ext>
            </a:extLst>
          </p:cNvPr>
          <p:cNvSpPr/>
          <p:nvPr/>
        </p:nvSpPr>
        <p:spPr>
          <a:xfrm>
            <a:off x="9427295" y="5466249"/>
            <a:ext cx="286497" cy="241258"/>
          </a:xfrm>
          <a:prstGeom prst="flowChartDecision">
            <a:avLst/>
          </a:prstGeom>
          <a:solidFill>
            <a:schemeClr val="accent6">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0AA1FDDB-CFFA-A36C-9D8D-8138F58E8D04}"/>
              </a:ext>
            </a:extLst>
          </p:cNvPr>
          <p:cNvSpPr txBox="1"/>
          <p:nvPr/>
        </p:nvSpPr>
        <p:spPr>
          <a:xfrm>
            <a:off x="9350941" y="5379970"/>
            <a:ext cx="2299987" cy="276999"/>
          </a:xfrm>
          <a:prstGeom prst="rect">
            <a:avLst/>
          </a:prstGeom>
          <a:noFill/>
        </p:spPr>
        <p:txBody>
          <a:bodyPr wrap="square">
            <a:spAutoFit/>
          </a:bodyPr>
          <a:lstStyle/>
          <a:p>
            <a:pPr algn="ctr" defTabSz="1219170" eaLnBrk="0" hangingPunct="0"/>
            <a:r>
              <a:rPr lang="en-GB" sz="1200">
                <a:solidFill>
                  <a:schemeClr val="tx1">
                    <a:lumMod val="95000"/>
                    <a:lumOff val="5000"/>
                  </a:schemeClr>
                </a:solidFill>
                <a:latin typeface="Bierstadt Display" panose="020B0004020202020204" pitchFamily="34" charset="0"/>
                <a:ea typeface="ＭＳ Ｐゴシック" charset="-128"/>
              </a:rPr>
              <a:t>Pre – Planning Sessions</a:t>
            </a:r>
          </a:p>
        </p:txBody>
      </p:sp>
      <p:sp>
        <p:nvSpPr>
          <p:cNvPr id="30" name="Rectangle 29">
            <a:extLst>
              <a:ext uri="{FF2B5EF4-FFF2-40B4-BE49-F238E27FC236}">
                <a16:creationId xmlns:a16="http://schemas.microsoft.com/office/drawing/2014/main" id="{693A492B-E434-0E44-7B53-27C3DABCDD1F}"/>
              </a:ext>
            </a:extLst>
          </p:cNvPr>
          <p:cNvSpPr/>
          <p:nvPr/>
        </p:nvSpPr>
        <p:spPr bwMode="auto">
          <a:xfrm>
            <a:off x="9400030" y="5813328"/>
            <a:ext cx="286497" cy="203243"/>
          </a:xfrm>
          <a:prstGeom prst="rect">
            <a:avLst/>
          </a:prstGeom>
          <a:solidFill>
            <a:schemeClr val="accent2">
              <a:lumMod val="75000"/>
            </a:schemeClr>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endParaRPr lang="en-GB" sz="1000">
              <a:solidFill>
                <a:schemeClr val="bg1"/>
              </a:solidFill>
              <a:latin typeface="Bierstadt Display" panose="020B0004020202020204" pitchFamily="34" charset="0"/>
              <a:ea typeface="ＭＳ Ｐゴシック" charset="-128"/>
            </a:endParaRPr>
          </a:p>
        </p:txBody>
      </p:sp>
      <p:sp>
        <p:nvSpPr>
          <p:cNvPr id="35" name="TextBox 34">
            <a:extLst>
              <a:ext uri="{FF2B5EF4-FFF2-40B4-BE49-F238E27FC236}">
                <a16:creationId xmlns:a16="http://schemas.microsoft.com/office/drawing/2014/main" id="{14648FA2-F3B1-F0B1-CC55-C6F268EEC6E2}"/>
              </a:ext>
            </a:extLst>
          </p:cNvPr>
          <p:cNvSpPr txBox="1"/>
          <p:nvPr/>
        </p:nvSpPr>
        <p:spPr>
          <a:xfrm>
            <a:off x="8868460" y="5768155"/>
            <a:ext cx="2605631" cy="276999"/>
          </a:xfrm>
          <a:prstGeom prst="rect">
            <a:avLst/>
          </a:prstGeom>
          <a:noFill/>
        </p:spPr>
        <p:txBody>
          <a:bodyPr wrap="square">
            <a:spAutoFit/>
          </a:bodyPr>
          <a:lstStyle/>
          <a:p>
            <a:pPr algn="ctr" defTabSz="1219170" eaLnBrk="0" hangingPunct="0"/>
            <a:r>
              <a:rPr lang="en-GB" sz="1200">
                <a:solidFill>
                  <a:schemeClr val="tx1">
                    <a:lumMod val="95000"/>
                    <a:lumOff val="5000"/>
                  </a:schemeClr>
                </a:solidFill>
                <a:latin typeface="Bierstadt Display" panose="020B0004020202020204" pitchFamily="34" charset="0"/>
                <a:ea typeface="ＭＳ Ｐゴシック" charset="-128"/>
              </a:rPr>
              <a:t>Engagement</a:t>
            </a:r>
          </a:p>
        </p:txBody>
      </p:sp>
      <p:sp>
        <p:nvSpPr>
          <p:cNvPr id="36" name="Rectangle 35">
            <a:extLst>
              <a:ext uri="{FF2B5EF4-FFF2-40B4-BE49-F238E27FC236}">
                <a16:creationId xmlns:a16="http://schemas.microsoft.com/office/drawing/2014/main" id="{F6EEE1D9-1772-47BD-360A-513330029E1E}"/>
              </a:ext>
            </a:extLst>
          </p:cNvPr>
          <p:cNvSpPr/>
          <p:nvPr/>
        </p:nvSpPr>
        <p:spPr bwMode="auto">
          <a:xfrm>
            <a:off x="9400029" y="6162033"/>
            <a:ext cx="286497" cy="215801"/>
          </a:xfrm>
          <a:prstGeom prst="rect">
            <a:avLst/>
          </a:prstGeom>
          <a:solidFill>
            <a:srgbClr val="005C8A"/>
          </a:solidFill>
          <a:ln w="6350" cap="flat" cmpd="sng" algn="ctr">
            <a:solidFill>
              <a:schemeClr val="bg2">
                <a:lumMod val="75000"/>
              </a:schemeClr>
            </a:solidFill>
            <a:prstDash val="solid"/>
            <a:round/>
            <a:headEnd type="none" w="med" len="med"/>
            <a:tailEnd type="none" w="med" len="med"/>
          </a:ln>
          <a:effectLst/>
        </p:spPr>
        <p:txBody>
          <a:bodyPr vert="horz" wrap="square" lIns="162560" tIns="81280" rIns="162560" bIns="81280" numCol="1" rtlCol="0" anchor="ctr" anchorCtr="0" compatLnSpc="1">
            <a:prstTxWarp prst="textNoShape">
              <a:avLst/>
            </a:prstTxWarp>
          </a:bodyPr>
          <a:lstStyle/>
          <a:p>
            <a:pPr algn="ctr" defTabSz="1219170" eaLnBrk="0" hangingPunct="0"/>
            <a:endParaRPr lang="en-GB" sz="1000">
              <a:solidFill>
                <a:schemeClr val="bg1"/>
              </a:solidFill>
              <a:latin typeface="Bierstadt Display" panose="020B0004020202020204" pitchFamily="34" charset="0"/>
              <a:ea typeface="ＭＳ Ｐゴシック" charset="-128"/>
            </a:endParaRPr>
          </a:p>
        </p:txBody>
      </p:sp>
      <p:sp>
        <p:nvSpPr>
          <p:cNvPr id="37" name="TextBox 36">
            <a:extLst>
              <a:ext uri="{FF2B5EF4-FFF2-40B4-BE49-F238E27FC236}">
                <a16:creationId xmlns:a16="http://schemas.microsoft.com/office/drawing/2014/main" id="{B07A9CAF-B64C-A446-F6BF-A22EE8B2B4B1}"/>
              </a:ext>
            </a:extLst>
          </p:cNvPr>
          <p:cNvSpPr txBox="1"/>
          <p:nvPr/>
        </p:nvSpPr>
        <p:spPr>
          <a:xfrm>
            <a:off x="9238630" y="6131433"/>
            <a:ext cx="2578407" cy="276999"/>
          </a:xfrm>
          <a:prstGeom prst="rect">
            <a:avLst/>
          </a:prstGeom>
          <a:noFill/>
        </p:spPr>
        <p:txBody>
          <a:bodyPr wrap="square">
            <a:spAutoFit/>
          </a:bodyPr>
          <a:lstStyle/>
          <a:p>
            <a:pPr algn="ctr" defTabSz="1219170" eaLnBrk="0" hangingPunct="0"/>
            <a:r>
              <a:rPr lang="en-GB" sz="1200">
                <a:solidFill>
                  <a:schemeClr val="tx1">
                    <a:lumMod val="95000"/>
                    <a:lumOff val="5000"/>
                  </a:schemeClr>
                </a:solidFill>
                <a:latin typeface="Bierstadt Display" panose="020B0004020202020204" pitchFamily="34" charset="0"/>
                <a:ea typeface="ＭＳ Ｐゴシック" charset="-128"/>
              </a:rPr>
              <a:t>Key Process Milestones</a:t>
            </a:r>
          </a:p>
        </p:txBody>
      </p:sp>
    </p:spTree>
    <p:extLst>
      <p:ext uri="{BB962C8B-B14F-4D97-AF65-F5344CB8AC3E}">
        <p14:creationId xmlns:p14="http://schemas.microsoft.com/office/powerpoint/2010/main" val="16920760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2000"/>
                                        <p:tgtEl>
                                          <p:spTgt spid="40"/>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79"/>
                                        </p:tgtEl>
                                        <p:attrNameLst>
                                          <p:attrName>style.visibility</p:attrName>
                                        </p:attrNameLst>
                                      </p:cBhvr>
                                      <p:to>
                                        <p:strVal val="visible"/>
                                      </p:to>
                                    </p:set>
                                    <p:animEffect transition="in" filter="fade">
                                      <p:cBhvr>
                                        <p:cTn id="11" dur="2000"/>
                                        <p:tgtEl>
                                          <p:spTgt spid="7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2000"/>
                                        <p:tgtEl>
                                          <p:spTgt spid="22"/>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2000"/>
                                        <p:tgtEl>
                                          <p:spTgt spid="25"/>
                                        </p:tgtEl>
                                      </p:cBhvr>
                                    </p:animEffect>
                                  </p:childTnLst>
                                </p:cTn>
                              </p:par>
                            </p:childTnLst>
                          </p:cTn>
                        </p:par>
                        <p:par>
                          <p:cTn id="18" fill="hold">
                            <p:stCondLst>
                              <p:cond delay="4000"/>
                            </p:stCondLst>
                            <p:childTnLst>
                              <p:par>
                                <p:cTn id="19" presetID="10" presetClass="entr" presetSubtype="0" fill="hold" grpId="0" nodeType="afterEffect">
                                  <p:stCondLst>
                                    <p:cond delay="0"/>
                                  </p:stCondLst>
                                  <p:childTnLst>
                                    <p:set>
                                      <p:cBhvr>
                                        <p:cTn id="20" dur="1" fill="hold">
                                          <p:stCondLst>
                                            <p:cond delay="0"/>
                                          </p:stCondLst>
                                        </p:cTn>
                                        <p:tgtEl>
                                          <p:spTgt spid="72"/>
                                        </p:tgtEl>
                                        <p:attrNameLst>
                                          <p:attrName>style.visibility</p:attrName>
                                        </p:attrNameLst>
                                      </p:cBhvr>
                                      <p:to>
                                        <p:strVal val="visible"/>
                                      </p:to>
                                    </p:set>
                                    <p:animEffect transition="in" filter="fade">
                                      <p:cBhvr>
                                        <p:cTn id="21" dur="2000"/>
                                        <p:tgtEl>
                                          <p:spTgt spid="7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5"/>
                                        </p:tgtEl>
                                        <p:attrNameLst>
                                          <p:attrName>style.visibility</p:attrName>
                                        </p:attrNameLst>
                                      </p:cBhvr>
                                      <p:to>
                                        <p:strVal val="visible"/>
                                      </p:to>
                                    </p:set>
                                    <p:animEffect transition="in" filter="fade">
                                      <p:cBhvr>
                                        <p:cTn id="27" dur="2000"/>
                                        <p:tgtEl>
                                          <p:spTgt spid="7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7"/>
                                        </p:tgtEl>
                                        <p:attrNameLst>
                                          <p:attrName>style.visibility</p:attrName>
                                        </p:attrNameLst>
                                      </p:cBhvr>
                                      <p:to>
                                        <p:strVal val="visible"/>
                                      </p:to>
                                    </p:set>
                                    <p:animEffect transition="in" filter="fade">
                                      <p:cBhvr>
                                        <p:cTn id="30" dur="2000"/>
                                        <p:tgtEl>
                                          <p:spTgt spid="7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78"/>
                                        </p:tgtEl>
                                        <p:attrNameLst>
                                          <p:attrName>style.visibility</p:attrName>
                                        </p:attrNameLst>
                                      </p:cBhvr>
                                      <p:to>
                                        <p:strVal val="visible"/>
                                      </p:to>
                                    </p:set>
                                    <p:animEffect transition="in" filter="fade">
                                      <p:cBhvr>
                                        <p:cTn id="33" dur="20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73" grpId="0" animBg="1"/>
      <p:bldP spid="75" grpId="0" animBg="1"/>
      <p:bldP spid="77" grpId="0" animBg="1"/>
      <p:bldP spid="78" grpId="0" animBg="1"/>
      <p:bldP spid="79" grpId="0" animBg="1"/>
      <p:bldP spid="22" grpId="0" animBg="1"/>
      <p:bldP spid="25" grpId="0" animBg="1"/>
    </p:bldLst>
  </p:timing>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DA3FA-10DD-9B65-138A-CA3C077DAC6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97BACF0-0CDC-FEB5-2E6B-5EF137B6580E}"/>
              </a:ext>
            </a:extLst>
          </p:cNvPr>
          <p:cNvSpPr>
            <a:spLocks noGrp="1"/>
          </p:cNvSpPr>
          <p:nvPr>
            <p:ph idx="1"/>
          </p:nvPr>
        </p:nvSpPr>
        <p:spPr/>
        <p:txBody>
          <a:bodyPr/>
          <a:lstStyle/>
          <a:p>
            <a:endParaRPr lang="en-GB"/>
          </a:p>
        </p:txBody>
      </p:sp>
      <p:sp>
        <p:nvSpPr>
          <p:cNvPr id="4" name="Rectangle 3">
            <a:extLst>
              <a:ext uri="{FF2B5EF4-FFF2-40B4-BE49-F238E27FC236}">
                <a16:creationId xmlns:a16="http://schemas.microsoft.com/office/drawing/2014/main" id="{22F7BB46-E2A8-D6D2-41C5-D4B4A9F76B7D}"/>
              </a:ext>
            </a:extLst>
          </p:cNvPr>
          <p:cNvSpPr/>
          <p:nvPr/>
        </p:nvSpPr>
        <p:spPr>
          <a:xfrm>
            <a:off x="-49682" y="-21371"/>
            <a:ext cx="12372817" cy="7006961"/>
          </a:xfrm>
          <a:prstGeom prst="rect">
            <a:avLst/>
          </a:prstGeom>
          <a:solidFill>
            <a:srgbClr val="0035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6000" b="0" i="0" u="none" strike="noStrike" kern="1200" cap="none" spc="0" normalizeH="0" baseline="0" noProof="0">
              <a:ln>
                <a:noFill/>
              </a:ln>
              <a:solidFill>
                <a:prstClr val="white"/>
              </a:solidFill>
              <a:effectLst/>
              <a:uLnTx/>
              <a:uFillTx/>
              <a:latin typeface="Bierstadt"/>
              <a:ea typeface="+mn-ea"/>
              <a:cs typeface="+mn-cs"/>
            </a:endParaRPr>
          </a:p>
        </p:txBody>
      </p:sp>
      <p:pic>
        <p:nvPicPr>
          <p:cNvPr id="5" name="Picture 4" descr="University of Glasgow logo">
            <a:extLst>
              <a:ext uri="{FF2B5EF4-FFF2-40B4-BE49-F238E27FC236}">
                <a16:creationId xmlns:a16="http://schemas.microsoft.com/office/drawing/2014/main" id="{B7EBE2BF-BBB6-C589-4747-A150EA934FAE}"/>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1325" y="164638"/>
            <a:ext cx="1746267" cy="1286658"/>
          </a:xfrm>
          <a:prstGeom prst="rect">
            <a:avLst/>
          </a:prstGeom>
        </p:spPr>
      </p:pic>
      <p:grpSp>
        <p:nvGrpSpPr>
          <p:cNvPr id="6" name="Group 5">
            <a:extLst>
              <a:ext uri="{FF2B5EF4-FFF2-40B4-BE49-F238E27FC236}">
                <a16:creationId xmlns:a16="http://schemas.microsoft.com/office/drawing/2014/main" id="{F66C04EE-0319-410F-38E5-DBDDEF86642F}"/>
              </a:ext>
            </a:extLst>
          </p:cNvPr>
          <p:cNvGrpSpPr/>
          <p:nvPr/>
        </p:nvGrpSpPr>
        <p:grpSpPr>
          <a:xfrm>
            <a:off x="10294708" y="142097"/>
            <a:ext cx="1382629" cy="1613269"/>
            <a:chOff x="10294708" y="142097"/>
            <a:chExt cx="1382629" cy="1613269"/>
          </a:xfrm>
        </p:grpSpPr>
        <p:grpSp>
          <p:nvGrpSpPr>
            <p:cNvPr id="7" name="Group 6">
              <a:extLst>
                <a:ext uri="{FF2B5EF4-FFF2-40B4-BE49-F238E27FC236}">
                  <a16:creationId xmlns:a16="http://schemas.microsoft.com/office/drawing/2014/main" id="{92688264-1268-F422-F94F-A0A2400251D0}"/>
                </a:ext>
              </a:extLst>
            </p:cNvPr>
            <p:cNvGrpSpPr/>
            <p:nvPr/>
          </p:nvGrpSpPr>
          <p:grpSpPr>
            <a:xfrm>
              <a:off x="10392437" y="494357"/>
              <a:ext cx="1189238" cy="1160773"/>
              <a:chOff x="7436753" y="3724651"/>
              <a:chExt cx="241524" cy="235743"/>
            </a:xfrm>
            <a:solidFill>
              <a:schemeClr val="bg1"/>
            </a:solidFill>
          </p:grpSpPr>
          <p:sp>
            <p:nvSpPr>
              <p:cNvPr id="10" name="Freeform: Shape 9">
                <a:extLst>
                  <a:ext uri="{FF2B5EF4-FFF2-40B4-BE49-F238E27FC236}">
                    <a16:creationId xmlns:a16="http://schemas.microsoft.com/office/drawing/2014/main" id="{A1E6C082-AA87-18AD-9CF5-8C1B6D285E2E}"/>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grpFill/>
              <a:ln w="367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5D42CC56-0614-8041-C53B-2CFE8E19EAE3}"/>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grpFill/>
              <a:ln w="367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712E6C0F-2563-13C7-4502-044B8A12BC5C}"/>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grpFill/>
              <a:ln w="367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A7AFD7A1-B147-AC4D-CA4D-382F4116F4CB}"/>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grpFill/>
              <a:ln w="3671"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09CC4ADA-8622-6ADC-A7D7-3CC01DAF469D}"/>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grpFill/>
              <a:ln w="3671" cap="flat">
                <a:noFill/>
                <a:prstDash val="solid"/>
                <a:miter/>
              </a:ln>
            </p:spPr>
            <p:txBody>
              <a:bodyPr rtlCol="0" anchor="ctr"/>
              <a:lstStyle/>
              <a:p>
                <a:endParaRPr lang="en-GB"/>
              </a:p>
            </p:txBody>
          </p:sp>
        </p:grpSp>
        <p:sp>
          <p:nvSpPr>
            <p:cNvPr id="8" name="Isosceles Triangle 7">
              <a:extLst>
                <a:ext uri="{FF2B5EF4-FFF2-40B4-BE49-F238E27FC236}">
                  <a16:creationId xmlns:a16="http://schemas.microsoft.com/office/drawing/2014/main" id="{4BA460F7-E28F-6536-F61A-CBB63AF0726B}"/>
                </a:ext>
              </a:extLst>
            </p:cNvPr>
            <p:cNvSpPr/>
            <p:nvPr/>
          </p:nvSpPr>
          <p:spPr>
            <a:xfrm>
              <a:off x="10857995" y="254656"/>
              <a:ext cx="254989" cy="6408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reeform: Shape 8">
              <a:extLst>
                <a:ext uri="{FF2B5EF4-FFF2-40B4-BE49-F238E27FC236}">
                  <a16:creationId xmlns:a16="http://schemas.microsoft.com/office/drawing/2014/main" id="{377929C3-053B-3476-3850-A12B6C7F3D6A}"/>
                </a:ext>
              </a:extLst>
            </p:cNvPr>
            <p:cNvSpPr>
              <a:spLocks noChangeAspect="1"/>
            </p:cNvSpPr>
            <p:nvPr/>
          </p:nvSpPr>
          <p:spPr>
            <a:xfrm>
              <a:off x="10294708" y="142097"/>
              <a:ext cx="1382629" cy="1613269"/>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bg1"/>
            </a:solidFill>
            <a:ln w="3671" cap="flat">
              <a:noFill/>
              <a:prstDash val="solid"/>
              <a:miter/>
            </a:ln>
          </p:spPr>
          <p:txBody>
            <a:bodyPr rtlCol="0" anchor="ctr"/>
            <a:lstStyle/>
            <a:p>
              <a:endParaRPr lang="en-GB"/>
            </a:p>
          </p:txBody>
        </p:sp>
      </p:grpSp>
      <p:sp>
        <p:nvSpPr>
          <p:cNvPr id="16" name="TextBox 15">
            <a:extLst>
              <a:ext uri="{FF2B5EF4-FFF2-40B4-BE49-F238E27FC236}">
                <a16:creationId xmlns:a16="http://schemas.microsoft.com/office/drawing/2014/main" id="{E8D8489F-6C7E-9B74-2C66-A542717D88ED}"/>
              </a:ext>
            </a:extLst>
          </p:cNvPr>
          <p:cNvSpPr txBox="1"/>
          <p:nvPr/>
        </p:nvSpPr>
        <p:spPr>
          <a:xfrm>
            <a:off x="1218561" y="1168693"/>
            <a:ext cx="8106812" cy="1384995"/>
          </a:xfrm>
          <a:prstGeom prst="rect">
            <a:avLst/>
          </a:prstGeom>
          <a:noFill/>
        </p:spPr>
        <p:txBody>
          <a:bodyPr wrap="square">
            <a:spAutoFit/>
          </a:bodyPr>
          <a:lstStyle/>
          <a:p>
            <a:r>
              <a:rPr kumimoji="0" lang="en-GB" sz="2800" b="1" i="0" u="none" strike="noStrike" kern="1200" cap="none" spc="0" normalizeH="0" baseline="0" noProof="0">
                <a:ln>
                  <a:noFill/>
                </a:ln>
                <a:solidFill>
                  <a:srgbClr val="FFC000"/>
                </a:solidFill>
                <a:effectLst/>
                <a:uLnTx/>
                <a:uFillTx/>
                <a:latin typeface="Bierstadt" panose="020B0004020202020204" pitchFamily="34" charset="0"/>
                <a:ea typeface="+mn-ea"/>
                <a:cs typeface="Segoe UI"/>
              </a:rPr>
              <a:t>CMIS</a:t>
            </a:r>
            <a:r>
              <a:rPr kumimoji="0" lang="en-GB" sz="2800" b="1" i="0" u="none" strike="noStrike" kern="1200" cap="none" spc="0" normalizeH="0" noProof="0">
                <a:ln>
                  <a:noFill/>
                </a:ln>
                <a:solidFill>
                  <a:srgbClr val="FFC000"/>
                </a:solidFill>
                <a:effectLst/>
                <a:uLnTx/>
                <a:uFillTx/>
                <a:latin typeface="Bierstadt" panose="020B0004020202020204" pitchFamily="34" charset="0"/>
                <a:ea typeface="+mn-ea"/>
                <a:cs typeface="Segoe UI"/>
              </a:rPr>
              <a:t> </a:t>
            </a:r>
            <a:r>
              <a:rPr kumimoji="0" lang="en-GB" sz="2800" b="1" i="0" u="none" strike="noStrike" kern="1200" cap="none" spc="0" normalizeH="0" baseline="0" noProof="0">
                <a:ln>
                  <a:noFill/>
                </a:ln>
                <a:solidFill>
                  <a:srgbClr val="FFC000"/>
                </a:solidFill>
                <a:effectLst/>
                <a:uLnTx/>
                <a:uFillTx/>
                <a:latin typeface="Bierstadt" panose="020B0004020202020204" pitchFamily="34" charset="0"/>
                <a:ea typeface="+mn-ea"/>
                <a:cs typeface="Segoe UI"/>
              </a:rPr>
              <a:t>Training will</a:t>
            </a:r>
            <a:r>
              <a:rPr kumimoji="0" lang="en-GB" sz="2800" b="1" i="0" u="none" strike="noStrike" kern="1200" cap="none" spc="0" normalizeH="0" noProof="0">
                <a:ln>
                  <a:noFill/>
                </a:ln>
                <a:solidFill>
                  <a:srgbClr val="FFC000"/>
                </a:solidFill>
                <a:effectLst/>
                <a:uLnTx/>
                <a:uFillTx/>
                <a:latin typeface="Bierstadt" panose="020B0004020202020204" pitchFamily="34" charset="0"/>
                <a:cs typeface="Segoe UI"/>
              </a:rPr>
              <a:t> be available during the Edit &amp; Prep Period for all CMIS Users through the Space Management and Timetabling team.</a:t>
            </a:r>
            <a:endParaRPr lang="en-GB" sz="2800">
              <a:solidFill>
                <a:srgbClr val="FFC000"/>
              </a:solidFill>
            </a:endParaRPr>
          </a:p>
        </p:txBody>
      </p:sp>
      <p:sp>
        <p:nvSpPr>
          <p:cNvPr id="17" name="TextBox 16">
            <a:extLst>
              <a:ext uri="{FF2B5EF4-FFF2-40B4-BE49-F238E27FC236}">
                <a16:creationId xmlns:a16="http://schemas.microsoft.com/office/drawing/2014/main" id="{92C126D8-6E08-8B41-75D3-B968E9B64739}"/>
              </a:ext>
            </a:extLst>
          </p:cNvPr>
          <p:cNvSpPr txBox="1"/>
          <p:nvPr/>
        </p:nvSpPr>
        <p:spPr>
          <a:xfrm>
            <a:off x="1238856" y="2980185"/>
            <a:ext cx="9657808" cy="2677656"/>
          </a:xfrm>
          <a:prstGeom prst="rect">
            <a:avLst/>
          </a:prstGeom>
          <a:noFill/>
        </p:spPr>
        <p:txBody>
          <a:bodyPr wrap="square">
            <a:spAutoFit/>
          </a:bodyPr>
          <a:lstStyle/>
          <a:p>
            <a:r>
              <a:rPr kumimoji="0" lang="en-GB" sz="2800" i="0" u="none" strike="noStrike" kern="1200" cap="none" spc="0" normalizeH="0" baseline="0" noProof="0">
                <a:ln>
                  <a:noFill/>
                </a:ln>
                <a:solidFill>
                  <a:schemeClr val="bg1"/>
                </a:solidFill>
                <a:effectLst/>
                <a:uLnTx/>
                <a:uFillTx/>
                <a:latin typeface="Bierstadt" panose="020B0004020202020204" pitchFamily="34" charset="0"/>
                <a:cs typeface="Segoe UI"/>
              </a:rPr>
              <a:t>SMTT </a:t>
            </a:r>
            <a:r>
              <a:rPr kumimoji="0" lang="en-GB" sz="2800" i="0" u="none" strike="noStrike" kern="1200" cap="none" spc="0" normalizeH="0" noProof="0">
                <a:ln>
                  <a:noFill/>
                </a:ln>
                <a:solidFill>
                  <a:schemeClr val="bg1"/>
                </a:solidFill>
                <a:effectLst/>
                <a:uLnTx/>
                <a:uFillTx/>
                <a:latin typeface="Bierstadt" panose="020B0004020202020204" pitchFamily="34" charset="0"/>
                <a:cs typeface="Segoe UI"/>
              </a:rPr>
              <a:t>will share invitations for training sessions in February when CMIS opens.</a:t>
            </a:r>
          </a:p>
          <a:p>
            <a:endParaRPr lang="en-GB" sz="2800" baseline="0">
              <a:solidFill>
                <a:schemeClr val="bg1"/>
              </a:solidFill>
              <a:latin typeface="Bierstadt" panose="020B0004020202020204" pitchFamily="34" charset="0"/>
              <a:cs typeface="Segoe UI"/>
            </a:endParaRPr>
          </a:p>
          <a:p>
            <a:r>
              <a:rPr kumimoji="0" lang="en-GB" sz="2800" i="0" u="none" strike="noStrike" kern="1200" cap="none" spc="0" normalizeH="0" noProof="0">
                <a:ln>
                  <a:noFill/>
                </a:ln>
                <a:solidFill>
                  <a:schemeClr val="bg1"/>
                </a:solidFill>
                <a:effectLst/>
                <a:uLnTx/>
                <a:uFillTx/>
                <a:latin typeface="Bierstadt" panose="020B0004020202020204" pitchFamily="34" charset="0"/>
                <a:cs typeface="Segoe UI"/>
              </a:rPr>
              <a:t>Training sessions will cover a range of CMIS topics.  </a:t>
            </a:r>
          </a:p>
          <a:p>
            <a:r>
              <a:rPr lang="en-GB" sz="2800">
                <a:solidFill>
                  <a:schemeClr val="bg1"/>
                </a:solidFill>
                <a:latin typeface="Bierstadt" panose="020B0004020202020204" pitchFamily="34" charset="0"/>
                <a:cs typeface="Segoe UI"/>
              </a:rPr>
              <a:t>These will be held online </a:t>
            </a:r>
            <a:r>
              <a:rPr kumimoji="0" lang="en-GB" sz="2800" i="0" u="none" strike="noStrike" kern="1200" cap="none" spc="0" normalizeH="0" noProof="0">
                <a:ln>
                  <a:noFill/>
                </a:ln>
                <a:solidFill>
                  <a:schemeClr val="bg1"/>
                </a:solidFill>
                <a:effectLst/>
                <a:uLnTx/>
                <a:uFillTx/>
                <a:latin typeface="Bierstadt" panose="020B0004020202020204" pitchFamily="34" charset="0"/>
                <a:cs typeface="Segoe UI"/>
              </a:rPr>
              <a:t>and will run twice weekly until CMIS closes at the end of April. </a:t>
            </a:r>
            <a:r>
              <a:rPr kumimoji="0" lang="en-GB" sz="2800" i="0" u="none" strike="noStrike" kern="1200" cap="none" spc="0" normalizeH="0" baseline="0" noProof="0">
                <a:ln>
                  <a:noFill/>
                </a:ln>
                <a:solidFill>
                  <a:schemeClr val="bg1"/>
                </a:solidFill>
                <a:effectLst/>
                <a:uLnTx/>
                <a:uFillTx/>
                <a:latin typeface="Bierstadt" panose="020B0004020202020204" pitchFamily="34" charset="0"/>
                <a:cs typeface="Segoe UI"/>
              </a:rPr>
              <a:t> </a:t>
            </a:r>
            <a:endParaRPr lang="en-GB" sz="2800">
              <a:solidFill>
                <a:schemeClr val="bg1"/>
              </a:solidFill>
            </a:endParaRPr>
          </a:p>
        </p:txBody>
      </p:sp>
      <p:sp>
        <p:nvSpPr>
          <p:cNvPr id="18" name="TextBox 17">
            <a:extLst>
              <a:ext uri="{FF2B5EF4-FFF2-40B4-BE49-F238E27FC236}">
                <a16:creationId xmlns:a16="http://schemas.microsoft.com/office/drawing/2014/main" id="{C05FBF5E-9E21-3528-0146-022500FAB4C9}"/>
              </a:ext>
            </a:extLst>
          </p:cNvPr>
          <p:cNvSpPr txBox="1"/>
          <p:nvPr/>
        </p:nvSpPr>
        <p:spPr>
          <a:xfrm>
            <a:off x="1320587" y="6001000"/>
            <a:ext cx="8615162" cy="253916"/>
          </a:xfrm>
          <a:prstGeom prst="rect">
            <a:avLst/>
          </a:prstGeom>
          <a:noFill/>
        </p:spPr>
        <p:txBody>
          <a:bodyPr wrap="square">
            <a:spAutoFit/>
          </a:bodyPr>
          <a:lstStyle/>
          <a:p>
            <a:pPr marL="0" marR="0" lvl="0" indent="0" algn="l" defTabSz="914400" rtl="0" eaLnBrk="1" fontAlgn="auto" latinLnBrk="0" hangingPunct="1">
              <a:lnSpc>
                <a:spcPct val="100000"/>
              </a:lnSpc>
              <a:spcBef>
                <a:spcPct val="0"/>
              </a:spcBef>
              <a:spcAft>
                <a:spcPct val="0"/>
              </a:spcAft>
              <a:buClrTx/>
              <a:buSzTx/>
              <a:buFontTx/>
              <a:buNone/>
              <a:tabLst/>
              <a:defRPr/>
            </a:pPr>
            <a:r>
              <a:rPr kumimoji="0" lang="en-US" sz="1050" b="1" i="0" u="none" strike="noStrike" kern="1200" cap="none" spc="0" normalizeH="0" baseline="0" noProof="0">
                <a:ln>
                  <a:noFill/>
                </a:ln>
                <a:solidFill>
                  <a:srgbClr val="FFC000"/>
                </a:solidFill>
                <a:effectLst/>
                <a:uLnTx/>
                <a:uFillTx/>
                <a:latin typeface="Bierstadt" panose="020B0004020202020204" pitchFamily="34" charset="0"/>
                <a:ea typeface="ＭＳ Ｐゴシック"/>
                <a:cs typeface="Arial" panose="020B0604020202020204" pitchFamily="34" charset="0"/>
              </a:rPr>
              <a:t>Please note</a:t>
            </a:r>
            <a:r>
              <a:rPr kumimoji="0" lang="en-US" sz="900" b="0" i="0" u="none" strike="noStrike" kern="1200" cap="none" spc="0" normalizeH="0" baseline="0" noProof="0">
                <a:ln>
                  <a:noFill/>
                </a:ln>
                <a:solidFill>
                  <a:srgbClr val="FFC000"/>
                </a:solidFill>
                <a:effectLst/>
                <a:uLnTx/>
                <a:uFillTx/>
                <a:latin typeface="Bierstadt" panose="020B0004020202020204" pitchFamily="34" charset="0"/>
                <a:ea typeface="ＭＳ Ｐゴシック"/>
                <a:cs typeface="Arial" panose="020B0604020202020204" pitchFamily="34" charset="0"/>
              </a:rPr>
              <a:t> we have reached  our capacity for CMIS licenses and will be unable</a:t>
            </a:r>
            <a:r>
              <a:rPr kumimoji="0" lang="en-US" sz="900" b="0" i="0" u="none" strike="noStrike" kern="1200" cap="none" spc="0" normalizeH="0" noProof="0">
                <a:ln>
                  <a:noFill/>
                </a:ln>
                <a:solidFill>
                  <a:srgbClr val="FFC000"/>
                </a:solidFill>
                <a:effectLst/>
                <a:uLnTx/>
                <a:uFillTx/>
                <a:latin typeface="Bierstadt" panose="020B0004020202020204" pitchFamily="34" charset="0"/>
                <a:ea typeface="ＭＳ Ｐゴシック"/>
                <a:cs typeface="Arial" panose="020B0604020202020204" pitchFamily="34" charset="0"/>
              </a:rPr>
              <a:t> provide additional CMIS  access for Schools and Colleges</a:t>
            </a:r>
            <a:endParaRPr kumimoji="0" lang="en-GB" sz="1100" b="0" i="0" u="none" strike="noStrike" kern="1200" cap="none" spc="0" normalizeH="0" baseline="0" noProof="0">
              <a:ln>
                <a:noFill/>
              </a:ln>
              <a:solidFill>
                <a:srgbClr val="FFC000"/>
              </a:solidFill>
              <a:effectLst/>
              <a:uLnTx/>
              <a:uFillTx/>
              <a:latin typeface="Bierstadt" panose="020B00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224173795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2000"/>
                                        <p:tgtEl>
                                          <p:spTgt spid="16"/>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2000"/>
                                        <p:tgtEl>
                                          <p:spTgt spid="17"/>
                                        </p:tgtEl>
                                      </p:cBhvr>
                                    </p:animEffect>
                                  </p:childTnLst>
                                </p:cTn>
                              </p:par>
                            </p:childTnLst>
                          </p:cTn>
                        </p:par>
                        <p:par>
                          <p:cTn id="12" fill="hold">
                            <p:stCondLst>
                              <p:cond delay="4000"/>
                            </p:stCondLst>
                            <p:childTnLst>
                              <p:par>
                                <p:cTn id="13" presetID="10" presetClass="entr" presetSubtype="0" fill="hold" grpId="0" nodeType="afterEffect">
                                  <p:stCondLst>
                                    <p:cond delay="1000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1CB4DA-E34C-4B2A-A2E6-FB07350C5E2B}"/>
              </a:ext>
            </a:extLst>
          </p:cNvPr>
          <p:cNvSpPr/>
          <p:nvPr/>
        </p:nvSpPr>
        <p:spPr>
          <a:xfrm>
            <a:off x="0" y="0"/>
            <a:ext cx="12192000" cy="6858000"/>
          </a:xfrm>
          <a:prstGeom prst="rect">
            <a:avLst/>
          </a:prstGeom>
          <a:solidFill>
            <a:srgbClr val="0035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6000"/>
          </a:p>
        </p:txBody>
      </p:sp>
      <p:pic>
        <p:nvPicPr>
          <p:cNvPr id="19" name="Picture 18" descr="University of Glasgow logo">
            <a:extLst>
              <a:ext uri="{FF2B5EF4-FFF2-40B4-BE49-F238E27FC236}">
                <a16:creationId xmlns:a16="http://schemas.microsoft.com/office/drawing/2014/main" id="{440059B9-570E-4C47-8DBF-34FE8780EE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325" y="164638"/>
            <a:ext cx="1746267" cy="1286658"/>
          </a:xfrm>
          <a:prstGeom prst="rect">
            <a:avLst/>
          </a:prstGeom>
        </p:spPr>
      </p:pic>
      <p:grpSp>
        <p:nvGrpSpPr>
          <p:cNvPr id="14" name="Group 13">
            <a:extLst>
              <a:ext uri="{FF2B5EF4-FFF2-40B4-BE49-F238E27FC236}">
                <a16:creationId xmlns:a16="http://schemas.microsoft.com/office/drawing/2014/main" id="{DCBAF375-BF78-12B8-6CF5-F577FF8C4245}"/>
              </a:ext>
            </a:extLst>
          </p:cNvPr>
          <p:cNvGrpSpPr/>
          <p:nvPr/>
        </p:nvGrpSpPr>
        <p:grpSpPr>
          <a:xfrm>
            <a:off x="10294708" y="142097"/>
            <a:ext cx="1382629" cy="1613269"/>
            <a:chOff x="10294708" y="142097"/>
            <a:chExt cx="1382629" cy="1613269"/>
          </a:xfrm>
        </p:grpSpPr>
        <p:grpSp>
          <p:nvGrpSpPr>
            <p:cNvPr id="6" name="Group 5">
              <a:extLst>
                <a:ext uri="{FF2B5EF4-FFF2-40B4-BE49-F238E27FC236}">
                  <a16:creationId xmlns:a16="http://schemas.microsoft.com/office/drawing/2014/main" id="{34D0BB48-50FC-038B-722B-FAB8698177DA}"/>
                </a:ext>
              </a:extLst>
            </p:cNvPr>
            <p:cNvGrpSpPr/>
            <p:nvPr/>
          </p:nvGrpSpPr>
          <p:grpSpPr>
            <a:xfrm>
              <a:off x="10392437" y="494358"/>
              <a:ext cx="1189238" cy="1160773"/>
              <a:chOff x="7436753" y="3724651"/>
              <a:chExt cx="241524" cy="235743"/>
            </a:xfrm>
            <a:solidFill>
              <a:schemeClr val="bg1"/>
            </a:solidFill>
          </p:grpSpPr>
          <p:sp>
            <p:nvSpPr>
              <p:cNvPr id="9" name="Freeform: Shape 8">
                <a:extLst>
                  <a:ext uri="{FF2B5EF4-FFF2-40B4-BE49-F238E27FC236}">
                    <a16:creationId xmlns:a16="http://schemas.microsoft.com/office/drawing/2014/main" id="{B8CA9310-F78E-FA00-85AF-936E1B188F55}"/>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grpFill/>
              <a:ln w="3671"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7674BC5E-74BD-485D-68A2-F3207E85E1A2}"/>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grpFill/>
              <a:ln w="367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22875069-D62B-BC45-CA22-337C02A13DCF}"/>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grpFill/>
              <a:ln w="367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FF13FC18-AFCC-2A3F-66E1-7B2F6F4986CF}"/>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grpFill/>
              <a:ln w="367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6E4DA1FE-D0F5-43C0-4D8B-E0D24603D8EF}"/>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grpFill/>
              <a:ln w="3671" cap="flat">
                <a:noFill/>
                <a:prstDash val="solid"/>
                <a:miter/>
              </a:ln>
            </p:spPr>
            <p:txBody>
              <a:bodyPr rtlCol="0" anchor="ctr"/>
              <a:lstStyle/>
              <a:p>
                <a:endParaRPr lang="en-GB"/>
              </a:p>
            </p:txBody>
          </p:sp>
        </p:grpSp>
        <p:sp>
          <p:nvSpPr>
            <p:cNvPr id="7" name="Isosceles Triangle 6">
              <a:extLst>
                <a:ext uri="{FF2B5EF4-FFF2-40B4-BE49-F238E27FC236}">
                  <a16:creationId xmlns:a16="http://schemas.microsoft.com/office/drawing/2014/main" id="{CBE7E8E5-6222-AA1D-AB0F-045FE2E873F8}"/>
                </a:ext>
              </a:extLst>
            </p:cNvPr>
            <p:cNvSpPr/>
            <p:nvPr/>
          </p:nvSpPr>
          <p:spPr>
            <a:xfrm>
              <a:off x="10857995" y="254656"/>
              <a:ext cx="254989" cy="6408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1763630A-205D-C4B3-5F31-5FDBE3E1D66E}"/>
                </a:ext>
              </a:extLst>
            </p:cNvPr>
            <p:cNvSpPr>
              <a:spLocks noChangeAspect="1"/>
            </p:cNvSpPr>
            <p:nvPr/>
          </p:nvSpPr>
          <p:spPr>
            <a:xfrm>
              <a:off x="10294708" y="142097"/>
              <a:ext cx="1382629" cy="1613269"/>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bg1"/>
            </a:solidFill>
            <a:ln w="3671" cap="flat">
              <a:noFill/>
              <a:prstDash val="solid"/>
              <a:miter/>
            </a:ln>
          </p:spPr>
          <p:txBody>
            <a:bodyPr rtlCol="0" anchor="ctr"/>
            <a:lstStyle/>
            <a:p>
              <a:endParaRPr lang="en-GB"/>
            </a:p>
          </p:txBody>
        </p:sp>
      </p:grpSp>
      <p:sp>
        <p:nvSpPr>
          <p:cNvPr id="4" name="TextBox 3">
            <a:extLst>
              <a:ext uri="{FF2B5EF4-FFF2-40B4-BE49-F238E27FC236}">
                <a16:creationId xmlns:a16="http://schemas.microsoft.com/office/drawing/2014/main" id="{936F53FA-928E-9D31-47BA-D7439218E068}"/>
              </a:ext>
            </a:extLst>
          </p:cNvPr>
          <p:cNvSpPr txBox="1"/>
          <p:nvPr/>
        </p:nvSpPr>
        <p:spPr>
          <a:xfrm>
            <a:off x="1254412" y="1143111"/>
            <a:ext cx="9683177" cy="5570756"/>
          </a:xfrm>
          <a:prstGeom prst="rect">
            <a:avLst/>
          </a:prstGeom>
          <a:noFill/>
        </p:spPr>
        <p:txBody>
          <a:bodyPr wrap="square" rtlCol="0">
            <a:spAutoFit/>
          </a:bodyPr>
          <a:lstStyle/>
          <a:p>
            <a:pPr algn="ctr"/>
            <a:r>
              <a:rPr lang="en-GB" sz="8000" b="1" dirty="0">
                <a:solidFill>
                  <a:schemeClr val="accent4"/>
                </a:solidFill>
                <a:latin typeface="Bierstadt Display" panose="020B0004020202020204" pitchFamily="34" charset="0"/>
              </a:rPr>
              <a:t>THANK YOU!</a:t>
            </a:r>
          </a:p>
          <a:p>
            <a:pPr algn="ctr"/>
            <a:endParaRPr lang="en-GB" sz="6000" b="1" dirty="0">
              <a:solidFill>
                <a:schemeClr val="accent4"/>
              </a:solidFill>
              <a:latin typeface="Bierstadt Display" panose="020B0004020202020204" pitchFamily="34" charset="0"/>
            </a:endParaRPr>
          </a:p>
          <a:p>
            <a:pPr algn="ctr"/>
            <a:r>
              <a:rPr lang="en-GB" sz="5400" b="1" dirty="0">
                <a:solidFill>
                  <a:schemeClr val="accent4"/>
                </a:solidFill>
                <a:latin typeface="Bierstadt Display" panose="020B0004020202020204" pitchFamily="34" charset="0"/>
              </a:rPr>
              <a:t>AY24/25 </a:t>
            </a:r>
            <a:r>
              <a:rPr lang="en-GB" sz="5400" b="1" dirty="0">
                <a:solidFill>
                  <a:schemeClr val="bg1"/>
                </a:solidFill>
                <a:latin typeface="Bierstadt Display" panose="020B0004020202020204" pitchFamily="34" charset="0"/>
              </a:rPr>
              <a:t>Timetabling Townhall:</a:t>
            </a:r>
          </a:p>
          <a:p>
            <a:pPr algn="ctr"/>
            <a:r>
              <a:rPr lang="en-GB" sz="5400" b="1" u="sng" dirty="0">
                <a:solidFill>
                  <a:schemeClr val="bg1"/>
                </a:solidFill>
                <a:latin typeface="Bierstadt Display" panose="020B0004020202020204" pitchFamily="34" charset="0"/>
              </a:rPr>
              <a:t>15</a:t>
            </a:r>
            <a:r>
              <a:rPr lang="en-GB" sz="5400" b="1" u="sng" baseline="30000" dirty="0">
                <a:solidFill>
                  <a:schemeClr val="bg1"/>
                </a:solidFill>
                <a:latin typeface="Bierstadt Display" panose="020B0004020202020204" pitchFamily="34" charset="0"/>
              </a:rPr>
              <a:t>th</a:t>
            </a:r>
            <a:r>
              <a:rPr lang="en-GB" sz="5400" b="1" u="sng" dirty="0">
                <a:solidFill>
                  <a:schemeClr val="bg1"/>
                </a:solidFill>
                <a:latin typeface="Bierstadt Display" panose="020B0004020202020204" pitchFamily="34" charset="0"/>
              </a:rPr>
              <a:t> February</a:t>
            </a:r>
          </a:p>
          <a:p>
            <a:pPr algn="ctr"/>
            <a:endParaRPr lang="en-GB" sz="3200" b="1" dirty="0">
              <a:solidFill>
                <a:schemeClr val="bg1"/>
              </a:solidFill>
              <a:latin typeface="Bierstadt Display" panose="020B0004020202020204" pitchFamily="34" charset="0"/>
            </a:endParaRPr>
          </a:p>
          <a:p>
            <a:r>
              <a:rPr lang="en-GB" sz="4000" b="1" dirty="0">
                <a:solidFill>
                  <a:schemeClr val="bg1"/>
                </a:solidFill>
                <a:latin typeface="Bierstadt Display" panose="020B0004020202020204" pitchFamily="34" charset="0"/>
              </a:rPr>
              <a:t>Ask a Question: </a:t>
            </a:r>
          </a:p>
          <a:p>
            <a:r>
              <a:rPr lang="en-US" sz="3600" b="1" dirty="0">
                <a:solidFill>
                  <a:schemeClr val="accent4"/>
                </a:solidFill>
                <a:latin typeface="Bierstadt Display" panose="020B0004020202020204" pitchFamily="34" charset="0"/>
              </a:rPr>
              <a:t>TimetablingProject@glasgow.ac.uk</a:t>
            </a:r>
            <a:endParaRPr lang="en-GB" sz="4000" b="1" dirty="0">
              <a:solidFill>
                <a:schemeClr val="bg1"/>
              </a:solidFill>
              <a:latin typeface="Bierstadt Display" panose="020B0004020202020204" pitchFamily="34" charset="0"/>
            </a:endParaRPr>
          </a:p>
        </p:txBody>
      </p:sp>
    </p:spTree>
    <p:extLst>
      <p:ext uri="{BB962C8B-B14F-4D97-AF65-F5344CB8AC3E}">
        <p14:creationId xmlns:p14="http://schemas.microsoft.com/office/powerpoint/2010/main" val="236738308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1CB4DA-E34C-4B2A-A2E6-FB07350C5E2B}"/>
              </a:ext>
            </a:extLst>
          </p:cNvPr>
          <p:cNvSpPr/>
          <p:nvPr/>
        </p:nvSpPr>
        <p:spPr>
          <a:xfrm>
            <a:off x="0" y="0"/>
            <a:ext cx="12192000" cy="6858000"/>
          </a:xfrm>
          <a:prstGeom prst="rect">
            <a:avLst/>
          </a:prstGeom>
          <a:solidFill>
            <a:srgbClr val="0035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6000" b="0" i="0" u="none" strike="noStrike" kern="1200" cap="none" spc="0" normalizeH="0" baseline="0" noProof="0">
              <a:ln>
                <a:noFill/>
              </a:ln>
              <a:solidFill>
                <a:prstClr val="white"/>
              </a:solidFill>
              <a:effectLst/>
              <a:uLnTx/>
              <a:uFillTx/>
              <a:latin typeface="Bierstadt"/>
              <a:ea typeface="+mn-ea"/>
              <a:cs typeface="+mn-cs"/>
            </a:endParaRPr>
          </a:p>
        </p:txBody>
      </p:sp>
      <p:pic>
        <p:nvPicPr>
          <p:cNvPr id="19" name="Picture 18" descr="University of Glasgow logo">
            <a:extLst>
              <a:ext uri="{FF2B5EF4-FFF2-40B4-BE49-F238E27FC236}">
                <a16:creationId xmlns:a16="http://schemas.microsoft.com/office/drawing/2014/main" id="{440059B9-570E-4C47-8DBF-34FE8780EE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325" y="164638"/>
            <a:ext cx="1746267" cy="1286658"/>
          </a:xfrm>
          <a:prstGeom prst="rect">
            <a:avLst/>
          </a:prstGeom>
        </p:spPr>
      </p:pic>
      <p:grpSp>
        <p:nvGrpSpPr>
          <p:cNvPr id="14" name="Group 13">
            <a:extLst>
              <a:ext uri="{FF2B5EF4-FFF2-40B4-BE49-F238E27FC236}">
                <a16:creationId xmlns:a16="http://schemas.microsoft.com/office/drawing/2014/main" id="{DCBAF375-BF78-12B8-6CF5-F577FF8C4245}"/>
              </a:ext>
            </a:extLst>
          </p:cNvPr>
          <p:cNvGrpSpPr/>
          <p:nvPr/>
        </p:nvGrpSpPr>
        <p:grpSpPr>
          <a:xfrm>
            <a:off x="10294708" y="142097"/>
            <a:ext cx="1382629" cy="1613269"/>
            <a:chOff x="10294708" y="142097"/>
            <a:chExt cx="1382629" cy="1613269"/>
          </a:xfrm>
        </p:grpSpPr>
        <p:grpSp>
          <p:nvGrpSpPr>
            <p:cNvPr id="6" name="Group 5">
              <a:extLst>
                <a:ext uri="{FF2B5EF4-FFF2-40B4-BE49-F238E27FC236}">
                  <a16:creationId xmlns:a16="http://schemas.microsoft.com/office/drawing/2014/main" id="{34D0BB48-50FC-038B-722B-FAB8698177DA}"/>
                </a:ext>
              </a:extLst>
            </p:cNvPr>
            <p:cNvGrpSpPr/>
            <p:nvPr/>
          </p:nvGrpSpPr>
          <p:grpSpPr>
            <a:xfrm>
              <a:off x="10392437" y="494358"/>
              <a:ext cx="1189238" cy="1160773"/>
              <a:chOff x="7436753" y="3724651"/>
              <a:chExt cx="241524" cy="235743"/>
            </a:xfrm>
            <a:solidFill>
              <a:schemeClr val="bg1"/>
            </a:solidFill>
          </p:grpSpPr>
          <p:sp>
            <p:nvSpPr>
              <p:cNvPr id="9" name="Freeform: Shape 8">
                <a:extLst>
                  <a:ext uri="{FF2B5EF4-FFF2-40B4-BE49-F238E27FC236}">
                    <a16:creationId xmlns:a16="http://schemas.microsoft.com/office/drawing/2014/main" id="{B8CA9310-F78E-FA00-85AF-936E1B188F55}"/>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grpFill/>
              <a:ln w="3671"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7674BC5E-74BD-485D-68A2-F3207E85E1A2}"/>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grpFill/>
              <a:ln w="367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22875069-D62B-BC45-CA22-337C02A13DCF}"/>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grpFill/>
              <a:ln w="367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FF13FC18-AFCC-2A3F-66E1-7B2F6F4986CF}"/>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grpFill/>
              <a:ln w="367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6E4DA1FE-D0F5-43C0-4D8B-E0D24603D8EF}"/>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grpFill/>
              <a:ln w="3671" cap="flat">
                <a:noFill/>
                <a:prstDash val="solid"/>
                <a:miter/>
              </a:ln>
            </p:spPr>
            <p:txBody>
              <a:bodyPr rtlCol="0" anchor="ctr"/>
              <a:lstStyle/>
              <a:p>
                <a:endParaRPr lang="en-GB"/>
              </a:p>
            </p:txBody>
          </p:sp>
        </p:grpSp>
        <p:sp>
          <p:nvSpPr>
            <p:cNvPr id="7" name="Isosceles Triangle 6">
              <a:extLst>
                <a:ext uri="{FF2B5EF4-FFF2-40B4-BE49-F238E27FC236}">
                  <a16:creationId xmlns:a16="http://schemas.microsoft.com/office/drawing/2014/main" id="{CBE7E8E5-6222-AA1D-AB0F-045FE2E873F8}"/>
                </a:ext>
              </a:extLst>
            </p:cNvPr>
            <p:cNvSpPr/>
            <p:nvPr/>
          </p:nvSpPr>
          <p:spPr>
            <a:xfrm>
              <a:off x="10857995" y="254656"/>
              <a:ext cx="254989" cy="6408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1763630A-205D-C4B3-5F31-5FDBE3E1D66E}"/>
                </a:ext>
              </a:extLst>
            </p:cNvPr>
            <p:cNvSpPr>
              <a:spLocks noChangeAspect="1"/>
            </p:cNvSpPr>
            <p:nvPr/>
          </p:nvSpPr>
          <p:spPr>
            <a:xfrm>
              <a:off x="10294708" y="142097"/>
              <a:ext cx="1382629" cy="1613269"/>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bg1"/>
            </a:solidFill>
            <a:ln w="3671" cap="flat">
              <a:noFill/>
              <a:prstDash val="solid"/>
              <a:miter/>
            </a:ln>
          </p:spPr>
          <p:txBody>
            <a:bodyPr rtlCol="0" anchor="ctr"/>
            <a:lstStyle/>
            <a:p>
              <a:endParaRPr lang="en-GB"/>
            </a:p>
          </p:txBody>
        </p:sp>
      </p:grpSp>
      <p:sp>
        <p:nvSpPr>
          <p:cNvPr id="4" name="TextBox 3">
            <a:extLst>
              <a:ext uri="{FF2B5EF4-FFF2-40B4-BE49-F238E27FC236}">
                <a16:creationId xmlns:a16="http://schemas.microsoft.com/office/drawing/2014/main" id="{936F53FA-928E-9D31-47BA-D7439218E068}"/>
              </a:ext>
            </a:extLst>
          </p:cNvPr>
          <p:cNvSpPr txBox="1"/>
          <p:nvPr/>
        </p:nvSpPr>
        <p:spPr>
          <a:xfrm>
            <a:off x="1385430" y="2831208"/>
            <a:ext cx="9409814" cy="1323439"/>
          </a:xfrm>
          <a:prstGeom prst="rect">
            <a:avLst/>
          </a:prstGeom>
          <a:noFill/>
        </p:spPr>
        <p:txBody>
          <a:bodyPr wrap="square" rtlCol="0">
            <a:spAutoFit/>
          </a:bodyPr>
          <a:lstStyle/>
          <a:p>
            <a:r>
              <a:rPr lang="en-GB" sz="8000" b="1">
                <a:solidFill>
                  <a:schemeClr val="bg1"/>
                </a:solidFill>
                <a:latin typeface="Bierstadt Display" panose="020B0004020202020204" pitchFamily="34" charset="0"/>
              </a:rPr>
              <a:t>Timetabling </a:t>
            </a:r>
            <a:r>
              <a:rPr lang="en-GB" sz="8000" b="1">
                <a:solidFill>
                  <a:schemeClr val="accent4"/>
                </a:solidFill>
                <a:latin typeface="Bierstadt Display" panose="020B0004020202020204" pitchFamily="34" charset="0"/>
              </a:rPr>
              <a:t>AY24/25</a:t>
            </a:r>
          </a:p>
        </p:txBody>
      </p:sp>
    </p:spTree>
    <p:extLst>
      <p:ext uri="{BB962C8B-B14F-4D97-AF65-F5344CB8AC3E}">
        <p14:creationId xmlns:p14="http://schemas.microsoft.com/office/powerpoint/2010/main" val="9992043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01CB4DA-E34C-4B2A-A2E6-FB07350C5E2B}"/>
              </a:ext>
            </a:extLst>
          </p:cNvPr>
          <p:cNvSpPr/>
          <p:nvPr/>
        </p:nvSpPr>
        <p:spPr>
          <a:xfrm>
            <a:off x="-49682" y="-21371"/>
            <a:ext cx="12372817" cy="7006961"/>
          </a:xfrm>
          <a:prstGeom prst="rect">
            <a:avLst/>
          </a:prstGeom>
          <a:solidFill>
            <a:srgbClr val="00355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6000" b="0" i="0" u="none" strike="noStrike" kern="1200" cap="none" spc="0" normalizeH="0" baseline="0" noProof="0">
              <a:ln>
                <a:noFill/>
              </a:ln>
              <a:solidFill>
                <a:prstClr val="white"/>
              </a:solidFill>
              <a:effectLst/>
              <a:uLnTx/>
              <a:uFillTx/>
              <a:latin typeface="Bierstadt"/>
              <a:ea typeface="+mn-ea"/>
              <a:cs typeface="+mn-cs"/>
            </a:endParaRPr>
          </a:p>
        </p:txBody>
      </p:sp>
      <p:pic>
        <p:nvPicPr>
          <p:cNvPr id="19" name="Picture 18" descr="University of Glasgow logo">
            <a:extLst>
              <a:ext uri="{FF2B5EF4-FFF2-40B4-BE49-F238E27FC236}">
                <a16:creationId xmlns:a16="http://schemas.microsoft.com/office/drawing/2014/main" id="{440059B9-570E-4C47-8DBF-34FE8780EE8E}"/>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325" y="164638"/>
            <a:ext cx="1746267" cy="1286658"/>
          </a:xfrm>
          <a:prstGeom prst="rect">
            <a:avLst/>
          </a:prstGeom>
        </p:spPr>
      </p:pic>
      <p:sp>
        <p:nvSpPr>
          <p:cNvPr id="20" name="TextBox 19">
            <a:extLst>
              <a:ext uri="{FF2B5EF4-FFF2-40B4-BE49-F238E27FC236}">
                <a16:creationId xmlns:a16="http://schemas.microsoft.com/office/drawing/2014/main" id="{7092FBB0-D629-4042-9D47-FFAA630F771D}"/>
              </a:ext>
            </a:extLst>
          </p:cNvPr>
          <p:cNvSpPr txBox="1"/>
          <p:nvPr/>
        </p:nvSpPr>
        <p:spPr>
          <a:xfrm>
            <a:off x="756060" y="2376049"/>
            <a:ext cx="10679880" cy="2185214"/>
          </a:xfrm>
          <a:prstGeom prst="rect">
            <a:avLst/>
          </a:prstGeom>
          <a:noFill/>
        </p:spPr>
        <p:txBody>
          <a:bodyPr wrap="square" lIns="91440" tIns="45720" rIns="91440" bIns="45720" anchor="t">
            <a:sp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a:ln>
                  <a:noFill/>
                </a:ln>
                <a:solidFill>
                  <a:prstClr val="white"/>
                </a:solidFill>
                <a:effectLst/>
                <a:uLnTx/>
                <a:uFillTx/>
                <a:latin typeface="Arial Nova"/>
                <a:ea typeface="+mn-ea"/>
                <a:cs typeface="Segoe UI"/>
              </a:rPr>
              <a:t>To achieve </a:t>
            </a:r>
            <a:r>
              <a:rPr kumimoji="0" lang="en-GB" sz="4000" b="1" i="0" u="none" strike="noStrike" kern="1200" cap="none" spc="0" normalizeH="0" baseline="0" noProof="0">
                <a:ln>
                  <a:noFill/>
                </a:ln>
                <a:solidFill>
                  <a:srgbClr val="FFC000"/>
                </a:solidFill>
                <a:effectLst/>
                <a:uLnTx/>
                <a:uFillTx/>
                <a:latin typeface="Arial Nova"/>
                <a:ea typeface="+mn-ea"/>
                <a:cs typeface="Segoe UI"/>
              </a:rPr>
              <a:t>efficient</a:t>
            </a:r>
            <a:r>
              <a:rPr kumimoji="0" lang="en-GB" sz="4000" b="1" i="0" u="none" strike="noStrike" kern="1200" cap="none" spc="0" normalizeH="0" baseline="0" noProof="0">
                <a:ln>
                  <a:noFill/>
                </a:ln>
                <a:solidFill>
                  <a:prstClr val="white"/>
                </a:solidFill>
                <a:effectLst/>
                <a:uLnTx/>
                <a:uFillTx/>
                <a:latin typeface="Arial Nova"/>
                <a:ea typeface="+mn-ea"/>
                <a:cs typeface="Segoe UI"/>
              </a:rPr>
              <a:t> and </a:t>
            </a:r>
            <a:r>
              <a:rPr kumimoji="0" lang="en-GB" sz="4000" b="1" i="0" u="none" strike="noStrike" kern="1200" cap="none" spc="0" normalizeH="0" baseline="0" noProof="0">
                <a:ln>
                  <a:noFill/>
                </a:ln>
                <a:solidFill>
                  <a:srgbClr val="FFC000"/>
                </a:solidFill>
                <a:effectLst/>
                <a:uLnTx/>
                <a:uFillTx/>
                <a:latin typeface="Arial Nova"/>
                <a:ea typeface="+mn-ea"/>
                <a:cs typeface="Segoe UI"/>
              </a:rPr>
              <a:t>flexible</a:t>
            </a:r>
            <a:r>
              <a:rPr kumimoji="0" lang="en-GB" sz="4000" b="1" i="0" u="none" strike="noStrike" kern="1200" cap="none" spc="0" normalizeH="0" baseline="0" noProof="0">
                <a:ln>
                  <a:noFill/>
                </a:ln>
                <a:solidFill>
                  <a:prstClr val="white"/>
                </a:solidFill>
                <a:effectLst/>
                <a:uLnTx/>
                <a:uFillTx/>
                <a:latin typeface="Arial Nova"/>
                <a:ea typeface="+mn-ea"/>
                <a:cs typeface="Segoe UI"/>
              </a:rPr>
              <a:t> utilisation of the University teaching estate.</a:t>
            </a:r>
          </a:p>
          <a:p>
            <a:pPr marL="0" marR="0" lvl="0" indent="0" algn="ctr" defTabSz="914400" rtl="0" eaLnBrk="1" fontAlgn="base" latinLnBrk="0" hangingPunct="1">
              <a:lnSpc>
                <a:spcPct val="100000"/>
              </a:lnSpc>
              <a:spcBef>
                <a:spcPts val="0"/>
              </a:spcBef>
              <a:spcAft>
                <a:spcPts val="0"/>
              </a:spcAft>
              <a:buClrTx/>
              <a:buSzTx/>
              <a:buFontTx/>
              <a:buNone/>
              <a:tabLst/>
              <a:defRPr/>
            </a:pPr>
            <a:endParaRPr kumimoji="0" lang="en-GB" sz="4000" b="1" i="0" u="none" strike="noStrike" kern="1200" cap="none" spc="0" normalizeH="0" baseline="0" noProof="0">
              <a:ln>
                <a:noFill/>
              </a:ln>
              <a:solidFill>
                <a:prstClr val="white"/>
              </a:solidFill>
              <a:effectLst/>
              <a:uLnTx/>
              <a:uFillTx/>
              <a:latin typeface="Arial Nova"/>
              <a:ea typeface="+mn-ea"/>
              <a:cs typeface="Segoe UI"/>
            </a:endParaRPr>
          </a:p>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prstClr val="white"/>
                </a:solidFill>
                <a:effectLst/>
                <a:uLnTx/>
                <a:uFillTx/>
                <a:latin typeface="Arial Nova"/>
                <a:ea typeface="+mn-ea"/>
                <a:cs typeface="Segoe UI"/>
              </a:rPr>
              <a:t>AY24/25 is the first of a multi-year project to improve our end-to-end process, focusing on achieving the above. </a:t>
            </a:r>
          </a:p>
        </p:txBody>
      </p:sp>
      <p:grpSp>
        <p:nvGrpSpPr>
          <p:cNvPr id="14" name="Group 13">
            <a:extLst>
              <a:ext uri="{FF2B5EF4-FFF2-40B4-BE49-F238E27FC236}">
                <a16:creationId xmlns:a16="http://schemas.microsoft.com/office/drawing/2014/main" id="{DCBAF375-BF78-12B8-6CF5-F577FF8C4245}"/>
              </a:ext>
            </a:extLst>
          </p:cNvPr>
          <p:cNvGrpSpPr/>
          <p:nvPr/>
        </p:nvGrpSpPr>
        <p:grpSpPr>
          <a:xfrm>
            <a:off x="10294708" y="142097"/>
            <a:ext cx="1382629" cy="1613269"/>
            <a:chOff x="10294708" y="142097"/>
            <a:chExt cx="1382629" cy="1613269"/>
          </a:xfrm>
        </p:grpSpPr>
        <p:grpSp>
          <p:nvGrpSpPr>
            <p:cNvPr id="6" name="Group 5">
              <a:extLst>
                <a:ext uri="{FF2B5EF4-FFF2-40B4-BE49-F238E27FC236}">
                  <a16:creationId xmlns:a16="http://schemas.microsoft.com/office/drawing/2014/main" id="{34D0BB48-50FC-038B-722B-FAB8698177DA}"/>
                </a:ext>
              </a:extLst>
            </p:cNvPr>
            <p:cNvGrpSpPr/>
            <p:nvPr/>
          </p:nvGrpSpPr>
          <p:grpSpPr>
            <a:xfrm>
              <a:off x="10392437" y="494357"/>
              <a:ext cx="1189238" cy="1160773"/>
              <a:chOff x="7436753" y="3724651"/>
              <a:chExt cx="241524" cy="235743"/>
            </a:xfrm>
            <a:solidFill>
              <a:schemeClr val="bg1"/>
            </a:solidFill>
          </p:grpSpPr>
          <p:sp>
            <p:nvSpPr>
              <p:cNvPr id="9" name="Freeform: Shape 8">
                <a:extLst>
                  <a:ext uri="{FF2B5EF4-FFF2-40B4-BE49-F238E27FC236}">
                    <a16:creationId xmlns:a16="http://schemas.microsoft.com/office/drawing/2014/main" id="{B8CA9310-F78E-FA00-85AF-936E1B188F55}"/>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grpFill/>
              <a:ln w="3671" cap="flat">
                <a:noFill/>
                <a:prstDash val="solid"/>
                <a:miter/>
              </a:ln>
            </p:spPr>
            <p:txBody>
              <a:bodyPr rtlCol="0" anchor="ctr"/>
              <a:lstStyle/>
              <a:p>
                <a:endParaRPr lang="en-GB"/>
              </a:p>
            </p:txBody>
          </p:sp>
          <p:sp>
            <p:nvSpPr>
              <p:cNvPr id="10" name="Freeform: Shape 9">
                <a:extLst>
                  <a:ext uri="{FF2B5EF4-FFF2-40B4-BE49-F238E27FC236}">
                    <a16:creationId xmlns:a16="http://schemas.microsoft.com/office/drawing/2014/main" id="{7674BC5E-74BD-485D-68A2-F3207E85E1A2}"/>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grpFill/>
              <a:ln w="3671" cap="flat">
                <a:noFill/>
                <a:prstDash val="solid"/>
                <a:miter/>
              </a:ln>
            </p:spPr>
            <p:txBody>
              <a:bodyPr rtlCol="0" anchor="ctr"/>
              <a:lstStyle/>
              <a:p>
                <a:endParaRPr lang="en-GB"/>
              </a:p>
            </p:txBody>
          </p:sp>
          <p:sp>
            <p:nvSpPr>
              <p:cNvPr id="11" name="Freeform: Shape 10">
                <a:extLst>
                  <a:ext uri="{FF2B5EF4-FFF2-40B4-BE49-F238E27FC236}">
                    <a16:creationId xmlns:a16="http://schemas.microsoft.com/office/drawing/2014/main" id="{22875069-D62B-BC45-CA22-337C02A13DCF}"/>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grpFill/>
              <a:ln w="3671" cap="flat">
                <a:noFill/>
                <a:prstDash val="solid"/>
                <a:miter/>
              </a:ln>
            </p:spPr>
            <p:txBody>
              <a:bodyPr rtlCol="0" anchor="ctr"/>
              <a:lstStyle/>
              <a:p>
                <a:endParaRPr lang="en-GB"/>
              </a:p>
            </p:txBody>
          </p:sp>
          <p:sp>
            <p:nvSpPr>
              <p:cNvPr id="12" name="Freeform: Shape 11">
                <a:extLst>
                  <a:ext uri="{FF2B5EF4-FFF2-40B4-BE49-F238E27FC236}">
                    <a16:creationId xmlns:a16="http://schemas.microsoft.com/office/drawing/2014/main" id="{FF13FC18-AFCC-2A3F-66E1-7B2F6F4986CF}"/>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grpFill/>
              <a:ln w="3671" cap="flat">
                <a:no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6E4DA1FE-D0F5-43C0-4D8B-E0D24603D8EF}"/>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grpFill/>
              <a:ln w="3671" cap="flat">
                <a:noFill/>
                <a:prstDash val="solid"/>
                <a:miter/>
              </a:ln>
            </p:spPr>
            <p:txBody>
              <a:bodyPr rtlCol="0" anchor="ctr"/>
              <a:lstStyle/>
              <a:p>
                <a:endParaRPr lang="en-GB"/>
              </a:p>
            </p:txBody>
          </p:sp>
        </p:grpSp>
        <p:sp>
          <p:nvSpPr>
            <p:cNvPr id="7" name="Isosceles Triangle 6">
              <a:extLst>
                <a:ext uri="{FF2B5EF4-FFF2-40B4-BE49-F238E27FC236}">
                  <a16:creationId xmlns:a16="http://schemas.microsoft.com/office/drawing/2014/main" id="{CBE7E8E5-6222-AA1D-AB0F-045FE2E873F8}"/>
                </a:ext>
              </a:extLst>
            </p:cNvPr>
            <p:cNvSpPr/>
            <p:nvPr/>
          </p:nvSpPr>
          <p:spPr>
            <a:xfrm>
              <a:off x="10857995" y="254656"/>
              <a:ext cx="254989" cy="6408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Freeform: Shape 7">
              <a:extLst>
                <a:ext uri="{FF2B5EF4-FFF2-40B4-BE49-F238E27FC236}">
                  <a16:creationId xmlns:a16="http://schemas.microsoft.com/office/drawing/2014/main" id="{1763630A-205D-C4B3-5F31-5FDBE3E1D66E}"/>
                </a:ext>
              </a:extLst>
            </p:cNvPr>
            <p:cNvSpPr>
              <a:spLocks noChangeAspect="1"/>
            </p:cNvSpPr>
            <p:nvPr/>
          </p:nvSpPr>
          <p:spPr>
            <a:xfrm>
              <a:off x="10294708" y="142097"/>
              <a:ext cx="1382629" cy="1613269"/>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bg1"/>
            </a:solidFill>
            <a:ln w="3671" cap="flat">
              <a:noFill/>
              <a:prstDash val="solid"/>
              <a:miter/>
            </a:ln>
          </p:spPr>
          <p:txBody>
            <a:bodyPr rtlCol="0" anchor="ctr"/>
            <a:lstStyle/>
            <a:p>
              <a:endParaRPr lang="en-GB"/>
            </a:p>
          </p:txBody>
        </p:sp>
      </p:grpSp>
      <p:sp>
        <p:nvSpPr>
          <p:cNvPr id="3" name="TextBox 2">
            <a:extLst>
              <a:ext uri="{FF2B5EF4-FFF2-40B4-BE49-F238E27FC236}">
                <a16:creationId xmlns:a16="http://schemas.microsoft.com/office/drawing/2014/main" id="{B01B3658-115E-1270-F849-0CFBC9A56BAA}"/>
              </a:ext>
            </a:extLst>
          </p:cNvPr>
          <p:cNvSpPr txBox="1"/>
          <p:nvPr/>
        </p:nvSpPr>
        <p:spPr>
          <a:xfrm>
            <a:off x="4679193" y="454024"/>
            <a:ext cx="2833614" cy="830997"/>
          </a:xfrm>
          <a:prstGeom prst="rect">
            <a:avLst/>
          </a:prstGeom>
          <a:noFill/>
        </p:spPr>
        <p:txBody>
          <a:bodyPr wrap="square" lIns="91440" tIns="45720" rIns="91440" bIns="45720" anchor="t">
            <a:sp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panose="020F0502020204030204" pitchFamily="34" charset="0"/>
              </a:rPr>
              <a:t>Our Goal:</a:t>
            </a:r>
          </a:p>
        </p:txBody>
      </p:sp>
      <p:grpSp>
        <p:nvGrpSpPr>
          <p:cNvPr id="35" name="Group 34">
            <a:extLst>
              <a:ext uri="{FF2B5EF4-FFF2-40B4-BE49-F238E27FC236}">
                <a16:creationId xmlns:a16="http://schemas.microsoft.com/office/drawing/2014/main" id="{E4849309-0C4B-1DAE-4C75-1F6EF7783517}"/>
              </a:ext>
            </a:extLst>
          </p:cNvPr>
          <p:cNvGrpSpPr/>
          <p:nvPr/>
        </p:nvGrpSpPr>
        <p:grpSpPr>
          <a:xfrm>
            <a:off x="6145370" y="6156363"/>
            <a:ext cx="540000" cy="540000"/>
            <a:chOff x="248093" y="1151966"/>
            <a:chExt cx="311888" cy="311888"/>
          </a:xfrm>
        </p:grpSpPr>
        <p:sp>
          <p:nvSpPr>
            <p:cNvPr id="51" name="Flowchart: Connector 50">
              <a:extLst>
                <a:ext uri="{FF2B5EF4-FFF2-40B4-BE49-F238E27FC236}">
                  <a16:creationId xmlns:a16="http://schemas.microsoft.com/office/drawing/2014/main" id="{3851BF03-2829-1F3D-57E2-12C9A0A90871}"/>
                </a:ext>
              </a:extLst>
            </p:cNvPr>
            <p:cNvSpPr/>
            <p:nvPr/>
          </p:nvSpPr>
          <p:spPr>
            <a:xfrm>
              <a:off x="248093" y="1151966"/>
              <a:ext cx="311888" cy="311888"/>
            </a:xfrm>
            <a:prstGeom prst="flowChartConnector">
              <a:avLst/>
            </a:prstGeom>
            <a:solidFill>
              <a:srgbClr val="9A3A0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051"/>
            </a:p>
          </p:txBody>
        </p:sp>
        <p:pic>
          <p:nvPicPr>
            <p:cNvPr id="52" name="Graphic 51" descr="Group with solid fill">
              <a:extLst>
                <a:ext uri="{FF2B5EF4-FFF2-40B4-BE49-F238E27FC236}">
                  <a16:creationId xmlns:a16="http://schemas.microsoft.com/office/drawing/2014/main" id="{FDA90F62-668C-992F-8580-7479A569036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89899" y="1189844"/>
              <a:ext cx="236131" cy="236131"/>
            </a:xfrm>
            <a:prstGeom prst="rect">
              <a:avLst/>
            </a:prstGeom>
          </p:spPr>
        </p:pic>
      </p:grpSp>
      <p:grpSp>
        <p:nvGrpSpPr>
          <p:cNvPr id="36" name="Group 35">
            <a:extLst>
              <a:ext uri="{FF2B5EF4-FFF2-40B4-BE49-F238E27FC236}">
                <a16:creationId xmlns:a16="http://schemas.microsoft.com/office/drawing/2014/main" id="{454F9882-8EF9-A630-DB9D-A6748DEC85CF}"/>
              </a:ext>
            </a:extLst>
          </p:cNvPr>
          <p:cNvGrpSpPr/>
          <p:nvPr/>
        </p:nvGrpSpPr>
        <p:grpSpPr>
          <a:xfrm>
            <a:off x="9765388" y="6141544"/>
            <a:ext cx="540000" cy="540000"/>
            <a:chOff x="592740" y="1683876"/>
            <a:chExt cx="290777" cy="267772"/>
          </a:xfrm>
        </p:grpSpPr>
        <p:sp>
          <p:nvSpPr>
            <p:cNvPr id="49" name="Flowchart: Connector 48">
              <a:extLst>
                <a:ext uri="{FF2B5EF4-FFF2-40B4-BE49-F238E27FC236}">
                  <a16:creationId xmlns:a16="http://schemas.microsoft.com/office/drawing/2014/main" id="{A65E2622-E640-6D71-9396-D75FE629CA19}"/>
                </a:ext>
              </a:extLst>
            </p:cNvPr>
            <p:cNvSpPr/>
            <p:nvPr/>
          </p:nvSpPr>
          <p:spPr>
            <a:xfrm>
              <a:off x="615745" y="1683876"/>
              <a:ext cx="267772" cy="267772"/>
            </a:xfrm>
            <a:prstGeom prst="flowChartConnector">
              <a:avLst/>
            </a:prstGeom>
            <a:solidFill>
              <a:srgbClr val="005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051"/>
            </a:p>
          </p:txBody>
        </p:sp>
        <p:pic>
          <p:nvPicPr>
            <p:cNvPr id="50" name="Graphic 49" descr="Lecturer with solid fill">
              <a:extLst>
                <a:ext uri="{FF2B5EF4-FFF2-40B4-BE49-F238E27FC236}">
                  <a16:creationId xmlns:a16="http://schemas.microsoft.com/office/drawing/2014/main" id="{DBB33474-8FC2-27CA-8563-63064BE9F58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92740" y="1725957"/>
              <a:ext cx="165413" cy="165413"/>
            </a:xfrm>
            <a:prstGeom prst="rect">
              <a:avLst/>
            </a:prstGeom>
          </p:spPr>
        </p:pic>
      </p:grpSp>
      <p:grpSp>
        <p:nvGrpSpPr>
          <p:cNvPr id="59" name="Group 58">
            <a:extLst>
              <a:ext uri="{FF2B5EF4-FFF2-40B4-BE49-F238E27FC236}">
                <a16:creationId xmlns:a16="http://schemas.microsoft.com/office/drawing/2014/main" id="{73CC6174-B1F0-A09B-4C2E-FC4531B2C134}"/>
              </a:ext>
            </a:extLst>
          </p:cNvPr>
          <p:cNvGrpSpPr/>
          <p:nvPr/>
        </p:nvGrpSpPr>
        <p:grpSpPr>
          <a:xfrm>
            <a:off x="8039995" y="6152097"/>
            <a:ext cx="540000" cy="540000"/>
            <a:chOff x="650777" y="3917585"/>
            <a:chExt cx="267772" cy="267772"/>
          </a:xfrm>
        </p:grpSpPr>
        <p:sp>
          <p:nvSpPr>
            <p:cNvPr id="60" name="Flowchart: Connector 59">
              <a:extLst>
                <a:ext uri="{FF2B5EF4-FFF2-40B4-BE49-F238E27FC236}">
                  <a16:creationId xmlns:a16="http://schemas.microsoft.com/office/drawing/2014/main" id="{9C963E3B-DFBC-487B-34C5-E4CDAB19354C}"/>
                </a:ext>
              </a:extLst>
            </p:cNvPr>
            <p:cNvSpPr/>
            <p:nvPr/>
          </p:nvSpPr>
          <p:spPr>
            <a:xfrm>
              <a:off x="650777" y="3917585"/>
              <a:ext cx="267772" cy="267772"/>
            </a:xfrm>
            <a:prstGeom prst="flowChartConnector">
              <a:avLst/>
            </a:prstGeom>
            <a:solidFill>
              <a:srgbClr val="4F59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051"/>
            </a:p>
          </p:txBody>
        </p:sp>
        <p:pic>
          <p:nvPicPr>
            <p:cNvPr id="61" name="Graphic 60" descr="Arrow: Rotate left with solid fill">
              <a:extLst>
                <a:ext uri="{FF2B5EF4-FFF2-40B4-BE49-F238E27FC236}">
                  <a16:creationId xmlns:a16="http://schemas.microsoft.com/office/drawing/2014/main" id="{D7ABF7DF-E67F-19AD-4744-1216A51FF41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rot="10800000">
              <a:off x="690140" y="3957931"/>
              <a:ext cx="187083" cy="187083"/>
            </a:xfrm>
            <a:prstGeom prst="rect">
              <a:avLst/>
            </a:prstGeom>
          </p:spPr>
        </p:pic>
      </p:grpSp>
      <p:sp>
        <p:nvSpPr>
          <p:cNvPr id="72" name="TextBox 71">
            <a:extLst>
              <a:ext uri="{FF2B5EF4-FFF2-40B4-BE49-F238E27FC236}">
                <a16:creationId xmlns:a16="http://schemas.microsoft.com/office/drawing/2014/main" id="{246C3243-6DB5-C939-65EB-BCD5BD960F11}"/>
              </a:ext>
            </a:extLst>
          </p:cNvPr>
          <p:cNvSpPr txBox="1"/>
          <p:nvPr/>
        </p:nvSpPr>
        <p:spPr>
          <a:xfrm>
            <a:off x="6724835" y="6111588"/>
            <a:ext cx="1281271" cy="584775"/>
          </a:xfrm>
          <a:prstGeom prst="rect">
            <a:avLst/>
          </a:prstGeom>
          <a:noFill/>
        </p:spPr>
        <p:txBody>
          <a:bodyPr wrap="square" lIns="91440" tIns="45720" rIns="91440" bIns="45720" anchor="t">
            <a:spAutoFit/>
          </a:bodyPr>
          <a:lstStyle/>
          <a:p>
            <a:pPr marL="0" marR="0" lvl="0" indent="0" defTabSz="914400" rtl="0" eaLnBrk="1" fontAlgn="base"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a:ln>
                  <a:noFill/>
                </a:ln>
                <a:solidFill>
                  <a:prstClr val="white"/>
                </a:solidFill>
                <a:effectLst/>
                <a:uLnTx/>
                <a:uFillTx/>
                <a:latin typeface="Bierstadt" panose="020B0004020202020204" pitchFamily="34" charset="0"/>
                <a:cs typeface="Segoe UI"/>
              </a:rPr>
              <a:t>Student </a:t>
            </a:r>
          </a:p>
          <a:p>
            <a:pPr marL="0" marR="0" lvl="0" indent="0" defTabSz="914400" rtl="0" eaLnBrk="1" fontAlgn="base"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a:ln>
                  <a:noFill/>
                </a:ln>
                <a:solidFill>
                  <a:prstClr val="white"/>
                </a:solidFill>
                <a:effectLst/>
                <a:uLnTx/>
                <a:uFillTx/>
                <a:latin typeface="Bierstadt" panose="020B0004020202020204" pitchFamily="34" charset="0"/>
                <a:cs typeface="Segoe UI"/>
              </a:rPr>
              <a:t>Experience</a:t>
            </a:r>
            <a:endParaRPr kumimoji="0" lang="en-GB" sz="800" i="0" u="none" strike="noStrike" kern="1200" cap="none" spc="0" normalizeH="0" baseline="0" noProof="0">
              <a:ln>
                <a:noFill/>
              </a:ln>
              <a:solidFill>
                <a:prstClr val="white"/>
              </a:solidFill>
              <a:effectLst/>
              <a:uLnTx/>
              <a:uFillTx/>
              <a:latin typeface="Bierstadt" panose="020B0004020202020204" pitchFamily="34" charset="0"/>
              <a:cs typeface="Segoe UI"/>
            </a:endParaRPr>
          </a:p>
        </p:txBody>
      </p:sp>
      <p:sp>
        <p:nvSpPr>
          <p:cNvPr id="73" name="TextBox 72">
            <a:extLst>
              <a:ext uri="{FF2B5EF4-FFF2-40B4-BE49-F238E27FC236}">
                <a16:creationId xmlns:a16="http://schemas.microsoft.com/office/drawing/2014/main" id="{8AE3B9A2-58C2-E8A9-CBD7-06A8047EDEA6}"/>
              </a:ext>
            </a:extLst>
          </p:cNvPr>
          <p:cNvSpPr txBox="1"/>
          <p:nvPr/>
        </p:nvSpPr>
        <p:spPr>
          <a:xfrm>
            <a:off x="8619460" y="6223627"/>
            <a:ext cx="1050426" cy="338554"/>
          </a:xfrm>
          <a:prstGeom prst="rect">
            <a:avLst/>
          </a:prstGeom>
          <a:noFill/>
        </p:spPr>
        <p:txBody>
          <a:bodyPr wrap="square" lIns="91440" tIns="45720" rIns="91440" bIns="45720" anchor="t">
            <a:spAutoFit/>
          </a:bodyPr>
          <a:lstStyle/>
          <a:p>
            <a:pPr marL="0" marR="0" lvl="0" indent="0" defTabSz="914400" rtl="0" eaLnBrk="1" fontAlgn="base"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a:ln>
                  <a:noFill/>
                </a:ln>
                <a:solidFill>
                  <a:prstClr val="white"/>
                </a:solidFill>
                <a:effectLst/>
                <a:uLnTx/>
                <a:uFillTx/>
                <a:latin typeface="Bierstadt" panose="020B0004020202020204" pitchFamily="34" charset="0"/>
                <a:cs typeface="Segoe UI"/>
              </a:rPr>
              <a:t>Efficiency</a:t>
            </a:r>
            <a:endParaRPr kumimoji="0" lang="en-GB" sz="800" i="0" u="none" strike="noStrike" kern="1200" cap="none" spc="0" normalizeH="0" baseline="0" noProof="0">
              <a:ln>
                <a:noFill/>
              </a:ln>
              <a:solidFill>
                <a:prstClr val="white"/>
              </a:solidFill>
              <a:effectLst/>
              <a:uLnTx/>
              <a:uFillTx/>
              <a:latin typeface="Bierstadt" panose="020B0004020202020204" pitchFamily="34" charset="0"/>
              <a:cs typeface="Segoe UI"/>
            </a:endParaRPr>
          </a:p>
        </p:txBody>
      </p:sp>
      <p:sp>
        <p:nvSpPr>
          <p:cNvPr id="74" name="TextBox 73">
            <a:extLst>
              <a:ext uri="{FF2B5EF4-FFF2-40B4-BE49-F238E27FC236}">
                <a16:creationId xmlns:a16="http://schemas.microsoft.com/office/drawing/2014/main" id="{7469FC02-9372-0E0E-3FB9-6F7F731E16DD}"/>
              </a:ext>
            </a:extLst>
          </p:cNvPr>
          <p:cNvSpPr txBox="1"/>
          <p:nvPr/>
        </p:nvSpPr>
        <p:spPr>
          <a:xfrm>
            <a:off x="10344853" y="6107098"/>
            <a:ext cx="1265325" cy="584775"/>
          </a:xfrm>
          <a:prstGeom prst="rect">
            <a:avLst/>
          </a:prstGeom>
          <a:noFill/>
        </p:spPr>
        <p:txBody>
          <a:bodyPr wrap="square" lIns="91440" tIns="45720" rIns="91440" bIns="45720" anchor="t">
            <a:spAutoFit/>
          </a:bodyPr>
          <a:lstStyle/>
          <a:p>
            <a:pPr marL="0" marR="0" lvl="0" indent="0" defTabSz="914400" rtl="0" eaLnBrk="1" fontAlgn="base" latinLnBrk="0" hangingPunct="1">
              <a:lnSpc>
                <a:spcPct val="100000"/>
              </a:lnSpc>
              <a:spcBef>
                <a:spcPts val="0"/>
              </a:spcBef>
              <a:spcAft>
                <a:spcPts val="0"/>
              </a:spcAft>
              <a:buClrTx/>
              <a:buSzTx/>
              <a:buFontTx/>
              <a:buNone/>
              <a:tabLst/>
              <a:defRPr/>
            </a:pPr>
            <a:r>
              <a:rPr kumimoji="0" lang="en-GB" sz="1600" i="0" u="none" strike="noStrike" kern="1200" cap="none" spc="0" normalizeH="0" baseline="0" noProof="0">
                <a:ln>
                  <a:noFill/>
                </a:ln>
                <a:solidFill>
                  <a:prstClr val="white"/>
                </a:solidFill>
                <a:effectLst/>
                <a:uLnTx/>
                <a:uFillTx/>
                <a:latin typeface="Bierstadt" panose="020B0004020202020204" pitchFamily="34" charset="0"/>
                <a:cs typeface="Segoe UI"/>
              </a:rPr>
              <a:t>Staff</a:t>
            </a:r>
          </a:p>
          <a:p>
            <a:pPr marL="0" marR="0" lvl="0" indent="0" defTabSz="914400" rtl="0" eaLnBrk="1" fontAlgn="base" latinLnBrk="0" hangingPunct="1">
              <a:lnSpc>
                <a:spcPct val="100000"/>
              </a:lnSpc>
              <a:spcBef>
                <a:spcPts val="0"/>
              </a:spcBef>
              <a:spcAft>
                <a:spcPts val="0"/>
              </a:spcAft>
              <a:buClrTx/>
              <a:buSzTx/>
              <a:buFontTx/>
              <a:buNone/>
              <a:tabLst/>
              <a:defRPr/>
            </a:pPr>
            <a:r>
              <a:rPr lang="en-GB" sz="1600">
                <a:solidFill>
                  <a:prstClr val="white"/>
                </a:solidFill>
                <a:latin typeface="Bierstadt" panose="020B0004020202020204" pitchFamily="34" charset="0"/>
                <a:cs typeface="Segoe UI"/>
              </a:rPr>
              <a:t>Experience</a:t>
            </a:r>
            <a:endParaRPr kumimoji="0" lang="en-GB" sz="800" i="0" u="none" strike="noStrike" kern="1200" cap="none" spc="0" normalizeH="0" baseline="0" noProof="0">
              <a:ln>
                <a:noFill/>
              </a:ln>
              <a:solidFill>
                <a:prstClr val="white"/>
              </a:solidFill>
              <a:effectLst/>
              <a:uLnTx/>
              <a:uFillTx/>
              <a:latin typeface="Bierstadt" panose="020B0004020202020204" pitchFamily="34" charset="0"/>
              <a:cs typeface="Segoe UI"/>
            </a:endParaRPr>
          </a:p>
        </p:txBody>
      </p:sp>
    </p:spTree>
    <p:extLst>
      <p:ext uri="{BB962C8B-B14F-4D97-AF65-F5344CB8AC3E}">
        <p14:creationId xmlns:p14="http://schemas.microsoft.com/office/powerpoint/2010/main" val="1534357954"/>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4B3E187-D6D5-EDD4-E3BB-64300E3CF7D3}"/>
              </a:ext>
            </a:extLst>
          </p:cNvPr>
          <p:cNvSpPr txBox="1"/>
          <p:nvPr/>
        </p:nvSpPr>
        <p:spPr>
          <a:xfrm>
            <a:off x="1218562" y="376360"/>
            <a:ext cx="7617214" cy="404475"/>
          </a:xfrm>
          <a:prstGeom prst="rect">
            <a:avLst/>
          </a:prstGeom>
          <a:noFill/>
        </p:spPr>
        <p:txBody>
          <a:bodyPr wrap="square" lIns="91440" tIns="45720" rIns="91440" bIns="45720" anchor="t">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Utilisation of the estate (AY 23/24) </a:t>
            </a:r>
            <a:endParaRPr kumimoji="0" lang="en-GB" sz="2000" b="0" i="0" u="none"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grpSp>
        <p:nvGrpSpPr>
          <p:cNvPr id="2" name="Group 1">
            <a:extLst>
              <a:ext uri="{FF2B5EF4-FFF2-40B4-BE49-F238E27FC236}">
                <a16:creationId xmlns:a16="http://schemas.microsoft.com/office/drawing/2014/main" id="{30F55397-7BA2-6FE5-0616-9590B32FEA20}"/>
              </a:ext>
            </a:extLst>
          </p:cNvPr>
          <p:cNvGrpSpPr/>
          <p:nvPr/>
        </p:nvGrpSpPr>
        <p:grpSpPr>
          <a:xfrm>
            <a:off x="9242488" y="253250"/>
            <a:ext cx="2309136" cy="646331"/>
            <a:chOff x="7117651" y="201228"/>
            <a:chExt cx="4769548" cy="1335004"/>
          </a:xfrm>
        </p:grpSpPr>
        <p:sp>
          <p:nvSpPr>
            <p:cNvPr id="3" name="TextBox 2">
              <a:extLst>
                <a:ext uri="{FF2B5EF4-FFF2-40B4-BE49-F238E27FC236}">
                  <a16:creationId xmlns:a16="http://schemas.microsoft.com/office/drawing/2014/main" id="{FACDDB96-C71F-6966-EB26-B784A29C795E}"/>
                </a:ext>
              </a:extLst>
            </p:cNvPr>
            <p:cNvSpPr txBox="1"/>
            <p:nvPr/>
          </p:nvSpPr>
          <p:spPr>
            <a:xfrm>
              <a:off x="7117651" y="201228"/>
              <a:ext cx="4769548" cy="1335004"/>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lumMod val="40000"/>
                      <a:lumOff val="60000"/>
                    </a:srgbClr>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lumMod val="40000"/>
                      <a:lumOff val="60000"/>
                    </a:srgbClr>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pic>
          <p:nvPicPr>
            <p:cNvPr id="4" name="Graphic 3" descr="Map compass outline">
              <a:extLst>
                <a:ext uri="{FF2B5EF4-FFF2-40B4-BE49-F238E27FC236}">
                  <a16:creationId xmlns:a16="http://schemas.microsoft.com/office/drawing/2014/main" id="{C05FB5F4-426F-D2CC-57E2-17D10DF96E3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988049" y="741586"/>
              <a:ext cx="733476" cy="715912"/>
            </a:xfrm>
            <a:prstGeom prst="rect">
              <a:avLst/>
            </a:prstGeom>
          </p:spPr>
        </p:pic>
      </p:grpSp>
      <p:pic>
        <p:nvPicPr>
          <p:cNvPr id="9" name="Picture 8">
            <a:extLst>
              <a:ext uri="{FF2B5EF4-FFF2-40B4-BE49-F238E27FC236}">
                <a16:creationId xmlns:a16="http://schemas.microsoft.com/office/drawing/2014/main" id="{10A4CF7B-2605-66D6-36BF-EC686088AB2C}"/>
              </a:ext>
            </a:extLst>
          </p:cNvPr>
          <p:cNvPicPr>
            <a:picLocks noChangeAspect="1"/>
          </p:cNvPicPr>
          <p:nvPr/>
        </p:nvPicPr>
        <p:blipFill>
          <a:blip r:embed="rId6"/>
          <a:stretch>
            <a:fillRect/>
          </a:stretch>
        </p:blipFill>
        <p:spPr>
          <a:xfrm>
            <a:off x="886794" y="1582737"/>
            <a:ext cx="3684682" cy="3536263"/>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17" name="Picture 16">
            <a:extLst>
              <a:ext uri="{FF2B5EF4-FFF2-40B4-BE49-F238E27FC236}">
                <a16:creationId xmlns:a16="http://schemas.microsoft.com/office/drawing/2014/main" id="{AA862028-E419-F34F-847D-4A9164DF8AD9}"/>
              </a:ext>
            </a:extLst>
          </p:cNvPr>
          <p:cNvPicPr>
            <a:picLocks noChangeAspect="1"/>
          </p:cNvPicPr>
          <p:nvPr/>
        </p:nvPicPr>
        <p:blipFill>
          <a:blip r:embed="rId7"/>
          <a:stretch>
            <a:fillRect/>
          </a:stretch>
        </p:blipFill>
        <p:spPr>
          <a:xfrm>
            <a:off x="6278301" y="1130974"/>
            <a:ext cx="4644129" cy="2037730"/>
          </a:xfrm>
          <a:prstGeom prst="rect">
            <a:avLst/>
          </a:prstGeom>
        </p:spPr>
      </p:pic>
      <p:pic>
        <p:nvPicPr>
          <p:cNvPr id="21" name="Picture 20">
            <a:extLst>
              <a:ext uri="{FF2B5EF4-FFF2-40B4-BE49-F238E27FC236}">
                <a16:creationId xmlns:a16="http://schemas.microsoft.com/office/drawing/2014/main" id="{C267B884-85D8-4550-C30B-5A08C4AB59AD}"/>
              </a:ext>
            </a:extLst>
          </p:cNvPr>
          <p:cNvPicPr>
            <a:picLocks noChangeAspect="1"/>
          </p:cNvPicPr>
          <p:nvPr/>
        </p:nvPicPr>
        <p:blipFill>
          <a:blip r:embed="rId8"/>
          <a:stretch>
            <a:fillRect/>
          </a:stretch>
        </p:blipFill>
        <p:spPr>
          <a:xfrm>
            <a:off x="6278301" y="3219954"/>
            <a:ext cx="4644129" cy="2065721"/>
          </a:xfrm>
          <a:prstGeom prst="rect">
            <a:avLst/>
          </a:prstGeom>
        </p:spPr>
      </p:pic>
      <p:sp>
        <p:nvSpPr>
          <p:cNvPr id="24" name="TextBox 23">
            <a:extLst>
              <a:ext uri="{FF2B5EF4-FFF2-40B4-BE49-F238E27FC236}">
                <a16:creationId xmlns:a16="http://schemas.microsoft.com/office/drawing/2014/main" id="{892E84B4-49B2-79B2-98EB-A4ECBC6252C2}"/>
              </a:ext>
            </a:extLst>
          </p:cNvPr>
          <p:cNvSpPr txBox="1"/>
          <p:nvPr/>
        </p:nvSpPr>
        <p:spPr>
          <a:xfrm>
            <a:off x="391660" y="5382869"/>
            <a:ext cx="4961176" cy="120032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prstClr val="black"/>
                </a:solidFill>
                <a:effectLst/>
                <a:uLnTx/>
                <a:uFillTx/>
                <a:latin typeface="Bierstadt"/>
              </a:rPr>
              <a:t>Please note: </a:t>
            </a:r>
            <a:r>
              <a:rPr kumimoji="0" lang="en-GB" sz="1200" b="0" i="0" u="none" strike="noStrike" kern="1200" cap="none" spc="0" normalizeH="0" baseline="0" noProof="0">
                <a:ln>
                  <a:noFill/>
                </a:ln>
                <a:solidFill>
                  <a:prstClr val="black"/>
                </a:solidFill>
                <a:effectLst/>
                <a:uLnTx/>
                <a:uFillTx/>
                <a:latin typeface="Bierstadt"/>
              </a:rPr>
              <a:t>Heatmap represents capacity in centrally-managed teaching space for AY23/24 as at August 2023, i.e. when 96% of demand was met.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a:solidFill>
                <a:prstClr val="black"/>
              </a:solidFill>
              <a:latin typeface="Bierstad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a:solidFill>
                  <a:prstClr val="black"/>
                </a:solidFill>
                <a:latin typeface="Bierstadt"/>
              </a:rPr>
              <a:t>Rooms are allocated based on a minimum 80% fit (course size to room capacity).</a:t>
            </a:r>
          </a:p>
        </p:txBody>
      </p:sp>
      <p:sp>
        <p:nvSpPr>
          <p:cNvPr id="28" name="TextBox 27">
            <a:extLst>
              <a:ext uri="{FF2B5EF4-FFF2-40B4-BE49-F238E27FC236}">
                <a16:creationId xmlns:a16="http://schemas.microsoft.com/office/drawing/2014/main" id="{D950CE93-8AC9-F6D5-F596-22659A158FBB}"/>
              </a:ext>
            </a:extLst>
          </p:cNvPr>
          <p:cNvSpPr txBox="1"/>
          <p:nvPr/>
        </p:nvSpPr>
        <p:spPr>
          <a:xfrm>
            <a:off x="5725788" y="5382705"/>
            <a:ext cx="6219976"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Bierstadt" panose="020B0004020202020204" pitchFamily="34" charset="0"/>
                <a:ea typeface="+mn-ea"/>
                <a:cs typeface="+mn-cs"/>
              </a:rPr>
              <a:t>Although the outcomes are improved from pre AY23/24 we must :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black"/>
              </a:solidFill>
              <a:effectLst/>
              <a:uLnTx/>
              <a:uFillTx/>
              <a:latin typeface="Bierstadt" panose="020B00040202020202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a:ln>
                  <a:noFill/>
                </a:ln>
                <a:solidFill>
                  <a:prstClr val="black"/>
                </a:solidFill>
                <a:effectLst/>
                <a:uLnTx/>
                <a:uFillTx/>
                <a:latin typeface="Bierstadt" panose="020B0004020202020204" pitchFamily="34" charset="0"/>
                <a:ea typeface="+mn-ea"/>
                <a:cs typeface="+mn-cs"/>
              </a:rPr>
              <a:t>Continue to drive more efficiency from our estate </a:t>
            </a:r>
            <a:r>
              <a:rPr kumimoji="0" lang="en-GB" sz="1200" b="0" i="0" u="none" strike="noStrike" kern="1200" cap="none" spc="0" normalizeH="0" baseline="0" noProof="0">
                <a:ln>
                  <a:noFill/>
                </a:ln>
                <a:solidFill>
                  <a:prstClr val="black"/>
                </a:solidFill>
                <a:effectLst/>
                <a:uLnTx/>
                <a:uFillTx/>
                <a:latin typeface="Bierstadt" panose="020B0004020202020204" pitchFamily="34" charset="0"/>
                <a:ea typeface="+mn-ea"/>
                <a:cs typeface="+mn-cs"/>
              </a:rPr>
              <a:t>to maximise flexibility and growth.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a:ln>
                  <a:noFill/>
                </a:ln>
                <a:solidFill>
                  <a:prstClr val="black"/>
                </a:solidFill>
                <a:effectLst/>
                <a:uLnTx/>
                <a:uFillTx/>
                <a:latin typeface="Bierstadt" panose="020B0004020202020204" pitchFamily="34" charset="0"/>
                <a:ea typeface="+mn-ea"/>
                <a:cs typeface="+mn-cs"/>
              </a:rPr>
              <a:t>Engineer efficiency into the process: </a:t>
            </a:r>
            <a:r>
              <a:rPr kumimoji="0" lang="en-GB" sz="1200" i="0" u="none" strike="noStrike" kern="1200" cap="none" spc="0" normalizeH="0" baseline="0" noProof="0">
                <a:ln>
                  <a:noFill/>
                </a:ln>
                <a:solidFill>
                  <a:prstClr val="black"/>
                </a:solidFill>
                <a:effectLst/>
                <a:uLnTx/>
                <a:uFillTx/>
                <a:latin typeface="Bierstadt" panose="020B0004020202020204" pitchFamily="34" charset="0"/>
                <a:ea typeface="+mn-ea"/>
                <a:cs typeface="+mn-cs"/>
              </a:rPr>
              <a:t>reducing scale of effort required and removing need to create additional new space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1" i="0" u="none" strike="noStrike" kern="1200" cap="none" spc="0" normalizeH="0" baseline="0" noProof="0">
                <a:ln>
                  <a:noFill/>
                </a:ln>
                <a:solidFill>
                  <a:prstClr val="black"/>
                </a:solidFill>
                <a:effectLst/>
                <a:uLnTx/>
                <a:uFillTx/>
                <a:latin typeface="Bierstadt" panose="020B0004020202020204" pitchFamily="34" charset="0"/>
                <a:ea typeface="+mn-ea"/>
                <a:cs typeface="+mn-cs"/>
              </a:rPr>
              <a:t>Reduce the overall staff effort </a:t>
            </a:r>
            <a:r>
              <a:rPr kumimoji="0" lang="en-GB" sz="1200" b="0" i="0" u="none" strike="noStrike" kern="1200" cap="none" spc="0" normalizeH="0" baseline="0" noProof="0">
                <a:ln>
                  <a:noFill/>
                </a:ln>
                <a:solidFill>
                  <a:prstClr val="black"/>
                </a:solidFill>
                <a:effectLst/>
                <a:uLnTx/>
                <a:uFillTx/>
                <a:latin typeface="Bierstadt" panose="020B0004020202020204" pitchFamily="34" charset="0"/>
                <a:ea typeface="+mn-ea"/>
                <a:cs typeface="+mn-cs"/>
              </a:rPr>
              <a:t>required to produce a timetable for </a:t>
            </a:r>
            <a:r>
              <a:rPr kumimoji="0" lang="en-GB" sz="1200" b="0" i="0" u="none" strike="noStrike" kern="1200" cap="none" spc="0" normalizeH="0" baseline="0" noProof="0" err="1">
                <a:ln>
                  <a:noFill/>
                </a:ln>
                <a:solidFill>
                  <a:prstClr val="black"/>
                </a:solidFill>
                <a:effectLst/>
                <a:uLnTx/>
                <a:uFillTx/>
                <a:latin typeface="Bierstadt" panose="020B0004020202020204" pitchFamily="34" charset="0"/>
                <a:ea typeface="+mn-ea"/>
                <a:cs typeface="+mn-cs"/>
              </a:rPr>
              <a:t>UofG</a:t>
            </a:r>
            <a:r>
              <a:rPr kumimoji="0" lang="en-GB" sz="1200" b="0" i="0" u="none" strike="noStrike" kern="1200" cap="none" spc="0" normalizeH="0" baseline="0" noProof="0">
                <a:ln>
                  <a:noFill/>
                </a:ln>
                <a:solidFill>
                  <a:prstClr val="black"/>
                </a:solidFill>
                <a:effectLst/>
                <a:uLnTx/>
                <a:uFillTx/>
                <a:latin typeface="Bierstadt" panose="020B0004020202020204" pitchFamily="34" charset="0"/>
                <a:ea typeface="+mn-ea"/>
                <a:cs typeface="+mn-cs"/>
              </a:rPr>
              <a:t>. </a:t>
            </a:r>
          </a:p>
        </p:txBody>
      </p:sp>
      <p:sp>
        <p:nvSpPr>
          <p:cNvPr id="32" name="TextBox 31">
            <a:extLst>
              <a:ext uri="{FF2B5EF4-FFF2-40B4-BE49-F238E27FC236}">
                <a16:creationId xmlns:a16="http://schemas.microsoft.com/office/drawing/2014/main" id="{F2A41292-46E4-E3FC-DF47-9BBE70239C5B}"/>
              </a:ext>
            </a:extLst>
          </p:cNvPr>
          <p:cNvSpPr txBox="1"/>
          <p:nvPr/>
        </p:nvSpPr>
        <p:spPr>
          <a:xfrm>
            <a:off x="6278301" y="735855"/>
            <a:ext cx="7617214" cy="338554"/>
          </a:xfrm>
          <a:prstGeom prst="rect">
            <a:avLst/>
          </a:prstGeom>
          <a:noFill/>
        </p:spPr>
        <p:txBody>
          <a:bodyPr wrap="square" lIns="91440" tIns="45720" rIns="91440" bIns="45720" anchor="t">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Examples</a:t>
            </a:r>
            <a:endParaRPr kumimoji="0" lang="en-GB" sz="1600" b="0" i="0" u="none"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Tree>
    <p:extLst>
      <p:ext uri="{BB962C8B-B14F-4D97-AF65-F5344CB8AC3E}">
        <p14:creationId xmlns:p14="http://schemas.microsoft.com/office/powerpoint/2010/main" val="2175896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4B3E187-D6D5-EDD4-E3BB-64300E3CF7D3}"/>
              </a:ext>
            </a:extLst>
          </p:cNvPr>
          <p:cNvSpPr txBox="1"/>
          <p:nvPr/>
        </p:nvSpPr>
        <p:spPr>
          <a:xfrm>
            <a:off x="1218561" y="376361"/>
            <a:ext cx="9184421" cy="400110"/>
          </a:xfrm>
          <a:prstGeom prst="rect">
            <a:avLst/>
          </a:prstGeom>
          <a:noFill/>
        </p:spPr>
        <p:txBody>
          <a:bodyPr wrap="square" lIns="91440" tIns="45720" rIns="91440" bIns="45720" anchor="t">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23/24 Roles and Responsibilities</a:t>
            </a:r>
            <a:endParaRPr kumimoji="0" lang="en-GB" sz="2000" b="0" i="0" u="none"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grpSp>
        <p:nvGrpSpPr>
          <p:cNvPr id="5" name="Group 4">
            <a:extLst>
              <a:ext uri="{FF2B5EF4-FFF2-40B4-BE49-F238E27FC236}">
                <a16:creationId xmlns:a16="http://schemas.microsoft.com/office/drawing/2014/main" id="{37B20993-B6C7-1CAE-D151-8DD8BF6ED97A}"/>
              </a:ext>
            </a:extLst>
          </p:cNvPr>
          <p:cNvGrpSpPr/>
          <p:nvPr/>
        </p:nvGrpSpPr>
        <p:grpSpPr>
          <a:xfrm>
            <a:off x="9625264" y="253250"/>
            <a:ext cx="2309136" cy="646331"/>
            <a:chOff x="9625264" y="253250"/>
            <a:chExt cx="2309136" cy="646331"/>
          </a:xfrm>
        </p:grpSpPr>
        <p:sp>
          <p:nvSpPr>
            <p:cNvPr id="6" name="TextBox 5">
              <a:extLst>
                <a:ext uri="{FF2B5EF4-FFF2-40B4-BE49-F238E27FC236}">
                  <a16:creationId xmlns:a16="http://schemas.microsoft.com/office/drawing/2014/main" id="{77D09FB0-CEC0-F56A-12EF-84857BCFDD99}"/>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8" name="Group 7">
              <a:extLst>
                <a:ext uri="{FF2B5EF4-FFF2-40B4-BE49-F238E27FC236}">
                  <a16:creationId xmlns:a16="http://schemas.microsoft.com/office/drawing/2014/main" id="{C885BA9D-4C40-27C1-6F26-237464132F98}"/>
                </a:ext>
              </a:extLst>
            </p:cNvPr>
            <p:cNvGrpSpPr/>
            <p:nvPr/>
          </p:nvGrpSpPr>
          <p:grpSpPr>
            <a:xfrm>
              <a:off x="11536237" y="497697"/>
              <a:ext cx="280800" cy="327641"/>
              <a:chOff x="11536237" y="497697"/>
              <a:chExt cx="280800" cy="327641"/>
            </a:xfrm>
          </p:grpSpPr>
          <p:grpSp>
            <p:nvGrpSpPr>
              <p:cNvPr id="9" name="Group 8">
                <a:extLst>
                  <a:ext uri="{FF2B5EF4-FFF2-40B4-BE49-F238E27FC236}">
                    <a16:creationId xmlns:a16="http://schemas.microsoft.com/office/drawing/2014/main" id="{4FB29DC4-9D58-55E9-9F49-2E30EA8AC864}"/>
                  </a:ext>
                </a:extLst>
              </p:cNvPr>
              <p:cNvGrpSpPr/>
              <p:nvPr/>
            </p:nvGrpSpPr>
            <p:grpSpPr>
              <a:xfrm>
                <a:off x="11556085" y="569238"/>
                <a:ext cx="241524" cy="235743"/>
                <a:chOff x="7436753" y="3724651"/>
                <a:chExt cx="241524" cy="235743"/>
              </a:xfrm>
            </p:grpSpPr>
            <p:sp>
              <p:nvSpPr>
                <p:cNvPr id="12" name="Freeform: Shape 11">
                  <a:extLst>
                    <a:ext uri="{FF2B5EF4-FFF2-40B4-BE49-F238E27FC236}">
                      <a16:creationId xmlns:a16="http://schemas.microsoft.com/office/drawing/2014/main" id="{F9B2BB82-CAA2-AF41-1A31-0CB3A2C5AEDA}"/>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FD4F8D5-8FC7-A7E7-2F52-608ABD6E1F1B}"/>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170F7F6F-A59E-9B16-EDCB-E763DF0EC38D}"/>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9A0232F3-A86B-ED29-FE0A-5B5A1FA191A5}"/>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722F0732-CEF3-2037-B39A-2FCBE9236250}"/>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0" name="Isosceles Triangle 9">
                <a:extLst>
                  <a:ext uri="{FF2B5EF4-FFF2-40B4-BE49-F238E27FC236}">
                    <a16:creationId xmlns:a16="http://schemas.microsoft.com/office/drawing/2014/main" id="{99D20DAC-7C04-6FB4-651F-70D655B74074}"/>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Shape 10">
                <a:extLst>
                  <a:ext uri="{FF2B5EF4-FFF2-40B4-BE49-F238E27FC236}">
                    <a16:creationId xmlns:a16="http://schemas.microsoft.com/office/drawing/2014/main" id="{353C473F-8D9B-82B2-0334-53435DA373CB}"/>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4" name="Rectangle: Rounded Corners 3">
            <a:extLst>
              <a:ext uri="{FF2B5EF4-FFF2-40B4-BE49-F238E27FC236}">
                <a16:creationId xmlns:a16="http://schemas.microsoft.com/office/drawing/2014/main" id="{D03FF45C-698D-EC59-CCB5-647B6B0C9FDA}"/>
              </a:ext>
            </a:extLst>
          </p:cNvPr>
          <p:cNvSpPr/>
          <p:nvPr/>
        </p:nvSpPr>
        <p:spPr>
          <a:xfrm>
            <a:off x="1218561" y="1988282"/>
            <a:ext cx="3174165" cy="3979044"/>
          </a:xfrm>
          <a:prstGeom prst="roundRect">
            <a:avLst/>
          </a:prstGeom>
          <a:solidFill>
            <a:srgbClr val="9512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a:solidFill>
                  <a:schemeClr val="bg1"/>
                </a:solidFill>
                <a:latin typeface="Bierstadt" panose="020B0004020202020204" pitchFamily="34" charset="0"/>
              </a:rPr>
              <a:t>Engage with the ‘Right First-Time’ approach</a:t>
            </a:r>
          </a:p>
          <a:p>
            <a:pPr algn="ctr"/>
            <a:endParaRPr lang="en-GB" sz="2800">
              <a:solidFill>
                <a:schemeClr val="bg1"/>
              </a:solidFill>
              <a:latin typeface="Bierstadt" panose="020B0004020202020204" pitchFamily="34" charset="0"/>
            </a:endParaRPr>
          </a:p>
          <a:p>
            <a:pPr algn="ctr"/>
            <a:r>
              <a:rPr lang="en-GB" sz="1400">
                <a:solidFill>
                  <a:schemeClr val="bg1"/>
                </a:solidFill>
                <a:latin typeface="Bierstadt" panose="020B0004020202020204" pitchFamily="34" charset="0"/>
              </a:rPr>
              <a:t>Building relationships and working collaboratively. </a:t>
            </a: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a:p>
            <a:pPr algn="ctr"/>
            <a:endParaRPr lang="en-GB"/>
          </a:p>
        </p:txBody>
      </p:sp>
      <p:sp>
        <p:nvSpPr>
          <p:cNvPr id="17" name="Rectangle: Rounded Corners 16">
            <a:extLst>
              <a:ext uri="{FF2B5EF4-FFF2-40B4-BE49-F238E27FC236}">
                <a16:creationId xmlns:a16="http://schemas.microsoft.com/office/drawing/2014/main" id="{6ADB5F0A-CE18-4E1E-73C0-1B29C807CE6B}"/>
              </a:ext>
            </a:extLst>
          </p:cNvPr>
          <p:cNvSpPr/>
          <p:nvPr/>
        </p:nvSpPr>
        <p:spPr>
          <a:xfrm>
            <a:off x="7740138" y="1988281"/>
            <a:ext cx="3136231" cy="3979044"/>
          </a:xfrm>
          <a:prstGeom prst="roundRect">
            <a:avLst/>
          </a:prstGeom>
          <a:solidFill>
            <a:srgbClr val="006630"/>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US" sz="3200" b="1">
                <a:solidFill>
                  <a:schemeClr val="bg1"/>
                </a:solidFill>
                <a:latin typeface="Bierstadt"/>
              </a:rPr>
              <a:t>Be flexible </a:t>
            </a:r>
            <a:endParaRPr lang="en-US" sz="3200" b="1">
              <a:solidFill>
                <a:schemeClr val="bg1"/>
              </a:solidFill>
              <a:latin typeface="Bierstadt" panose="020B0004020202020204" pitchFamily="34" charset="0"/>
            </a:endParaRPr>
          </a:p>
          <a:p>
            <a:pPr algn="ctr"/>
            <a:endParaRPr lang="en-US" sz="1400" b="1">
              <a:solidFill>
                <a:schemeClr val="bg1"/>
              </a:solidFill>
              <a:latin typeface="Bierstadt" panose="020B0004020202020204" pitchFamily="34" charset="0"/>
            </a:endParaRPr>
          </a:p>
          <a:p>
            <a:pPr algn="ctr"/>
            <a:r>
              <a:rPr lang="en-US" sz="1400">
                <a:solidFill>
                  <a:schemeClr val="bg1"/>
                </a:solidFill>
                <a:latin typeface="Bierstadt"/>
              </a:rPr>
              <a:t>Flexibility will help to support in the resolution of clashes.</a:t>
            </a:r>
          </a:p>
          <a:p>
            <a:pPr algn="ctr"/>
            <a:endParaRPr lang="en-US" sz="1400">
              <a:solidFill>
                <a:schemeClr val="bg1"/>
              </a:solidFill>
              <a:latin typeface="Bierstadt" panose="020B0004020202020204" pitchFamily="34" charset="0"/>
            </a:endParaRPr>
          </a:p>
          <a:p>
            <a:pPr algn="ctr"/>
            <a:r>
              <a:rPr lang="en-US" sz="1400">
                <a:solidFill>
                  <a:schemeClr val="bg1"/>
                </a:solidFill>
                <a:latin typeface="Bierstadt"/>
              </a:rPr>
              <a:t>As an example, this may mean moving date or time, or reviewing class sizes, to get the best outcome for our students. </a:t>
            </a:r>
          </a:p>
        </p:txBody>
      </p:sp>
      <p:sp>
        <p:nvSpPr>
          <p:cNvPr id="19" name="TextBox 18">
            <a:extLst>
              <a:ext uri="{FF2B5EF4-FFF2-40B4-BE49-F238E27FC236}">
                <a16:creationId xmlns:a16="http://schemas.microsoft.com/office/drawing/2014/main" id="{573D6423-B05C-96F7-AC7F-88FB56F22301}"/>
              </a:ext>
            </a:extLst>
          </p:cNvPr>
          <p:cNvSpPr txBox="1"/>
          <p:nvPr/>
        </p:nvSpPr>
        <p:spPr>
          <a:xfrm>
            <a:off x="2540783" y="1283335"/>
            <a:ext cx="7048093" cy="523220"/>
          </a:xfrm>
          <a:prstGeom prst="rect">
            <a:avLst/>
          </a:prstGeom>
          <a:noFill/>
        </p:spPr>
        <p:txBody>
          <a:bodyPr wrap="square">
            <a:spAutoFit/>
          </a:bodyPr>
          <a:lstStyle/>
          <a:p>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Ask from our Teaching Staff P</a:t>
            </a:r>
            <a:r>
              <a:rPr lang="en-GB" sz="2800" b="1">
                <a:solidFill>
                  <a:srgbClr val="003460"/>
                </a:solidFill>
                <a:latin typeface="Bierstadt" panose="020B0004020202020204" pitchFamily="34" charset="0"/>
                <a:cs typeface="Segoe UI"/>
              </a:rPr>
              <a:t>re</a:t>
            </a:r>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-Rooming</a:t>
            </a:r>
            <a:endParaRPr lang="en-GB" sz="2800"/>
          </a:p>
        </p:txBody>
      </p:sp>
      <p:sp>
        <p:nvSpPr>
          <p:cNvPr id="20" name="Rectangle: Rounded Corners 19">
            <a:extLst>
              <a:ext uri="{FF2B5EF4-FFF2-40B4-BE49-F238E27FC236}">
                <a16:creationId xmlns:a16="http://schemas.microsoft.com/office/drawing/2014/main" id="{E97901A4-324A-6B16-1125-F2DCB5FEC01B}"/>
              </a:ext>
            </a:extLst>
          </p:cNvPr>
          <p:cNvSpPr/>
          <p:nvPr/>
        </p:nvSpPr>
        <p:spPr>
          <a:xfrm>
            <a:off x="4498316" y="1988281"/>
            <a:ext cx="3136231" cy="3979044"/>
          </a:xfrm>
          <a:prstGeom prst="roundRect">
            <a:avLst/>
          </a:prstGeom>
          <a:solidFill>
            <a:srgbClr val="00345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3200" b="1">
                <a:solidFill>
                  <a:schemeClr val="bg1"/>
                </a:solidFill>
                <a:latin typeface="Bierstadt" panose="020B0004020202020204" pitchFamily="34" charset="0"/>
              </a:rPr>
              <a:t>Be timely</a:t>
            </a:r>
          </a:p>
          <a:p>
            <a:pPr algn="ctr"/>
            <a:endParaRPr lang="en-US" sz="1400">
              <a:solidFill>
                <a:schemeClr val="bg1"/>
              </a:solidFill>
              <a:latin typeface="Bierstadt" panose="020B0004020202020204" pitchFamily="34" charset="0"/>
            </a:endParaRPr>
          </a:p>
          <a:p>
            <a:pPr algn="ctr"/>
            <a:r>
              <a:rPr lang="en-US" sz="1400">
                <a:solidFill>
                  <a:schemeClr val="bg1"/>
                </a:solidFill>
                <a:latin typeface="Bierstadt" panose="020B0004020202020204" pitchFamily="34" charset="0"/>
              </a:rPr>
              <a:t>The earlier we are notified of high impact changes the better. Timetabling requirements for AY24/25 should be submitted to Professional Services staff in a timely manner, right first time, to allow ample time for documenting in CMIS.</a:t>
            </a:r>
          </a:p>
          <a:p>
            <a:pPr algn="ctr"/>
            <a:endParaRPr lang="en-US" sz="1400">
              <a:solidFill>
                <a:schemeClr val="bg1"/>
              </a:solidFill>
              <a:latin typeface="Bierstadt" panose="020B0004020202020204" pitchFamily="34" charset="0"/>
            </a:endParaRPr>
          </a:p>
          <a:p>
            <a:pPr algn="ctr"/>
            <a:r>
              <a:rPr lang="en-US" sz="1400">
                <a:solidFill>
                  <a:schemeClr val="bg1"/>
                </a:solidFill>
                <a:latin typeface="Bierstadt" panose="020B0004020202020204" pitchFamily="34" charset="0"/>
                <a:cs typeface="Segoe UI"/>
              </a:rPr>
              <a:t>Changes should be aligned with the overall learning &amp; teaching strategy. Be aware of moving demand into peak times.</a:t>
            </a:r>
            <a:endParaRPr lang="en-GB" sz="1400">
              <a:solidFill>
                <a:schemeClr val="bg1"/>
              </a:solidFill>
            </a:endParaRPr>
          </a:p>
        </p:txBody>
      </p:sp>
      <p:sp>
        <p:nvSpPr>
          <p:cNvPr id="25" name="TextBox 24">
            <a:extLst>
              <a:ext uri="{FF2B5EF4-FFF2-40B4-BE49-F238E27FC236}">
                <a16:creationId xmlns:a16="http://schemas.microsoft.com/office/drawing/2014/main" id="{25BCABFB-9D02-0A70-9993-DC2CA5F5E3A4}"/>
              </a:ext>
            </a:extLst>
          </p:cNvPr>
          <p:cNvSpPr txBox="1"/>
          <p:nvPr/>
        </p:nvSpPr>
        <p:spPr>
          <a:xfrm>
            <a:off x="1788419" y="6095797"/>
            <a:ext cx="8615162" cy="707886"/>
          </a:xfrm>
          <a:prstGeom prst="rect">
            <a:avLst/>
          </a:prstGeom>
          <a:noFill/>
        </p:spPr>
        <p:txBody>
          <a:bodyPr wrap="square" lIns="91440" tIns="45720" rIns="91440" bIns="45720" anchor="t">
            <a:spAutoFit/>
          </a:bodyPr>
          <a:lstStyle/>
          <a:p>
            <a:pPr>
              <a:spcBef>
                <a:spcPct val="0"/>
              </a:spcBef>
              <a:spcAft>
                <a:spcPct val="0"/>
              </a:spcAft>
              <a:defRPr/>
            </a:pPr>
            <a:r>
              <a:rPr lang="en-US" sz="1000" b="1">
                <a:solidFill>
                  <a:srgbClr val="002060"/>
                </a:solidFill>
                <a:latin typeface="Bierstadt"/>
                <a:ea typeface="ＭＳ Ｐゴシック"/>
                <a:cs typeface="Arial"/>
              </a:rPr>
              <a:t>Please note </a:t>
            </a:r>
            <a:r>
              <a:rPr lang="en-US" sz="1000">
                <a:solidFill>
                  <a:srgbClr val="002060"/>
                </a:solidFill>
                <a:latin typeface="Bierstadt"/>
                <a:ea typeface="ＭＳ Ｐゴシック"/>
                <a:cs typeface="Arial"/>
              </a:rPr>
              <a:t>where we cannot accommodate a change in the timetable, your local Professional Services contact will be in touch alongside the relevant academic staff to understand the impact on not going ahead with this change. </a:t>
            </a:r>
            <a:endParaRPr lang="en-US" sz="1000">
              <a:solidFill>
                <a:srgbClr val="002060"/>
              </a:solidFill>
              <a:latin typeface="Bierstadt" panose="020B0004020202020204" pitchFamily="34" charset="0"/>
              <a:ea typeface="ＭＳ Ｐゴシック"/>
              <a:cs typeface="Arial" panose="020B0604020202020204" pitchFamily="34" charset="0"/>
            </a:endParaRPr>
          </a:p>
          <a:p>
            <a:pPr lvl="0">
              <a:spcBef>
                <a:spcPct val="0"/>
              </a:spcBef>
              <a:spcAft>
                <a:spcPct val="0"/>
              </a:spcAft>
              <a:defRPr/>
            </a:pPr>
            <a:endParaRPr lang="en-US" sz="1000">
              <a:solidFill>
                <a:srgbClr val="002060"/>
              </a:solidFill>
              <a:latin typeface="Bierstadt" panose="020B0004020202020204" pitchFamily="34" charset="0"/>
              <a:ea typeface="ＭＳ Ｐゴシック"/>
              <a:cs typeface="Arial" panose="020B0604020202020204" pitchFamily="34" charset="0"/>
            </a:endParaRPr>
          </a:p>
          <a:p>
            <a:pPr>
              <a:spcBef>
                <a:spcPct val="0"/>
              </a:spcBef>
              <a:spcAft>
                <a:spcPct val="0"/>
              </a:spcAft>
              <a:defRPr/>
            </a:pPr>
            <a:r>
              <a:rPr lang="en-US" sz="1000">
                <a:solidFill>
                  <a:srgbClr val="002060"/>
                </a:solidFill>
                <a:latin typeface="Bierstadt"/>
                <a:ea typeface="ＭＳ Ｐゴシック"/>
                <a:cs typeface="Arial"/>
              </a:rPr>
              <a:t>We cannot guarantee we can accommodate all change. </a:t>
            </a:r>
            <a:endParaRPr lang="en-GB" sz="1000">
              <a:solidFill>
                <a:srgbClr val="002060"/>
              </a:solidFill>
              <a:latin typeface="Bierstadt" panose="020B00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408834767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2000"/>
                                        <p:tgtEl>
                                          <p:spTgt spid="20"/>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2000"/>
                                        <p:tgtEl>
                                          <p:spTgt spid="17"/>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19" grpId="0"/>
      <p:bldP spid="20" grpId="0" animBg="1"/>
      <p:bldP spid="25" grpId="0"/>
    </p:bldLst>
  </p:timing>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4B3E187-D6D5-EDD4-E3BB-64300E3CF7D3}"/>
              </a:ext>
            </a:extLst>
          </p:cNvPr>
          <p:cNvSpPr txBox="1"/>
          <p:nvPr/>
        </p:nvSpPr>
        <p:spPr>
          <a:xfrm>
            <a:off x="1218561" y="376361"/>
            <a:ext cx="9184421" cy="400110"/>
          </a:xfrm>
          <a:prstGeom prst="rect">
            <a:avLst/>
          </a:prstGeom>
          <a:noFill/>
        </p:spPr>
        <p:txBody>
          <a:bodyPr wrap="square" lIns="91440" tIns="45720" rIns="91440" bIns="45720" anchor="t">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23/24 Roles and Responsibilities</a:t>
            </a:r>
            <a:endParaRPr kumimoji="0" lang="en-GB" sz="2000" b="0" i="0" u="none"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grpSp>
        <p:nvGrpSpPr>
          <p:cNvPr id="5" name="Group 4">
            <a:extLst>
              <a:ext uri="{FF2B5EF4-FFF2-40B4-BE49-F238E27FC236}">
                <a16:creationId xmlns:a16="http://schemas.microsoft.com/office/drawing/2014/main" id="{37B20993-B6C7-1CAE-D151-8DD8BF6ED97A}"/>
              </a:ext>
            </a:extLst>
          </p:cNvPr>
          <p:cNvGrpSpPr/>
          <p:nvPr/>
        </p:nvGrpSpPr>
        <p:grpSpPr>
          <a:xfrm>
            <a:off x="9625264" y="253250"/>
            <a:ext cx="2309136" cy="646331"/>
            <a:chOff x="9625264" y="253250"/>
            <a:chExt cx="2309136" cy="646331"/>
          </a:xfrm>
        </p:grpSpPr>
        <p:sp>
          <p:nvSpPr>
            <p:cNvPr id="6" name="TextBox 5">
              <a:extLst>
                <a:ext uri="{FF2B5EF4-FFF2-40B4-BE49-F238E27FC236}">
                  <a16:creationId xmlns:a16="http://schemas.microsoft.com/office/drawing/2014/main" id="{77D09FB0-CEC0-F56A-12EF-84857BCFDD99}"/>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8" name="Group 7">
              <a:extLst>
                <a:ext uri="{FF2B5EF4-FFF2-40B4-BE49-F238E27FC236}">
                  <a16:creationId xmlns:a16="http://schemas.microsoft.com/office/drawing/2014/main" id="{C885BA9D-4C40-27C1-6F26-237464132F98}"/>
                </a:ext>
              </a:extLst>
            </p:cNvPr>
            <p:cNvGrpSpPr/>
            <p:nvPr/>
          </p:nvGrpSpPr>
          <p:grpSpPr>
            <a:xfrm>
              <a:off x="11536237" y="497697"/>
              <a:ext cx="280800" cy="327641"/>
              <a:chOff x="11536237" y="497697"/>
              <a:chExt cx="280800" cy="327641"/>
            </a:xfrm>
          </p:grpSpPr>
          <p:grpSp>
            <p:nvGrpSpPr>
              <p:cNvPr id="9" name="Group 8">
                <a:extLst>
                  <a:ext uri="{FF2B5EF4-FFF2-40B4-BE49-F238E27FC236}">
                    <a16:creationId xmlns:a16="http://schemas.microsoft.com/office/drawing/2014/main" id="{4FB29DC4-9D58-55E9-9F49-2E30EA8AC864}"/>
                  </a:ext>
                </a:extLst>
              </p:cNvPr>
              <p:cNvGrpSpPr/>
              <p:nvPr/>
            </p:nvGrpSpPr>
            <p:grpSpPr>
              <a:xfrm>
                <a:off x="11556085" y="569238"/>
                <a:ext cx="241524" cy="235743"/>
                <a:chOff x="7436753" y="3724651"/>
                <a:chExt cx="241524" cy="235743"/>
              </a:xfrm>
            </p:grpSpPr>
            <p:sp>
              <p:nvSpPr>
                <p:cNvPr id="12" name="Freeform: Shape 11">
                  <a:extLst>
                    <a:ext uri="{FF2B5EF4-FFF2-40B4-BE49-F238E27FC236}">
                      <a16:creationId xmlns:a16="http://schemas.microsoft.com/office/drawing/2014/main" id="{F9B2BB82-CAA2-AF41-1A31-0CB3A2C5AEDA}"/>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FD4F8D5-8FC7-A7E7-2F52-608ABD6E1F1B}"/>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170F7F6F-A59E-9B16-EDCB-E763DF0EC38D}"/>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9A0232F3-A86B-ED29-FE0A-5B5A1FA191A5}"/>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722F0732-CEF3-2037-B39A-2FCBE9236250}"/>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0" name="Isosceles Triangle 9">
                <a:extLst>
                  <a:ext uri="{FF2B5EF4-FFF2-40B4-BE49-F238E27FC236}">
                    <a16:creationId xmlns:a16="http://schemas.microsoft.com/office/drawing/2014/main" id="{99D20DAC-7C04-6FB4-651F-70D655B74074}"/>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Shape 10">
                <a:extLst>
                  <a:ext uri="{FF2B5EF4-FFF2-40B4-BE49-F238E27FC236}">
                    <a16:creationId xmlns:a16="http://schemas.microsoft.com/office/drawing/2014/main" id="{353C473F-8D9B-82B2-0334-53435DA373CB}"/>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4" name="Rectangle: Rounded Corners 3">
            <a:extLst>
              <a:ext uri="{FF2B5EF4-FFF2-40B4-BE49-F238E27FC236}">
                <a16:creationId xmlns:a16="http://schemas.microsoft.com/office/drawing/2014/main" id="{D03FF45C-698D-EC59-CCB5-647B6B0C9FDA}"/>
              </a:ext>
            </a:extLst>
          </p:cNvPr>
          <p:cNvSpPr/>
          <p:nvPr/>
        </p:nvSpPr>
        <p:spPr>
          <a:xfrm>
            <a:off x="1218561" y="1988282"/>
            <a:ext cx="3174165" cy="3979044"/>
          </a:xfrm>
          <a:prstGeom prst="roundRect">
            <a:avLst/>
          </a:prstGeom>
          <a:solidFill>
            <a:srgbClr val="9512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a:solidFill>
                  <a:schemeClr val="bg1"/>
                </a:solidFill>
                <a:latin typeface="Bierstadt" panose="020B0004020202020204" pitchFamily="34" charset="0"/>
              </a:rPr>
              <a:t>Engage with the </a:t>
            </a:r>
            <a:r>
              <a:rPr lang="en-GB" sz="3200" b="1">
                <a:solidFill>
                  <a:schemeClr val="bg1"/>
                </a:solidFill>
                <a:latin typeface="Bierstadt" panose="020B0004020202020204" pitchFamily="34" charset="0"/>
              </a:rPr>
              <a:t>‘Right First-Time’ </a:t>
            </a:r>
            <a:r>
              <a:rPr lang="en-GB" sz="2800">
                <a:solidFill>
                  <a:schemeClr val="bg1"/>
                </a:solidFill>
                <a:latin typeface="Bierstadt" panose="020B0004020202020204" pitchFamily="34" charset="0"/>
              </a:rPr>
              <a:t>approach</a:t>
            </a:r>
          </a:p>
          <a:p>
            <a:pPr algn="ctr"/>
            <a:endParaRPr lang="en-GB" sz="1400">
              <a:solidFill>
                <a:schemeClr val="bg1"/>
              </a:solidFill>
              <a:latin typeface="Bierstadt" panose="020B0004020202020204" pitchFamily="34" charset="0"/>
            </a:endParaRPr>
          </a:p>
          <a:p>
            <a:pPr algn="ctr"/>
            <a:r>
              <a:rPr lang="en-GB" sz="1400">
                <a:solidFill>
                  <a:schemeClr val="bg1"/>
                </a:solidFill>
                <a:latin typeface="Bierstadt" panose="020B0004020202020204" pitchFamily="34" charset="0"/>
              </a:rPr>
              <a:t>Building relationships and working collaboratively. </a:t>
            </a: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a:p>
            <a:pPr algn="ctr"/>
            <a:endParaRPr lang="en-GB" sz="1400">
              <a:solidFill>
                <a:schemeClr val="bg1"/>
              </a:solidFill>
              <a:latin typeface="Bierstadt" panose="020B0004020202020204" pitchFamily="34" charset="0"/>
            </a:endParaRPr>
          </a:p>
        </p:txBody>
      </p:sp>
      <p:sp>
        <p:nvSpPr>
          <p:cNvPr id="17" name="Rectangle: Rounded Corners 16">
            <a:extLst>
              <a:ext uri="{FF2B5EF4-FFF2-40B4-BE49-F238E27FC236}">
                <a16:creationId xmlns:a16="http://schemas.microsoft.com/office/drawing/2014/main" id="{6ADB5F0A-CE18-4E1E-73C0-1B29C807CE6B}"/>
              </a:ext>
            </a:extLst>
          </p:cNvPr>
          <p:cNvSpPr/>
          <p:nvPr/>
        </p:nvSpPr>
        <p:spPr>
          <a:xfrm>
            <a:off x="7740138" y="1988281"/>
            <a:ext cx="3136231" cy="3979044"/>
          </a:xfrm>
          <a:prstGeom prst="roundRect">
            <a:avLst/>
          </a:prstGeom>
          <a:solidFill>
            <a:srgbClr val="5B4D94"/>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US" sz="2800" b="1">
                <a:solidFill>
                  <a:prstClr val="white"/>
                </a:solidFill>
                <a:latin typeface="Bierstadt"/>
              </a:rPr>
              <a:t>Discuss </a:t>
            </a:r>
            <a:endParaRPr lang="en-US" sz="2800" b="1">
              <a:solidFill>
                <a:prstClr val="white"/>
              </a:solidFill>
              <a:latin typeface="Bierstadt" panose="020B0004020202020204" pitchFamily="34" charset="0"/>
            </a:endParaRPr>
          </a:p>
          <a:p>
            <a:pPr lvl="0" algn="ctr"/>
            <a:r>
              <a:rPr lang="en-US" sz="2800" b="1">
                <a:solidFill>
                  <a:prstClr val="white"/>
                </a:solidFill>
                <a:latin typeface="Bierstadt"/>
              </a:rPr>
              <a:t>‘Higher Impact’ Changes</a:t>
            </a:r>
          </a:p>
          <a:p>
            <a:pPr lvl="0" algn="ctr"/>
            <a:endParaRPr lang="en-US" sz="1200">
              <a:solidFill>
                <a:prstClr val="white"/>
              </a:solidFill>
              <a:latin typeface="Bierstadt" panose="020B0004020202020204" pitchFamily="34" charset="0"/>
            </a:endParaRPr>
          </a:p>
          <a:p>
            <a:pPr algn="ctr"/>
            <a:r>
              <a:rPr lang="en-GB" sz="1400">
                <a:solidFill>
                  <a:prstClr val="white"/>
                </a:solidFill>
                <a:latin typeface="Bierstadt"/>
              </a:rPr>
              <a:t>Higher impact changes, should be entered into CMIS only after discussions in the weekly calls and in accordance with the agreed outcome. </a:t>
            </a:r>
            <a:endParaRPr lang="en-GB" sz="1400">
              <a:solidFill>
                <a:prstClr val="white"/>
              </a:solidFill>
              <a:latin typeface="Bierstadt" panose="020B0004020202020204" pitchFamily="34" charset="0"/>
            </a:endParaRPr>
          </a:p>
          <a:p>
            <a:pPr lvl="0" algn="ctr"/>
            <a:endParaRPr lang="en-GB" sz="1400">
              <a:solidFill>
                <a:prstClr val="white"/>
              </a:solidFill>
              <a:latin typeface="Bierstadt" panose="020B0004020202020204" pitchFamily="34" charset="0"/>
            </a:endParaRPr>
          </a:p>
          <a:p>
            <a:pPr lvl="0" algn="ctr"/>
            <a:r>
              <a:rPr lang="en-GB" sz="1400">
                <a:solidFill>
                  <a:prstClr val="white"/>
                </a:solidFill>
                <a:latin typeface="Bierstadt"/>
              </a:rPr>
              <a:t>This may include discussions with representatives from other Schools and Colleges</a:t>
            </a:r>
            <a:r>
              <a:rPr lang="en-GB" sz="1600">
                <a:solidFill>
                  <a:prstClr val="white"/>
                </a:solidFill>
                <a:latin typeface="Bierstadt"/>
              </a:rPr>
              <a:t>. </a:t>
            </a:r>
            <a:endParaRPr lang="en-GB" sz="1200">
              <a:solidFill>
                <a:prstClr val="white"/>
              </a:solidFill>
              <a:latin typeface="Bierstadt"/>
            </a:endParaRPr>
          </a:p>
        </p:txBody>
      </p:sp>
      <p:sp>
        <p:nvSpPr>
          <p:cNvPr id="19" name="TextBox 18">
            <a:extLst>
              <a:ext uri="{FF2B5EF4-FFF2-40B4-BE49-F238E27FC236}">
                <a16:creationId xmlns:a16="http://schemas.microsoft.com/office/drawing/2014/main" id="{573D6423-B05C-96F7-AC7F-88FB56F22301}"/>
              </a:ext>
            </a:extLst>
          </p:cNvPr>
          <p:cNvSpPr txBox="1"/>
          <p:nvPr/>
        </p:nvSpPr>
        <p:spPr>
          <a:xfrm>
            <a:off x="1218561" y="1283335"/>
            <a:ext cx="9657808" cy="523220"/>
          </a:xfrm>
          <a:prstGeom prst="rect">
            <a:avLst/>
          </a:prstGeom>
          <a:noFill/>
        </p:spPr>
        <p:txBody>
          <a:bodyPr wrap="square">
            <a:spAutoFit/>
          </a:bodyPr>
          <a:lstStyle/>
          <a:p>
            <a:pPr algn="ctr"/>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Ask from our Professional</a:t>
            </a:r>
            <a:r>
              <a:rPr kumimoji="0" lang="en-GB" sz="2800" b="1" i="0" u="none" strike="noStrike" kern="1200" cap="none" spc="0" normalizeH="0" noProof="0">
                <a:ln>
                  <a:noFill/>
                </a:ln>
                <a:solidFill>
                  <a:srgbClr val="003460"/>
                </a:solidFill>
                <a:effectLst/>
                <a:uLnTx/>
                <a:uFillTx/>
                <a:latin typeface="Bierstadt" panose="020B0004020202020204" pitchFamily="34" charset="0"/>
                <a:ea typeface="+mn-ea"/>
                <a:cs typeface="Segoe UI"/>
              </a:rPr>
              <a:t> Services Staff </a:t>
            </a:r>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P</a:t>
            </a:r>
            <a:r>
              <a:rPr lang="en-GB" sz="2800" b="1">
                <a:solidFill>
                  <a:srgbClr val="003460"/>
                </a:solidFill>
                <a:latin typeface="Bierstadt" panose="020B0004020202020204" pitchFamily="34" charset="0"/>
                <a:cs typeface="Segoe UI"/>
              </a:rPr>
              <a:t>re</a:t>
            </a:r>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-Rooming</a:t>
            </a:r>
            <a:endParaRPr lang="en-GB" sz="2800"/>
          </a:p>
        </p:txBody>
      </p:sp>
      <p:sp>
        <p:nvSpPr>
          <p:cNvPr id="20" name="Rectangle: Rounded Corners 19">
            <a:extLst>
              <a:ext uri="{FF2B5EF4-FFF2-40B4-BE49-F238E27FC236}">
                <a16:creationId xmlns:a16="http://schemas.microsoft.com/office/drawing/2014/main" id="{E97901A4-324A-6B16-1125-F2DCB5FEC01B}"/>
              </a:ext>
            </a:extLst>
          </p:cNvPr>
          <p:cNvSpPr/>
          <p:nvPr/>
        </p:nvSpPr>
        <p:spPr>
          <a:xfrm>
            <a:off x="4498316" y="1988281"/>
            <a:ext cx="3136231" cy="3979044"/>
          </a:xfrm>
          <a:prstGeom prst="roundRect">
            <a:avLst>
              <a:gd name="adj" fmla="val 16328"/>
            </a:avLst>
          </a:prstGeom>
          <a:solidFill>
            <a:srgbClr val="9A3A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2800" b="1">
                <a:solidFill>
                  <a:schemeClr val="bg1"/>
                </a:solidFill>
                <a:latin typeface="Bierstadt" panose="020B0004020202020204" pitchFamily="34" charset="0"/>
              </a:rPr>
              <a:t>Work with nominated representatives</a:t>
            </a:r>
          </a:p>
          <a:p>
            <a:pPr algn="ctr"/>
            <a:endParaRPr lang="en-US" sz="1200">
              <a:solidFill>
                <a:schemeClr val="bg1"/>
              </a:solidFill>
              <a:latin typeface="Bierstadt" panose="020B0004020202020204" pitchFamily="34" charset="0"/>
            </a:endParaRPr>
          </a:p>
          <a:p>
            <a:pPr algn="ctr"/>
            <a:r>
              <a:rPr lang="en-US" sz="1400">
                <a:solidFill>
                  <a:schemeClr val="bg1"/>
                </a:solidFill>
                <a:latin typeface="Bierstadt" panose="020B0004020202020204" pitchFamily="34" charset="0"/>
              </a:rPr>
              <a:t>Nominated School Timetabling representatives from each area will act as points of contact for the Timetabling process in the pre-rooming stage. </a:t>
            </a:r>
            <a:r>
              <a:rPr lang="en-GB" sz="1400">
                <a:solidFill>
                  <a:schemeClr val="bg1"/>
                </a:solidFill>
                <a:latin typeface="Bierstadt" panose="020B0004020202020204" pitchFamily="34" charset="0"/>
              </a:rPr>
              <a:t>They will also help maintain standards of data quality within CMIS events, and help the project understand how course requirements are gathered. </a:t>
            </a:r>
            <a:endParaRPr lang="en-GB" sz="1400">
              <a:solidFill>
                <a:schemeClr val="bg1"/>
              </a:solidFill>
              <a:latin typeface="Segoe UI" panose="020B0502040204020203" pitchFamily="34" charset="0"/>
            </a:endParaRPr>
          </a:p>
          <a:p>
            <a:pPr algn="ctr"/>
            <a:r>
              <a:rPr lang="en-US" sz="1400">
                <a:solidFill>
                  <a:schemeClr val="bg1"/>
                </a:solidFill>
                <a:latin typeface="Bierstadt" panose="020B0004020202020204" pitchFamily="34" charset="0"/>
              </a:rPr>
              <a:t> </a:t>
            </a:r>
          </a:p>
        </p:txBody>
      </p:sp>
      <p:sp>
        <p:nvSpPr>
          <p:cNvPr id="2" name="TextBox 1">
            <a:extLst>
              <a:ext uri="{FF2B5EF4-FFF2-40B4-BE49-F238E27FC236}">
                <a16:creationId xmlns:a16="http://schemas.microsoft.com/office/drawing/2014/main" id="{6A2B98A1-A90F-AD2A-0E28-73ED7270DA58}"/>
              </a:ext>
            </a:extLst>
          </p:cNvPr>
          <p:cNvSpPr txBox="1"/>
          <p:nvPr/>
        </p:nvSpPr>
        <p:spPr>
          <a:xfrm>
            <a:off x="1788419" y="6085164"/>
            <a:ext cx="8615162" cy="707886"/>
          </a:xfrm>
          <a:prstGeom prst="rect">
            <a:avLst/>
          </a:prstGeom>
          <a:noFill/>
        </p:spPr>
        <p:txBody>
          <a:bodyPr wrap="square" lIns="91440" tIns="45720" rIns="91440" bIns="45720" anchor="t">
            <a:spAutoFit/>
          </a:bodyPr>
          <a:lstStyle/>
          <a:p>
            <a:pPr>
              <a:spcBef>
                <a:spcPct val="0"/>
              </a:spcBef>
              <a:spcAft>
                <a:spcPct val="0"/>
              </a:spcAft>
              <a:defRPr/>
            </a:pPr>
            <a:r>
              <a:rPr lang="en-US" sz="1000" b="1">
                <a:solidFill>
                  <a:srgbClr val="002060"/>
                </a:solidFill>
                <a:latin typeface="Bierstadt"/>
                <a:ea typeface="ＭＳ Ｐゴシック"/>
                <a:cs typeface="Arial"/>
              </a:rPr>
              <a:t>Please note </a:t>
            </a:r>
            <a:r>
              <a:rPr lang="en-US" sz="1000">
                <a:solidFill>
                  <a:srgbClr val="002060"/>
                </a:solidFill>
                <a:latin typeface="Bierstadt"/>
                <a:ea typeface="ＭＳ Ｐゴシック"/>
                <a:cs typeface="Arial"/>
              </a:rPr>
              <a:t>where we cannot accommodate a change in the timetable, your local Professional Services contact will be in touch alongside the relevant academic staff to understand the impact on not going ahead with this change. </a:t>
            </a:r>
            <a:endParaRPr lang="en-US" sz="1000">
              <a:solidFill>
                <a:srgbClr val="002060"/>
              </a:solidFill>
              <a:latin typeface="Bierstadt" panose="020B0004020202020204" pitchFamily="34" charset="0"/>
              <a:ea typeface="ＭＳ Ｐゴシック"/>
              <a:cs typeface="Arial" panose="020B0604020202020204" pitchFamily="34" charset="0"/>
            </a:endParaRPr>
          </a:p>
          <a:p>
            <a:pPr lvl="0">
              <a:spcBef>
                <a:spcPct val="0"/>
              </a:spcBef>
              <a:spcAft>
                <a:spcPct val="0"/>
              </a:spcAft>
              <a:defRPr/>
            </a:pPr>
            <a:endParaRPr lang="en-US" sz="1000">
              <a:solidFill>
                <a:srgbClr val="002060"/>
              </a:solidFill>
              <a:latin typeface="Bierstadt" panose="020B0004020202020204" pitchFamily="34" charset="0"/>
              <a:ea typeface="ＭＳ Ｐゴシック"/>
              <a:cs typeface="Arial" panose="020B0604020202020204" pitchFamily="34" charset="0"/>
            </a:endParaRPr>
          </a:p>
          <a:p>
            <a:pPr>
              <a:spcBef>
                <a:spcPct val="0"/>
              </a:spcBef>
              <a:spcAft>
                <a:spcPct val="0"/>
              </a:spcAft>
              <a:defRPr/>
            </a:pPr>
            <a:r>
              <a:rPr lang="en-US" sz="1000">
                <a:solidFill>
                  <a:srgbClr val="002060"/>
                </a:solidFill>
                <a:latin typeface="Bierstadt"/>
                <a:ea typeface="ＭＳ Ｐゴシック"/>
                <a:cs typeface="Arial"/>
              </a:rPr>
              <a:t>We cannot guarantee we can accommodate all change. </a:t>
            </a:r>
            <a:endParaRPr lang="en-GB" sz="1000">
              <a:solidFill>
                <a:srgbClr val="002060"/>
              </a:solidFill>
              <a:latin typeface="Bierstadt" panose="020B00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379178248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2000"/>
                                        <p:tgtEl>
                                          <p:spTgt spid="20"/>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2000"/>
                                        <p:tgtEl>
                                          <p:spTgt spid="17"/>
                                        </p:tgtEl>
                                      </p:cBhvr>
                                    </p:animEffect>
                                  </p:childTnLst>
                                </p:cTn>
                              </p:par>
                            </p:childTnLst>
                          </p:cTn>
                        </p:par>
                        <p:par>
                          <p:cTn id="20" fill="hold">
                            <p:stCondLst>
                              <p:cond delay="80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19" grpId="0"/>
      <p:bldP spid="20" grpId="0" animBg="1"/>
      <p:bldP spid="2" grpId="0"/>
    </p:bldLst>
  </p:timing>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4B3E187-D6D5-EDD4-E3BB-64300E3CF7D3}"/>
              </a:ext>
            </a:extLst>
          </p:cNvPr>
          <p:cNvSpPr txBox="1"/>
          <p:nvPr/>
        </p:nvSpPr>
        <p:spPr>
          <a:xfrm>
            <a:off x="1218561" y="376361"/>
            <a:ext cx="9184421" cy="400110"/>
          </a:xfrm>
          <a:prstGeom prst="rect">
            <a:avLst/>
          </a:prstGeom>
          <a:noFill/>
        </p:spPr>
        <p:txBody>
          <a:bodyPr wrap="square" lIns="91440" tIns="45720" rIns="91440" bIns="45720" anchor="t">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23/24 Roles and Responsibilities</a:t>
            </a:r>
            <a:endParaRPr kumimoji="0" lang="en-GB" sz="2000" b="0" i="0" u="none"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grpSp>
        <p:nvGrpSpPr>
          <p:cNvPr id="5" name="Group 4">
            <a:extLst>
              <a:ext uri="{FF2B5EF4-FFF2-40B4-BE49-F238E27FC236}">
                <a16:creationId xmlns:a16="http://schemas.microsoft.com/office/drawing/2014/main" id="{37B20993-B6C7-1CAE-D151-8DD8BF6ED97A}"/>
              </a:ext>
            </a:extLst>
          </p:cNvPr>
          <p:cNvGrpSpPr/>
          <p:nvPr/>
        </p:nvGrpSpPr>
        <p:grpSpPr>
          <a:xfrm>
            <a:off x="9625264" y="253250"/>
            <a:ext cx="2309136" cy="646331"/>
            <a:chOff x="9625264" y="253250"/>
            <a:chExt cx="2309136" cy="646331"/>
          </a:xfrm>
        </p:grpSpPr>
        <p:sp>
          <p:nvSpPr>
            <p:cNvPr id="6" name="TextBox 5">
              <a:extLst>
                <a:ext uri="{FF2B5EF4-FFF2-40B4-BE49-F238E27FC236}">
                  <a16:creationId xmlns:a16="http://schemas.microsoft.com/office/drawing/2014/main" id="{77D09FB0-CEC0-F56A-12EF-84857BCFDD99}"/>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8" name="Group 7">
              <a:extLst>
                <a:ext uri="{FF2B5EF4-FFF2-40B4-BE49-F238E27FC236}">
                  <a16:creationId xmlns:a16="http://schemas.microsoft.com/office/drawing/2014/main" id="{C885BA9D-4C40-27C1-6F26-237464132F98}"/>
                </a:ext>
              </a:extLst>
            </p:cNvPr>
            <p:cNvGrpSpPr/>
            <p:nvPr/>
          </p:nvGrpSpPr>
          <p:grpSpPr>
            <a:xfrm>
              <a:off x="11536237" y="497697"/>
              <a:ext cx="280800" cy="327641"/>
              <a:chOff x="11536237" y="497697"/>
              <a:chExt cx="280800" cy="327641"/>
            </a:xfrm>
          </p:grpSpPr>
          <p:grpSp>
            <p:nvGrpSpPr>
              <p:cNvPr id="9" name="Group 8">
                <a:extLst>
                  <a:ext uri="{FF2B5EF4-FFF2-40B4-BE49-F238E27FC236}">
                    <a16:creationId xmlns:a16="http://schemas.microsoft.com/office/drawing/2014/main" id="{4FB29DC4-9D58-55E9-9F49-2E30EA8AC864}"/>
                  </a:ext>
                </a:extLst>
              </p:cNvPr>
              <p:cNvGrpSpPr/>
              <p:nvPr/>
            </p:nvGrpSpPr>
            <p:grpSpPr>
              <a:xfrm>
                <a:off x="11556085" y="569238"/>
                <a:ext cx="241524" cy="235743"/>
                <a:chOff x="7436753" y="3724651"/>
                <a:chExt cx="241524" cy="235743"/>
              </a:xfrm>
            </p:grpSpPr>
            <p:sp>
              <p:nvSpPr>
                <p:cNvPr id="12" name="Freeform: Shape 11">
                  <a:extLst>
                    <a:ext uri="{FF2B5EF4-FFF2-40B4-BE49-F238E27FC236}">
                      <a16:creationId xmlns:a16="http://schemas.microsoft.com/office/drawing/2014/main" id="{F9B2BB82-CAA2-AF41-1A31-0CB3A2C5AEDA}"/>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FD4F8D5-8FC7-A7E7-2F52-608ABD6E1F1B}"/>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170F7F6F-A59E-9B16-EDCB-E763DF0EC38D}"/>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9A0232F3-A86B-ED29-FE0A-5B5A1FA191A5}"/>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722F0732-CEF3-2037-B39A-2FCBE9236250}"/>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0" name="Isosceles Triangle 9">
                <a:extLst>
                  <a:ext uri="{FF2B5EF4-FFF2-40B4-BE49-F238E27FC236}">
                    <a16:creationId xmlns:a16="http://schemas.microsoft.com/office/drawing/2014/main" id="{99D20DAC-7C04-6FB4-651F-70D655B74074}"/>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Shape 10">
                <a:extLst>
                  <a:ext uri="{FF2B5EF4-FFF2-40B4-BE49-F238E27FC236}">
                    <a16:creationId xmlns:a16="http://schemas.microsoft.com/office/drawing/2014/main" id="{353C473F-8D9B-82B2-0334-53435DA373CB}"/>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17" name="Rectangle: Rounded Corners 16">
            <a:extLst>
              <a:ext uri="{FF2B5EF4-FFF2-40B4-BE49-F238E27FC236}">
                <a16:creationId xmlns:a16="http://schemas.microsoft.com/office/drawing/2014/main" id="{6ADB5F0A-CE18-4E1E-73C0-1B29C807CE6B}"/>
              </a:ext>
            </a:extLst>
          </p:cNvPr>
          <p:cNvSpPr/>
          <p:nvPr/>
        </p:nvSpPr>
        <p:spPr>
          <a:xfrm>
            <a:off x="6336638" y="1945704"/>
            <a:ext cx="3136231" cy="3979044"/>
          </a:xfrm>
          <a:prstGeom prst="roundRect">
            <a:avLst/>
          </a:prstGeom>
          <a:solidFill>
            <a:srgbClr val="006630"/>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t"/>
          <a:lstStyle/>
          <a:p>
            <a:pPr algn="ctr"/>
            <a:r>
              <a:rPr lang="en-US" sz="3200" b="1">
                <a:solidFill>
                  <a:schemeClr val="bg1"/>
                </a:solidFill>
                <a:latin typeface="Bierstadt"/>
              </a:rPr>
              <a:t>Be flexible </a:t>
            </a:r>
            <a:endParaRPr lang="en-US" sz="3200" b="1">
              <a:solidFill>
                <a:schemeClr val="bg1"/>
              </a:solidFill>
              <a:latin typeface="Bierstadt" panose="020B0004020202020204" pitchFamily="34" charset="0"/>
            </a:endParaRPr>
          </a:p>
          <a:p>
            <a:pPr algn="ctr"/>
            <a:endParaRPr lang="en-US" sz="1400" b="1">
              <a:solidFill>
                <a:schemeClr val="bg1"/>
              </a:solidFill>
              <a:latin typeface="Bierstadt" panose="020B0004020202020204" pitchFamily="34" charset="0"/>
            </a:endParaRPr>
          </a:p>
          <a:p>
            <a:pPr algn="ctr"/>
            <a:r>
              <a:rPr lang="en-US" sz="1400">
                <a:solidFill>
                  <a:schemeClr val="bg1"/>
                </a:solidFill>
                <a:latin typeface="Bierstadt"/>
              </a:rPr>
              <a:t>Flexibility will help to support in finding rooming solutions.</a:t>
            </a:r>
          </a:p>
          <a:p>
            <a:pPr algn="ctr"/>
            <a:endParaRPr lang="en-US" sz="1400">
              <a:solidFill>
                <a:schemeClr val="bg1"/>
              </a:solidFill>
              <a:latin typeface="Bierstadt" panose="020B0004020202020204" pitchFamily="34" charset="0"/>
            </a:endParaRPr>
          </a:p>
          <a:p>
            <a:pPr algn="ctr"/>
            <a:r>
              <a:rPr lang="en-US" sz="1400">
                <a:solidFill>
                  <a:schemeClr val="bg1"/>
                </a:solidFill>
                <a:latin typeface="Bierstadt"/>
              </a:rPr>
              <a:t>As an example, this may mean moving date or time, or reviewing class sizes, teaching to</a:t>
            </a:r>
            <a:r>
              <a:rPr lang="en-US" sz="1400" strike="sngStrike">
                <a:solidFill>
                  <a:schemeClr val="bg1"/>
                </a:solidFill>
                <a:latin typeface="Bierstadt"/>
              </a:rPr>
              <a:t> </a:t>
            </a:r>
            <a:r>
              <a:rPr lang="en-US" sz="1400">
                <a:solidFill>
                  <a:schemeClr val="bg1"/>
                </a:solidFill>
                <a:latin typeface="Bierstadt"/>
              </a:rPr>
              <a:t>achieve a resolution.</a:t>
            </a:r>
          </a:p>
        </p:txBody>
      </p:sp>
      <p:sp>
        <p:nvSpPr>
          <p:cNvPr id="19" name="TextBox 18">
            <a:extLst>
              <a:ext uri="{FF2B5EF4-FFF2-40B4-BE49-F238E27FC236}">
                <a16:creationId xmlns:a16="http://schemas.microsoft.com/office/drawing/2014/main" id="{573D6423-B05C-96F7-AC7F-88FB56F22301}"/>
              </a:ext>
            </a:extLst>
          </p:cNvPr>
          <p:cNvSpPr txBox="1"/>
          <p:nvPr/>
        </p:nvSpPr>
        <p:spPr>
          <a:xfrm>
            <a:off x="2540783" y="1283335"/>
            <a:ext cx="7048093" cy="523220"/>
          </a:xfrm>
          <a:prstGeom prst="rect">
            <a:avLst/>
          </a:prstGeom>
          <a:noFill/>
        </p:spPr>
        <p:txBody>
          <a:bodyPr wrap="square">
            <a:spAutoFit/>
          </a:bodyPr>
          <a:lstStyle/>
          <a:p>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Ask from our Teaching Staff Post-Rooming</a:t>
            </a:r>
            <a:endParaRPr lang="en-GB" sz="2800"/>
          </a:p>
        </p:txBody>
      </p:sp>
      <p:sp>
        <p:nvSpPr>
          <p:cNvPr id="3" name="Rectangle: Rounded Corners 2">
            <a:extLst>
              <a:ext uri="{FF2B5EF4-FFF2-40B4-BE49-F238E27FC236}">
                <a16:creationId xmlns:a16="http://schemas.microsoft.com/office/drawing/2014/main" id="{AF4DB952-B0AC-EA07-226A-691A09D844AD}"/>
              </a:ext>
            </a:extLst>
          </p:cNvPr>
          <p:cNvSpPr/>
          <p:nvPr/>
        </p:nvSpPr>
        <p:spPr>
          <a:xfrm>
            <a:off x="3093213" y="1945704"/>
            <a:ext cx="3136231" cy="3979044"/>
          </a:xfrm>
          <a:prstGeom prst="roundRect">
            <a:avLst/>
          </a:prstGeom>
          <a:solidFill>
            <a:srgbClr val="7D223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3200" b="1">
                <a:solidFill>
                  <a:schemeClr val="bg1"/>
                </a:solidFill>
                <a:latin typeface="Bierstadt" panose="020B0004020202020204" pitchFamily="34" charset="0"/>
              </a:rPr>
              <a:t>Consider </a:t>
            </a:r>
          </a:p>
          <a:p>
            <a:pPr algn="ctr"/>
            <a:r>
              <a:rPr lang="en-US" sz="3200" b="1">
                <a:solidFill>
                  <a:schemeClr val="bg1"/>
                </a:solidFill>
                <a:latin typeface="Bierstadt" panose="020B0004020202020204" pitchFamily="34" charset="0"/>
              </a:rPr>
              <a:t>‘Is it needed?’</a:t>
            </a:r>
          </a:p>
          <a:p>
            <a:pPr algn="ctr"/>
            <a:endParaRPr lang="en-US" sz="1400">
              <a:solidFill>
                <a:schemeClr val="bg1"/>
              </a:solidFill>
              <a:latin typeface="Bierstadt" panose="020B0004020202020204" pitchFamily="34" charset="0"/>
            </a:endParaRPr>
          </a:p>
          <a:p>
            <a:pPr algn="ctr"/>
            <a:r>
              <a:rPr lang="en-US" sz="1400">
                <a:solidFill>
                  <a:schemeClr val="bg1"/>
                </a:solidFill>
                <a:latin typeface="Bierstadt" panose="020B0004020202020204" pitchFamily="34" charset="0"/>
              </a:rPr>
              <a:t>We will be requesting that only essential changes are requested post rooming.</a:t>
            </a:r>
          </a:p>
          <a:p>
            <a:pPr algn="ctr"/>
            <a:endParaRPr lang="en-US" sz="1400">
              <a:solidFill>
                <a:schemeClr val="bg1"/>
              </a:solidFill>
              <a:latin typeface="Bierstadt" panose="020B0004020202020204" pitchFamily="34" charset="0"/>
            </a:endParaRPr>
          </a:p>
          <a:p>
            <a:pPr algn="ctr"/>
            <a:r>
              <a:rPr lang="en-US" sz="1400">
                <a:solidFill>
                  <a:schemeClr val="bg1"/>
                </a:solidFill>
                <a:latin typeface="Bierstadt" panose="020B0004020202020204" pitchFamily="34" charset="0"/>
              </a:rPr>
              <a:t>Changes post rooming can cause a significant impact on the timetable.</a:t>
            </a:r>
            <a:endParaRPr lang="en-GB" sz="1400">
              <a:solidFill>
                <a:schemeClr val="bg1"/>
              </a:solidFill>
            </a:endParaRPr>
          </a:p>
        </p:txBody>
      </p:sp>
      <p:sp>
        <p:nvSpPr>
          <p:cNvPr id="18" name="TextBox 17">
            <a:extLst>
              <a:ext uri="{FF2B5EF4-FFF2-40B4-BE49-F238E27FC236}">
                <a16:creationId xmlns:a16="http://schemas.microsoft.com/office/drawing/2014/main" id="{EE2ED66F-94D2-576E-FFFA-7CA0664399B5}"/>
              </a:ext>
            </a:extLst>
          </p:cNvPr>
          <p:cNvSpPr txBox="1"/>
          <p:nvPr/>
        </p:nvSpPr>
        <p:spPr>
          <a:xfrm>
            <a:off x="1788419" y="6063898"/>
            <a:ext cx="8615162" cy="707886"/>
          </a:xfrm>
          <a:prstGeom prst="rect">
            <a:avLst/>
          </a:prstGeom>
          <a:noFill/>
        </p:spPr>
        <p:txBody>
          <a:bodyPr wrap="square" lIns="91440" tIns="45720" rIns="91440" bIns="45720" anchor="t">
            <a:spAutoFit/>
          </a:bodyPr>
          <a:lstStyle/>
          <a:p>
            <a:pPr>
              <a:spcBef>
                <a:spcPct val="0"/>
              </a:spcBef>
              <a:spcAft>
                <a:spcPct val="0"/>
              </a:spcAft>
              <a:defRPr/>
            </a:pPr>
            <a:r>
              <a:rPr lang="en-US" sz="1000" b="1">
                <a:solidFill>
                  <a:srgbClr val="002060"/>
                </a:solidFill>
                <a:latin typeface="Bierstadt"/>
                <a:ea typeface="ＭＳ Ｐゴシック"/>
                <a:cs typeface="Arial"/>
              </a:rPr>
              <a:t>Please note </a:t>
            </a:r>
            <a:r>
              <a:rPr lang="en-US" sz="1000">
                <a:solidFill>
                  <a:srgbClr val="002060"/>
                </a:solidFill>
                <a:latin typeface="Bierstadt"/>
                <a:ea typeface="ＭＳ Ｐゴシック"/>
                <a:cs typeface="Arial"/>
              </a:rPr>
              <a:t>where we cannot accommodate a change in the timetable, your local Professional Services contact will be in touch alongside the relevant academic staff to understand the impact on not going ahead with this change. </a:t>
            </a:r>
            <a:endParaRPr lang="en-US" sz="1000">
              <a:solidFill>
                <a:srgbClr val="002060"/>
              </a:solidFill>
              <a:latin typeface="Bierstadt" panose="020B0004020202020204" pitchFamily="34" charset="0"/>
              <a:ea typeface="ＭＳ Ｐゴシック"/>
              <a:cs typeface="Arial" panose="020B0604020202020204" pitchFamily="34" charset="0"/>
            </a:endParaRPr>
          </a:p>
          <a:p>
            <a:pPr lvl="0">
              <a:spcBef>
                <a:spcPct val="0"/>
              </a:spcBef>
              <a:spcAft>
                <a:spcPct val="0"/>
              </a:spcAft>
              <a:defRPr/>
            </a:pPr>
            <a:endParaRPr lang="en-US" sz="1000">
              <a:solidFill>
                <a:srgbClr val="002060"/>
              </a:solidFill>
              <a:latin typeface="Bierstadt" panose="020B0004020202020204" pitchFamily="34" charset="0"/>
              <a:ea typeface="ＭＳ Ｐゴシック"/>
              <a:cs typeface="Arial" panose="020B0604020202020204" pitchFamily="34" charset="0"/>
            </a:endParaRPr>
          </a:p>
          <a:p>
            <a:pPr>
              <a:spcBef>
                <a:spcPct val="0"/>
              </a:spcBef>
              <a:spcAft>
                <a:spcPct val="0"/>
              </a:spcAft>
              <a:defRPr/>
            </a:pPr>
            <a:r>
              <a:rPr lang="en-US" sz="1000">
                <a:solidFill>
                  <a:srgbClr val="002060"/>
                </a:solidFill>
                <a:latin typeface="Bierstadt"/>
                <a:ea typeface="ＭＳ Ｐゴシック"/>
                <a:cs typeface="Arial"/>
              </a:rPr>
              <a:t>We cannot guarantee we can accommodate all change. </a:t>
            </a:r>
            <a:endParaRPr lang="en-GB" sz="1000">
              <a:solidFill>
                <a:srgbClr val="002060"/>
              </a:solidFill>
              <a:latin typeface="Bierstadt" panose="020B00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17130390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2000"/>
                                        <p:tgtEl>
                                          <p:spTgt spid="3"/>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2000"/>
                                        <p:tgtEl>
                                          <p:spTgt spid="17"/>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3" grpId="0" animBg="1"/>
      <p:bldP spid="18" grpId="0"/>
    </p:bldLst>
  </p:timing>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4B3E187-D6D5-EDD4-E3BB-64300E3CF7D3}"/>
              </a:ext>
            </a:extLst>
          </p:cNvPr>
          <p:cNvSpPr txBox="1"/>
          <p:nvPr/>
        </p:nvSpPr>
        <p:spPr>
          <a:xfrm>
            <a:off x="1218561" y="376361"/>
            <a:ext cx="9184421" cy="400110"/>
          </a:xfrm>
          <a:prstGeom prst="rect">
            <a:avLst/>
          </a:prstGeom>
          <a:noFill/>
        </p:spPr>
        <p:txBody>
          <a:bodyPr wrap="square" lIns="91440" tIns="45720" rIns="91440" bIns="45720" anchor="t">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23/24 Roles and Responsibilities</a:t>
            </a:r>
            <a:endParaRPr kumimoji="0" lang="en-GB" sz="2000" b="0" i="0" u="none"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grpSp>
        <p:nvGrpSpPr>
          <p:cNvPr id="5" name="Group 4">
            <a:extLst>
              <a:ext uri="{FF2B5EF4-FFF2-40B4-BE49-F238E27FC236}">
                <a16:creationId xmlns:a16="http://schemas.microsoft.com/office/drawing/2014/main" id="{37B20993-B6C7-1CAE-D151-8DD8BF6ED97A}"/>
              </a:ext>
            </a:extLst>
          </p:cNvPr>
          <p:cNvGrpSpPr/>
          <p:nvPr/>
        </p:nvGrpSpPr>
        <p:grpSpPr>
          <a:xfrm>
            <a:off x="9625264" y="253250"/>
            <a:ext cx="2309136" cy="646331"/>
            <a:chOff x="9625264" y="253250"/>
            <a:chExt cx="2309136" cy="646331"/>
          </a:xfrm>
        </p:grpSpPr>
        <p:sp>
          <p:nvSpPr>
            <p:cNvPr id="6" name="TextBox 5">
              <a:extLst>
                <a:ext uri="{FF2B5EF4-FFF2-40B4-BE49-F238E27FC236}">
                  <a16:creationId xmlns:a16="http://schemas.microsoft.com/office/drawing/2014/main" id="{77D09FB0-CEC0-F56A-12EF-84857BCFDD99}"/>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8" name="Group 7">
              <a:extLst>
                <a:ext uri="{FF2B5EF4-FFF2-40B4-BE49-F238E27FC236}">
                  <a16:creationId xmlns:a16="http://schemas.microsoft.com/office/drawing/2014/main" id="{C885BA9D-4C40-27C1-6F26-237464132F98}"/>
                </a:ext>
              </a:extLst>
            </p:cNvPr>
            <p:cNvGrpSpPr/>
            <p:nvPr/>
          </p:nvGrpSpPr>
          <p:grpSpPr>
            <a:xfrm>
              <a:off x="11536237" y="497697"/>
              <a:ext cx="280800" cy="327641"/>
              <a:chOff x="11536237" y="497697"/>
              <a:chExt cx="280800" cy="327641"/>
            </a:xfrm>
          </p:grpSpPr>
          <p:grpSp>
            <p:nvGrpSpPr>
              <p:cNvPr id="9" name="Group 8">
                <a:extLst>
                  <a:ext uri="{FF2B5EF4-FFF2-40B4-BE49-F238E27FC236}">
                    <a16:creationId xmlns:a16="http://schemas.microsoft.com/office/drawing/2014/main" id="{4FB29DC4-9D58-55E9-9F49-2E30EA8AC864}"/>
                  </a:ext>
                </a:extLst>
              </p:cNvPr>
              <p:cNvGrpSpPr/>
              <p:nvPr/>
            </p:nvGrpSpPr>
            <p:grpSpPr>
              <a:xfrm>
                <a:off x="11556085" y="569238"/>
                <a:ext cx="241524" cy="235743"/>
                <a:chOff x="7436753" y="3724651"/>
                <a:chExt cx="241524" cy="235743"/>
              </a:xfrm>
            </p:grpSpPr>
            <p:sp>
              <p:nvSpPr>
                <p:cNvPr id="12" name="Freeform: Shape 11">
                  <a:extLst>
                    <a:ext uri="{FF2B5EF4-FFF2-40B4-BE49-F238E27FC236}">
                      <a16:creationId xmlns:a16="http://schemas.microsoft.com/office/drawing/2014/main" id="{F9B2BB82-CAA2-AF41-1A31-0CB3A2C5AEDA}"/>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3" name="Freeform: Shape 12">
                  <a:extLst>
                    <a:ext uri="{FF2B5EF4-FFF2-40B4-BE49-F238E27FC236}">
                      <a16:creationId xmlns:a16="http://schemas.microsoft.com/office/drawing/2014/main" id="{FFD4F8D5-8FC7-A7E7-2F52-608ABD6E1F1B}"/>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170F7F6F-A59E-9B16-EDCB-E763DF0EC38D}"/>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9A0232F3-A86B-ED29-FE0A-5B5A1FA191A5}"/>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722F0732-CEF3-2037-B39A-2FCBE9236250}"/>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10" name="Isosceles Triangle 9">
                <a:extLst>
                  <a:ext uri="{FF2B5EF4-FFF2-40B4-BE49-F238E27FC236}">
                    <a16:creationId xmlns:a16="http://schemas.microsoft.com/office/drawing/2014/main" id="{99D20DAC-7C04-6FB4-651F-70D655B74074}"/>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Freeform: Shape 10">
                <a:extLst>
                  <a:ext uri="{FF2B5EF4-FFF2-40B4-BE49-F238E27FC236}">
                    <a16:creationId xmlns:a16="http://schemas.microsoft.com/office/drawing/2014/main" id="{353C473F-8D9B-82B2-0334-53435DA373CB}"/>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grpSp>
      <p:sp>
        <p:nvSpPr>
          <p:cNvPr id="4" name="Rectangle: Rounded Corners 3">
            <a:extLst>
              <a:ext uri="{FF2B5EF4-FFF2-40B4-BE49-F238E27FC236}">
                <a16:creationId xmlns:a16="http://schemas.microsoft.com/office/drawing/2014/main" id="{D03FF45C-698D-EC59-CCB5-647B6B0C9FDA}"/>
              </a:ext>
            </a:extLst>
          </p:cNvPr>
          <p:cNvSpPr/>
          <p:nvPr/>
        </p:nvSpPr>
        <p:spPr>
          <a:xfrm>
            <a:off x="5810771" y="1891193"/>
            <a:ext cx="3174165" cy="3979044"/>
          </a:xfrm>
          <a:prstGeom prst="roundRect">
            <a:avLst/>
          </a:prstGeom>
          <a:solidFill>
            <a:srgbClr val="95127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b="1">
                <a:solidFill>
                  <a:schemeClr val="bg1"/>
                </a:solidFill>
                <a:latin typeface="Bierstadt" panose="020B0004020202020204" pitchFamily="34" charset="0"/>
              </a:rPr>
              <a:t>Engage with the ‘Right First-Time’ approach</a:t>
            </a:r>
          </a:p>
          <a:p>
            <a:pPr algn="ctr"/>
            <a:r>
              <a:rPr lang="en-GB" sz="1400">
                <a:solidFill>
                  <a:schemeClr val="bg1"/>
                </a:solidFill>
                <a:latin typeface="Bierstadt" panose="020B0004020202020204" pitchFamily="34" charset="0"/>
              </a:rPr>
              <a:t>With any new or changed requirements gathered since May.</a:t>
            </a:r>
          </a:p>
          <a:p>
            <a:pPr algn="ctr"/>
            <a:r>
              <a:rPr lang="en-US" sz="1400">
                <a:solidFill>
                  <a:schemeClr val="bg1"/>
                </a:solidFill>
                <a:latin typeface="Bierstadt" panose="020B0004020202020204" pitchFamily="34" charset="0"/>
              </a:rPr>
              <a:t>We will be requesting that only essential changes are requested post rooming.</a:t>
            </a:r>
          </a:p>
          <a:p>
            <a:pPr algn="ctr"/>
            <a:endParaRPr lang="en-GB" sz="1000">
              <a:solidFill>
                <a:schemeClr val="bg1"/>
              </a:solidFill>
              <a:latin typeface="Bierstadt" panose="020B0004020202020204" pitchFamily="34" charset="0"/>
            </a:endParaRPr>
          </a:p>
          <a:p>
            <a:pPr algn="ctr"/>
            <a:r>
              <a:rPr lang="en-US" sz="1400">
                <a:solidFill>
                  <a:schemeClr val="bg1"/>
                </a:solidFill>
                <a:latin typeface="Bierstadt" panose="020B0004020202020204" pitchFamily="34" charset="0"/>
              </a:rPr>
              <a:t>The Availability Checker should be used once the timetable is released to find a slot on the timetable ahead of requesting a change or making any amendments</a:t>
            </a:r>
          </a:p>
        </p:txBody>
      </p:sp>
      <p:sp>
        <p:nvSpPr>
          <p:cNvPr id="19" name="TextBox 18">
            <a:extLst>
              <a:ext uri="{FF2B5EF4-FFF2-40B4-BE49-F238E27FC236}">
                <a16:creationId xmlns:a16="http://schemas.microsoft.com/office/drawing/2014/main" id="{573D6423-B05C-96F7-AC7F-88FB56F22301}"/>
              </a:ext>
            </a:extLst>
          </p:cNvPr>
          <p:cNvSpPr txBox="1"/>
          <p:nvPr/>
        </p:nvSpPr>
        <p:spPr>
          <a:xfrm>
            <a:off x="1218561" y="1283335"/>
            <a:ext cx="9657808" cy="523220"/>
          </a:xfrm>
          <a:prstGeom prst="rect">
            <a:avLst/>
          </a:prstGeom>
          <a:noFill/>
        </p:spPr>
        <p:txBody>
          <a:bodyPr wrap="square">
            <a:spAutoFit/>
          </a:bodyPr>
          <a:lstStyle/>
          <a:p>
            <a:pPr algn="ctr"/>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Ask from our Professional</a:t>
            </a:r>
            <a:r>
              <a:rPr kumimoji="0" lang="en-GB" sz="2800" b="1" i="0" u="none" strike="noStrike" kern="1200" cap="none" spc="0" normalizeH="0" noProof="0">
                <a:ln>
                  <a:noFill/>
                </a:ln>
                <a:solidFill>
                  <a:srgbClr val="003460"/>
                </a:solidFill>
                <a:effectLst/>
                <a:uLnTx/>
                <a:uFillTx/>
                <a:latin typeface="Bierstadt" panose="020B0004020202020204" pitchFamily="34" charset="0"/>
                <a:ea typeface="+mn-ea"/>
                <a:cs typeface="Segoe UI"/>
              </a:rPr>
              <a:t> Services Staff </a:t>
            </a:r>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P</a:t>
            </a:r>
            <a:r>
              <a:rPr lang="en-GB" sz="2800" b="1" noProof="0">
                <a:solidFill>
                  <a:srgbClr val="003460"/>
                </a:solidFill>
                <a:latin typeface="Bierstadt" panose="020B0004020202020204" pitchFamily="34" charset="0"/>
                <a:cs typeface="Segoe UI"/>
              </a:rPr>
              <a:t>ost</a:t>
            </a:r>
            <a:r>
              <a:rPr kumimoji="0" lang="en-GB" sz="28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-Rooming</a:t>
            </a:r>
            <a:endParaRPr lang="en-GB" sz="2800"/>
          </a:p>
        </p:txBody>
      </p:sp>
      <p:sp>
        <p:nvSpPr>
          <p:cNvPr id="20" name="Rectangle: Rounded Corners 19">
            <a:extLst>
              <a:ext uri="{FF2B5EF4-FFF2-40B4-BE49-F238E27FC236}">
                <a16:creationId xmlns:a16="http://schemas.microsoft.com/office/drawing/2014/main" id="{E97901A4-324A-6B16-1125-F2DCB5FEC01B}"/>
              </a:ext>
            </a:extLst>
          </p:cNvPr>
          <p:cNvSpPr/>
          <p:nvPr/>
        </p:nvSpPr>
        <p:spPr>
          <a:xfrm>
            <a:off x="2505075" y="1848811"/>
            <a:ext cx="3136231" cy="3979044"/>
          </a:xfrm>
          <a:prstGeom prst="roundRect">
            <a:avLst>
              <a:gd name="adj" fmla="val 14632"/>
            </a:avLst>
          </a:prstGeom>
          <a:solidFill>
            <a:srgbClr val="00539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US" sz="2800" b="1">
                <a:solidFill>
                  <a:schemeClr val="bg1"/>
                </a:solidFill>
                <a:latin typeface="Bierstadt" panose="020B0004020202020204" pitchFamily="34" charset="0"/>
              </a:rPr>
              <a:t>Work together to support resolutions</a:t>
            </a:r>
          </a:p>
          <a:p>
            <a:pPr algn="ctr"/>
            <a:endParaRPr lang="en-GB" sz="1600">
              <a:solidFill>
                <a:schemeClr val="bg1"/>
              </a:solidFill>
              <a:latin typeface="Bierstadt" panose="020B0004020202020204" pitchFamily="34" charset="0"/>
            </a:endParaRPr>
          </a:p>
          <a:p>
            <a:pPr algn="ctr"/>
            <a:r>
              <a:rPr lang="en-GB" sz="1400">
                <a:solidFill>
                  <a:schemeClr val="bg1"/>
                </a:solidFill>
                <a:latin typeface="Bierstadt" panose="020B0004020202020204" pitchFamily="34" charset="0"/>
              </a:rPr>
              <a:t>Engage with colleagues across Schools, Colleges and Space Management and Timetabling to review and resolve unroomed events. </a:t>
            </a:r>
          </a:p>
          <a:p>
            <a:pPr algn="ctr"/>
            <a:endParaRPr lang="en-GB" sz="1400">
              <a:solidFill>
                <a:schemeClr val="bg1"/>
              </a:solidFill>
              <a:latin typeface="Bierstadt" panose="020B0004020202020204" pitchFamily="34" charset="0"/>
            </a:endParaRPr>
          </a:p>
          <a:p>
            <a:pPr algn="ctr"/>
            <a:r>
              <a:rPr lang="en-GB" sz="1400">
                <a:solidFill>
                  <a:schemeClr val="bg1"/>
                </a:solidFill>
                <a:latin typeface="Bierstadt" panose="020B0004020202020204" pitchFamily="34" charset="0"/>
              </a:rPr>
              <a:t>Be aware of moving demand into peak times.</a:t>
            </a:r>
            <a:endParaRPr lang="en-GB" sz="1400">
              <a:solidFill>
                <a:srgbClr val="000000"/>
              </a:solidFill>
              <a:latin typeface="Bierstadt" panose="020B0004020202020204" pitchFamily="34" charset="0"/>
            </a:endParaRPr>
          </a:p>
        </p:txBody>
      </p:sp>
      <p:sp>
        <p:nvSpPr>
          <p:cNvPr id="2" name="TextBox 1">
            <a:extLst>
              <a:ext uri="{FF2B5EF4-FFF2-40B4-BE49-F238E27FC236}">
                <a16:creationId xmlns:a16="http://schemas.microsoft.com/office/drawing/2014/main" id="{B42E97EB-F758-04E3-A6D4-4DB12F7E7B64}"/>
              </a:ext>
            </a:extLst>
          </p:cNvPr>
          <p:cNvSpPr txBox="1"/>
          <p:nvPr/>
        </p:nvSpPr>
        <p:spPr>
          <a:xfrm>
            <a:off x="1739884" y="5954876"/>
            <a:ext cx="8615162" cy="707886"/>
          </a:xfrm>
          <a:prstGeom prst="rect">
            <a:avLst/>
          </a:prstGeom>
          <a:noFill/>
        </p:spPr>
        <p:txBody>
          <a:bodyPr wrap="square" lIns="91440" tIns="45720" rIns="91440" bIns="45720" anchor="t">
            <a:spAutoFit/>
          </a:bodyPr>
          <a:lstStyle/>
          <a:p>
            <a:pPr>
              <a:spcBef>
                <a:spcPct val="0"/>
              </a:spcBef>
              <a:spcAft>
                <a:spcPct val="0"/>
              </a:spcAft>
              <a:defRPr/>
            </a:pPr>
            <a:r>
              <a:rPr lang="en-US" sz="1000" b="1">
                <a:solidFill>
                  <a:srgbClr val="002060"/>
                </a:solidFill>
                <a:latin typeface="Bierstadt"/>
                <a:ea typeface="ＭＳ Ｐゴシック"/>
                <a:cs typeface="Arial"/>
              </a:rPr>
              <a:t>Please note </a:t>
            </a:r>
            <a:r>
              <a:rPr lang="en-US" sz="1000">
                <a:solidFill>
                  <a:srgbClr val="002060"/>
                </a:solidFill>
                <a:latin typeface="Bierstadt"/>
                <a:ea typeface="ＭＳ Ｐゴシック"/>
                <a:cs typeface="Arial"/>
              </a:rPr>
              <a:t>where we cannot accommodate a change in the timetable, your local Professional Services contact will be in touch alongside the relevant academic staff to understand the impact on not going ahead with this change. </a:t>
            </a:r>
            <a:endParaRPr lang="en-US" sz="1000">
              <a:solidFill>
                <a:srgbClr val="002060"/>
              </a:solidFill>
              <a:latin typeface="Bierstadt" panose="020B0004020202020204" pitchFamily="34" charset="0"/>
              <a:ea typeface="ＭＳ Ｐゴシック"/>
              <a:cs typeface="Arial" panose="020B0604020202020204" pitchFamily="34" charset="0"/>
            </a:endParaRPr>
          </a:p>
          <a:p>
            <a:pPr lvl="0">
              <a:spcBef>
                <a:spcPct val="0"/>
              </a:spcBef>
              <a:spcAft>
                <a:spcPct val="0"/>
              </a:spcAft>
              <a:defRPr/>
            </a:pPr>
            <a:endParaRPr lang="en-US" sz="1000">
              <a:solidFill>
                <a:srgbClr val="002060"/>
              </a:solidFill>
              <a:latin typeface="Bierstadt" panose="020B0004020202020204" pitchFamily="34" charset="0"/>
              <a:ea typeface="ＭＳ Ｐゴシック"/>
              <a:cs typeface="Arial" panose="020B0604020202020204" pitchFamily="34" charset="0"/>
            </a:endParaRPr>
          </a:p>
          <a:p>
            <a:pPr>
              <a:spcBef>
                <a:spcPct val="0"/>
              </a:spcBef>
              <a:spcAft>
                <a:spcPct val="0"/>
              </a:spcAft>
              <a:defRPr/>
            </a:pPr>
            <a:r>
              <a:rPr lang="en-US" sz="1000">
                <a:solidFill>
                  <a:srgbClr val="002060"/>
                </a:solidFill>
                <a:latin typeface="Bierstadt"/>
                <a:ea typeface="ＭＳ Ｐゴシック"/>
                <a:cs typeface="Arial"/>
              </a:rPr>
              <a:t>We cannot guarantee we can accommodate all change. </a:t>
            </a:r>
            <a:endParaRPr lang="en-GB" sz="1000">
              <a:solidFill>
                <a:srgbClr val="002060"/>
              </a:solidFill>
              <a:latin typeface="Bierstadt" panose="020B0004020202020204" pitchFamily="34" charset="0"/>
              <a:ea typeface="ＭＳ Ｐゴシック"/>
              <a:cs typeface="Arial" panose="020B0604020202020204" pitchFamily="34" charset="0"/>
            </a:endParaRPr>
          </a:p>
        </p:txBody>
      </p:sp>
    </p:spTree>
    <p:extLst>
      <p:ext uri="{BB962C8B-B14F-4D97-AF65-F5344CB8AC3E}">
        <p14:creationId xmlns:p14="http://schemas.microsoft.com/office/powerpoint/2010/main" val="7940219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2000"/>
                                        <p:tgtEl>
                                          <p:spTgt spid="20"/>
                                        </p:tgtEl>
                                      </p:cBhvr>
                                    </p:animEffect>
                                  </p:childTnLst>
                                </p:cTn>
                              </p:par>
                            </p:childTnLst>
                          </p:cTn>
                        </p:par>
                        <p:par>
                          <p:cTn id="16" fill="hold">
                            <p:stCondLst>
                              <p:cond delay="6000"/>
                            </p:stCondLst>
                            <p:childTnLst>
                              <p:par>
                                <p:cTn id="17" presetID="10"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9" grpId="0"/>
      <p:bldP spid="20" grpId="0" animBg="1"/>
      <p:bldP spid="2" grpId="0"/>
    </p:bldLst>
  </p:timing>
  <p:extLst>
    <p:ext uri="{6950BFC3-D8DA-4A85-94F7-54DA5524770B}">
      <p188:commentRel xmlns:p188="http://schemas.microsoft.com/office/powerpoint/2018/8/main" r:id="rId3"/>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4B3E187-D6D5-EDD4-E3BB-64300E3CF7D3}"/>
              </a:ext>
            </a:extLst>
          </p:cNvPr>
          <p:cNvSpPr txBox="1"/>
          <p:nvPr/>
        </p:nvSpPr>
        <p:spPr>
          <a:xfrm>
            <a:off x="1218562" y="376361"/>
            <a:ext cx="3475358" cy="400110"/>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a:ln>
                  <a:noFill/>
                </a:ln>
                <a:solidFill>
                  <a:srgbClr val="003460"/>
                </a:solidFill>
                <a:effectLst/>
                <a:uLnTx/>
                <a:uFillTx/>
                <a:latin typeface="Bierstadt" panose="020B0004020202020204" pitchFamily="34" charset="0"/>
                <a:ea typeface="+mn-ea"/>
                <a:cs typeface="Segoe UI"/>
              </a:rPr>
              <a:t>AY 24/25 High Level Process</a:t>
            </a:r>
            <a:endParaRPr kumimoji="0" lang="en-GB" sz="20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
        <p:nvSpPr>
          <p:cNvPr id="5" name="TextBox 4">
            <a:extLst>
              <a:ext uri="{FF2B5EF4-FFF2-40B4-BE49-F238E27FC236}">
                <a16:creationId xmlns:a16="http://schemas.microsoft.com/office/drawing/2014/main" id="{A50BFBBF-F93E-8125-53D4-A3D8BB58B4B7}"/>
              </a:ext>
            </a:extLst>
          </p:cNvPr>
          <p:cNvSpPr txBox="1"/>
          <p:nvPr/>
        </p:nvSpPr>
        <p:spPr>
          <a:xfrm>
            <a:off x="6214369" y="4176191"/>
            <a:ext cx="5331150" cy="1600438"/>
          </a:xfrm>
          <a:prstGeom prst="rect">
            <a:avLst/>
          </a:prstGeom>
          <a:noFill/>
        </p:spPr>
        <p:txBody>
          <a:bodyPr wrap="square" lIns="91440" tIns="45720" rIns="91440" bIns="45720" anchor="t">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3560"/>
                </a:solidFill>
                <a:effectLst/>
                <a:uLnTx/>
                <a:uFillTx/>
                <a:latin typeface="Bierstadt" panose="020B0004020202020204" pitchFamily="34" charset="0"/>
                <a:ea typeface="DengXian" panose="02010600030101010101" pitchFamily="2" charset="-122"/>
                <a:cs typeface="Calibri" panose="020F0502020204030204" pitchFamily="34" charset="0"/>
              </a:rPr>
              <a:t>Move from minimal change to </a:t>
            </a:r>
            <a:r>
              <a:rPr kumimoji="0" lang="en-GB" sz="1800" b="1" i="0" u="sng" strike="noStrike" kern="1200" cap="none" spc="0" normalizeH="0" baseline="0" noProof="0">
                <a:ln>
                  <a:noFill/>
                </a:ln>
                <a:solidFill>
                  <a:srgbClr val="003560"/>
                </a:solidFill>
                <a:effectLst/>
                <a:uLnTx/>
                <a:uFillTx/>
                <a:latin typeface="Bierstadt" panose="020B0004020202020204" pitchFamily="34" charset="0"/>
                <a:ea typeface="DengXian" panose="02010600030101010101" pitchFamily="2" charset="-122"/>
                <a:cs typeface="Calibri" panose="020F0502020204030204" pitchFamily="34" charset="0"/>
              </a:rPr>
              <a:t>controlled change</a:t>
            </a:r>
            <a:r>
              <a:rPr kumimoji="0" lang="en-GB" sz="1800" b="1" i="0" u="none" strike="noStrike" kern="1200" cap="none" spc="0" normalizeH="0" baseline="0" noProof="0">
                <a:ln>
                  <a:noFill/>
                </a:ln>
                <a:solidFill>
                  <a:srgbClr val="003560"/>
                </a:solidFill>
                <a:effectLst/>
                <a:uLnTx/>
                <a:uFillTx/>
                <a:latin typeface="Bierstadt" panose="020B0004020202020204" pitchFamily="34" charset="0"/>
                <a:ea typeface="DengXian" panose="02010600030101010101" pitchFamily="2" charset="-122"/>
                <a:cs typeface="Calibri" panose="020F0502020204030204" pitchFamily="34" charset="0"/>
              </a:rPr>
              <a:t>.</a:t>
            </a:r>
          </a:p>
          <a:p>
            <a:pPr marL="0" marR="0" lvl="0" indent="0" algn="ctr" defTabSz="914400" rtl="0" eaLnBrk="1" fontAlgn="base" latinLnBrk="0" hangingPunct="1">
              <a:lnSpc>
                <a:spcPct val="100000"/>
              </a:lnSpc>
              <a:spcBef>
                <a:spcPts val="0"/>
              </a:spcBef>
              <a:spcAft>
                <a:spcPts val="0"/>
              </a:spcAft>
              <a:buClrTx/>
              <a:buSzTx/>
              <a:buFontTx/>
              <a:buNone/>
              <a:tabLst/>
              <a:defRPr/>
            </a:pPr>
            <a:endParaRPr kumimoji="0" lang="en-GB" sz="1600" b="1" i="0" u="none" strike="noStrike" kern="1200" cap="none" spc="0" normalizeH="0" baseline="0" noProof="0">
              <a:ln>
                <a:noFill/>
              </a:ln>
              <a:solidFill>
                <a:srgbClr val="003560"/>
              </a:solidFill>
              <a:effectLst/>
              <a:uLnTx/>
              <a:uFillTx/>
              <a:latin typeface="Bierstadt" panose="020B0004020202020204" pitchFamily="34" charset="0"/>
              <a:ea typeface="DengXian" panose="02010600030101010101" pitchFamily="2" charset="-122"/>
              <a:cs typeface="Calibri" panose="020F0502020204030204" pitchFamily="34" charset="0"/>
            </a:endParaRPr>
          </a:p>
          <a:p>
            <a:pPr marL="285750" marR="0" lvl="0" indent="-285750"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003560"/>
                </a:solidFill>
                <a:effectLst/>
                <a:uLnTx/>
                <a:uFillTx/>
                <a:latin typeface="Bierstadt" panose="020B0004020202020204" pitchFamily="34" charset="0"/>
                <a:ea typeface="+mn-ea"/>
                <a:cs typeface="Segoe UI"/>
              </a:rPr>
              <a:t>We cannot guarantee all changes accommodated. </a:t>
            </a:r>
          </a:p>
          <a:p>
            <a:pPr marL="285750" marR="0" lvl="0" indent="-285750"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003560"/>
                </a:solidFill>
                <a:effectLst/>
                <a:uLnTx/>
                <a:uFillTx/>
                <a:latin typeface="Bierstadt" panose="020B0004020202020204" pitchFamily="34" charset="0"/>
                <a:ea typeface="+mn-ea"/>
                <a:cs typeface="Segoe UI"/>
              </a:rPr>
              <a:t>We will support changes aligned with the overall Learning &amp; Teaching strategy. </a:t>
            </a:r>
          </a:p>
          <a:p>
            <a:pPr marL="285750" marR="0" lvl="0" indent="-285750"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003560"/>
                </a:solidFill>
                <a:effectLst/>
                <a:uLnTx/>
                <a:uFillTx/>
                <a:latin typeface="Bierstadt" panose="020B0004020202020204" pitchFamily="34" charset="0"/>
                <a:ea typeface="+mn-ea"/>
                <a:cs typeface="Segoe UI"/>
              </a:rPr>
              <a:t>Ensure we resolve known clashes or conflicts</a:t>
            </a:r>
            <a:endParaRPr kumimoji="0" lang="en-GB" sz="1800" b="1" i="0" u="none" strike="noStrike" kern="1200" cap="none" spc="0" normalizeH="0" baseline="0" noProof="0">
              <a:ln>
                <a:noFill/>
              </a:ln>
              <a:solidFill>
                <a:srgbClr val="003560"/>
              </a:solidFill>
              <a:effectLst/>
              <a:uLnTx/>
              <a:uFillTx/>
              <a:latin typeface="Bierstadt" panose="020B0004020202020204" pitchFamily="34" charset="0"/>
              <a:ea typeface="+mn-ea"/>
              <a:cs typeface="Segoe UI"/>
            </a:endParaRPr>
          </a:p>
        </p:txBody>
      </p:sp>
      <p:sp>
        <p:nvSpPr>
          <p:cNvPr id="8" name="TextBox 7">
            <a:extLst>
              <a:ext uri="{FF2B5EF4-FFF2-40B4-BE49-F238E27FC236}">
                <a16:creationId xmlns:a16="http://schemas.microsoft.com/office/drawing/2014/main" id="{A916C667-BD2D-D2E4-710E-9C8042931E5E}"/>
              </a:ext>
            </a:extLst>
          </p:cNvPr>
          <p:cNvSpPr txBox="1"/>
          <p:nvPr/>
        </p:nvSpPr>
        <p:spPr>
          <a:xfrm>
            <a:off x="1037542" y="4514745"/>
            <a:ext cx="4329193" cy="1015663"/>
          </a:xfrm>
          <a:prstGeom prst="rect">
            <a:avLst/>
          </a:prstGeom>
          <a:noFill/>
        </p:spPr>
        <p:txBody>
          <a:bodyPr wrap="square">
            <a:spAutoFit/>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3560"/>
                </a:solidFill>
                <a:effectLst/>
                <a:uLnTx/>
                <a:uFillTx/>
                <a:latin typeface="Calibri" panose="020F0502020204030204"/>
                <a:ea typeface="DengXian" panose="02010600030101010101" pitchFamily="2" charset="-122"/>
                <a:cs typeface="Calibri" panose="020F0502020204030204" pitchFamily="34" charset="0"/>
              </a:rPr>
              <a:t>O</a:t>
            </a:r>
            <a:r>
              <a:rPr kumimoji="0" lang="en-GB" sz="1800" b="1" i="0" u="none" strike="noStrike" kern="1200" cap="none" spc="0" normalizeH="0" baseline="0" noProof="0">
                <a:ln>
                  <a:noFill/>
                </a:ln>
                <a:solidFill>
                  <a:srgbClr val="003560"/>
                </a:solidFill>
                <a:effectLst/>
                <a:uLnTx/>
                <a:uFillTx/>
                <a:latin typeface="Bierstadt" panose="020B0004020202020204" pitchFamily="34" charset="0"/>
                <a:ea typeface="DengXian" panose="02010600030101010101" pitchFamily="2" charset="-122"/>
                <a:cs typeface="Calibri" panose="020F0502020204030204" pitchFamily="34" charset="0"/>
              </a:rPr>
              <a:t>ur focus for AY24/25 is to foster close working relationships to facilitate "</a:t>
            </a:r>
            <a:r>
              <a:rPr kumimoji="0" lang="en-GB" sz="2400" b="1" i="0" u="sng" strike="noStrike" kern="1200" cap="none" spc="0" normalizeH="0" baseline="0" noProof="0">
                <a:ln>
                  <a:noFill/>
                </a:ln>
                <a:solidFill>
                  <a:srgbClr val="003560"/>
                </a:solidFill>
                <a:effectLst/>
                <a:uLnTx/>
                <a:uFillTx/>
                <a:latin typeface="Bierstadt" panose="020B0004020202020204" pitchFamily="34" charset="0"/>
                <a:ea typeface="DengXian" panose="02010600030101010101" pitchFamily="2" charset="-122"/>
                <a:cs typeface="Calibri" panose="020F0502020204030204" pitchFamily="34" charset="0"/>
              </a:rPr>
              <a:t>right first time</a:t>
            </a:r>
            <a:r>
              <a:rPr kumimoji="0" lang="en-GB" sz="1800" b="1" i="0" u="none" strike="noStrike" kern="1200" cap="none" spc="0" normalizeH="0" baseline="0" noProof="0">
                <a:ln>
                  <a:noFill/>
                </a:ln>
                <a:solidFill>
                  <a:srgbClr val="003560"/>
                </a:solidFill>
                <a:effectLst/>
                <a:uLnTx/>
                <a:uFillTx/>
                <a:latin typeface="Bierstadt" panose="020B0004020202020204" pitchFamily="34" charset="0"/>
                <a:ea typeface="DengXian" panose="02010600030101010101" pitchFamily="2" charset="-122"/>
                <a:cs typeface="Calibri" panose="020F0502020204030204" pitchFamily="34" charset="0"/>
              </a:rPr>
              <a:t>" processing.</a:t>
            </a:r>
          </a:p>
        </p:txBody>
      </p:sp>
      <p:sp>
        <p:nvSpPr>
          <p:cNvPr id="6" name="Rectangle 5">
            <a:extLst>
              <a:ext uri="{FF2B5EF4-FFF2-40B4-BE49-F238E27FC236}">
                <a16:creationId xmlns:a16="http://schemas.microsoft.com/office/drawing/2014/main" id="{E7681D44-CA7B-8AEC-C27D-FAA2EE40F188}"/>
              </a:ext>
            </a:extLst>
          </p:cNvPr>
          <p:cNvSpPr/>
          <p:nvPr/>
        </p:nvSpPr>
        <p:spPr>
          <a:xfrm>
            <a:off x="6337609" y="1946623"/>
            <a:ext cx="1145845" cy="1090416"/>
          </a:xfrm>
          <a:prstGeom prst="rect">
            <a:avLst/>
          </a:prstGeom>
          <a:solidFill>
            <a:srgbClr val="003560"/>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Un-roomed Event Resolution (CMIS Reopens)</a:t>
            </a:r>
          </a:p>
        </p:txBody>
      </p:sp>
      <p:sp>
        <p:nvSpPr>
          <p:cNvPr id="9" name="Rectangle 8">
            <a:extLst>
              <a:ext uri="{FF2B5EF4-FFF2-40B4-BE49-F238E27FC236}">
                <a16:creationId xmlns:a16="http://schemas.microsoft.com/office/drawing/2014/main" id="{0304302C-6D3A-F02C-343A-864ECF17031F}"/>
              </a:ext>
            </a:extLst>
          </p:cNvPr>
          <p:cNvSpPr/>
          <p:nvPr/>
        </p:nvSpPr>
        <p:spPr>
          <a:xfrm>
            <a:off x="5138165" y="1941916"/>
            <a:ext cx="1154260" cy="1096579"/>
          </a:xfrm>
          <a:prstGeom prst="rect">
            <a:avLst/>
          </a:prstGeom>
          <a:solidFill>
            <a:srgbClr val="395A4F"/>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Central Rooming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10" name="Rectangle 9">
            <a:extLst>
              <a:ext uri="{FF2B5EF4-FFF2-40B4-BE49-F238E27FC236}">
                <a16:creationId xmlns:a16="http://schemas.microsoft.com/office/drawing/2014/main" id="{24AB5C74-A723-4308-906A-7F36EA1C1C08}"/>
              </a:ext>
            </a:extLst>
          </p:cNvPr>
          <p:cNvSpPr/>
          <p:nvPr/>
        </p:nvSpPr>
        <p:spPr>
          <a:xfrm>
            <a:off x="7558549" y="1946623"/>
            <a:ext cx="2401115" cy="1090416"/>
          </a:xfrm>
          <a:prstGeom prst="rect">
            <a:avLst/>
          </a:prstGeom>
          <a:solidFill>
            <a:srgbClr val="BE4D00"/>
          </a:solidFill>
          <a:ln w="12700">
            <a:solidFill>
              <a:srgbClr val="BE4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7000"/>
              </a:lnSpc>
              <a:spcBef>
                <a:spcPts val="0"/>
              </a:spcBef>
              <a:spcAft>
                <a:spcPts val="80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DengXian" panose="02010600030101010101" pitchFamily="2" charset="-122"/>
                <a:cs typeface="Arial" panose="020B0604020202020204" pitchFamily="34" charset="0"/>
              </a:rPr>
              <a:t>Essential Change Request Process</a:t>
            </a:r>
          </a:p>
        </p:txBody>
      </p:sp>
      <p:sp>
        <p:nvSpPr>
          <p:cNvPr id="12" name="Rectangle 11">
            <a:extLst>
              <a:ext uri="{FF2B5EF4-FFF2-40B4-BE49-F238E27FC236}">
                <a16:creationId xmlns:a16="http://schemas.microsoft.com/office/drawing/2014/main" id="{7309ADD8-719E-BFCE-4D0C-19867A9BF71F}"/>
              </a:ext>
            </a:extLst>
          </p:cNvPr>
          <p:cNvSpPr/>
          <p:nvPr/>
        </p:nvSpPr>
        <p:spPr>
          <a:xfrm>
            <a:off x="9990774" y="1938712"/>
            <a:ext cx="1241938" cy="110077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50" b="1"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Reg-Enrolment</a:t>
            </a:r>
          </a:p>
        </p:txBody>
      </p:sp>
      <p:sp>
        <p:nvSpPr>
          <p:cNvPr id="17" name="Rectangle 16">
            <a:extLst>
              <a:ext uri="{FF2B5EF4-FFF2-40B4-BE49-F238E27FC236}">
                <a16:creationId xmlns:a16="http://schemas.microsoft.com/office/drawing/2014/main" id="{9461E4B0-7710-D0AF-8349-4E869B0951C1}"/>
              </a:ext>
            </a:extLst>
          </p:cNvPr>
          <p:cNvSpPr/>
          <p:nvPr/>
        </p:nvSpPr>
        <p:spPr>
          <a:xfrm>
            <a:off x="2231736" y="1934976"/>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Teaching Staff Consulted on requirements</a:t>
            </a:r>
          </a:p>
        </p:txBody>
      </p:sp>
      <p:sp>
        <p:nvSpPr>
          <p:cNvPr id="19" name="Rectangle 18">
            <a:extLst>
              <a:ext uri="{FF2B5EF4-FFF2-40B4-BE49-F238E27FC236}">
                <a16:creationId xmlns:a16="http://schemas.microsoft.com/office/drawing/2014/main" id="{C70E6BED-3727-D63B-3CBF-B6C9BC0842DF}"/>
              </a:ext>
            </a:extLst>
          </p:cNvPr>
          <p:cNvSpPr/>
          <p:nvPr/>
        </p:nvSpPr>
        <p:spPr>
          <a:xfrm>
            <a:off x="2231736" y="2505706"/>
            <a:ext cx="2852854" cy="540510"/>
          </a:xfrm>
          <a:prstGeom prst="rect">
            <a:avLst/>
          </a:prstGeom>
          <a:solidFill>
            <a:schemeClr val="accent6">
              <a:lumMod val="75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GB"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Edit data on timetabling systems </a:t>
            </a:r>
            <a:endPar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endParaRPr>
          </a:p>
        </p:txBody>
      </p:sp>
      <p:sp>
        <p:nvSpPr>
          <p:cNvPr id="21" name="Arrow: Pentagon 20">
            <a:extLst>
              <a:ext uri="{FF2B5EF4-FFF2-40B4-BE49-F238E27FC236}">
                <a16:creationId xmlns:a16="http://schemas.microsoft.com/office/drawing/2014/main" id="{4805D933-11F3-D9E3-1D8A-96C25974CDE2}"/>
              </a:ext>
            </a:extLst>
          </p:cNvPr>
          <p:cNvSpPr/>
          <p:nvPr/>
        </p:nvSpPr>
        <p:spPr>
          <a:xfrm>
            <a:off x="2231736" y="3402349"/>
            <a:ext cx="2873672"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24" name="TextBox 23">
            <a:extLst>
              <a:ext uri="{FF2B5EF4-FFF2-40B4-BE49-F238E27FC236}">
                <a16:creationId xmlns:a16="http://schemas.microsoft.com/office/drawing/2014/main" id="{4CB89486-ACEB-6838-A7BA-F9CA9E4719C9}"/>
              </a:ext>
            </a:extLst>
          </p:cNvPr>
          <p:cNvSpPr txBox="1"/>
          <p:nvPr/>
        </p:nvSpPr>
        <p:spPr>
          <a:xfrm>
            <a:off x="2231736" y="3402349"/>
            <a:ext cx="2684656"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Dedicated school TT contact </a:t>
            </a:r>
          </a:p>
        </p:txBody>
      </p:sp>
      <p:sp>
        <p:nvSpPr>
          <p:cNvPr id="28" name="Rectangle 27">
            <a:extLst>
              <a:ext uri="{FF2B5EF4-FFF2-40B4-BE49-F238E27FC236}">
                <a16:creationId xmlns:a16="http://schemas.microsoft.com/office/drawing/2014/main" id="{C25130C8-E790-FE3E-84A4-3D74E6D63820}"/>
              </a:ext>
            </a:extLst>
          </p:cNvPr>
          <p:cNvSpPr/>
          <p:nvPr/>
        </p:nvSpPr>
        <p:spPr>
          <a:xfrm>
            <a:off x="972612" y="1935486"/>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a:rPr>
              <a:t>Awareness of Controlled Change</a:t>
            </a:r>
          </a:p>
        </p:txBody>
      </p:sp>
      <p:sp>
        <p:nvSpPr>
          <p:cNvPr id="43" name="Arrow: Pentagon 42">
            <a:extLst>
              <a:ext uri="{FF2B5EF4-FFF2-40B4-BE49-F238E27FC236}">
                <a16:creationId xmlns:a16="http://schemas.microsoft.com/office/drawing/2014/main" id="{431D4ADE-3909-948E-823E-77CD19ACD7F5}"/>
              </a:ext>
            </a:extLst>
          </p:cNvPr>
          <p:cNvSpPr/>
          <p:nvPr/>
        </p:nvSpPr>
        <p:spPr>
          <a:xfrm>
            <a:off x="987162" y="3106748"/>
            <a:ext cx="4091570" cy="246221"/>
          </a:xfrm>
          <a:prstGeom prst="homePlate">
            <a:avLst/>
          </a:prstGeom>
          <a:solidFill>
            <a:schemeClr val="accent4">
              <a:lumMod val="75000"/>
            </a:schemeClr>
          </a:solidFill>
          <a:ln w="38100">
            <a:solidFill>
              <a:schemeClr val="accent4">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Calibri"/>
            </a:endParaRPr>
          </a:p>
        </p:txBody>
      </p:sp>
      <p:sp>
        <p:nvSpPr>
          <p:cNvPr id="44" name="TextBox 43">
            <a:extLst>
              <a:ext uri="{FF2B5EF4-FFF2-40B4-BE49-F238E27FC236}">
                <a16:creationId xmlns:a16="http://schemas.microsoft.com/office/drawing/2014/main" id="{26CE8A03-D46A-AA7A-43F7-E2225AC1FBAF}"/>
              </a:ext>
            </a:extLst>
          </p:cNvPr>
          <p:cNvSpPr txBox="1"/>
          <p:nvPr/>
        </p:nvSpPr>
        <p:spPr>
          <a:xfrm>
            <a:off x="981829" y="3101680"/>
            <a:ext cx="3822447" cy="246221"/>
          </a:xfrm>
          <a:prstGeom prst="rect">
            <a:avLst/>
          </a:prstGeom>
          <a:noFill/>
          <a:ln w="38100">
            <a:noFill/>
          </a:ln>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Accessibility For continuing Students &amp; Staff</a:t>
            </a:r>
          </a:p>
        </p:txBody>
      </p:sp>
      <p:sp>
        <p:nvSpPr>
          <p:cNvPr id="45" name="TextBox 44">
            <a:extLst>
              <a:ext uri="{FF2B5EF4-FFF2-40B4-BE49-F238E27FC236}">
                <a16:creationId xmlns:a16="http://schemas.microsoft.com/office/drawing/2014/main" id="{984B5D77-1F5D-BA45-B488-52A42579E4AC}"/>
              </a:ext>
            </a:extLst>
          </p:cNvPr>
          <p:cNvSpPr txBox="1"/>
          <p:nvPr/>
        </p:nvSpPr>
        <p:spPr>
          <a:xfrm>
            <a:off x="517791" y="2119315"/>
            <a:ext cx="519751"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 24-25</a:t>
            </a:r>
          </a:p>
        </p:txBody>
      </p:sp>
      <p:sp>
        <p:nvSpPr>
          <p:cNvPr id="46" name="Rectangle 45">
            <a:extLst>
              <a:ext uri="{FF2B5EF4-FFF2-40B4-BE49-F238E27FC236}">
                <a16:creationId xmlns:a16="http://schemas.microsoft.com/office/drawing/2014/main" id="{9375F2AE-130F-2F13-0D50-AE03BD6552CD}"/>
              </a:ext>
            </a:extLst>
          </p:cNvPr>
          <p:cNvSpPr/>
          <p:nvPr/>
        </p:nvSpPr>
        <p:spPr>
          <a:xfrm>
            <a:off x="627298" y="1937484"/>
            <a:ext cx="292718" cy="1106226"/>
          </a:xfrm>
          <a:prstGeom prst="rect">
            <a:avLst/>
          </a:prstGeom>
          <a:solidFill>
            <a:srgbClr val="00386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endParaRPr>
          </a:p>
        </p:txBody>
      </p:sp>
      <p:sp>
        <p:nvSpPr>
          <p:cNvPr id="47" name="TextBox 46">
            <a:extLst>
              <a:ext uri="{FF2B5EF4-FFF2-40B4-BE49-F238E27FC236}">
                <a16:creationId xmlns:a16="http://schemas.microsoft.com/office/drawing/2014/main" id="{CC4DD012-BE3A-3E2C-32C1-7C793C139FAA}"/>
              </a:ext>
            </a:extLst>
          </p:cNvPr>
          <p:cNvSpPr txBox="1"/>
          <p:nvPr/>
        </p:nvSpPr>
        <p:spPr>
          <a:xfrm rot="16200000">
            <a:off x="323055" y="2351817"/>
            <a:ext cx="901203"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a:ln>
                  <a:noFill/>
                </a:ln>
                <a:solidFill>
                  <a:prstClr val="white"/>
                </a:solidFill>
                <a:effectLst/>
                <a:uLnTx/>
                <a:uFillTx/>
                <a:latin typeface="Bierstadt Display" panose="020B0004020202020204" pitchFamily="34" charset="0"/>
                <a:ea typeface="+mn-ea"/>
                <a:cs typeface="+mn-cs"/>
              </a:rPr>
              <a:t>AY 24-25</a:t>
            </a:r>
          </a:p>
        </p:txBody>
      </p:sp>
      <p:sp>
        <p:nvSpPr>
          <p:cNvPr id="48" name="Rectangle 47">
            <a:extLst>
              <a:ext uri="{FF2B5EF4-FFF2-40B4-BE49-F238E27FC236}">
                <a16:creationId xmlns:a16="http://schemas.microsoft.com/office/drawing/2014/main" id="{FFF4DD90-2D7A-51B5-CD7E-7188328611DC}"/>
              </a:ext>
            </a:extLst>
          </p:cNvPr>
          <p:cNvSpPr/>
          <p:nvPr/>
        </p:nvSpPr>
        <p:spPr>
          <a:xfrm>
            <a:off x="973208" y="2505706"/>
            <a:ext cx="1206000" cy="540000"/>
          </a:xfrm>
          <a:prstGeom prst="rect">
            <a:avLst/>
          </a:prstGeom>
          <a:solidFill>
            <a:srgbClr val="800000"/>
          </a:solidFill>
          <a:ln w="9525">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Critical historic clashes </a:t>
            </a:r>
            <a:r>
              <a:rPr lang="en-US" sz="1000" b="1">
                <a:solidFill>
                  <a:prstClr val="white"/>
                </a:solidFill>
                <a:latin typeface="Bierstadt Display" panose="020B0004020202020204" pitchFamily="34" charset="0"/>
                <a:ea typeface="Calibri" panose="020F0502020204030204" pitchFamily="34" charset="0"/>
                <a:cs typeface="Arial" panose="020B0604020202020204" pitchFamily="34" charset="0"/>
              </a:rPr>
              <a:t>identified</a:t>
            </a:r>
            <a:r>
              <a:rPr kumimoji="0" lang="en-US" sz="1000" b="1" i="0" u="none" strike="noStrike" kern="1200" cap="none" spc="0" normalizeH="0" baseline="0" noProof="0">
                <a:ln>
                  <a:noFill/>
                </a:ln>
                <a:solidFill>
                  <a:prstClr val="white"/>
                </a:solidFill>
                <a:effectLst/>
                <a:uLnTx/>
                <a:uFillTx/>
                <a:latin typeface="Bierstadt Display" panose="020B0004020202020204" pitchFamily="34" charset="0"/>
                <a:ea typeface="Calibri" panose="020F0502020204030204" pitchFamily="34" charset="0"/>
                <a:cs typeface="Arial" panose="020B0604020202020204" pitchFamily="34" charset="0"/>
              </a:rPr>
              <a:t> </a:t>
            </a:r>
          </a:p>
        </p:txBody>
      </p:sp>
      <p:sp>
        <p:nvSpPr>
          <p:cNvPr id="49" name="Arrow: Pentagon 48">
            <a:extLst>
              <a:ext uri="{FF2B5EF4-FFF2-40B4-BE49-F238E27FC236}">
                <a16:creationId xmlns:a16="http://schemas.microsoft.com/office/drawing/2014/main" id="{2147A9B0-80E3-7C61-E2C0-CD313F773386}"/>
              </a:ext>
            </a:extLst>
          </p:cNvPr>
          <p:cNvSpPr/>
          <p:nvPr/>
        </p:nvSpPr>
        <p:spPr>
          <a:xfrm>
            <a:off x="982573" y="1230236"/>
            <a:ext cx="1184373" cy="619460"/>
          </a:xfrm>
          <a:prstGeom prst="homePlate">
            <a:avLst/>
          </a:prstGeom>
          <a:ln w="12700">
            <a:solidFill>
              <a:srgbClr val="AFABAB"/>
            </a:solidFill>
          </a:ln>
        </p:spPr>
        <p:style>
          <a:lnRef idx="2">
            <a:schemeClr val="dk1"/>
          </a:lnRef>
          <a:fillRef idx="1">
            <a:schemeClr val="lt1"/>
          </a:fillRef>
          <a:effectRef idx="0">
            <a:schemeClr val="dk1"/>
          </a:effectRef>
          <a:fontRef idx="minor">
            <a:schemeClr val="dk1"/>
          </a:fontRef>
        </p:style>
        <p:txBody>
          <a:bodyPr rtlCol="0" anchor="ctr"/>
          <a:lstStyle/>
          <a:p>
            <a:pPr algn="ctr"/>
            <a:r>
              <a:rPr lang="en-GB" sz="1100" b="1">
                <a:solidFill>
                  <a:srgbClr val="E7E6E6">
                    <a:lumMod val="75000"/>
                  </a:srgbClr>
                </a:solidFill>
                <a:latin typeface="Bierstadt Display" panose="020B0004020202020204" pitchFamily="34" charset="0"/>
              </a:rPr>
              <a:t>Pre-Planning</a:t>
            </a:r>
          </a:p>
          <a:p>
            <a:pPr algn="ctr"/>
            <a:r>
              <a:rPr lang="en-GB" sz="1100" i="1">
                <a:solidFill>
                  <a:srgbClr val="E7E6E6">
                    <a:lumMod val="75000"/>
                  </a:srgbClr>
                </a:solidFill>
                <a:latin typeface="Bierstadt Display" panose="020B0004020202020204" pitchFamily="34" charset="0"/>
              </a:rPr>
              <a:t>January</a:t>
            </a:r>
          </a:p>
        </p:txBody>
      </p:sp>
      <p:sp>
        <p:nvSpPr>
          <p:cNvPr id="50" name="Arrow: Pentagon 49">
            <a:extLst>
              <a:ext uri="{FF2B5EF4-FFF2-40B4-BE49-F238E27FC236}">
                <a16:creationId xmlns:a16="http://schemas.microsoft.com/office/drawing/2014/main" id="{4497A33F-0716-F493-BA13-B4F920D0093E}"/>
              </a:ext>
            </a:extLst>
          </p:cNvPr>
          <p:cNvSpPr/>
          <p:nvPr/>
        </p:nvSpPr>
        <p:spPr>
          <a:xfrm>
            <a:off x="2244728" y="1245544"/>
            <a:ext cx="2819292" cy="610687"/>
          </a:xfrm>
          <a:prstGeom prst="homePlate">
            <a:avLst/>
          </a:prstGeom>
          <a:ln w="12700">
            <a:solidFill>
              <a:srgbClr val="AFABAB"/>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Course Requirements / Edit &amp; Prep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Mid-February - April</a:t>
            </a:r>
          </a:p>
        </p:txBody>
      </p:sp>
      <p:sp>
        <p:nvSpPr>
          <p:cNvPr id="51" name="Arrow: Pentagon 50">
            <a:extLst>
              <a:ext uri="{FF2B5EF4-FFF2-40B4-BE49-F238E27FC236}">
                <a16:creationId xmlns:a16="http://schemas.microsoft.com/office/drawing/2014/main" id="{D50CF5FC-5C67-1F97-CEED-C47112B0A178}"/>
              </a:ext>
            </a:extLst>
          </p:cNvPr>
          <p:cNvSpPr/>
          <p:nvPr/>
        </p:nvSpPr>
        <p:spPr>
          <a:xfrm>
            <a:off x="5115426" y="1222144"/>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Rooming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May</a:t>
            </a:r>
          </a:p>
        </p:txBody>
      </p:sp>
      <p:sp>
        <p:nvSpPr>
          <p:cNvPr id="52" name="Arrow: Pentagon 51">
            <a:extLst>
              <a:ext uri="{FF2B5EF4-FFF2-40B4-BE49-F238E27FC236}">
                <a16:creationId xmlns:a16="http://schemas.microsoft.com/office/drawing/2014/main" id="{359225A9-1348-EBBC-9B3E-BADF49FAB6B4}"/>
              </a:ext>
            </a:extLst>
          </p:cNvPr>
          <p:cNvSpPr/>
          <p:nvPr/>
        </p:nvSpPr>
        <p:spPr>
          <a:xfrm>
            <a:off x="6331800" y="1222144"/>
            <a:ext cx="1184373" cy="610687"/>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Un-roomed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AFABAB"/>
                </a:solidFill>
                <a:effectLst/>
                <a:uLnTx/>
                <a:uFillTx/>
                <a:latin typeface="Bierstadt Display" panose="020B0004020202020204" pitchFamily="34" charset="0"/>
                <a:ea typeface="+mn-ea"/>
                <a:cs typeface="+mn-cs"/>
              </a:rPr>
              <a:t>June</a:t>
            </a:r>
          </a:p>
        </p:txBody>
      </p:sp>
      <p:sp>
        <p:nvSpPr>
          <p:cNvPr id="53" name="Arrow: Pentagon 52">
            <a:extLst>
              <a:ext uri="{FF2B5EF4-FFF2-40B4-BE49-F238E27FC236}">
                <a16:creationId xmlns:a16="http://schemas.microsoft.com/office/drawing/2014/main" id="{CE9C1F76-1306-7C5B-8615-E0BAB45318C2}"/>
              </a:ext>
            </a:extLst>
          </p:cNvPr>
          <p:cNvSpPr/>
          <p:nvPr/>
        </p:nvSpPr>
        <p:spPr>
          <a:xfrm>
            <a:off x="7557305" y="1222144"/>
            <a:ext cx="3697851" cy="581129"/>
          </a:xfrm>
          <a:prstGeom prst="homePlate">
            <a:avLst/>
          </a:prstGeom>
          <a:ln>
            <a:solidFill>
              <a:schemeClr val="bg2">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Change Requests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1"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mn-cs"/>
              </a:rPr>
              <a:t>July Onwards</a:t>
            </a:r>
          </a:p>
        </p:txBody>
      </p:sp>
      <p:sp>
        <p:nvSpPr>
          <p:cNvPr id="3" name="TextBox 2">
            <a:extLst>
              <a:ext uri="{FF2B5EF4-FFF2-40B4-BE49-F238E27FC236}">
                <a16:creationId xmlns:a16="http://schemas.microsoft.com/office/drawing/2014/main" id="{FACDDB96-C71F-6966-EB26-B784A29C795E}"/>
              </a:ext>
            </a:extLst>
          </p:cNvPr>
          <p:cNvSpPr txBox="1"/>
          <p:nvPr/>
        </p:nvSpPr>
        <p:spPr>
          <a:xfrm>
            <a:off x="9625264" y="253250"/>
            <a:ext cx="2309136" cy="646331"/>
          </a:xfrm>
          <a:prstGeom prst="rect">
            <a:avLst/>
          </a:prstGeom>
          <a:noFill/>
          <a:ln>
            <a:solidFill>
              <a:schemeClr val="tx2"/>
            </a:solidFill>
          </a:ln>
        </p:spPr>
        <p:txBody>
          <a:bodyPr wrap="square" lIns="91440" tIns="45720" rIns="91440" bIns="45720" anchor="t">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To achieve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efficient</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and </a:t>
            </a:r>
            <a:r>
              <a:rPr kumimoji="0" lang="en-GB" sz="1200" b="1" i="0" u="none" strike="noStrike" kern="1200" cap="none" spc="0" normalizeH="0" baseline="0" noProof="0">
                <a:ln>
                  <a:noFill/>
                </a:ln>
                <a:solidFill>
                  <a:srgbClr val="FFC000"/>
                </a:solidFill>
                <a:effectLst/>
                <a:uLnTx/>
                <a:uFillTx/>
                <a:latin typeface="Bierstadt Display" panose="020B0004020202020204" pitchFamily="34" charset="0"/>
                <a:ea typeface="+mn-ea"/>
                <a:cs typeface="Segoe UI"/>
              </a:rPr>
              <a:t>flexible</a:t>
            </a:r>
            <a:r>
              <a:rPr kumimoji="0" lang="en-GB" sz="1200" b="1"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rPr>
              <a:t> utilisation of the University teaching estate</a:t>
            </a:r>
            <a:endParaRPr kumimoji="0" lang="en-GB" sz="600" b="0" i="0" u="none" strike="noStrike" kern="1200" cap="none" spc="0" normalizeH="0" baseline="0" noProof="0">
              <a:ln>
                <a:noFill/>
              </a:ln>
              <a:solidFill>
                <a:srgbClr val="E7E6E6">
                  <a:lumMod val="75000"/>
                </a:srgbClr>
              </a:solidFill>
              <a:effectLst/>
              <a:uLnTx/>
              <a:uFillTx/>
              <a:latin typeface="Bierstadt Display" panose="020B0004020202020204" pitchFamily="34" charset="0"/>
              <a:ea typeface="+mn-ea"/>
              <a:cs typeface="Segoe UI"/>
            </a:endParaRPr>
          </a:p>
        </p:txBody>
      </p:sp>
      <p:grpSp>
        <p:nvGrpSpPr>
          <p:cNvPr id="30" name="Group 29">
            <a:extLst>
              <a:ext uri="{FF2B5EF4-FFF2-40B4-BE49-F238E27FC236}">
                <a16:creationId xmlns:a16="http://schemas.microsoft.com/office/drawing/2014/main" id="{F3C12129-F7BA-1BE1-6868-34A36585477A}"/>
              </a:ext>
            </a:extLst>
          </p:cNvPr>
          <p:cNvGrpSpPr/>
          <p:nvPr/>
        </p:nvGrpSpPr>
        <p:grpSpPr>
          <a:xfrm>
            <a:off x="11536237" y="497697"/>
            <a:ext cx="280800" cy="327641"/>
            <a:chOff x="11536237" y="497697"/>
            <a:chExt cx="280800" cy="327641"/>
          </a:xfrm>
        </p:grpSpPr>
        <p:grpSp>
          <p:nvGrpSpPr>
            <p:cNvPr id="26" name="Group 25">
              <a:extLst>
                <a:ext uri="{FF2B5EF4-FFF2-40B4-BE49-F238E27FC236}">
                  <a16:creationId xmlns:a16="http://schemas.microsoft.com/office/drawing/2014/main" id="{D3602FA2-6E37-C240-17F3-9CF07032E429}"/>
                </a:ext>
              </a:extLst>
            </p:cNvPr>
            <p:cNvGrpSpPr/>
            <p:nvPr/>
          </p:nvGrpSpPr>
          <p:grpSpPr>
            <a:xfrm>
              <a:off x="11556085" y="569238"/>
              <a:ext cx="241524" cy="235743"/>
              <a:chOff x="7436753" y="3724651"/>
              <a:chExt cx="241524" cy="235743"/>
            </a:xfrm>
          </p:grpSpPr>
          <p:sp>
            <p:nvSpPr>
              <p:cNvPr id="14" name="Freeform: Shape 13">
                <a:extLst>
                  <a:ext uri="{FF2B5EF4-FFF2-40B4-BE49-F238E27FC236}">
                    <a16:creationId xmlns:a16="http://schemas.microsoft.com/office/drawing/2014/main" id="{4A6E7024-2BC3-C5F7-CCD8-53DFC867F331}"/>
                  </a:ext>
                </a:extLst>
              </p:cNvPr>
              <p:cNvSpPr/>
              <p:nvPr/>
            </p:nvSpPr>
            <p:spPr>
              <a:xfrm>
                <a:off x="7575245" y="3724651"/>
                <a:ext cx="103025" cy="100673"/>
              </a:xfrm>
              <a:custGeom>
                <a:avLst/>
                <a:gdLst>
                  <a:gd name="connsiteX0" fmla="*/ 95124 w 103025"/>
                  <a:gd name="connsiteY0" fmla="*/ 98313 h 100673"/>
                  <a:gd name="connsiteX1" fmla="*/ 103025 w 103025"/>
                  <a:gd name="connsiteY1" fmla="*/ 100674 h 100673"/>
                  <a:gd name="connsiteX2" fmla="*/ 0 w 103025"/>
                  <a:gd name="connsiteY2" fmla="*/ 0 h 100673"/>
                  <a:gd name="connsiteX3" fmla="*/ 2556 w 103025"/>
                  <a:gd name="connsiteY3" fmla="*/ 7737 h 100673"/>
                  <a:gd name="connsiteX4" fmla="*/ 95124 w 103025"/>
                  <a:gd name="connsiteY4" fmla="*/ 98313 h 1006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25" h="100673">
                    <a:moveTo>
                      <a:pt x="95124" y="98313"/>
                    </a:moveTo>
                    <a:lnTo>
                      <a:pt x="103025" y="100674"/>
                    </a:lnTo>
                    <a:cubicBezTo>
                      <a:pt x="95161" y="48625"/>
                      <a:pt x="53317" y="7736"/>
                      <a:pt x="0" y="0"/>
                    </a:cubicBezTo>
                    <a:lnTo>
                      <a:pt x="2556" y="7737"/>
                    </a:lnTo>
                    <a:cubicBezTo>
                      <a:pt x="49754" y="16115"/>
                      <a:pt x="86658" y="52224"/>
                      <a:pt x="95124" y="98313"/>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0DF22C17-9D28-9F4C-4318-27976CA18F81}"/>
                  </a:ext>
                </a:extLst>
              </p:cNvPr>
              <p:cNvSpPr/>
              <p:nvPr/>
            </p:nvSpPr>
            <p:spPr>
              <a:xfrm>
                <a:off x="7436753" y="3724680"/>
                <a:ext cx="102888" cy="100316"/>
              </a:xfrm>
              <a:custGeom>
                <a:avLst/>
                <a:gdLst>
                  <a:gd name="connsiteX0" fmla="*/ 0 w 102888"/>
                  <a:gd name="connsiteY0" fmla="*/ 100316 h 100316"/>
                  <a:gd name="connsiteX1" fmla="*/ 7916 w 102888"/>
                  <a:gd name="connsiteY1" fmla="*/ 97984 h 100316"/>
                  <a:gd name="connsiteX2" fmla="*/ 100465 w 102888"/>
                  <a:gd name="connsiteY2" fmla="*/ 7723 h 100316"/>
                  <a:gd name="connsiteX3" fmla="*/ 102888 w 102888"/>
                  <a:gd name="connsiteY3" fmla="*/ 0 h 100316"/>
                  <a:gd name="connsiteX4" fmla="*/ 0 w 102888"/>
                  <a:gd name="connsiteY4" fmla="*/ 100316 h 1003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88" h="100316">
                    <a:moveTo>
                      <a:pt x="0" y="100316"/>
                    </a:moveTo>
                    <a:lnTo>
                      <a:pt x="7916" y="97984"/>
                    </a:lnTo>
                    <a:cubicBezTo>
                      <a:pt x="16499" y="52022"/>
                      <a:pt x="53369" y="16064"/>
                      <a:pt x="100465" y="7723"/>
                    </a:cubicBezTo>
                    <a:lnTo>
                      <a:pt x="102888" y="0"/>
                    </a:lnTo>
                    <a:cubicBezTo>
                      <a:pt x="49741" y="7753"/>
                      <a:pt x="8000" y="48450"/>
                      <a:pt x="0" y="10031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6" name="Freeform: Shape 15">
                <a:extLst>
                  <a:ext uri="{FF2B5EF4-FFF2-40B4-BE49-F238E27FC236}">
                    <a16:creationId xmlns:a16="http://schemas.microsoft.com/office/drawing/2014/main" id="{BBD5F25D-8D1A-5EA0-43A9-65338E60CBE2}"/>
                  </a:ext>
                </a:extLst>
              </p:cNvPr>
              <p:cNvSpPr/>
              <p:nvPr/>
            </p:nvSpPr>
            <p:spPr>
              <a:xfrm>
                <a:off x="7436772" y="3860212"/>
                <a:ext cx="102385" cy="100106"/>
              </a:xfrm>
              <a:custGeom>
                <a:avLst/>
                <a:gdLst>
                  <a:gd name="connsiteX0" fmla="*/ 99951 w 102385"/>
                  <a:gd name="connsiteY0" fmla="*/ 92359 h 100106"/>
                  <a:gd name="connsiteX1" fmla="*/ 7957 w 102385"/>
                  <a:gd name="connsiteY1" fmla="*/ 2527 h 100106"/>
                  <a:gd name="connsiteX2" fmla="*/ 0 w 102385"/>
                  <a:gd name="connsiteY2" fmla="*/ 0 h 100106"/>
                  <a:gd name="connsiteX3" fmla="*/ 102385 w 102385"/>
                  <a:gd name="connsiteY3" fmla="*/ 100107 h 100106"/>
                </a:gdLst>
                <a:ahLst/>
                <a:cxnLst>
                  <a:cxn ang="0">
                    <a:pos x="connsiteX0" y="connsiteY0"/>
                  </a:cxn>
                  <a:cxn ang="0">
                    <a:pos x="connsiteX1" y="connsiteY1"/>
                  </a:cxn>
                  <a:cxn ang="0">
                    <a:pos x="connsiteX2" y="connsiteY2"/>
                  </a:cxn>
                  <a:cxn ang="0">
                    <a:pos x="connsiteX3" y="connsiteY3"/>
                  </a:cxn>
                </a:cxnLst>
                <a:rect l="l" t="t" r="r" b="b"/>
                <a:pathLst>
                  <a:path w="102385" h="100106">
                    <a:moveTo>
                      <a:pt x="99951" y="92359"/>
                    </a:moveTo>
                    <a:cubicBezTo>
                      <a:pt x="53200" y="83872"/>
                      <a:pt x="16631" y="48162"/>
                      <a:pt x="7957" y="2527"/>
                    </a:cubicBezTo>
                    <a:lnTo>
                      <a:pt x="0" y="0"/>
                    </a:lnTo>
                    <a:cubicBezTo>
                      <a:pt x="8031" y="51630"/>
                      <a:pt x="49502" y="92179"/>
                      <a:pt x="102385" y="100107"/>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18" name="Freeform: Shape 17">
                <a:extLst>
                  <a:ext uri="{FF2B5EF4-FFF2-40B4-BE49-F238E27FC236}">
                    <a16:creationId xmlns:a16="http://schemas.microsoft.com/office/drawing/2014/main" id="{DBFD47D8-E66F-8368-0494-D5D269101D8C}"/>
                  </a:ext>
                </a:extLst>
              </p:cNvPr>
              <p:cNvSpPr/>
              <p:nvPr/>
            </p:nvSpPr>
            <p:spPr>
              <a:xfrm>
                <a:off x="7575208" y="3859656"/>
                <a:ext cx="103069" cy="100738"/>
              </a:xfrm>
              <a:custGeom>
                <a:avLst/>
                <a:gdLst>
                  <a:gd name="connsiteX0" fmla="*/ 103070 w 103069"/>
                  <a:gd name="connsiteY0" fmla="*/ 0 h 100738"/>
                  <a:gd name="connsiteX1" fmla="*/ 95150 w 103069"/>
                  <a:gd name="connsiteY1" fmla="*/ 2495 h 100738"/>
                  <a:gd name="connsiteX2" fmla="*/ 2556 w 103069"/>
                  <a:gd name="connsiteY2" fmla="*/ 93002 h 100738"/>
                  <a:gd name="connsiteX3" fmla="*/ 0 w 103069"/>
                  <a:gd name="connsiteY3" fmla="*/ 100739 h 100738"/>
                  <a:gd name="connsiteX4" fmla="*/ 103070 w 103069"/>
                  <a:gd name="connsiteY4" fmla="*/ 0 h 1007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069" h="100738">
                    <a:moveTo>
                      <a:pt x="103070" y="0"/>
                    </a:moveTo>
                    <a:lnTo>
                      <a:pt x="95150" y="2495"/>
                    </a:lnTo>
                    <a:cubicBezTo>
                      <a:pt x="86654" y="48564"/>
                      <a:pt x="49744" y="84643"/>
                      <a:pt x="2556" y="93002"/>
                    </a:cubicBezTo>
                    <a:lnTo>
                      <a:pt x="0" y="100739"/>
                    </a:lnTo>
                    <a:cubicBezTo>
                      <a:pt x="53355" y="93013"/>
                      <a:pt x="95227" y="52088"/>
                      <a:pt x="103070" y="0"/>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sp>
            <p:nvSpPr>
              <p:cNvPr id="22" name="Freeform: Shape 21">
                <a:extLst>
                  <a:ext uri="{FF2B5EF4-FFF2-40B4-BE49-F238E27FC236}">
                    <a16:creationId xmlns:a16="http://schemas.microsoft.com/office/drawing/2014/main" id="{33038BF8-72A0-79C9-D9D3-65A944184A80}"/>
                  </a:ext>
                </a:extLst>
              </p:cNvPr>
              <p:cNvSpPr/>
              <p:nvPr/>
            </p:nvSpPr>
            <p:spPr>
              <a:xfrm>
                <a:off x="7531596" y="3817566"/>
                <a:ext cx="51786" cy="50546"/>
              </a:xfrm>
              <a:custGeom>
                <a:avLst/>
                <a:gdLst>
                  <a:gd name="connsiteX0" fmla="*/ 25893 w 51786"/>
                  <a:gd name="connsiteY0" fmla="*/ 0 h 50546"/>
                  <a:gd name="connsiteX1" fmla="*/ 0 w 51786"/>
                  <a:gd name="connsiteY1" fmla="*/ 25273 h 50546"/>
                  <a:gd name="connsiteX2" fmla="*/ 25893 w 51786"/>
                  <a:gd name="connsiteY2" fmla="*/ 50546 h 50546"/>
                  <a:gd name="connsiteX3" fmla="*/ 51786 w 51786"/>
                  <a:gd name="connsiteY3" fmla="*/ 25273 h 50546"/>
                  <a:gd name="connsiteX4" fmla="*/ 25893 w 51786"/>
                  <a:gd name="connsiteY4" fmla="*/ 0 h 50546"/>
                  <a:gd name="connsiteX5" fmla="*/ 25893 w 51786"/>
                  <a:gd name="connsiteY5" fmla="*/ 43325 h 50546"/>
                  <a:gd name="connsiteX6" fmla="*/ 7398 w 51786"/>
                  <a:gd name="connsiteY6" fmla="*/ 25273 h 50546"/>
                  <a:gd name="connsiteX7" fmla="*/ 25893 w 51786"/>
                  <a:gd name="connsiteY7" fmla="*/ 7221 h 50546"/>
                  <a:gd name="connsiteX8" fmla="*/ 44388 w 51786"/>
                  <a:gd name="connsiteY8" fmla="*/ 25273 h 50546"/>
                  <a:gd name="connsiteX9" fmla="*/ 25893 w 51786"/>
                  <a:gd name="connsiteY9" fmla="*/ 43336 h 505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786" h="50546">
                    <a:moveTo>
                      <a:pt x="25893" y="0"/>
                    </a:moveTo>
                    <a:cubicBezTo>
                      <a:pt x="11593" y="0"/>
                      <a:pt x="0" y="11315"/>
                      <a:pt x="0" y="25273"/>
                    </a:cubicBezTo>
                    <a:cubicBezTo>
                      <a:pt x="0" y="39231"/>
                      <a:pt x="11593" y="50546"/>
                      <a:pt x="25893" y="50546"/>
                    </a:cubicBezTo>
                    <a:cubicBezTo>
                      <a:pt x="40194" y="50546"/>
                      <a:pt x="51786" y="39231"/>
                      <a:pt x="51786" y="25273"/>
                    </a:cubicBezTo>
                    <a:cubicBezTo>
                      <a:pt x="51768" y="11323"/>
                      <a:pt x="40186" y="18"/>
                      <a:pt x="25893" y="0"/>
                    </a:cubicBezTo>
                    <a:close/>
                    <a:moveTo>
                      <a:pt x="25893" y="43325"/>
                    </a:moveTo>
                    <a:cubicBezTo>
                      <a:pt x="15679" y="43325"/>
                      <a:pt x="7398" y="35243"/>
                      <a:pt x="7398" y="25273"/>
                    </a:cubicBezTo>
                    <a:cubicBezTo>
                      <a:pt x="7398" y="15303"/>
                      <a:pt x="15679" y="7221"/>
                      <a:pt x="25893" y="7221"/>
                    </a:cubicBezTo>
                    <a:cubicBezTo>
                      <a:pt x="36108" y="7221"/>
                      <a:pt x="44388" y="15303"/>
                      <a:pt x="44388" y="25273"/>
                    </a:cubicBezTo>
                    <a:cubicBezTo>
                      <a:pt x="44380" y="35242"/>
                      <a:pt x="36106" y="43322"/>
                      <a:pt x="25893" y="43336"/>
                    </a:cubicBez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29" name="Isosceles Triangle 28">
              <a:extLst>
                <a:ext uri="{FF2B5EF4-FFF2-40B4-BE49-F238E27FC236}">
                  <a16:creationId xmlns:a16="http://schemas.microsoft.com/office/drawing/2014/main" id="{541435AD-45BC-61C1-93EF-BC6A8612D887}"/>
                </a:ext>
              </a:extLst>
            </p:cNvPr>
            <p:cNvSpPr/>
            <p:nvPr/>
          </p:nvSpPr>
          <p:spPr>
            <a:xfrm>
              <a:off x="11652833" y="520557"/>
              <a:ext cx="45719" cy="129600"/>
            </a:xfrm>
            <a:prstGeom prst="triangle">
              <a:avLst/>
            </a:prstGeom>
            <a:gradFill flip="none" rotWithShape="1">
              <a:gsLst>
                <a:gs pos="77000">
                  <a:srgbClr val="FFC000"/>
                </a:gs>
                <a:gs pos="0">
                  <a:schemeClr val="accent1">
                    <a:lumMod val="5000"/>
                    <a:lumOff val="95000"/>
                  </a:schemeClr>
                </a:gs>
                <a:gs pos="100000">
                  <a:srgbClr val="FFC000"/>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Freeform: Shape 22">
              <a:extLst>
                <a:ext uri="{FF2B5EF4-FFF2-40B4-BE49-F238E27FC236}">
                  <a16:creationId xmlns:a16="http://schemas.microsoft.com/office/drawing/2014/main" id="{DCF0E2A4-16BC-6D39-BF8D-AF767F76F4B2}"/>
                </a:ext>
              </a:extLst>
            </p:cNvPr>
            <p:cNvSpPr>
              <a:spLocks noChangeAspect="1"/>
            </p:cNvSpPr>
            <p:nvPr/>
          </p:nvSpPr>
          <p:spPr>
            <a:xfrm>
              <a:off x="11536237" y="497697"/>
              <a:ext cx="280800" cy="327641"/>
            </a:xfrm>
            <a:custGeom>
              <a:avLst/>
              <a:gdLst>
                <a:gd name="connsiteX0" fmla="*/ 243396 w 280755"/>
                <a:gd name="connsiteY0" fmla="*/ 125665 h 274097"/>
                <a:gd name="connsiteX1" fmla="*/ 187415 w 280755"/>
                <a:gd name="connsiteY1" fmla="*/ 107887 h 274097"/>
                <a:gd name="connsiteX2" fmla="*/ 205307 w 280755"/>
                <a:gd name="connsiteY2" fmla="*/ 74021 h 274097"/>
                <a:gd name="connsiteX3" fmla="*/ 170421 w 280755"/>
                <a:gd name="connsiteY3" fmla="*/ 91373 h 274097"/>
                <a:gd name="connsiteX4" fmla="*/ 152400 w 280755"/>
                <a:gd name="connsiteY4" fmla="*/ 36466 h 274097"/>
                <a:gd name="connsiteX5" fmla="*/ 145002 w 280755"/>
                <a:gd name="connsiteY5" fmla="*/ 14081 h 274097"/>
                <a:gd name="connsiteX6" fmla="*/ 140563 w 280755"/>
                <a:gd name="connsiteY6" fmla="*/ 0 h 274097"/>
                <a:gd name="connsiteX7" fmla="*/ 135754 w 280755"/>
                <a:gd name="connsiteY7" fmla="*/ 14442 h 274097"/>
                <a:gd name="connsiteX8" fmla="*/ 128726 w 280755"/>
                <a:gd name="connsiteY8" fmla="*/ 36827 h 274097"/>
                <a:gd name="connsiteX9" fmla="*/ 111030 w 280755"/>
                <a:gd name="connsiteY9" fmla="*/ 91467 h 274097"/>
                <a:gd name="connsiteX10" fmla="*/ 76200 w 280755"/>
                <a:gd name="connsiteY10" fmla="*/ 74021 h 274097"/>
                <a:gd name="connsiteX11" fmla="*/ 94029 w 280755"/>
                <a:gd name="connsiteY11" fmla="*/ 108064 h 274097"/>
                <a:gd name="connsiteX12" fmla="*/ 38100 w 280755"/>
                <a:gd name="connsiteY12" fmla="*/ 125308 h 274097"/>
                <a:gd name="connsiteX13" fmla="*/ 14796 w 280755"/>
                <a:gd name="connsiteY13" fmla="*/ 132168 h 274097"/>
                <a:gd name="connsiteX14" fmla="*/ 0 w 280755"/>
                <a:gd name="connsiteY14" fmla="*/ 136861 h 274097"/>
                <a:gd name="connsiteX15" fmla="*/ 14796 w 280755"/>
                <a:gd name="connsiteY15" fmla="*/ 141555 h 274097"/>
                <a:gd name="connsiteX16" fmla="*/ 37360 w 280755"/>
                <a:gd name="connsiteY16" fmla="*/ 148776 h 274097"/>
                <a:gd name="connsiteX17" fmla="*/ 93763 w 280755"/>
                <a:gd name="connsiteY17" fmla="*/ 166106 h 274097"/>
                <a:gd name="connsiteX18" fmla="*/ 75830 w 280755"/>
                <a:gd name="connsiteY18" fmla="*/ 200062 h 274097"/>
                <a:gd name="connsiteX19" fmla="*/ 110549 w 280755"/>
                <a:gd name="connsiteY19" fmla="*/ 182201 h 274097"/>
                <a:gd name="connsiteX20" fmla="*/ 128356 w 280755"/>
                <a:gd name="connsiteY20" fmla="*/ 237271 h 274097"/>
                <a:gd name="connsiteX21" fmla="*/ 135384 w 280755"/>
                <a:gd name="connsiteY21" fmla="*/ 259656 h 274097"/>
                <a:gd name="connsiteX22" fmla="*/ 140193 w 280755"/>
                <a:gd name="connsiteY22" fmla="*/ 274098 h 274097"/>
                <a:gd name="connsiteX23" fmla="*/ 145002 w 280755"/>
                <a:gd name="connsiteY23" fmla="*/ 259656 h 274097"/>
                <a:gd name="connsiteX24" fmla="*/ 152400 w 280755"/>
                <a:gd name="connsiteY24" fmla="*/ 237271 h 274097"/>
                <a:gd name="connsiteX25" fmla="*/ 170525 w 280755"/>
                <a:gd name="connsiteY25" fmla="*/ 182032 h 274097"/>
                <a:gd name="connsiteX26" fmla="*/ 205296 w 280755"/>
                <a:gd name="connsiteY26" fmla="*/ 199723 h 274097"/>
                <a:gd name="connsiteX27" fmla="*/ 187437 w 280755"/>
                <a:gd name="connsiteY27" fmla="*/ 165961 h 274097"/>
                <a:gd name="connsiteX28" fmla="*/ 243026 w 280755"/>
                <a:gd name="connsiteY28" fmla="*/ 148418 h 274097"/>
                <a:gd name="connsiteX29" fmla="*/ 265960 w 280755"/>
                <a:gd name="connsiteY29" fmla="*/ 141197 h 274097"/>
                <a:gd name="connsiteX30" fmla="*/ 280756 w 280755"/>
                <a:gd name="connsiteY30" fmla="*/ 136504 h 274097"/>
                <a:gd name="connsiteX31" fmla="*/ 266330 w 280755"/>
                <a:gd name="connsiteY31" fmla="*/ 132532 h 274097"/>
                <a:gd name="connsiteX32" fmla="*/ 240754 w 280755"/>
                <a:gd name="connsiteY32" fmla="*/ 141551 h 274097"/>
                <a:gd name="connsiteX33" fmla="*/ 184008 w 280755"/>
                <a:gd name="connsiteY33" fmla="*/ 159437 h 274097"/>
                <a:gd name="connsiteX34" fmla="*/ 176573 w 280755"/>
                <a:gd name="connsiteY34" fmla="*/ 145382 h 274097"/>
                <a:gd name="connsiteX35" fmla="*/ 173055 w 280755"/>
                <a:gd name="connsiteY35" fmla="*/ 154477 h 274097"/>
                <a:gd name="connsiteX36" fmla="*/ 188018 w 280755"/>
                <a:gd name="connsiteY36" fmla="*/ 182754 h 274097"/>
                <a:gd name="connsiteX37" fmla="*/ 159450 w 280755"/>
                <a:gd name="connsiteY37" fmla="*/ 168214 h 274097"/>
                <a:gd name="connsiteX38" fmla="*/ 150717 w 280755"/>
                <a:gd name="connsiteY38" fmla="*/ 171922 h 274097"/>
                <a:gd name="connsiteX39" fmla="*/ 163867 w 280755"/>
                <a:gd name="connsiteY39" fmla="*/ 178616 h 274097"/>
                <a:gd name="connsiteX40" fmla="*/ 145372 w 280755"/>
                <a:gd name="connsiteY40" fmla="*/ 235044 h 274097"/>
                <a:gd name="connsiteX41" fmla="*/ 140259 w 280755"/>
                <a:gd name="connsiteY41" fmla="*/ 250507 h 274097"/>
                <a:gd name="connsiteX42" fmla="*/ 135421 w 280755"/>
                <a:gd name="connsiteY42" fmla="*/ 235087 h 274097"/>
                <a:gd name="connsiteX43" fmla="*/ 117203 w 280755"/>
                <a:gd name="connsiteY43" fmla="*/ 178782 h 274097"/>
                <a:gd name="connsiteX44" fmla="*/ 130498 w 280755"/>
                <a:gd name="connsiteY44" fmla="*/ 171944 h 274097"/>
                <a:gd name="connsiteX45" fmla="*/ 121768 w 280755"/>
                <a:gd name="connsiteY45" fmla="*/ 168272 h 274097"/>
                <a:gd name="connsiteX46" fmla="*/ 93175 w 280755"/>
                <a:gd name="connsiteY46" fmla="*/ 182981 h 274097"/>
                <a:gd name="connsiteX47" fmla="*/ 108159 w 280755"/>
                <a:gd name="connsiteY47" fmla="*/ 154592 h 274097"/>
                <a:gd name="connsiteX48" fmla="*/ 104612 w 280755"/>
                <a:gd name="connsiteY48" fmla="*/ 145548 h 274097"/>
                <a:gd name="connsiteX49" fmla="*/ 97214 w 280755"/>
                <a:gd name="connsiteY49" fmla="*/ 159575 h 274097"/>
                <a:gd name="connsiteX50" fmla="*/ 39668 w 280755"/>
                <a:gd name="connsiteY50" fmla="*/ 141919 h 274097"/>
                <a:gd name="connsiteX51" fmla="*/ 24155 w 280755"/>
                <a:gd name="connsiteY51" fmla="*/ 136955 h 274097"/>
                <a:gd name="connsiteX52" fmla="*/ 40319 w 280755"/>
                <a:gd name="connsiteY52" fmla="*/ 132207 h 274097"/>
                <a:gd name="connsiteX53" fmla="*/ 97436 w 280755"/>
                <a:gd name="connsiteY53" fmla="*/ 114599 h 274097"/>
                <a:gd name="connsiteX54" fmla="*/ 104712 w 280755"/>
                <a:gd name="connsiteY54" fmla="*/ 128489 h 274097"/>
                <a:gd name="connsiteX55" fmla="*/ 108341 w 280755"/>
                <a:gd name="connsiteY55" fmla="*/ 119553 h 274097"/>
                <a:gd name="connsiteX56" fmla="*/ 93219 w 280755"/>
                <a:gd name="connsiteY56" fmla="*/ 90669 h 274097"/>
                <a:gd name="connsiteX57" fmla="*/ 122870 w 280755"/>
                <a:gd name="connsiteY57" fmla="*/ 105519 h 274097"/>
                <a:gd name="connsiteX58" fmla="*/ 132203 w 280755"/>
                <a:gd name="connsiteY58" fmla="*/ 102078 h 274097"/>
                <a:gd name="connsiteX59" fmla="*/ 117703 w 280755"/>
                <a:gd name="connsiteY59" fmla="*/ 94810 h 274097"/>
                <a:gd name="connsiteX60" fmla="*/ 135806 w 280755"/>
                <a:gd name="connsiteY60" fmla="*/ 38942 h 274097"/>
                <a:gd name="connsiteX61" fmla="*/ 140504 w 280755"/>
                <a:gd name="connsiteY61" fmla="*/ 23966 h 274097"/>
                <a:gd name="connsiteX62" fmla="*/ 145372 w 280755"/>
                <a:gd name="connsiteY62" fmla="*/ 38668 h 274097"/>
                <a:gd name="connsiteX63" fmla="*/ 163741 w 280755"/>
                <a:gd name="connsiteY63" fmla="*/ 94695 h 274097"/>
                <a:gd name="connsiteX64" fmla="*/ 148904 w 280755"/>
                <a:gd name="connsiteY64" fmla="*/ 102075 h 274097"/>
                <a:gd name="connsiteX65" fmla="*/ 158263 w 280755"/>
                <a:gd name="connsiteY65" fmla="*/ 105523 h 274097"/>
                <a:gd name="connsiteX66" fmla="*/ 188225 w 280755"/>
                <a:gd name="connsiteY66" fmla="*/ 90629 h 274097"/>
                <a:gd name="connsiteX67" fmla="*/ 172885 w 280755"/>
                <a:gd name="connsiteY67" fmla="*/ 119668 h 274097"/>
                <a:gd name="connsiteX68" fmla="*/ 176477 w 280755"/>
                <a:gd name="connsiteY68" fmla="*/ 128626 h 274097"/>
                <a:gd name="connsiteX69" fmla="*/ 183997 w 280755"/>
                <a:gd name="connsiteY69" fmla="*/ 114390 h 274097"/>
                <a:gd name="connsiteX70" fmla="*/ 241239 w 280755"/>
                <a:gd name="connsiteY70" fmla="*/ 132568 h 274097"/>
                <a:gd name="connsiteX71" fmla="*/ 255602 w 280755"/>
                <a:gd name="connsiteY71" fmla="*/ 136872 h 274097"/>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5754 w 280756"/>
                <a:gd name="connsiteY7" fmla="*/ 39580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8726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45002 w 280756"/>
                <a:gd name="connsiteY5" fmla="*/ 39219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2400 w 280756"/>
                <a:gd name="connsiteY4" fmla="*/ 61604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504 w 280756"/>
                <a:gd name="connsiteY62" fmla="*/ 49104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53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5806 w 280756"/>
                <a:gd name="connsiteY61" fmla="*/ 64080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223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7572 w 280756"/>
                <a:gd name="connsiteY63" fmla="*/ 63806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3606 w 280756"/>
                <a:gd name="connsiteY61" fmla="*/ 63647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50803 h 299236"/>
                <a:gd name="connsiteX1" fmla="*/ 187415 w 280756"/>
                <a:gd name="connsiteY1" fmla="*/ 133025 h 299236"/>
                <a:gd name="connsiteX2" fmla="*/ 205307 w 280756"/>
                <a:gd name="connsiteY2" fmla="*/ 99159 h 299236"/>
                <a:gd name="connsiteX3" fmla="*/ 170421 w 280756"/>
                <a:gd name="connsiteY3" fmla="*/ 116511 h 299236"/>
                <a:gd name="connsiteX4" fmla="*/ 156360 w 280756"/>
                <a:gd name="connsiteY4" fmla="*/ 63771 h 299236"/>
                <a:gd name="connsiteX5" fmla="*/ 150723 w 280756"/>
                <a:gd name="connsiteY5" fmla="*/ 43986 h 299236"/>
                <a:gd name="connsiteX6" fmla="*/ 140123 w 280756"/>
                <a:gd name="connsiteY6" fmla="*/ 0 h 299236"/>
                <a:gd name="connsiteX7" fmla="*/ 130914 w 280756"/>
                <a:gd name="connsiteY7" fmla="*/ 40013 h 299236"/>
                <a:gd name="connsiteX8" fmla="*/ 125205 w 280756"/>
                <a:gd name="connsiteY8" fmla="*/ 61965 h 299236"/>
                <a:gd name="connsiteX9" fmla="*/ 111030 w 280756"/>
                <a:gd name="connsiteY9" fmla="*/ 116605 h 299236"/>
                <a:gd name="connsiteX10" fmla="*/ 76200 w 280756"/>
                <a:gd name="connsiteY10" fmla="*/ 99159 h 299236"/>
                <a:gd name="connsiteX11" fmla="*/ 94029 w 280756"/>
                <a:gd name="connsiteY11" fmla="*/ 133202 h 299236"/>
                <a:gd name="connsiteX12" fmla="*/ 38100 w 280756"/>
                <a:gd name="connsiteY12" fmla="*/ 150446 h 299236"/>
                <a:gd name="connsiteX13" fmla="*/ 14796 w 280756"/>
                <a:gd name="connsiteY13" fmla="*/ 157306 h 299236"/>
                <a:gd name="connsiteX14" fmla="*/ 0 w 280756"/>
                <a:gd name="connsiteY14" fmla="*/ 161999 h 299236"/>
                <a:gd name="connsiteX15" fmla="*/ 14796 w 280756"/>
                <a:gd name="connsiteY15" fmla="*/ 166693 h 299236"/>
                <a:gd name="connsiteX16" fmla="*/ 37360 w 280756"/>
                <a:gd name="connsiteY16" fmla="*/ 173914 h 299236"/>
                <a:gd name="connsiteX17" fmla="*/ 93763 w 280756"/>
                <a:gd name="connsiteY17" fmla="*/ 191244 h 299236"/>
                <a:gd name="connsiteX18" fmla="*/ 75830 w 280756"/>
                <a:gd name="connsiteY18" fmla="*/ 225200 h 299236"/>
                <a:gd name="connsiteX19" fmla="*/ 110549 w 280756"/>
                <a:gd name="connsiteY19" fmla="*/ 207339 h 299236"/>
                <a:gd name="connsiteX20" fmla="*/ 128356 w 280756"/>
                <a:gd name="connsiteY20" fmla="*/ 262409 h 299236"/>
                <a:gd name="connsiteX21" fmla="*/ 135384 w 280756"/>
                <a:gd name="connsiteY21" fmla="*/ 284794 h 299236"/>
                <a:gd name="connsiteX22" fmla="*/ 140193 w 280756"/>
                <a:gd name="connsiteY22" fmla="*/ 299236 h 299236"/>
                <a:gd name="connsiteX23" fmla="*/ 145002 w 280756"/>
                <a:gd name="connsiteY23" fmla="*/ 284794 h 299236"/>
                <a:gd name="connsiteX24" fmla="*/ 152400 w 280756"/>
                <a:gd name="connsiteY24" fmla="*/ 262409 h 299236"/>
                <a:gd name="connsiteX25" fmla="*/ 170525 w 280756"/>
                <a:gd name="connsiteY25" fmla="*/ 207170 h 299236"/>
                <a:gd name="connsiteX26" fmla="*/ 205296 w 280756"/>
                <a:gd name="connsiteY26" fmla="*/ 224861 h 299236"/>
                <a:gd name="connsiteX27" fmla="*/ 187437 w 280756"/>
                <a:gd name="connsiteY27" fmla="*/ 191099 h 299236"/>
                <a:gd name="connsiteX28" fmla="*/ 243026 w 280756"/>
                <a:gd name="connsiteY28" fmla="*/ 173556 h 299236"/>
                <a:gd name="connsiteX29" fmla="*/ 265960 w 280756"/>
                <a:gd name="connsiteY29" fmla="*/ 166335 h 299236"/>
                <a:gd name="connsiteX30" fmla="*/ 280756 w 280756"/>
                <a:gd name="connsiteY30" fmla="*/ 161642 h 299236"/>
                <a:gd name="connsiteX31" fmla="*/ 266330 w 280756"/>
                <a:gd name="connsiteY31" fmla="*/ 157670 h 299236"/>
                <a:gd name="connsiteX32" fmla="*/ 243396 w 280756"/>
                <a:gd name="connsiteY32" fmla="*/ 150803 h 299236"/>
                <a:gd name="connsiteX33" fmla="*/ 240754 w 280756"/>
                <a:gd name="connsiteY33" fmla="*/ 166689 h 299236"/>
                <a:gd name="connsiteX34" fmla="*/ 184008 w 280756"/>
                <a:gd name="connsiteY34" fmla="*/ 184575 h 299236"/>
                <a:gd name="connsiteX35" fmla="*/ 176573 w 280756"/>
                <a:gd name="connsiteY35" fmla="*/ 170520 h 299236"/>
                <a:gd name="connsiteX36" fmla="*/ 173055 w 280756"/>
                <a:gd name="connsiteY36" fmla="*/ 179615 h 299236"/>
                <a:gd name="connsiteX37" fmla="*/ 188018 w 280756"/>
                <a:gd name="connsiteY37" fmla="*/ 207892 h 299236"/>
                <a:gd name="connsiteX38" fmla="*/ 159450 w 280756"/>
                <a:gd name="connsiteY38" fmla="*/ 193352 h 299236"/>
                <a:gd name="connsiteX39" fmla="*/ 150717 w 280756"/>
                <a:gd name="connsiteY39" fmla="*/ 197060 h 299236"/>
                <a:gd name="connsiteX40" fmla="*/ 163867 w 280756"/>
                <a:gd name="connsiteY40" fmla="*/ 203754 h 299236"/>
                <a:gd name="connsiteX41" fmla="*/ 145372 w 280756"/>
                <a:gd name="connsiteY41" fmla="*/ 260182 h 299236"/>
                <a:gd name="connsiteX42" fmla="*/ 140259 w 280756"/>
                <a:gd name="connsiteY42" fmla="*/ 275645 h 299236"/>
                <a:gd name="connsiteX43" fmla="*/ 135421 w 280756"/>
                <a:gd name="connsiteY43" fmla="*/ 260225 h 299236"/>
                <a:gd name="connsiteX44" fmla="*/ 117203 w 280756"/>
                <a:gd name="connsiteY44" fmla="*/ 203920 h 299236"/>
                <a:gd name="connsiteX45" fmla="*/ 130498 w 280756"/>
                <a:gd name="connsiteY45" fmla="*/ 197082 h 299236"/>
                <a:gd name="connsiteX46" fmla="*/ 121768 w 280756"/>
                <a:gd name="connsiteY46" fmla="*/ 193410 h 299236"/>
                <a:gd name="connsiteX47" fmla="*/ 93175 w 280756"/>
                <a:gd name="connsiteY47" fmla="*/ 208119 h 299236"/>
                <a:gd name="connsiteX48" fmla="*/ 108159 w 280756"/>
                <a:gd name="connsiteY48" fmla="*/ 179730 h 299236"/>
                <a:gd name="connsiteX49" fmla="*/ 104612 w 280756"/>
                <a:gd name="connsiteY49" fmla="*/ 170686 h 299236"/>
                <a:gd name="connsiteX50" fmla="*/ 97214 w 280756"/>
                <a:gd name="connsiteY50" fmla="*/ 184713 h 299236"/>
                <a:gd name="connsiteX51" fmla="*/ 39668 w 280756"/>
                <a:gd name="connsiteY51" fmla="*/ 167057 h 299236"/>
                <a:gd name="connsiteX52" fmla="*/ 24155 w 280756"/>
                <a:gd name="connsiteY52" fmla="*/ 162093 h 299236"/>
                <a:gd name="connsiteX53" fmla="*/ 40319 w 280756"/>
                <a:gd name="connsiteY53" fmla="*/ 157345 h 299236"/>
                <a:gd name="connsiteX54" fmla="*/ 97436 w 280756"/>
                <a:gd name="connsiteY54" fmla="*/ 139737 h 299236"/>
                <a:gd name="connsiteX55" fmla="*/ 104712 w 280756"/>
                <a:gd name="connsiteY55" fmla="*/ 153627 h 299236"/>
                <a:gd name="connsiteX56" fmla="*/ 108341 w 280756"/>
                <a:gd name="connsiteY56" fmla="*/ 144691 h 299236"/>
                <a:gd name="connsiteX57" fmla="*/ 93219 w 280756"/>
                <a:gd name="connsiteY57" fmla="*/ 115807 h 299236"/>
                <a:gd name="connsiteX58" fmla="*/ 122870 w 280756"/>
                <a:gd name="connsiteY58" fmla="*/ 130657 h 299236"/>
                <a:gd name="connsiteX59" fmla="*/ 132203 w 280756"/>
                <a:gd name="connsiteY59" fmla="*/ 127216 h 299236"/>
                <a:gd name="connsiteX60" fmla="*/ 117703 w 280756"/>
                <a:gd name="connsiteY60" fmla="*/ 119948 h 299236"/>
                <a:gd name="connsiteX61" fmla="*/ 132286 w 280756"/>
                <a:gd name="connsiteY61" fmla="*/ 63214 h 299236"/>
                <a:gd name="connsiteX62" fmla="*/ 140944 w 280756"/>
                <a:gd name="connsiteY62" fmla="*/ 29601 h 299236"/>
                <a:gd name="connsiteX63" fmla="*/ 149332 w 280756"/>
                <a:gd name="connsiteY63" fmla="*/ 62939 h 299236"/>
                <a:gd name="connsiteX64" fmla="*/ 163741 w 280756"/>
                <a:gd name="connsiteY64" fmla="*/ 119833 h 299236"/>
                <a:gd name="connsiteX65" fmla="*/ 148904 w 280756"/>
                <a:gd name="connsiteY65" fmla="*/ 127213 h 299236"/>
                <a:gd name="connsiteX66" fmla="*/ 158263 w 280756"/>
                <a:gd name="connsiteY66" fmla="*/ 130661 h 299236"/>
                <a:gd name="connsiteX67" fmla="*/ 188225 w 280756"/>
                <a:gd name="connsiteY67" fmla="*/ 115767 h 299236"/>
                <a:gd name="connsiteX68" fmla="*/ 172885 w 280756"/>
                <a:gd name="connsiteY68" fmla="*/ 144806 h 299236"/>
                <a:gd name="connsiteX69" fmla="*/ 176477 w 280756"/>
                <a:gd name="connsiteY69" fmla="*/ 153764 h 299236"/>
                <a:gd name="connsiteX70" fmla="*/ 183997 w 280756"/>
                <a:gd name="connsiteY70" fmla="*/ 139528 h 299236"/>
                <a:gd name="connsiteX71" fmla="*/ 241239 w 280756"/>
                <a:gd name="connsiteY71" fmla="*/ 157706 h 299236"/>
                <a:gd name="connsiteX72" fmla="*/ 255602 w 280756"/>
                <a:gd name="connsiteY72" fmla="*/ 162010 h 299236"/>
                <a:gd name="connsiteX73" fmla="*/ 240754 w 280756"/>
                <a:gd name="connsiteY73" fmla="*/ 166689 h 299236"/>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0944 w 280756"/>
                <a:gd name="connsiteY62" fmla="*/ 45204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072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4933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228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182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3091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636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2483 w 280756"/>
                <a:gd name="connsiteY5" fmla="*/ 59589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336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66406 h 314839"/>
                <a:gd name="connsiteX1" fmla="*/ 187415 w 280756"/>
                <a:gd name="connsiteY1" fmla="*/ 148628 h 314839"/>
                <a:gd name="connsiteX2" fmla="*/ 205307 w 280756"/>
                <a:gd name="connsiteY2" fmla="*/ 114762 h 314839"/>
                <a:gd name="connsiteX3" fmla="*/ 170421 w 280756"/>
                <a:gd name="connsiteY3" fmla="*/ 132114 h 314839"/>
                <a:gd name="connsiteX4" fmla="*/ 158120 w 280756"/>
                <a:gd name="connsiteY4" fmla="*/ 79374 h 314839"/>
                <a:gd name="connsiteX5" fmla="*/ 154683 w 280756"/>
                <a:gd name="connsiteY5" fmla="*/ 60023 h 314839"/>
                <a:gd name="connsiteX6" fmla="*/ 140563 w 280756"/>
                <a:gd name="connsiteY6" fmla="*/ 0 h 314839"/>
                <a:gd name="connsiteX7" fmla="*/ 129594 w 280756"/>
                <a:gd name="connsiteY7" fmla="*/ 55616 h 314839"/>
                <a:gd name="connsiteX8" fmla="*/ 125205 w 280756"/>
                <a:gd name="connsiteY8" fmla="*/ 77568 h 314839"/>
                <a:gd name="connsiteX9" fmla="*/ 111030 w 280756"/>
                <a:gd name="connsiteY9" fmla="*/ 132208 h 314839"/>
                <a:gd name="connsiteX10" fmla="*/ 76200 w 280756"/>
                <a:gd name="connsiteY10" fmla="*/ 114762 h 314839"/>
                <a:gd name="connsiteX11" fmla="*/ 94029 w 280756"/>
                <a:gd name="connsiteY11" fmla="*/ 148805 h 314839"/>
                <a:gd name="connsiteX12" fmla="*/ 38100 w 280756"/>
                <a:gd name="connsiteY12" fmla="*/ 166049 h 314839"/>
                <a:gd name="connsiteX13" fmla="*/ 14796 w 280756"/>
                <a:gd name="connsiteY13" fmla="*/ 172909 h 314839"/>
                <a:gd name="connsiteX14" fmla="*/ 0 w 280756"/>
                <a:gd name="connsiteY14" fmla="*/ 177602 h 314839"/>
                <a:gd name="connsiteX15" fmla="*/ 14796 w 280756"/>
                <a:gd name="connsiteY15" fmla="*/ 182296 h 314839"/>
                <a:gd name="connsiteX16" fmla="*/ 37360 w 280756"/>
                <a:gd name="connsiteY16" fmla="*/ 189517 h 314839"/>
                <a:gd name="connsiteX17" fmla="*/ 93763 w 280756"/>
                <a:gd name="connsiteY17" fmla="*/ 206847 h 314839"/>
                <a:gd name="connsiteX18" fmla="*/ 75830 w 280756"/>
                <a:gd name="connsiteY18" fmla="*/ 240803 h 314839"/>
                <a:gd name="connsiteX19" fmla="*/ 110549 w 280756"/>
                <a:gd name="connsiteY19" fmla="*/ 222942 h 314839"/>
                <a:gd name="connsiteX20" fmla="*/ 128356 w 280756"/>
                <a:gd name="connsiteY20" fmla="*/ 278012 h 314839"/>
                <a:gd name="connsiteX21" fmla="*/ 135384 w 280756"/>
                <a:gd name="connsiteY21" fmla="*/ 300397 h 314839"/>
                <a:gd name="connsiteX22" fmla="*/ 140193 w 280756"/>
                <a:gd name="connsiteY22" fmla="*/ 314839 h 314839"/>
                <a:gd name="connsiteX23" fmla="*/ 145002 w 280756"/>
                <a:gd name="connsiteY23" fmla="*/ 300397 h 314839"/>
                <a:gd name="connsiteX24" fmla="*/ 152400 w 280756"/>
                <a:gd name="connsiteY24" fmla="*/ 278012 h 314839"/>
                <a:gd name="connsiteX25" fmla="*/ 170525 w 280756"/>
                <a:gd name="connsiteY25" fmla="*/ 222773 h 314839"/>
                <a:gd name="connsiteX26" fmla="*/ 205296 w 280756"/>
                <a:gd name="connsiteY26" fmla="*/ 240464 h 314839"/>
                <a:gd name="connsiteX27" fmla="*/ 187437 w 280756"/>
                <a:gd name="connsiteY27" fmla="*/ 206702 h 314839"/>
                <a:gd name="connsiteX28" fmla="*/ 243026 w 280756"/>
                <a:gd name="connsiteY28" fmla="*/ 189159 h 314839"/>
                <a:gd name="connsiteX29" fmla="*/ 265960 w 280756"/>
                <a:gd name="connsiteY29" fmla="*/ 181938 h 314839"/>
                <a:gd name="connsiteX30" fmla="*/ 280756 w 280756"/>
                <a:gd name="connsiteY30" fmla="*/ 177245 h 314839"/>
                <a:gd name="connsiteX31" fmla="*/ 266330 w 280756"/>
                <a:gd name="connsiteY31" fmla="*/ 173273 h 314839"/>
                <a:gd name="connsiteX32" fmla="*/ 243396 w 280756"/>
                <a:gd name="connsiteY32" fmla="*/ 166406 h 314839"/>
                <a:gd name="connsiteX33" fmla="*/ 240754 w 280756"/>
                <a:gd name="connsiteY33" fmla="*/ 182292 h 314839"/>
                <a:gd name="connsiteX34" fmla="*/ 184008 w 280756"/>
                <a:gd name="connsiteY34" fmla="*/ 200178 h 314839"/>
                <a:gd name="connsiteX35" fmla="*/ 176573 w 280756"/>
                <a:gd name="connsiteY35" fmla="*/ 186123 h 314839"/>
                <a:gd name="connsiteX36" fmla="*/ 173055 w 280756"/>
                <a:gd name="connsiteY36" fmla="*/ 195218 h 314839"/>
                <a:gd name="connsiteX37" fmla="*/ 188018 w 280756"/>
                <a:gd name="connsiteY37" fmla="*/ 223495 h 314839"/>
                <a:gd name="connsiteX38" fmla="*/ 159450 w 280756"/>
                <a:gd name="connsiteY38" fmla="*/ 208955 h 314839"/>
                <a:gd name="connsiteX39" fmla="*/ 150717 w 280756"/>
                <a:gd name="connsiteY39" fmla="*/ 212663 h 314839"/>
                <a:gd name="connsiteX40" fmla="*/ 163867 w 280756"/>
                <a:gd name="connsiteY40" fmla="*/ 219357 h 314839"/>
                <a:gd name="connsiteX41" fmla="*/ 145372 w 280756"/>
                <a:gd name="connsiteY41" fmla="*/ 275785 h 314839"/>
                <a:gd name="connsiteX42" fmla="*/ 140259 w 280756"/>
                <a:gd name="connsiteY42" fmla="*/ 291248 h 314839"/>
                <a:gd name="connsiteX43" fmla="*/ 135421 w 280756"/>
                <a:gd name="connsiteY43" fmla="*/ 275828 h 314839"/>
                <a:gd name="connsiteX44" fmla="*/ 117203 w 280756"/>
                <a:gd name="connsiteY44" fmla="*/ 219523 h 314839"/>
                <a:gd name="connsiteX45" fmla="*/ 130498 w 280756"/>
                <a:gd name="connsiteY45" fmla="*/ 212685 h 314839"/>
                <a:gd name="connsiteX46" fmla="*/ 121768 w 280756"/>
                <a:gd name="connsiteY46" fmla="*/ 209013 h 314839"/>
                <a:gd name="connsiteX47" fmla="*/ 93175 w 280756"/>
                <a:gd name="connsiteY47" fmla="*/ 223722 h 314839"/>
                <a:gd name="connsiteX48" fmla="*/ 108159 w 280756"/>
                <a:gd name="connsiteY48" fmla="*/ 195333 h 314839"/>
                <a:gd name="connsiteX49" fmla="*/ 104612 w 280756"/>
                <a:gd name="connsiteY49" fmla="*/ 186289 h 314839"/>
                <a:gd name="connsiteX50" fmla="*/ 97214 w 280756"/>
                <a:gd name="connsiteY50" fmla="*/ 200316 h 314839"/>
                <a:gd name="connsiteX51" fmla="*/ 39668 w 280756"/>
                <a:gd name="connsiteY51" fmla="*/ 182660 h 314839"/>
                <a:gd name="connsiteX52" fmla="*/ 24155 w 280756"/>
                <a:gd name="connsiteY52" fmla="*/ 177696 h 314839"/>
                <a:gd name="connsiteX53" fmla="*/ 40319 w 280756"/>
                <a:gd name="connsiteY53" fmla="*/ 172948 h 314839"/>
                <a:gd name="connsiteX54" fmla="*/ 97436 w 280756"/>
                <a:gd name="connsiteY54" fmla="*/ 155340 h 314839"/>
                <a:gd name="connsiteX55" fmla="*/ 104712 w 280756"/>
                <a:gd name="connsiteY55" fmla="*/ 169230 h 314839"/>
                <a:gd name="connsiteX56" fmla="*/ 108341 w 280756"/>
                <a:gd name="connsiteY56" fmla="*/ 160294 h 314839"/>
                <a:gd name="connsiteX57" fmla="*/ 93219 w 280756"/>
                <a:gd name="connsiteY57" fmla="*/ 131410 h 314839"/>
                <a:gd name="connsiteX58" fmla="*/ 122870 w 280756"/>
                <a:gd name="connsiteY58" fmla="*/ 146260 h 314839"/>
                <a:gd name="connsiteX59" fmla="*/ 132203 w 280756"/>
                <a:gd name="connsiteY59" fmla="*/ 142819 h 314839"/>
                <a:gd name="connsiteX60" fmla="*/ 117703 w 280756"/>
                <a:gd name="connsiteY60" fmla="*/ 135551 h 314839"/>
                <a:gd name="connsiteX61" fmla="*/ 130966 w 280756"/>
                <a:gd name="connsiteY61" fmla="*/ 78817 h 314839"/>
                <a:gd name="connsiteX62" fmla="*/ 140504 w 280756"/>
                <a:gd name="connsiteY62" fmla="*/ 27001 h 314839"/>
                <a:gd name="connsiteX63" fmla="*/ 150652 w 280756"/>
                <a:gd name="connsiteY63" fmla="*/ 78542 h 314839"/>
                <a:gd name="connsiteX64" fmla="*/ 163741 w 280756"/>
                <a:gd name="connsiteY64" fmla="*/ 135436 h 314839"/>
                <a:gd name="connsiteX65" fmla="*/ 148904 w 280756"/>
                <a:gd name="connsiteY65" fmla="*/ 142816 h 314839"/>
                <a:gd name="connsiteX66" fmla="*/ 158263 w 280756"/>
                <a:gd name="connsiteY66" fmla="*/ 146264 h 314839"/>
                <a:gd name="connsiteX67" fmla="*/ 188225 w 280756"/>
                <a:gd name="connsiteY67" fmla="*/ 131370 h 314839"/>
                <a:gd name="connsiteX68" fmla="*/ 172885 w 280756"/>
                <a:gd name="connsiteY68" fmla="*/ 160409 h 314839"/>
                <a:gd name="connsiteX69" fmla="*/ 176477 w 280756"/>
                <a:gd name="connsiteY69" fmla="*/ 169367 h 314839"/>
                <a:gd name="connsiteX70" fmla="*/ 183997 w 280756"/>
                <a:gd name="connsiteY70" fmla="*/ 155131 h 314839"/>
                <a:gd name="connsiteX71" fmla="*/ 241239 w 280756"/>
                <a:gd name="connsiteY71" fmla="*/ 173309 h 314839"/>
                <a:gd name="connsiteX72" fmla="*/ 255602 w 280756"/>
                <a:gd name="connsiteY72" fmla="*/ 177613 h 314839"/>
                <a:gd name="connsiteX73" fmla="*/ 240754 w 280756"/>
                <a:gd name="connsiteY73" fmla="*/ 182292 h 314839"/>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4683 w 280756"/>
                <a:gd name="connsiteY5" fmla="*/ 67824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3803 w 280756"/>
                <a:gd name="connsiteY5" fmla="*/ 69558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520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9594 w 280756"/>
                <a:gd name="connsiteY7" fmla="*/ 634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 name="connsiteX0" fmla="*/ 243396 w 280756"/>
                <a:gd name="connsiteY0" fmla="*/ 174207 h 322640"/>
                <a:gd name="connsiteX1" fmla="*/ 187415 w 280756"/>
                <a:gd name="connsiteY1" fmla="*/ 156429 h 322640"/>
                <a:gd name="connsiteX2" fmla="*/ 205307 w 280756"/>
                <a:gd name="connsiteY2" fmla="*/ 122563 h 322640"/>
                <a:gd name="connsiteX3" fmla="*/ 170421 w 280756"/>
                <a:gd name="connsiteY3" fmla="*/ 139915 h 322640"/>
                <a:gd name="connsiteX4" fmla="*/ 158120 w 280756"/>
                <a:gd name="connsiteY4" fmla="*/ 87175 h 322640"/>
                <a:gd name="connsiteX5" fmla="*/ 152043 w 280756"/>
                <a:gd name="connsiteY5" fmla="*/ 57856 h 322640"/>
                <a:gd name="connsiteX6" fmla="*/ 140563 w 280756"/>
                <a:gd name="connsiteY6" fmla="*/ 0 h 322640"/>
                <a:gd name="connsiteX7" fmla="*/ 128714 w 280756"/>
                <a:gd name="connsiteY7" fmla="*/ 62117 h 322640"/>
                <a:gd name="connsiteX8" fmla="*/ 123885 w 280756"/>
                <a:gd name="connsiteY8" fmla="*/ 85369 h 322640"/>
                <a:gd name="connsiteX9" fmla="*/ 111030 w 280756"/>
                <a:gd name="connsiteY9" fmla="*/ 140009 h 322640"/>
                <a:gd name="connsiteX10" fmla="*/ 76200 w 280756"/>
                <a:gd name="connsiteY10" fmla="*/ 122563 h 322640"/>
                <a:gd name="connsiteX11" fmla="*/ 94029 w 280756"/>
                <a:gd name="connsiteY11" fmla="*/ 156606 h 322640"/>
                <a:gd name="connsiteX12" fmla="*/ 38100 w 280756"/>
                <a:gd name="connsiteY12" fmla="*/ 173850 h 322640"/>
                <a:gd name="connsiteX13" fmla="*/ 14796 w 280756"/>
                <a:gd name="connsiteY13" fmla="*/ 180710 h 322640"/>
                <a:gd name="connsiteX14" fmla="*/ 0 w 280756"/>
                <a:gd name="connsiteY14" fmla="*/ 185403 h 322640"/>
                <a:gd name="connsiteX15" fmla="*/ 14796 w 280756"/>
                <a:gd name="connsiteY15" fmla="*/ 190097 h 322640"/>
                <a:gd name="connsiteX16" fmla="*/ 37360 w 280756"/>
                <a:gd name="connsiteY16" fmla="*/ 197318 h 322640"/>
                <a:gd name="connsiteX17" fmla="*/ 93763 w 280756"/>
                <a:gd name="connsiteY17" fmla="*/ 214648 h 322640"/>
                <a:gd name="connsiteX18" fmla="*/ 75830 w 280756"/>
                <a:gd name="connsiteY18" fmla="*/ 248604 h 322640"/>
                <a:gd name="connsiteX19" fmla="*/ 110549 w 280756"/>
                <a:gd name="connsiteY19" fmla="*/ 230743 h 322640"/>
                <a:gd name="connsiteX20" fmla="*/ 128356 w 280756"/>
                <a:gd name="connsiteY20" fmla="*/ 285813 h 322640"/>
                <a:gd name="connsiteX21" fmla="*/ 135384 w 280756"/>
                <a:gd name="connsiteY21" fmla="*/ 308198 h 322640"/>
                <a:gd name="connsiteX22" fmla="*/ 140193 w 280756"/>
                <a:gd name="connsiteY22" fmla="*/ 322640 h 322640"/>
                <a:gd name="connsiteX23" fmla="*/ 145002 w 280756"/>
                <a:gd name="connsiteY23" fmla="*/ 308198 h 322640"/>
                <a:gd name="connsiteX24" fmla="*/ 152400 w 280756"/>
                <a:gd name="connsiteY24" fmla="*/ 285813 h 322640"/>
                <a:gd name="connsiteX25" fmla="*/ 170525 w 280756"/>
                <a:gd name="connsiteY25" fmla="*/ 230574 h 322640"/>
                <a:gd name="connsiteX26" fmla="*/ 205296 w 280756"/>
                <a:gd name="connsiteY26" fmla="*/ 248265 h 322640"/>
                <a:gd name="connsiteX27" fmla="*/ 187437 w 280756"/>
                <a:gd name="connsiteY27" fmla="*/ 214503 h 322640"/>
                <a:gd name="connsiteX28" fmla="*/ 243026 w 280756"/>
                <a:gd name="connsiteY28" fmla="*/ 196960 h 322640"/>
                <a:gd name="connsiteX29" fmla="*/ 265960 w 280756"/>
                <a:gd name="connsiteY29" fmla="*/ 189739 h 322640"/>
                <a:gd name="connsiteX30" fmla="*/ 280756 w 280756"/>
                <a:gd name="connsiteY30" fmla="*/ 185046 h 322640"/>
                <a:gd name="connsiteX31" fmla="*/ 266330 w 280756"/>
                <a:gd name="connsiteY31" fmla="*/ 181074 h 322640"/>
                <a:gd name="connsiteX32" fmla="*/ 243396 w 280756"/>
                <a:gd name="connsiteY32" fmla="*/ 174207 h 322640"/>
                <a:gd name="connsiteX33" fmla="*/ 240754 w 280756"/>
                <a:gd name="connsiteY33" fmla="*/ 190093 h 322640"/>
                <a:gd name="connsiteX34" fmla="*/ 184008 w 280756"/>
                <a:gd name="connsiteY34" fmla="*/ 207979 h 322640"/>
                <a:gd name="connsiteX35" fmla="*/ 176573 w 280756"/>
                <a:gd name="connsiteY35" fmla="*/ 193924 h 322640"/>
                <a:gd name="connsiteX36" fmla="*/ 173055 w 280756"/>
                <a:gd name="connsiteY36" fmla="*/ 203019 h 322640"/>
                <a:gd name="connsiteX37" fmla="*/ 188018 w 280756"/>
                <a:gd name="connsiteY37" fmla="*/ 231296 h 322640"/>
                <a:gd name="connsiteX38" fmla="*/ 159450 w 280756"/>
                <a:gd name="connsiteY38" fmla="*/ 216756 h 322640"/>
                <a:gd name="connsiteX39" fmla="*/ 150717 w 280756"/>
                <a:gd name="connsiteY39" fmla="*/ 220464 h 322640"/>
                <a:gd name="connsiteX40" fmla="*/ 163867 w 280756"/>
                <a:gd name="connsiteY40" fmla="*/ 227158 h 322640"/>
                <a:gd name="connsiteX41" fmla="*/ 145372 w 280756"/>
                <a:gd name="connsiteY41" fmla="*/ 283586 h 322640"/>
                <a:gd name="connsiteX42" fmla="*/ 140259 w 280756"/>
                <a:gd name="connsiteY42" fmla="*/ 299049 h 322640"/>
                <a:gd name="connsiteX43" fmla="*/ 135421 w 280756"/>
                <a:gd name="connsiteY43" fmla="*/ 283629 h 322640"/>
                <a:gd name="connsiteX44" fmla="*/ 117203 w 280756"/>
                <a:gd name="connsiteY44" fmla="*/ 227324 h 322640"/>
                <a:gd name="connsiteX45" fmla="*/ 130498 w 280756"/>
                <a:gd name="connsiteY45" fmla="*/ 220486 h 322640"/>
                <a:gd name="connsiteX46" fmla="*/ 121768 w 280756"/>
                <a:gd name="connsiteY46" fmla="*/ 216814 h 322640"/>
                <a:gd name="connsiteX47" fmla="*/ 93175 w 280756"/>
                <a:gd name="connsiteY47" fmla="*/ 231523 h 322640"/>
                <a:gd name="connsiteX48" fmla="*/ 108159 w 280756"/>
                <a:gd name="connsiteY48" fmla="*/ 203134 h 322640"/>
                <a:gd name="connsiteX49" fmla="*/ 104612 w 280756"/>
                <a:gd name="connsiteY49" fmla="*/ 194090 h 322640"/>
                <a:gd name="connsiteX50" fmla="*/ 97214 w 280756"/>
                <a:gd name="connsiteY50" fmla="*/ 208117 h 322640"/>
                <a:gd name="connsiteX51" fmla="*/ 39668 w 280756"/>
                <a:gd name="connsiteY51" fmla="*/ 190461 h 322640"/>
                <a:gd name="connsiteX52" fmla="*/ 24155 w 280756"/>
                <a:gd name="connsiteY52" fmla="*/ 185497 h 322640"/>
                <a:gd name="connsiteX53" fmla="*/ 40319 w 280756"/>
                <a:gd name="connsiteY53" fmla="*/ 180749 h 322640"/>
                <a:gd name="connsiteX54" fmla="*/ 97436 w 280756"/>
                <a:gd name="connsiteY54" fmla="*/ 163141 h 322640"/>
                <a:gd name="connsiteX55" fmla="*/ 104712 w 280756"/>
                <a:gd name="connsiteY55" fmla="*/ 177031 h 322640"/>
                <a:gd name="connsiteX56" fmla="*/ 108341 w 280756"/>
                <a:gd name="connsiteY56" fmla="*/ 168095 h 322640"/>
                <a:gd name="connsiteX57" fmla="*/ 93219 w 280756"/>
                <a:gd name="connsiteY57" fmla="*/ 139211 h 322640"/>
                <a:gd name="connsiteX58" fmla="*/ 122870 w 280756"/>
                <a:gd name="connsiteY58" fmla="*/ 154061 h 322640"/>
                <a:gd name="connsiteX59" fmla="*/ 132203 w 280756"/>
                <a:gd name="connsiteY59" fmla="*/ 150620 h 322640"/>
                <a:gd name="connsiteX60" fmla="*/ 117703 w 280756"/>
                <a:gd name="connsiteY60" fmla="*/ 143352 h 322640"/>
                <a:gd name="connsiteX61" fmla="*/ 130966 w 280756"/>
                <a:gd name="connsiteY61" fmla="*/ 86618 h 322640"/>
                <a:gd name="connsiteX62" fmla="*/ 140504 w 280756"/>
                <a:gd name="connsiteY62" fmla="*/ 34802 h 322640"/>
                <a:gd name="connsiteX63" fmla="*/ 150652 w 280756"/>
                <a:gd name="connsiteY63" fmla="*/ 86343 h 322640"/>
                <a:gd name="connsiteX64" fmla="*/ 163741 w 280756"/>
                <a:gd name="connsiteY64" fmla="*/ 143237 h 322640"/>
                <a:gd name="connsiteX65" fmla="*/ 148904 w 280756"/>
                <a:gd name="connsiteY65" fmla="*/ 150617 h 322640"/>
                <a:gd name="connsiteX66" fmla="*/ 158263 w 280756"/>
                <a:gd name="connsiteY66" fmla="*/ 154065 h 322640"/>
                <a:gd name="connsiteX67" fmla="*/ 188225 w 280756"/>
                <a:gd name="connsiteY67" fmla="*/ 139171 h 322640"/>
                <a:gd name="connsiteX68" fmla="*/ 172885 w 280756"/>
                <a:gd name="connsiteY68" fmla="*/ 168210 h 322640"/>
                <a:gd name="connsiteX69" fmla="*/ 176477 w 280756"/>
                <a:gd name="connsiteY69" fmla="*/ 177168 h 322640"/>
                <a:gd name="connsiteX70" fmla="*/ 183997 w 280756"/>
                <a:gd name="connsiteY70" fmla="*/ 162932 h 322640"/>
                <a:gd name="connsiteX71" fmla="*/ 241239 w 280756"/>
                <a:gd name="connsiteY71" fmla="*/ 181110 h 322640"/>
                <a:gd name="connsiteX72" fmla="*/ 255602 w 280756"/>
                <a:gd name="connsiteY72" fmla="*/ 185414 h 322640"/>
                <a:gd name="connsiteX73" fmla="*/ 240754 w 280756"/>
                <a:gd name="connsiteY73" fmla="*/ 190093 h 322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280756" h="322640">
                  <a:moveTo>
                    <a:pt x="243396" y="174207"/>
                  </a:moveTo>
                  <a:lnTo>
                    <a:pt x="187415" y="156429"/>
                  </a:lnTo>
                  <a:lnTo>
                    <a:pt x="205307" y="122563"/>
                  </a:lnTo>
                  <a:lnTo>
                    <a:pt x="170421" y="139915"/>
                  </a:lnTo>
                  <a:lnTo>
                    <a:pt x="158120" y="87175"/>
                  </a:lnTo>
                  <a:lnTo>
                    <a:pt x="152043" y="57856"/>
                  </a:lnTo>
                  <a:lnTo>
                    <a:pt x="140563" y="0"/>
                  </a:lnTo>
                  <a:lnTo>
                    <a:pt x="128714" y="62117"/>
                  </a:lnTo>
                  <a:lnTo>
                    <a:pt x="123885" y="85369"/>
                  </a:lnTo>
                  <a:lnTo>
                    <a:pt x="111030" y="140009"/>
                  </a:lnTo>
                  <a:lnTo>
                    <a:pt x="76200" y="122563"/>
                  </a:lnTo>
                  <a:lnTo>
                    <a:pt x="94029" y="156606"/>
                  </a:lnTo>
                  <a:lnTo>
                    <a:pt x="38100" y="173850"/>
                  </a:lnTo>
                  <a:lnTo>
                    <a:pt x="14796" y="180710"/>
                  </a:lnTo>
                  <a:lnTo>
                    <a:pt x="0" y="185403"/>
                  </a:lnTo>
                  <a:lnTo>
                    <a:pt x="14796" y="190097"/>
                  </a:lnTo>
                  <a:lnTo>
                    <a:pt x="37360" y="197318"/>
                  </a:lnTo>
                  <a:lnTo>
                    <a:pt x="93763" y="214648"/>
                  </a:lnTo>
                  <a:lnTo>
                    <a:pt x="75830" y="248604"/>
                  </a:lnTo>
                  <a:lnTo>
                    <a:pt x="110549" y="230743"/>
                  </a:lnTo>
                  <a:lnTo>
                    <a:pt x="128356" y="285813"/>
                  </a:lnTo>
                  <a:lnTo>
                    <a:pt x="135384" y="308198"/>
                  </a:lnTo>
                  <a:lnTo>
                    <a:pt x="140193" y="322640"/>
                  </a:lnTo>
                  <a:lnTo>
                    <a:pt x="145002" y="308198"/>
                  </a:lnTo>
                  <a:lnTo>
                    <a:pt x="152400" y="285813"/>
                  </a:lnTo>
                  <a:lnTo>
                    <a:pt x="170525" y="230574"/>
                  </a:lnTo>
                  <a:lnTo>
                    <a:pt x="205296" y="248265"/>
                  </a:lnTo>
                  <a:lnTo>
                    <a:pt x="187437" y="214503"/>
                  </a:lnTo>
                  <a:lnTo>
                    <a:pt x="243026" y="196960"/>
                  </a:lnTo>
                  <a:lnTo>
                    <a:pt x="265960" y="189739"/>
                  </a:lnTo>
                  <a:lnTo>
                    <a:pt x="280756" y="185046"/>
                  </a:lnTo>
                  <a:lnTo>
                    <a:pt x="266330" y="181074"/>
                  </a:lnTo>
                  <a:lnTo>
                    <a:pt x="243396" y="174207"/>
                  </a:lnTo>
                  <a:close/>
                  <a:moveTo>
                    <a:pt x="240754" y="190093"/>
                  </a:moveTo>
                  <a:lnTo>
                    <a:pt x="184008" y="207979"/>
                  </a:lnTo>
                  <a:lnTo>
                    <a:pt x="176573" y="193924"/>
                  </a:lnTo>
                  <a:cubicBezTo>
                    <a:pt x="175828" y="197097"/>
                    <a:pt x="174644" y="200157"/>
                    <a:pt x="173055" y="203019"/>
                  </a:cubicBezTo>
                  <a:lnTo>
                    <a:pt x="188018" y="231296"/>
                  </a:lnTo>
                  <a:lnTo>
                    <a:pt x="159450" y="216756"/>
                  </a:lnTo>
                  <a:cubicBezTo>
                    <a:pt x="156716" y="218357"/>
                    <a:pt x="153781" y="219604"/>
                    <a:pt x="150717" y="220464"/>
                  </a:cubicBezTo>
                  <a:lnTo>
                    <a:pt x="163867" y="227158"/>
                  </a:lnTo>
                  <a:lnTo>
                    <a:pt x="145372" y="283586"/>
                  </a:lnTo>
                  <a:lnTo>
                    <a:pt x="140259" y="299049"/>
                  </a:lnTo>
                  <a:lnTo>
                    <a:pt x="135421" y="283629"/>
                  </a:lnTo>
                  <a:lnTo>
                    <a:pt x="117203" y="227324"/>
                  </a:lnTo>
                  <a:lnTo>
                    <a:pt x="130498" y="220486"/>
                  </a:lnTo>
                  <a:cubicBezTo>
                    <a:pt x="127438" y="219635"/>
                    <a:pt x="124503" y="218401"/>
                    <a:pt x="121768" y="216814"/>
                  </a:cubicBezTo>
                  <a:lnTo>
                    <a:pt x="93175" y="231523"/>
                  </a:lnTo>
                  <a:lnTo>
                    <a:pt x="108159" y="203134"/>
                  </a:lnTo>
                  <a:cubicBezTo>
                    <a:pt x="106563" y="200290"/>
                    <a:pt x="105369" y="197248"/>
                    <a:pt x="104612" y="194090"/>
                  </a:cubicBezTo>
                  <a:lnTo>
                    <a:pt x="97214" y="208117"/>
                  </a:lnTo>
                  <a:lnTo>
                    <a:pt x="39668" y="190461"/>
                  </a:lnTo>
                  <a:lnTo>
                    <a:pt x="24155" y="185497"/>
                  </a:lnTo>
                  <a:lnTo>
                    <a:pt x="40319" y="180749"/>
                  </a:lnTo>
                  <a:lnTo>
                    <a:pt x="97436" y="163141"/>
                  </a:lnTo>
                  <a:lnTo>
                    <a:pt x="104712" y="177031"/>
                  </a:lnTo>
                  <a:cubicBezTo>
                    <a:pt x="105505" y="173907"/>
                    <a:pt x="106726" y="170901"/>
                    <a:pt x="108341" y="168095"/>
                  </a:cubicBezTo>
                  <a:lnTo>
                    <a:pt x="93219" y="139211"/>
                  </a:lnTo>
                  <a:lnTo>
                    <a:pt x="122870" y="154061"/>
                  </a:lnTo>
                  <a:cubicBezTo>
                    <a:pt x="125807" y="152506"/>
                    <a:pt x="128946" y="151348"/>
                    <a:pt x="132203" y="150620"/>
                  </a:cubicBezTo>
                  <a:lnTo>
                    <a:pt x="117703" y="143352"/>
                  </a:lnTo>
                  <a:lnTo>
                    <a:pt x="130966" y="86618"/>
                  </a:lnTo>
                  <a:lnTo>
                    <a:pt x="140504" y="34802"/>
                  </a:lnTo>
                  <a:lnTo>
                    <a:pt x="150652" y="86343"/>
                  </a:lnTo>
                  <a:lnTo>
                    <a:pt x="163741" y="143237"/>
                  </a:lnTo>
                  <a:lnTo>
                    <a:pt x="148904" y="150617"/>
                  </a:lnTo>
                  <a:cubicBezTo>
                    <a:pt x="152170" y="151343"/>
                    <a:pt x="155319" y="152503"/>
                    <a:pt x="158263" y="154065"/>
                  </a:cubicBezTo>
                  <a:lnTo>
                    <a:pt x="188225" y="139171"/>
                  </a:lnTo>
                  <a:lnTo>
                    <a:pt x="172885" y="168210"/>
                  </a:lnTo>
                  <a:cubicBezTo>
                    <a:pt x="174487" y="171026"/>
                    <a:pt x="175695" y="174039"/>
                    <a:pt x="176477" y="177168"/>
                  </a:cubicBezTo>
                  <a:lnTo>
                    <a:pt x="183997" y="162932"/>
                  </a:lnTo>
                  <a:lnTo>
                    <a:pt x="241239" y="181110"/>
                  </a:lnTo>
                  <a:lnTo>
                    <a:pt x="255602" y="185414"/>
                  </a:lnTo>
                  <a:lnTo>
                    <a:pt x="240754" y="190093"/>
                  </a:lnTo>
                  <a:close/>
                </a:path>
              </a:pathLst>
            </a:custGeom>
            <a:solidFill>
              <a:schemeClr val="tx2">
                <a:lumMod val="60000"/>
                <a:lumOff val="40000"/>
              </a:schemeClr>
            </a:solidFill>
            <a:ln w="3671" cap="flat">
              <a:solidFill>
                <a:schemeClr val="tx2">
                  <a:lumMod val="20000"/>
                  <a:lumOff val="80000"/>
                </a:schemeClr>
              </a:solidFill>
              <a:prstDash val="solid"/>
              <a:miter/>
            </a:ln>
          </p:spPr>
          <p:txBody>
            <a:bodyPr rtlCol="0" anchor="ctr"/>
            <a:lstStyle/>
            <a:p>
              <a:endParaRPr lang="en-GB"/>
            </a:p>
          </p:txBody>
        </p:sp>
      </p:grpSp>
      <p:sp>
        <p:nvSpPr>
          <p:cNvPr id="32" name="TextBox 31">
            <a:extLst>
              <a:ext uri="{FF2B5EF4-FFF2-40B4-BE49-F238E27FC236}">
                <a16:creationId xmlns:a16="http://schemas.microsoft.com/office/drawing/2014/main" id="{9898F33F-2CFE-D658-8B27-48AF80F6D7D1}"/>
              </a:ext>
            </a:extLst>
          </p:cNvPr>
          <p:cNvSpPr txBox="1"/>
          <p:nvPr/>
        </p:nvSpPr>
        <p:spPr>
          <a:xfrm>
            <a:off x="5366735" y="284027"/>
            <a:ext cx="3585714" cy="584775"/>
          </a:xfrm>
          <a:prstGeom prst="rect">
            <a:avLst/>
          </a:prstGeom>
          <a:noFill/>
        </p:spPr>
        <p:txBody>
          <a:bodyPr wrap="square" lIns="91440" tIns="45720" rIns="91440" bIns="45720" numCol="1" anchor="t" anchorCtr="0">
            <a:spAutoFit/>
          </a:bodyPr>
          <a:lstStyle>
            <a:defPPr>
              <a:defRPr lang="en-US"/>
            </a:defPPr>
            <a:lvl1pPr fontAlgn="base">
              <a:defRPr sz="2800">
                <a:solidFill>
                  <a:srgbClr val="003460"/>
                </a:solidFill>
                <a:latin typeface="Bierstadt" panose="020B0004020202020204" pitchFamily="34" charset="0"/>
                <a:cs typeface="Segoe UI"/>
              </a:defRPr>
            </a:lvl1p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GB" sz="3200" b="1" i="0" u="sng" strike="noStrike" kern="1200" cap="none" spc="0" normalizeH="0" baseline="0" noProof="0">
                <a:ln>
                  <a:noFill/>
                </a:ln>
                <a:solidFill>
                  <a:srgbClr val="003460"/>
                </a:solidFill>
                <a:effectLst/>
                <a:uLnTx/>
                <a:uFillTx/>
                <a:latin typeface="Bierstadt" panose="020B0004020202020204" pitchFamily="34" charset="0"/>
                <a:ea typeface="+mn-ea"/>
                <a:cs typeface="Segoe UI"/>
              </a:rPr>
              <a:t>“Right First Time”</a:t>
            </a:r>
            <a:endParaRPr kumimoji="0" lang="en-GB" sz="3200" b="0" i="0" u="sng" strike="noStrike" kern="1200" cap="none" spc="0" normalizeH="0" baseline="0" noProof="0">
              <a:ln>
                <a:noFill/>
              </a:ln>
              <a:solidFill>
                <a:srgbClr val="003460"/>
              </a:solidFill>
              <a:effectLst/>
              <a:uLnTx/>
              <a:uFillTx/>
              <a:latin typeface="Bierstadt" panose="020B0004020202020204" pitchFamily="34" charset="0"/>
              <a:ea typeface="+mn-ea"/>
              <a:cs typeface="Segoe UI"/>
            </a:endParaRPr>
          </a:p>
        </p:txBody>
      </p:sp>
    </p:spTree>
    <p:extLst>
      <p:ext uri="{BB962C8B-B14F-4D97-AF65-F5344CB8AC3E}">
        <p14:creationId xmlns:p14="http://schemas.microsoft.com/office/powerpoint/2010/main" val="890361505"/>
      </p:ext>
    </p:extLst>
  </p:cSld>
  <p:clrMapOvr>
    <a:masterClrMapping/>
  </p:clrMapOvr>
  <p:transition>
    <p:wipe dir="r"/>
  </p:transition>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UofG Transformation Team">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BEE4FFE325F8446BC9F77AC821639F4" ma:contentTypeVersion="13" ma:contentTypeDescription="Create a new document." ma:contentTypeScope="" ma:versionID="a17ab9926a4ba80bf4d63629cd62b0aa">
  <xsd:schema xmlns:xsd="http://www.w3.org/2001/XMLSchema" xmlns:xs="http://www.w3.org/2001/XMLSchema" xmlns:p="http://schemas.microsoft.com/office/2006/metadata/properties" xmlns:ns2="86c7cb90-6946-4dd6-9e6b-9a3310914b6d" xmlns:ns3="f6b6659f-53f3-4bbe-bd4c-aa19ed48e760" targetNamespace="http://schemas.microsoft.com/office/2006/metadata/properties" ma:root="true" ma:fieldsID="9cdc7254abbe1a3a0e7fdec0821460ed" ns2:_="" ns3:_="">
    <xsd:import namespace="86c7cb90-6946-4dd6-9e6b-9a3310914b6d"/>
    <xsd:import namespace="f6b6659f-53f3-4bbe-bd4c-aa19ed48e76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c7cb90-6946-4dd6-9e6b-9a3310914b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306b285-ac2c-4225-b56d-e54690cf9c9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b6659f-53f3-4bbe-bd4c-aa19ed48e76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6c7cb90-6946-4dd6-9e6b-9a3310914b6d">
      <Terms xmlns="http://schemas.microsoft.com/office/infopath/2007/PartnerControls"/>
    </lcf76f155ced4ddcb4097134ff3c332f>
    <SharedWithUsers xmlns="f6b6659f-53f3-4bbe-bd4c-aa19ed48e760">
      <UserInfo>
        <DisplayName>Karen Lee</DisplayName>
        <AccountId>13</AccountId>
        <AccountType/>
      </UserInfo>
      <UserInfo>
        <DisplayName>Gary Wright</DisplayName>
        <AccountId>10</AccountId>
        <AccountType/>
      </UserInfo>
      <UserInfo>
        <DisplayName>Andrena Dougall</DisplayName>
        <AccountId>21</AccountId>
        <AccountType/>
      </UserInfo>
      <UserInfo>
        <DisplayName>Meg Mackenzie</DisplayName>
        <AccountId>6</AccountId>
        <AccountType/>
      </UserInfo>
      <UserInfo>
        <DisplayName>Oana Baboolal</DisplayName>
        <AccountId>11</AccountId>
        <AccountType/>
      </UserInfo>
      <UserInfo>
        <DisplayName>Ciara Lightbody</DisplayName>
        <AccountId>24</AccountId>
        <AccountType/>
      </UserInfo>
      <UserInfo>
        <DisplayName>Claire Crompton</DisplayName>
        <AccountId>48</AccountId>
        <AccountType/>
      </UserInfo>
      <UserInfo>
        <DisplayName>Frances Docherty</DisplayName>
        <AccountId>64</AccountId>
        <AccountType/>
      </UserInfo>
      <UserInfo>
        <DisplayName>Sarah Morrison</DisplayName>
        <AccountId>71</AccountId>
        <AccountType/>
      </UserInfo>
      <UserInfo>
        <DisplayName>Lee Carlton</DisplayName>
        <AccountId>25</AccountId>
        <AccountType/>
      </UserInfo>
      <UserInfo>
        <DisplayName>Zuzanna Mirowska</DisplayName>
        <AccountId>51</AccountId>
        <AccountType/>
      </UserInfo>
      <UserInfo>
        <DisplayName>Matthew Gould</DisplayName>
        <AccountId>26</AccountId>
        <AccountType/>
      </UserInfo>
      <UserInfo>
        <DisplayName>Gail Devlin</DisplayName>
        <AccountId>28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A6B9D0-DA01-4761-BA61-AC6E45F6A4C9}">
  <ds:schemaRefs>
    <ds:schemaRef ds:uri="86c7cb90-6946-4dd6-9e6b-9a3310914b6d"/>
    <ds:schemaRef ds:uri="f6b6659f-53f3-4bbe-bd4c-aa19ed48e7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98014EF-6AC5-46D6-B55F-BA563E432E6A}">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86c7cb90-6946-4dd6-9e6b-9a3310914b6d"/>
    <ds:schemaRef ds:uri="http://schemas.openxmlformats.org/package/2006/metadata/core-properties"/>
    <ds:schemaRef ds:uri="f6b6659f-53f3-4bbe-bd4c-aa19ed48e760"/>
    <ds:schemaRef ds:uri="http://www.w3.org/XML/1998/namespace"/>
  </ds:schemaRefs>
</ds:datastoreItem>
</file>

<file path=customXml/itemProps3.xml><?xml version="1.0" encoding="utf-8"?>
<ds:datastoreItem xmlns:ds="http://schemas.openxmlformats.org/officeDocument/2006/customXml" ds:itemID="{0E01DA71-BD2F-4795-B9E1-D806A7A518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TotalTime>
  <Words>2805</Words>
  <Application>Microsoft Macintosh PowerPoint</Application>
  <PresentationFormat>Widescreen</PresentationFormat>
  <Paragraphs>516</Paragraphs>
  <Slides>19</Slides>
  <Notes>15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19</vt:i4>
      </vt:variant>
    </vt:vector>
  </HeadingPairs>
  <TitlesOfParts>
    <vt:vector size="30" baseType="lpstr">
      <vt:lpstr>Arial</vt:lpstr>
      <vt:lpstr>Arial Nova</vt:lpstr>
      <vt:lpstr>Arial,Sans-Serif</vt:lpstr>
      <vt:lpstr>Bierstadt</vt:lpstr>
      <vt:lpstr>Bierstadt Display</vt:lpstr>
      <vt:lpstr>Calibri</vt:lpstr>
      <vt:lpstr>Calibri Light</vt:lpstr>
      <vt:lpstr>Segoe UI</vt:lpstr>
      <vt:lpstr>Wingdings 2</vt:lpstr>
      <vt:lpstr>2_Office Theme</vt:lpstr>
      <vt:lpstr>1_Office Theme</vt:lpstr>
      <vt:lpstr>Timetabling Project AY 24/25 Roadshows January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Course Requirements / Edit &amp; Prep – 19th of February to 26th of April </vt:lpstr>
      <vt:lpstr>Course Requirements / Edit &amp; Prep – Representatives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Timetabling Project AY 24/25 Roadshows January 2024</dc:title>
  <dc:creator>Claire Crompton</dc:creator>
  <cp:lastModifiedBy>Frances Docherty</cp:lastModifiedBy>
  <cp:revision>4</cp:revision>
  <dcterms:created xsi:type="dcterms:W3CDTF">2023-12-04T12:46:42Z</dcterms:created>
  <dcterms:modified xsi:type="dcterms:W3CDTF">2024-01-24T17:21:46Z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0x0101006BEE4FFE325F8446BC9F77AC821639F4</vt:lpwstr>
  </property>
  <property fmtid="{D5CDD505-2E9C-101B-9397-08002B2CF9AE}" pid="3" name="MediaServiceImageTags">
    <vt:lpwstr/>
  </property>
</Properties>
</file>