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sldIdLst>
    <p:sldId id="838840599" r:id="rId5"/>
    <p:sldId id="838840595" r:id="rId6"/>
    <p:sldId id="838840596" r:id="rId7"/>
    <p:sldId id="83884059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47ECB0E-6E78-61D8-178F-6503BFCA9721}" name="Claire Crompton" initials="CC" userId="S::Claire.Crompton@glasgow.ac.uk::e6fd4236-e548-4605-9a43-9316851a6f08" providerId="AD"/>
  <p188:author id="{2F45E532-8B8F-7FE1-1BCC-C8ACE7FDD43F}" name="Gary Wright" initials="GW" userId="S::Gary.Wright@glasgow.ac.uk::a0eeeda2-3cb3-4c06-877c-7b184679b115" providerId="AD"/>
  <p188:author id="{21AEA447-E219-10D7-5788-DAD59D9F1C3F}" name="Matthew Gould" initials="MG" userId="S::Matthew.Gould@glasgow.ac.uk::749d6b03-0cee-4468-9ac6-810a4f96eeb4" providerId="AD"/>
  <p188:author id="{3659B06B-A4AD-8C50-B439-CEC884A54D71}" name="Karen Lee" initials="KL" userId="S::karen.lee@glasgow.ac.uk::e56a3952-20f4-4d61-99e8-3bcc97054e46" providerId="AD"/>
  <p188:author id="{8E2BCA7F-CD15-3FAC-45F9-A1677186304E}" name="Oana Baboolal" initials="OB" userId="S::Oana.Baboolal@glasgow.ac.uk::278b5f7d-88be-4854-b0c9-55dea0c04c4b" providerId="AD"/>
  <p188:author id="{57D51BE1-72FC-C19D-5299-3EEBD27BDC41}" name="Andrena Dougall" initials="AD" userId="S::andrena.dougall@glasgow.ac.uk::d39f178c-6581-4e78-92da-2ebd9035823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45E"/>
    <a:srgbClr val="7D2239"/>
    <a:srgbClr val="52473B"/>
    <a:srgbClr val="005398"/>
    <a:srgbClr val="5B4D94"/>
    <a:srgbClr val="9A3A06"/>
    <a:srgbClr val="006630"/>
    <a:srgbClr val="00355F"/>
    <a:srgbClr val="951272"/>
    <a:srgbClr val="4F59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2DEE01-A133-4E84-BBF9-655550930D4C}" v="35" dt="2024-01-15T16:32:26.432"/>
    <p1510:client id="{2C7A837B-0EFA-26A3-4461-E984918A0BFE}" v="3" dt="2024-01-15T10:33:09.277"/>
    <p1510:client id="{4D99CDC5-A3D1-4E39-B4E9-9B3643F177D8}" v="111" dt="2024-01-15T16:22:54.1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21" d="100"/>
          <a:sy n="121" d="100"/>
        </p:scale>
        <p:origin x="744"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B2BBA9-67B1-4B94-873D-148F2564C276}" type="datetimeFigureOut">
              <a:rPr lang="en-GB" smtClean="0"/>
              <a:t>26/02/2024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B1A6DD-20C3-4961-B239-9A7B39CE2509}" type="slidenum">
              <a:rPr lang="en-GB" smtClean="0"/>
              <a:t>‹#›</a:t>
            </a:fld>
            <a:endParaRPr lang="en-GB"/>
          </a:p>
        </p:txBody>
      </p:sp>
    </p:spTree>
    <p:extLst>
      <p:ext uri="{BB962C8B-B14F-4D97-AF65-F5344CB8AC3E}">
        <p14:creationId xmlns:p14="http://schemas.microsoft.com/office/powerpoint/2010/main" val="2143008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E4E0A6-D242-BC7C-EA50-6224B75B2F7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83B473-EB7D-7154-CC56-38069489742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1CE742F-F658-1C12-3BF3-0744039F2D1B}"/>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09CB6E18-A9DC-7F70-E729-B64488443F95}"/>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6BF1A2-F81E-4B40-AEA9-3B2D4A8F106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5496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6BF1A2-F81E-4B40-AEA9-3B2D4A8F106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3999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6BF1A2-F81E-4B40-AEA9-3B2D4A8F106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222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F5B7D-BB88-3872-4543-CD6D7E02F6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D0790F4-ECA8-B3FF-6C9C-2E448CF126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7B8C3FE-849B-F708-3D5C-B8698F7D254A}"/>
              </a:ext>
            </a:extLst>
          </p:cNvPr>
          <p:cNvSpPr>
            <a:spLocks noGrp="1"/>
          </p:cNvSpPr>
          <p:nvPr>
            <p:ph type="dt" sz="half" idx="10"/>
          </p:nvPr>
        </p:nvSpPr>
        <p:spPr/>
        <p:txBody>
          <a:bodyPr/>
          <a:lstStyle/>
          <a:p>
            <a:fld id="{66CE8484-37DC-4C67-A9B8-32FB94456AD6}" type="datetimeFigureOut">
              <a:rPr lang="en-GB" smtClean="0"/>
              <a:t>26/02/2024</a:t>
            </a:fld>
            <a:endParaRPr lang="en-GB"/>
          </a:p>
        </p:txBody>
      </p:sp>
      <p:sp>
        <p:nvSpPr>
          <p:cNvPr id="5" name="Footer Placeholder 4">
            <a:extLst>
              <a:ext uri="{FF2B5EF4-FFF2-40B4-BE49-F238E27FC236}">
                <a16:creationId xmlns:a16="http://schemas.microsoft.com/office/drawing/2014/main" id="{1A2584CB-F08C-6F0F-B805-D802B03A09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FD2C66-032E-0F53-958B-4CF3515C7AB4}"/>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3623067319"/>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5AA00-6800-628A-E534-49E71AA893F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2D0A96A-F99E-33CA-D173-8418B066CB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CC8EB1-825A-8C70-8564-89E6326019AD}"/>
              </a:ext>
            </a:extLst>
          </p:cNvPr>
          <p:cNvSpPr>
            <a:spLocks noGrp="1"/>
          </p:cNvSpPr>
          <p:nvPr>
            <p:ph type="dt" sz="half" idx="10"/>
          </p:nvPr>
        </p:nvSpPr>
        <p:spPr/>
        <p:txBody>
          <a:bodyPr/>
          <a:lstStyle/>
          <a:p>
            <a:fld id="{66CE8484-37DC-4C67-A9B8-32FB94456AD6}" type="datetimeFigureOut">
              <a:rPr lang="en-GB" smtClean="0"/>
              <a:t>26/02/2024</a:t>
            </a:fld>
            <a:endParaRPr lang="en-GB"/>
          </a:p>
        </p:txBody>
      </p:sp>
      <p:sp>
        <p:nvSpPr>
          <p:cNvPr id="5" name="Footer Placeholder 4">
            <a:extLst>
              <a:ext uri="{FF2B5EF4-FFF2-40B4-BE49-F238E27FC236}">
                <a16:creationId xmlns:a16="http://schemas.microsoft.com/office/drawing/2014/main" id="{FA746B89-18A7-4BD5-1AEB-6468C306F9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1C2DA9-10A0-EAEC-B62E-1198EA406A28}"/>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30665142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04D473-51A8-9305-D588-4B4B22A03B2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5E203CA-BA0C-6BCF-4B3F-680A6A25395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68FA6E1-9F7B-007E-4B69-6D91386C2726}"/>
              </a:ext>
            </a:extLst>
          </p:cNvPr>
          <p:cNvSpPr>
            <a:spLocks noGrp="1"/>
          </p:cNvSpPr>
          <p:nvPr>
            <p:ph type="dt" sz="half" idx="10"/>
          </p:nvPr>
        </p:nvSpPr>
        <p:spPr/>
        <p:txBody>
          <a:bodyPr/>
          <a:lstStyle/>
          <a:p>
            <a:fld id="{66CE8484-37DC-4C67-A9B8-32FB94456AD6}" type="datetimeFigureOut">
              <a:rPr lang="en-GB" smtClean="0"/>
              <a:t>26/02/2024</a:t>
            </a:fld>
            <a:endParaRPr lang="en-GB"/>
          </a:p>
        </p:txBody>
      </p:sp>
      <p:sp>
        <p:nvSpPr>
          <p:cNvPr id="5" name="Footer Placeholder 4">
            <a:extLst>
              <a:ext uri="{FF2B5EF4-FFF2-40B4-BE49-F238E27FC236}">
                <a16:creationId xmlns:a16="http://schemas.microsoft.com/office/drawing/2014/main" id="{DCF91FA7-5241-8EC0-6EFA-4FE91A75AF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0F5E7E-A5D8-7F9A-67AD-D602430528C6}"/>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3721145276"/>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784652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C8F1F-3A66-B5E2-EF2C-E6EB8789096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E42108B-1C72-D4A4-5E05-D38F0BF402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203ABF0-2D9F-4917-E732-106EB8376E96}"/>
              </a:ext>
            </a:extLst>
          </p:cNvPr>
          <p:cNvSpPr>
            <a:spLocks noGrp="1"/>
          </p:cNvSpPr>
          <p:nvPr>
            <p:ph type="dt" sz="half" idx="10"/>
          </p:nvPr>
        </p:nvSpPr>
        <p:spPr/>
        <p:txBody>
          <a:bodyPr/>
          <a:lstStyle/>
          <a:p>
            <a:fld id="{66CE8484-37DC-4C67-A9B8-32FB94456AD6}" type="datetimeFigureOut">
              <a:rPr lang="en-GB" smtClean="0"/>
              <a:t>26/02/2024</a:t>
            </a:fld>
            <a:endParaRPr lang="en-GB"/>
          </a:p>
        </p:txBody>
      </p:sp>
      <p:sp>
        <p:nvSpPr>
          <p:cNvPr id="5" name="Footer Placeholder 4">
            <a:extLst>
              <a:ext uri="{FF2B5EF4-FFF2-40B4-BE49-F238E27FC236}">
                <a16:creationId xmlns:a16="http://schemas.microsoft.com/office/drawing/2014/main" id="{4280B047-09E9-C4A1-4E5B-C68500C550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BC9836-7C6C-ACB9-7ED7-7422312692C2}"/>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360770738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04E34-B4AD-B7CF-0117-B34F3C63D9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9552667-A8D3-C98C-2591-CB34D03124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26B02E-4803-99FC-FDA4-82760D45E677}"/>
              </a:ext>
            </a:extLst>
          </p:cNvPr>
          <p:cNvSpPr>
            <a:spLocks noGrp="1"/>
          </p:cNvSpPr>
          <p:nvPr>
            <p:ph type="dt" sz="half" idx="10"/>
          </p:nvPr>
        </p:nvSpPr>
        <p:spPr/>
        <p:txBody>
          <a:bodyPr/>
          <a:lstStyle/>
          <a:p>
            <a:fld id="{66CE8484-37DC-4C67-A9B8-32FB94456AD6}" type="datetimeFigureOut">
              <a:rPr lang="en-GB" smtClean="0"/>
              <a:t>26/02/2024</a:t>
            </a:fld>
            <a:endParaRPr lang="en-GB"/>
          </a:p>
        </p:txBody>
      </p:sp>
      <p:sp>
        <p:nvSpPr>
          <p:cNvPr id="5" name="Footer Placeholder 4">
            <a:extLst>
              <a:ext uri="{FF2B5EF4-FFF2-40B4-BE49-F238E27FC236}">
                <a16:creationId xmlns:a16="http://schemas.microsoft.com/office/drawing/2014/main" id="{10A1A562-DCA5-3622-A20A-1419E3524C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2D5799-EDE3-2E41-B840-B14BAF05A10F}"/>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1368961049"/>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D920B-6A3D-3040-3582-DF3E0A7835F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1B86F64-1362-EB1E-519F-FC0A07ABF5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97705B7-6875-02DD-83A6-D545494E91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A9A0872-AFAF-D903-C14D-F2F1888C9E05}"/>
              </a:ext>
            </a:extLst>
          </p:cNvPr>
          <p:cNvSpPr>
            <a:spLocks noGrp="1"/>
          </p:cNvSpPr>
          <p:nvPr>
            <p:ph type="dt" sz="half" idx="10"/>
          </p:nvPr>
        </p:nvSpPr>
        <p:spPr/>
        <p:txBody>
          <a:bodyPr/>
          <a:lstStyle/>
          <a:p>
            <a:fld id="{66CE8484-37DC-4C67-A9B8-32FB94456AD6}" type="datetimeFigureOut">
              <a:rPr lang="en-GB" smtClean="0"/>
              <a:t>26/02/2024</a:t>
            </a:fld>
            <a:endParaRPr lang="en-GB"/>
          </a:p>
        </p:txBody>
      </p:sp>
      <p:sp>
        <p:nvSpPr>
          <p:cNvPr id="6" name="Footer Placeholder 5">
            <a:extLst>
              <a:ext uri="{FF2B5EF4-FFF2-40B4-BE49-F238E27FC236}">
                <a16:creationId xmlns:a16="http://schemas.microsoft.com/office/drawing/2014/main" id="{D99ED55B-9C5D-9241-050C-908BDFD322B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27C0A0-BF0A-6FEA-A245-B81A78984E87}"/>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1531649429"/>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18AB7-B802-7646-E9B9-F159C6CC48A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F4E6840-F32C-CE64-6CC7-0528464E70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38A2E7-7C77-7FB5-5D8B-5EAAF01493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6593BE3-9501-348A-715F-1F8AC13CAF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1B990F-B527-9E34-DC95-353456221E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F4443E7-1D96-DF09-B922-7585FFFF0EA0}"/>
              </a:ext>
            </a:extLst>
          </p:cNvPr>
          <p:cNvSpPr>
            <a:spLocks noGrp="1"/>
          </p:cNvSpPr>
          <p:nvPr>
            <p:ph type="dt" sz="half" idx="10"/>
          </p:nvPr>
        </p:nvSpPr>
        <p:spPr/>
        <p:txBody>
          <a:bodyPr/>
          <a:lstStyle/>
          <a:p>
            <a:fld id="{66CE8484-37DC-4C67-A9B8-32FB94456AD6}" type="datetimeFigureOut">
              <a:rPr lang="en-GB" smtClean="0"/>
              <a:t>26/02/2024</a:t>
            </a:fld>
            <a:endParaRPr lang="en-GB"/>
          </a:p>
        </p:txBody>
      </p:sp>
      <p:sp>
        <p:nvSpPr>
          <p:cNvPr id="8" name="Footer Placeholder 7">
            <a:extLst>
              <a:ext uri="{FF2B5EF4-FFF2-40B4-BE49-F238E27FC236}">
                <a16:creationId xmlns:a16="http://schemas.microsoft.com/office/drawing/2014/main" id="{5D0556E0-174A-F059-9E75-0F189A0238E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D81628D-099C-2351-48C1-6672477B6277}"/>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325034611"/>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90A5D-6338-01F6-851A-E4DABCEFC3F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D62FB14-A681-3DFF-7A10-0BADC2610FB5}"/>
              </a:ext>
            </a:extLst>
          </p:cNvPr>
          <p:cNvSpPr>
            <a:spLocks noGrp="1"/>
          </p:cNvSpPr>
          <p:nvPr>
            <p:ph type="dt" sz="half" idx="10"/>
          </p:nvPr>
        </p:nvSpPr>
        <p:spPr/>
        <p:txBody>
          <a:bodyPr/>
          <a:lstStyle/>
          <a:p>
            <a:fld id="{66CE8484-37DC-4C67-A9B8-32FB94456AD6}" type="datetimeFigureOut">
              <a:rPr lang="en-GB" smtClean="0"/>
              <a:t>26/02/2024</a:t>
            </a:fld>
            <a:endParaRPr lang="en-GB"/>
          </a:p>
        </p:txBody>
      </p:sp>
      <p:sp>
        <p:nvSpPr>
          <p:cNvPr id="4" name="Footer Placeholder 3">
            <a:extLst>
              <a:ext uri="{FF2B5EF4-FFF2-40B4-BE49-F238E27FC236}">
                <a16:creationId xmlns:a16="http://schemas.microsoft.com/office/drawing/2014/main" id="{8292D7AA-33D1-E6FB-75EC-476355DEE20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BAF7700-7360-1CC9-E370-AB30FC194AD4}"/>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386901936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409D96-F7E4-C3E0-2A56-C0869DBADED8}"/>
              </a:ext>
            </a:extLst>
          </p:cNvPr>
          <p:cNvSpPr>
            <a:spLocks noGrp="1"/>
          </p:cNvSpPr>
          <p:nvPr>
            <p:ph type="dt" sz="half" idx="10"/>
          </p:nvPr>
        </p:nvSpPr>
        <p:spPr/>
        <p:txBody>
          <a:bodyPr/>
          <a:lstStyle/>
          <a:p>
            <a:fld id="{66CE8484-37DC-4C67-A9B8-32FB94456AD6}" type="datetimeFigureOut">
              <a:rPr lang="en-GB" smtClean="0"/>
              <a:t>26/02/2024</a:t>
            </a:fld>
            <a:endParaRPr lang="en-GB"/>
          </a:p>
        </p:txBody>
      </p:sp>
      <p:sp>
        <p:nvSpPr>
          <p:cNvPr id="3" name="Footer Placeholder 2">
            <a:extLst>
              <a:ext uri="{FF2B5EF4-FFF2-40B4-BE49-F238E27FC236}">
                <a16:creationId xmlns:a16="http://schemas.microsoft.com/office/drawing/2014/main" id="{E2754B77-FCA2-AD10-33D9-D961C49E43B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C7C1A12-AEE7-99A7-CCE5-7331E930DBCC}"/>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3320390177"/>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EF841-D717-C42A-5648-82F7D2E057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C2392E2-44C2-1094-4A62-DB82D95F74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41180B6-6EA7-E974-A62D-597C29017F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E3322A-5E5C-83AF-0766-5103191C7CF5}"/>
              </a:ext>
            </a:extLst>
          </p:cNvPr>
          <p:cNvSpPr>
            <a:spLocks noGrp="1"/>
          </p:cNvSpPr>
          <p:nvPr>
            <p:ph type="dt" sz="half" idx="10"/>
          </p:nvPr>
        </p:nvSpPr>
        <p:spPr/>
        <p:txBody>
          <a:bodyPr/>
          <a:lstStyle/>
          <a:p>
            <a:fld id="{66CE8484-37DC-4C67-A9B8-32FB94456AD6}" type="datetimeFigureOut">
              <a:rPr lang="en-GB" smtClean="0"/>
              <a:t>26/02/2024</a:t>
            </a:fld>
            <a:endParaRPr lang="en-GB"/>
          </a:p>
        </p:txBody>
      </p:sp>
      <p:sp>
        <p:nvSpPr>
          <p:cNvPr id="6" name="Footer Placeholder 5">
            <a:extLst>
              <a:ext uri="{FF2B5EF4-FFF2-40B4-BE49-F238E27FC236}">
                <a16:creationId xmlns:a16="http://schemas.microsoft.com/office/drawing/2014/main" id="{D75DED97-40A0-3DCC-75D0-B698FA2C247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3732040-8440-BF62-1D00-2E02FE3124C0}"/>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2888534882"/>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4DFE1-C444-FC7C-EB83-61AC0E3074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4643E96-06A2-E66F-D2AF-C824A2D865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145A910-5B1B-75C5-3D48-52F0270C53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46C743-FF38-B56F-CA1F-579677C2E4CE}"/>
              </a:ext>
            </a:extLst>
          </p:cNvPr>
          <p:cNvSpPr>
            <a:spLocks noGrp="1"/>
          </p:cNvSpPr>
          <p:nvPr>
            <p:ph type="dt" sz="half" idx="10"/>
          </p:nvPr>
        </p:nvSpPr>
        <p:spPr/>
        <p:txBody>
          <a:bodyPr/>
          <a:lstStyle/>
          <a:p>
            <a:fld id="{66CE8484-37DC-4C67-A9B8-32FB94456AD6}" type="datetimeFigureOut">
              <a:rPr lang="en-GB" smtClean="0"/>
              <a:t>26/02/2024</a:t>
            </a:fld>
            <a:endParaRPr lang="en-GB"/>
          </a:p>
        </p:txBody>
      </p:sp>
      <p:sp>
        <p:nvSpPr>
          <p:cNvPr id="6" name="Footer Placeholder 5">
            <a:extLst>
              <a:ext uri="{FF2B5EF4-FFF2-40B4-BE49-F238E27FC236}">
                <a16:creationId xmlns:a16="http://schemas.microsoft.com/office/drawing/2014/main" id="{AA793981-A3D3-1951-EBA4-A451C38772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37F3495-8595-C8DE-B2F3-2353228B75B7}"/>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14454215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AA632D-0A26-9581-6AB5-CB838344D8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6471BE5-7098-FEE0-11B9-09DEA5374D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BE9F1C-9721-5B79-5D40-001F6466CB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CE8484-37DC-4C67-A9B8-32FB94456AD6}" type="datetimeFigureOut">
              <a:rPr lang="en-GB" smtClean="0"/>
              <a:t>26/02/2024</a:t>
            </a:fld>
            <a:endParaRPr lang="en-GB"/>
          </a:p>
        </p:txBody>
      </p:sp>
      <p:sp>
        <p:nvSpPr>
          <p:cNvPr id="5" name="Footer Placeholder 4">
            <a:extLst>
              <a:ext uri="{FF2B5EF4-FFF2-40B4-BE49-F238E27FC236}">
                <a16:creationId xmlns:a16="http://schemas.microsoft.com/office/drawing/2014/main" id="{80FAC844-B56D-8385-C308-0812CD78FA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4528EFA-86AC-3F10-EFA4-909EA3A784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DC30C9-3508-4710-B3F7-1EF899787E49}" type="slidenum">
              <a:rPr lang="en-GB" smtClean="0"/>
              <a:t>‹#›</a:t>
            </a:fld>
            <a:endParaRPr lang="en-GB"/>
          </a:p>
        </p:txBody>
      </p:sp>
      <p:pic>
        <p:nvPicPr>
          <p:cNvPr id="7" name="Picture 118">
            <a:extLst>
              <a:ext uri="{FF2B5EF4-FFF2-40B4-BE49-F238E27FC236}">
                <a16:creationId xmlns:a16="http://schemas.microsoft.com/office/drawing/2014/main" id="{549C8A2E-8220-4E44-B960-C963DF2AA420}"/>
              </a:ext>
            </a:extLst>
          </p:cNvPr>
          <p:cNvPicPr>
            <a:picLocks noChangeAspect="1" noChangeArrowheads="1"/>
          </p:cNvPicPr>
          <p:nvPr userDrawn="1"/>
        </p:nvPicPr>
        <p:blipFill>
          <a:blip r:embed="rId14" cstate="hqprint">
            <a:extLst>
              <a:ext uri="{28A0092B-C50C-407E-A947-70E740481C1C}">
                <a14:useLocalDpi xmlns:a14="http://schemas.microsoft.com/office/drawing/2010/main"/>
              </a:ext>
            </a:extLst>
          </a:blip>
          <a:srcRect/>
          <a:stretch>
            <a:fillRect/>
          </a:stretch>
        </p:blipFill>
        <p:spPr bwMode="auto">
          <a:xfrm>
            <a:off x="0" y="365125"/>
            <a:ext cx="1226126" cy="520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59928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wipe dir="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3618643-71F5-74EB-4D25-747F430EE005}"/>
              </a:ext>
            </a:extLst>
          </p:cNvPr>
          <p:cNvSpPr txBox="1"/>
          <p:nvPr/>
        </p:nvSpPr>
        <p:spPr>
          <a:xfrm>
            <a:off x="310718" y="2561975"/>
            <a:ext cx="2706903" cy="830997"/>
          </a:xfrm>
          <a:prstGeom prst="rect">
            <a:avLst/>
          </a:prstGeom>
          <a:solidFill>
            <a:schemeClr val="bg1"/>
          </a:solidFill>
          <a:ln>
            <a:solidFill>
              <a:schemeClr val="bg2"/>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dirty="0">
                <a:ln>
                  <a:noFill/>
                </a:ln>
                <a:solidFill>
                  <a:prstClr val="black"/>
                </a:solidFill>
                <a:effectLst/>
                <a:uLnTx/>
                <a:uFillTx/>
                <a:latin typeface="Bierstadt" panose="020B0004020202020204" pitchFamily="34" charset="0"/>
              </a:rPr>
              <a:t>Jenna Wright </a:t>
            </a:r>
            <a:r>
              <a:rPr kumimoji="0" lang="en-GB" sz="1200" i="0" u="none" strike="noStrike" kern="1200" cap="none" spc="0" normalizeH="0" noProof="0" dirty="0">
                <a:ln>
                  <a:noFill/>
                </a:ln>
                <a:solidFill>
                  <a:prstClr val="black"/>
                </a:solidFill>
                <a:effectLst/>
                <a:uLnTx/>
                <a:uFillTx/>
                <a:latin typeface="Bierstadt" panose="020B0004020202020204" pitchFamily="34" charset="0"/>
              </a:rPr>
              <a:t>(Humanities)</a:t>
            </a:r>
            <a:endParaRPr kumimoji="0" lang="en-GB" sz="1200" i="0" u="none" strike="noStrike" kern="1200" cap="none" spc="0" normalizeH="0" baseline="0" noProof="0" dirty="0">
              <a:ln>
                <a:noFill/>
              </a:ln>
              <a:solidFill>
                <a:prstClr val="black"/>
              </a:solidFill>
              <a:effectLst/>
              <a:uLnTx/>
              <a:uFillTx/>
              <a:latin typeface="Bierstadt" panose="020B00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prstClr val="black"/>
                </a:solidFill>
                <a:latin typeface="Bierstadt" panose="020B0004020202020204" pitchFamily="34" charset="0"/>
              </a:rPr>
              <a:t>Cara Graham (MLC)</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prstClr val="black"/>
                </a:solidFill>
                <a:latin typeface="Bierstadt" panose="020B0004020202020204" pitchFamily="34" charset="0"/>
              </a:rPr>
              <a:t>Helen Mclaughlin (Critical Studies)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prstClr val="black"/>
                </a:solidFill>
                <a:latin typeface="Bierstadt" panose="020B0004020202020204" pitchFamily="34" charset="0"/>
              </a:rPr>
              <a:t>Michael Bristow (CCA)</a:t>
            </a:r>
            <a:endParaRPr kumimoji="0" lang="en-GB" sz="12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ounded Rectangle 15">
            <a:extLst>
              <a:ext uri="{FF2B5EF4-FFF2-40B4-BE49-F238E27FC236}">
                <a16:creationId xmlns:a16="http://schemas.microsoft.com/office/drawing/2014/main" id="{5525EFF2-DDDE-21DF-C59B-C4F9154827A5}"/>
              </a:ext>
            </a:extLst>
          </p:cNvPr>
          <p:cNvSpPr/>
          <p:nvPr/>
        </p:nvSpPr>
        <p:spPr>
          <a:xfrm>
            <a:off x="3265272" y="2269544"/>
            <a:ext cx="2706903" cy="203554"/>
          </a:xfrm>
          <a:prstGeom prst="roundRect">
            <a:avLst/>
          </a:prstGeom>
          <a:solidFill>
            <a:srgbClr val="BE4D00"/>
          </a:solidFill>
          <a:ln w="44450" cap="flat" cmpd="sng" algn="ctr">
            <a:solidFill>
              <a:srgbClr val="BE4D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white"/>
                </a:solidFill>
                <a:effectLst/>
                <a:uLnTx/>
                <a:uFillTx/>
                <a:latin typeface="Bierstadt" panose="020B0004020202020204" pitchFamily="34" charset="0"/>
                <a:ea typeface="+mn-ea"/>
                <a:cs typeface="+mn-cs"/>
              </a:rPr>
              <a:t>College of Science &amp; Engineering</a:t>
            </a:r>
          </a:p>
        </p:txBody>
      </p:sp>
      <p:sp>
        <p:nvSpPr>
          <p:cNvPr id="9" name="Rounded Rectangle 15">
            <a:extLst>
              <a:ext uri="{FF2B5EF4-FFF2-40B4-BE49-F238E27FC236}">
                <a16:creationId xmlns:a16="http://schemas.microsoft.com/office/drawing/2014/main" id="{730D939A-48DC-CFFF-A3B5-2386CE6FC36D}"/>
              </a:ext>
            </a:extLst>
          </p:cNvPr>
          <p:cNvSpPr/>
          <p:nvPr/>
        </p:nvSpPr>
        <p:spPr>
          <a:xfrm>
            <a:off x="310718" y="2269545"/>
            <a:ext cx="2706903" cy="203553"/>
          </a:xfrm>
          <a:prstGeom prst="roundRect">
            <a:avLst/>
          </a:prstGeom>
          <a:solidFill>
            <a:srgbClr val="951272"/>
          </a:solidFill>
          <a:ln w="44450" cap="flat" cmpd="sng" algn="ctr">
            <a:solidFill>
              <a:srgbClr val="951272"/>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Bierstadt" panose="020B0004020202020204" pitchFamily="34" charset="0"/>
                <a:ea typeface="+mn-ea"/>
                <a:cs typeface="+mn-cs"/>
              </a:rPr>
              <a:t>College of Arts</a:t>
            </a:r>
          </a:p>
        </p:txBody>
      </p:sp>
      <p:sp>
        <p:nvSpPr>
          <p:cNvPr id="10" name="Rounded Rectangle 15">
            <a:extLst>
              <a:ext uri="{FF2B5EF4-FFF2-40B4-BE49-F238E27FC236}">
                <a16:creationId xmlns:a16="http://schemas.microsoft.com/office/drawing/2014/main" id="{D32C1246-19AF-4E39-DF29-D5ED1A889B48}"/>
              </a:ext>
            </a:extLst>
          </p:cNvPr>
          <p:cNvSpPr/>
          <p:nvPr/>
        </p:nvSpPr>
        <p:spPr>
          <a:xfrm>
            <a:off x="6219826" y="2269544"/>
            <a:ext cx="2706903" cy="203554"/>
          </a:xfrm>
          <a:prstGeom prst="roundRect">
            <a:avLst/>
          </a:prstGeom>
          <a:solidFill>
            <a:srgbClr val="00355F"/>
          </a:solidFill>
          <a:ln w="44450" cap="flat" cmpd="sng" algn="ctr">
            <a:solidFill>
              <a:srgbClr val="00355F"/>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white"/>
                </a:solidFill>
                <a:effectLst/>
                <a:uLnTx/>
                <a:uFillTx/>
                <a:latin typeface="Bierstadt" panose="020B0004020202020204" pitchFamily="34" charset="0"/>
                <a:ea typeface="+mn-ea"/>
                <a:cs typeface="+mn-cs"/>
              </a:rPr>
              <a:t>College of MVLS</a:t>
            </a:r>
          </a:p>
        </p:txBody>
      </p:sp>
      <p:sp>
        <p:nvSpPr>
          <p:cNvPr id="11" name="Rounded Rectangle 15">
            <a:extLst>
              <a:ext uri="{FF2B5EF4-FFF2-40B4-BE49-F238E27FC236}">
                <a16:creationId xmlns:a16="http://schemas.microsoft.com/office/drawing/2014/main" id="{67BABDC5-4D49-62DD-E35B-317D1F651412}"/>
              </a:ext>
            </a:extLst>
          </p:cNvPr>
          <p:cNvSpPr/>
          <p:nvPr/>
        </p:nvSpPr>
        <p:spPr>
          <a:xfrm>
            <a:off x="9174379" y="2269544"/>
            <a:ext cx="2706903" cy="203554"/>
          </a:xfrm>
          <a:prstGeom prst="roundRect">
            <a:avLst/>
          </a:prstGeom>
          <a:solidFill>
            <a:srgbClr val="BF9000"/>
          </a:solidFill>
          <a:ln w="44450" cap="flat" cmpd="sng" algn="ctr">
            <a:solidFill>
              <a:srgbClr val="BF9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white"/>
                </a:solidFill>
                <a:effectLst/>
                <a:uLnTx/>
                <a:uFillTx/>
                <a:latin typeface="Bierstadt" panose="020B0004020202020204" pitchFamily="34" charset="0"/>
                <a:ea typeface="+mn-ea"/>
                <a:cs typeface="+mn-cs"/>
              </a:rPr>
              <a:t>College of Social Sciences</a:t>
            </a:r>
          </a:p>
        </p:txBody>
      </p:sp>
      <p:sp>
        <p:nvSpPr>
          <p:cNvPr id="12" name="TextBox 11">
            <a:extLst>
              <a:ext uri="{FF2B5EF4-FFF2-40B4-BE49-F238E27FC236}">
                <a16:creationId xmlns:a16="http://schemas.microsoft.com/office/drawing/2014/main" id="{3C548B35-C4E1-224E-F102-96A989D9B39E}"/>
              </a:ext>
            </a:extLst>
          </p:cNvPr>
          <p:cNvSpPr txBox="1"/>
          <p:nvPr/>
        </p:nvSpPr>
        <p:spPr>
          <a:xfrm>
            <a:off x="3265270" y="2583570"/>
            <a:ext cx="2706903" cy="1938992"/>
          </a:xfrm>
          <a:prstGeom prst="rect">
            <a:avLst/>
          </a:prstGeom>
          <a:solidFill>
            <a:schemeClr val="bg1"/>
          </a:solidFill>
          <a:ln>
            <a:solidFill>
              <a:schemeClr val="bg2"/>
            </a:solidFill>
          </a:ln>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prstClr val="black"/>
                </a:solidFill>
                <a:latin typeface="Bierstadt"/>
              </a:rPr>
              <a:t>Jill Tait (Engineering)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dirty="0">
                <a:ln>
                  <a:noFill/>
                </a:ln>
                <a:solidFill>
                  <a:prstClr val="black"/>
                </a:solidFill>
                <a:effectLst/>
                <a:uLnTx/>
                <a:uFillTx/>
                <a:latin typeface="Bierstadt"/>
              </a:rPr>
              <a:t>Sian Barnes (Engineering)</a:t>
            </a:r>
            <a:endParaRPr lang="en-GB" sz="1200" i="0" u="none" strike="noStrike" kern="1200" cap="none" spc="0" normalizeH="0" baseline="0" noProof="0" dirty="0">
              <a:ln>
                <a:noFill/>
              </a:ln>
              <a:solidFill>
                <a:prstClr val="black"/>
              </a:solidFill>
              <a:effectLst/>
              <a:uLnTx/>
              <a:uFillTx/>
              <a:latin typeface="Bierstad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prstClr val="black"/>
                </a:solidFill>
                <a:latin typeface="Bierstadt"/>
              </a:rPr>
              <a:t>Angela Woolton (Chemistry)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dirty="0">
                <a:ln>
                  <a:noFill/>
                </a:ln>
                <a:solidFill>
                  <a:prstClr val="black"/>
                </a:solidFill>
                <a:effectLst/>
                <a:uLnTx/>
                <a:uFillTx/>
                <a:latin typeface="Bierstadt"/>
              </a:rPr>
              <a:t>Lynne Stewart (Physics &amp; Astronomy)</a:t>
            </a:r>
            <a:endParaRPr lang="en-GB" sz="1200" i="0" u="none" strike="noStrike" kern="1200" cap="none" spc="0" normalizeH="0" baseline="0" noProof="0" dirty="0">
              <a:ln>
                <a:noFill/>
              </a:ln>
              <a:solidFill>
                <a:prstClr val="black"/>
              </a:solidFill>
              <a:effectLst/>
              <a:uLnTx/>
              <a:uFillTx/>
              <a:latin typeface="Bierstad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prstClr val="black"/>
                </a:solidFill>
                <a:latin typeface="Bierstadt"/>
              </a:rPr>
              <a:t>Tom Rielly </a:t>
            </a:r>
            <a:r>
              <a:rPr kumimoji="0" lang="en-GB" sz="1200" i="0" u="none" strike="noStrike" kern="1200" cap="none" spc="0" normalizeH="0" baseline="0" noProof="0" dirty="0">
                <a:ln>
                  <a:noFill/>
                </a:ln>
                <a:solidFill>
                  <a:prstClr val="black"/>
                </a:solidFill>
                <a:effectLst/>
                <a:uLnTx/>
                <a:uFillTx/>
                <a:latin typeface="Bierstadt"/>
              </a:rPr>
              <a:t>(Physics &amp; Astronomy)</a:t>
            </a:r>
            <a:endParaRPr lang="en-GB" sz="1200" i="0" u="none" strike="noStrike" kern="1200" cap="none" spc="0" normalizeH="0" baseline="0" noProof="0" dirty="0">
              <a:ln>
                <a:noFill/>
              </a:ln>
              <a:solidFill>
                <a:prstClr val="black"/>
              </a:solidFill>
              <a:effectLst/>
              <a:uLnTx/>
              <a:uFillTx/>
              <a:latin typeface="Bierstad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dirty="0">
                <a:ln>
                  <a:noFill/>
                </a:ln>
                <a:solidFill>
                  <a:prstClr val="black"/>
                </a:solidFill>
                <a:effectLst/>
                <a:uLnTx/>
                <a:uFillTx/>
                <a:latin typeface="Bierstadt"/>
              </a:rPr>
              <a:t>Gail Reat (Computing Science)</a:t>
            </a:r>
            <a:endParaRPr lang="en-GB" sz="1200" i="0" u="none" strike="noStrike" kern="1200" cap="none" spc="0" normalizeH="0" baseline="0" noProof="0" dirty="0">
              <a:ln>
                <a:noFill/>
              </a:ln>
              <a:solidFill>
                <a:prstClr val="black"/>
              </a:solidFill>
              <a:effectLst/>
              <a:uLnTx/>
              <a:uFillTx/>
              <a:latin typeface="Bierstad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dirty="0">
                <a:ln>
                  <a:noFill/>
                </a:ln>
                <a:solidFill>
                  <a:prstClr val="black"/>
                </a:solidFill>
                <a:effectLst/>
                <a:uLnTx/>
                <a:uFillTx/>
                <a:latin typeface="Bierstadt"/>
              </a:rPr>
              <a:t>Jean Jackson (Maths &amp; Stats)</a:t>
            </a:r>
            <a:endParaRPr lang="en-GB" sz="1200" i="0" u="none" strike="noStrike" kern="1200" cap="none" spc="0" normalizeH="0" baseline="0" noProof="0" dirty="0">
              <a:ln>
                <a:noFill/>
              </a:ln>
              <a:solidFill>
                <a:prstClr val="black"/>
              </a:solidFill>
              <a:effectLst/>
              <a:uLnTx/>
              <a:uFillTx/>
              <a:latin typeface="Bierstad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prstClr val="black"/>
                </a:solidFill>
                <a:latin typeface="Bierstadt"/>
              </a:rPr>
              <a:t>Shazia Rafiq (Maths &amp; Stats)</a:t>
            </a:r>
            <a:endParaRPr lang="en-GB" sz="1200" i="0" u="none" strike="noStrike" kern="1200" cap="none" spc="0" normalizeH="0" baseline="0" noProof="0" dirty="0">
              <a:ln>
                <a:noFill/>
              </a:ln>
              <a:solidFill>
                <a:prstClr val="black"/>
              </a:solidFill>
              <a:effectLst/>
              <a:uLnTx/>
              <a:uFillTx/>
              <a:latin typeface="Bierstad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dirty="0">
                <a:ln>
                  <a:noFill/>
                </a:ln>
                <a:solidFill>
                  <a:prstClr val="black"/>
                </a:solidFill>
                <a:effectLst/>
                <a:uLnTx/>
                <a:uFillTx/>
                <a:latin typeface="Bierstadt"/>
              </a:rPr>
              <a:t>Anne Dunlop (GES)</a:t>
            </a:r>
          </a:p>
          <a:p>
            <a:pPr>
              <a:defRPr/>
            </a:pPr>
            <a:r>
              <a:rPr lang="en-GB" sz="1200" dirty="0">
                <a:solidFill>
                  <a:prstClr val="black"/>
                </a:solidFill>
                <a:latin typeface="Bierstadt"/>
              </a:rPr>
              <a:t>Angela Lyle (GES)</a:t>
            </a:r>
          </a:p>
        </p:txBody>
      </p:sp>
      <p:sp>
        <p:nvSpPr>
          <p:cNvPr id="13" name="TextBox 12">
            <a:extLst>
              <a:ext uri="{FF2B5EF4-FFF2-40B4-BE49-F238E27FC236}">
                <a16:creationId xmlns:a16="http://schemas.microsoft.com/office/drawing/2014/main" id="{968EB92A-5500-19A6-E588-E284FDF02105}"/>
              </a:ext>
            </a:extLst>
          </p:cNvPr>
          <p:cNvSpPr txBox="1"/>
          <p:nvPr/>
        </p:nvSpPr>
        <p:spPr>
          <a:xfrm>
            <a:off x="6219826" y="2583570"/>
            <a:ext cx="2706903" cy="2123658"/>
          </a:xfrm>
          <a:prstGeom prst="rect">
            <a:avLst/>
          </a:prstGeom>
          <a:solidFill>
            <a:schemeClr val="bg1"/>
          </a:solidFill>
          <a:ln>
            <a:solidFill>
              <a:schemeClr val="bg2"/>
            </a:solidFill>
          </a:ln>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a:ln>
                  <a:noFill/>
                </a:ln>
                <a:solidFill>
                  <a:prstClr val="black"/>
                </a:solidFill>
                <a:effectLst/>
                <a:uLnTx/>
                <a:uFillTx/>
                <a:latin typeface="Bierstadt"/>
              </a:rPr>
              <a:t>Laura McMichael (</a:t>
            </a:r>
            <a:r>
              <a:rPr lang="en-GB" sz="1200">
                <a:solidFill>
                  <a:prstClr val="black"/>
                </a:solidFill>
                <a:latin typeface="Bierstadt"/>
              </a:rPr>
              <a:t>BS</a:t>
            </a:r>
            <a:r>
              <a:rPr kumimoji="0" lang="en-GB" sz="1200" i="0" u="none" strike="noStrike" kern="1200" cap="none" spc="0" normalizeH="0" baseline="0" noProof="0">
                <a:ln>
                  <a:noFill/>
                </a:ln>
                <a:solidFill>
                  <a:prstClr val="black"/>
                </a:solidFill>
                <a:effectLst/>
                <a:uLnTx/>
                <a:uFillTx/>
                <a:latin typeface="Bierstadt"/>
              </a:rPr>
              <a:t>c </a:t>
            </a:r>
            <a:r>
              <a:rPr kumimoji="0" lang="en-GB" sz="1200" i="0" u="none" strike="noStrike" kern="1200" cap="none" spc="0" normalizeH="0" baseline="0" noProof="0" err="1">
                <a:ln>
                  <a:noFill/>
                </a:ln>
                <a:solidFill>
                  <a:prstClr val="black"/>
                </a:solidFill>
                <a:effectLst/>
                <a:uLnTx/>
                <a:uFillTx/>
                <a:latin typeface="Bierstadt"/>
              </a:rPr>
              <a:t>MedSci</a:t>
            </a:r>
            <a:r>
              <a:rPr kumimoji="0" lang="en-GB" sz="1200" i="0" u="none" strike="noStrike" kern="1200" cap="none" spc="0" normalizeH="0" baseline="0" noProof="0">
                <a:ln>
                  <a:noFill/>
                </a:ln>
                <a:solidFill>
                  <a:prstClr val="black"/>
                </a:solidFill>
                <a:effectLst/>
                <a:uLnTx/>
                <a:uFillTx/>
                <a:latin typeface="Bierstadt"/>
              </a:rPr>
              <a:t>)</a:t>
            </a:r>
          </a:p>
          <a:p>
            <a:pPr>
              <a:defRPr/>
            </a:pPr>
            <a:r>
              <a:rPr kumimoji="0" lang="en-GB" sz="1200" i="0" u="none" strike="noStrike" kern="1200" cap="none" spc="0" normalizeH="0" baseline="0" noProof="0">
                <a:ln>
                  <a:noFill/>
                </a:ln>
                <a:solidFill>
                  <a:prstClr val="black"/>
                </a:solidFill>
                <a:effectLst/>
                <a:uLnTx/>
                <a:uFillTx/>
                <a:latin typeface="Bierstadt"/>
              </a:rPr>
              <a:t>Nicola Cumming (UG Medicine)</a:t>
            </a:r>
            <a:endParaRPr lang="en-GB" sz="1200" i="0" u="none" strike="noStrike" kern="1200" cap="none" spc="0" normalizeH="0" baseline="0" noProof="0">
              <a:ln>
                <a:noFill/>
              </a:ln>
              <a:solidFill>
                <a:prstClr val="black"/>
              </a:solidFill>
              <a:effectLst/>
              <a:uLnTx/>
              <a:uFillTx/>
              <a:latin typeface="Bierstad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a:ln>
                  <a:noFill/>
                </a:ln>
                <a:solidFill>
                  <a:prstClr val="black"/>
                </a:solidFill>
                <a:effectLst/>
                <a:uLnTx/>
                <a:uFillTx/>
                <a:latin typeface="Bierstadt"/>
              </a:rPr>
              <a:t>Veronika </a:t>
            </a:r>
            <a:r>
              <a:rPr kumimoji="0" lang="en-GB" sz="1200" i="0" u="none" strike="noStrike" kern="1200" cap="none" spc="0" normalizeH="0" baseline="0" noProof="0" err="1">
                <a:ln>
                  <a:noFill/>
                </a:ln>
                <a:solidFill>
                  <a:prstClr val="black"/>
                </a:solidFill>
                <a:effectLst/>
                <a:uLnTx/>
                <a:uFillTx/>
                <a:latin typeface="Bierstadt"/>
              </a:rPr>
              <a:t>Flaskarova</a:t>
            </a:r>
            <a:r>
              <a:rPr kumimoji="0" lang="en-GB" sz="1200" i="0" u="none" strike="noStrike" kern="1200" cap="none" spc="0" normalizeH="0" baseline="0" noProof="0">
                <a:ln>
                  <a:noFill/>
                </a:ln>
                <a:solidFill>
                  <a:prstClr val="black"/>
                </a:solidFill>
                <a:effectLst/>
                <a:uLnTx/>
                <a:uFillTx/>
                <a:latin typeface="Bierstadt"/>
              </a:rPr>
              <a:t> (UG Medicine)</a:t>
            </a:r>
            <a:endParaRPr lang="en-GB" sz="1200" i="0" u="none" strike="noStrike" kern="1200" cap="none" spc="0" normalizeH="0" baseline="0" noProof="0">
              <a:ln>
                <a:noFill/>
              </a:ln>
              <a:solidFill>
                <a:prstClr val="black"/>
              </a:solidFill>
              <a:effectLst/>
              <a:uLnTx/>
              <a:uFillTx/>
              <a:latin typeface="Bierstadt"/>
            </a:endParaRPr>
          </a:p>
          <a:p>
            <a:pPr>
              <a:defRPr/>
            </a:pPr>
            <a:r>
              <a:rPr kumimoji="0" lang="en-GB" sz="1200" i="0" u="none" strike="noStrike" kern="1200" cap="none" spc="0" normalizeH="0" baseline="0" noProof="0">
                <a:ln>
                  <a:noFill/>
                </a:ln>
                <a:solidFill>
                  <a:prstClr val="black"/>
                </a:solidFill>
                <a:effectLst/>
                <a:uLnTx/>
                <a:uFillTx/>
                <a:latin typeface="Bierstadt"/>
              </a:rPr>
              <a:t>Theresa Taylor (UG </a:t>
            </a:r>
            <a:r>
              <a:rPr lang="en-GB" sz="1200">
                <a:solidFill>
                  <a:prstClr val="black"/>
                </a:solidFill>
                <a:latin typeface="Bierstadt"/>
              </a:rPr>
              <a:t>Life Sciences</a:t>
            </a:r>
            <a:r>
              <a:rPr kumimoji="0" lang="en-GB" sz="1200" i="0" u="none" strike="noStrike" kern="1200" cap="none" spc="0" normalizeH="0" baseline="0" noProof="0">
                <a:ln>
                  <a:noFill/>
                </a:ln>
                <a:solidFill>
                  <a:prstClr val="black"/>
                </a:solidFill>
                <a:effectLst/>
                <a:uLnTx/>
                <a:uFillTx/>
                <a:latin typeface="Bierstadt"/>
              </a:rPr>
              <a:t>)</a:t>
            </a:r>
            <a:endParaRPr lang="en-GB" sz="1200" i="0" u="none" strike="noStrike" kern="1200" cap="none" spc="0" normalizeH="0" baseline="0" noProof="0">
              <a:ln>
                <a:noFill/>
              </a:ln>
              <a:solidFill>
                <a:prstClr val="black"/>
              </a:solidFill>
              <a:effectLst/>
              <a:uLnTx/>
              <a:uFillTx/>
              <a:latin typeface="Bierstadt"/>
            </a:endParaRPr>
          </a:p>
          <a:p>
            <a:pPr>
              <a:defRPr/>
            </a:pPr>
            <a:r>
              <a:rPr kumimoji="0" lang="en-GB" sz="1200" i="0" u="none" strike="noStrike" kern="1200" cap="none" spc="0" normalizeH="0" baseline="0" noProof="0">
                <a:ln>
                  <a:noFill/>
                </a:ln>
                <a:solidFill>
                  <a:prstClr val="black"/>
                </a:solidFill>
                <a:effectLst/>
                <a:uLnTx/>
                <a:uFillTx/>
                <a:latin typeface="Bierstadt"/>
              </a:rPr>
              <a:t>Emma Craddock (PGT)</a:t>
            </a:r>
            <a:endParaRPr lang="en-GB" sz="1200" i="0" u="none" strike="noStrike" kern="1200" cap="none" spc="0" normalizeH="0" baseline="0" noProof="0">
              <a:ln>
                <a:noFill/>
              </a:ln>
              <a:solidFill>
                <a:prstClr val="black"/>
              </a:solidFill>
              <a:effectLst/>
              <a:uLnTx/>
              <a:uFillTx/>
              <a:latin typeface="Bierstad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a:ln>
                  <a:noFill/>
                </a:ln>
                <a:solidFill>
                  <a:prstClr val="black"/>
                </a:solidFill>
                <a:effectLst/>
                <a:uLnTx/>
                <a:uFillTx/>
                <a:latin typeface="Bierstadt"/>
              </a:rPr>
              <a:t>Lynda Young (Psych &amp; Neuro)</a:t>
            </a:r>
            <a:endParaRPr lang="en-GB" sz="1200" i="0" u="none" strike="noStrike" kern="1200" cap="none" spc="0" normalizeH="0" baseline="0" noProof="0">
              <a:ln>
                <a:noFill/>
              </a:ln>
              <a:solidFill>
                <a:prstClr val="black"/>
              </a:solidFill>
              <a:effectLst/>
              <a:uLnTx/>
              <a:uFillTx/>
              <a:latin typeface="Bierstadt"/>
            </a:endParaRPr>
          </a:p>
          <a:p>
            <a:pPr>
              <a:defRPr/>
            </a:pPr>
            <a:r>
              <a:rPr kumimoji="0" lang="en-GB" sz="1200" i="0" u="none" strike="noStrike" kern="1200" cap="none" spc="0" normalizeH="0" baseline="0" noProof="0">
                <a:ln>
                  <a:noFill/>
                </a:ln>
                <a:solidFill>
                  <a:prstClr val="black"/>
                </a:solidFill>
                <a:effectLst/>
                <a:uLnTx/>
                <a:uFillTx/>
                <a:latin typeface="Bierstadt"/>
              </a:rPr>
              <a:t>Donna Carrick (Psych &amp; Neuro)</a:t>
            </a:r>
            <a:endParaRPr lang="en-GB" sz="1200" i="0" u="none" strike="noStrike" kern="1200" cap="none" spc="0" normalizeH="0" baseline="0" noProof="0">
              <a:ln>
                <a:noFill/>
              </a:ln>
              <a:solidFill>
                <a:prstClr val="black"/>
              </a:solidFill>
              <a:effectLst/>
              <a:uLnTx/>
              <a:uFillTx/>
              <a:latin typeface="Bierstadt"/>
            </a:endParaRPr>
          </a:p>
          <a:p>
            <a:pPr>
              <a:defRPr/>
            </a:pPr>
            <a:r>
              <a:rPr lang="en-GB" sz="1200">
                <a:solidFill>
                  <a:prstClr val="black"/>
                </a:solidFill>
                <a:latin typeface="Bierstadt"/>
              </a:rPr>
              <a:t>Leigh-Anne </a:t>
            </a:r>
            <a:r>
              <a:rPr lang="en-GB" sz="1200" err="1">
                <a:solidFill>
                  <a:prstClr val="black"/>
                </a:solidFill>
                <a:latin typeface="Bierstadt"/>
              </a:rPr>
              <a:t>Dragness</a:t>
            </a:r>
            <a:r>
              <a:rPr lang="en-GB" sz="1200">
                <a:solidFill>
                  <a:prstClr val="black"/>
                </a:solidFill>
                <a:latin typeface="Bierstadt"/>
              </a:rPr>
              <a:t> (Dentistry)</a:t>
            </a:r>
          </a:p>
          <a:p>
            <a:pPr>
              <a:defRPr/>
            </a:pPr>
            <a:r>
              <a:rPr kumimoji="0" lang="en-GB" sz="1200" i="0" u="none" strike="noStrike" kern="1200" cap="none" spc="0" normalizeH="0" baseline="0" noProof="0">
                <a:ln>
                  <a:noFill/>
                </a:ln>
                <a:solidFill>
                  <a:prstClr val="black"/>
                </a:solidFill>
                <a:effectLst/>
                <a:uLnTx/>
                <a:uFillTx/>
                <a:latin typeface="Bierstadt"/>
              </a:rPr>
              <a:t>Arlene McCrae </a:t>
            </a:r>
            <a:r>
              <a:rPr lang="en-GB" sz="1200">
                <a:solidFill>
                  <a:prstClr val="black"/>
                </a:solidFill>
                <a:latin typeface="Bierstadt"/>
              </a:rPr>
              <a:t>(BOVHM)</a:t>
            </a:r>
          </a:p>
          <a:p>
            <a:pPr>
              <a:defRPr/>
            </a:pPr>
            <a:r>
              <a:rPr kumimoji="0" lang="en-GB" sz="1200" i="0" u="none" strike="noStrike" kern="1200" cap="none" spc="0" normalizeH="0" baseline="0" noProof="0">
                <a:ln>
                  <a:noFill/>
                </a:ln>
                <a:solidFill>
                  <a:prstClr val="black"/>
                </a:solidFill>
                <a:effectLst/>
                <a:uLnTx/>
                <a:uFillTx/>
                <a:latin typeface="Bierstadt"/>
              </a:rPr>
              <a:t>Lumba Chirwa (BOVHM)</a:t>
            </a:r>
            <a:endParaRPr lang="en-GB" sz="1200" i="0" u="none" strike="noStrike" kern="1200" cap="none" spc="0" normalizeH="0" baseline="0" noProof="0">
              <a:ln>
                <a:noFill/>
              </a:ln>
              <a:solidFill>
                <a:prstClr val="black"/>
              </a:solidFill>
              <a:effectLst/>
              <a:uLnTx/>
              <a:uFillTx/>
              <a:latin typeface="Bierstadt"/>
            </a:endParaRPr>
          </a:p>
          <a:p>
            <a:pPr>
              <a:defRPr/>
            </a:pPr>
            <a:r>
              <a:rPr lang="en-GB" sz="1200">
                <a:solidFill>
                  <a:prstClr val="black"/>
                </a:solidFill>
                <a:latin typeface="Bierstadt"/>
              </a:rPr>
              <a:t>Renata Boschi (Nursing)</a:t>
            </a:r>
            <a:endParaRPr lang="en-GB" sz="1200" i="0" u="none" strike="noStrike" kern="1200" cap="none" spc="0" normalizeH="0" baseline="0" noProof="0">
              <a:ln>
                <a:noFill/>
              </a:ln>
              <a:solidFill>
                <a:prstClr val="black"/>
              </a:solidFill>
              <a:effectLst/>
              <a:uLnTx/>
              <a:uFillTx/>
              <a:latin typeface="Bierstadt"/>
            </a:endParaRPr>
          </a:p>
        </p:txBody>
      </p:sp>
      <p:sp>
        <p:nvSpPr>
          <p:cNvPr id="14" name="TextBox 13">
            <a:extLst>
              <a:ext uri="{FF2B5EF4-FFF2-40B4-BE49-F238E27FC236}">
                <a16:creationId xmlns:a16="http://schemas.microsoft.com/office/drawing/2014/main" id="{78A34028-B041-6549-D9ED-AAB2316DC3FE}"/>
              </a:ext>
            </a:extLst>
          </p:cNvPr>
          <p:cNvSpPr txBox="1"/>
          <p:nvPr/>
        </p:nvSpPr>
        <p:spPr>
          <a:xfrm>
            <a:off x="9174378" y="2561975"/>
            <a:ext cx="2706903" cy="1200329"/>
          </a:xfrm>
          <a:prstGeom prst="rect">
            <a:avLst/>
          </a:prstGeom>
          <a:solidFill>
            <a:schemeClr val="bg1"/>
          </a:solidFill>
          <a:ln>
            <a:solidFill>
              <a:schemeClr val="bg2"/>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prstClr val="black"/>
                </a:solidFill>
                <a:latin typeface="Bierstadt" panose="020B0004020202020204" pitchFamily="34" charset="0"/>
              </a:rPr>
              <a:t>Claire Cameron (ASBS)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a:ln>
                  <a:noFill/>
                </a:ln>
                <a:solidFill>
                  <a:prstClr val="black"/>
                </a:solidFill>
                <a:effectLst/>
                <a:uLnTx/>
                <a:uFillTx/>
                <a:latin typeface="Bierstadt" panose="020B0004020202020204" pitchFamily="34" charset="0"/>
                <a:ea typeface="+mn-ea"/>
                <a:cs typeface="+mn-cs"/>
              </a:rPr>
              <a:t>Thomas Heraghty (Law)</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prstClr val="black"/>
                </a:solidFill>
                <a:latin typeface="Bierstadt" panose="020B0004020202020204" pitchFamily="34" charset="0"/>
              </a:rPr>
              <a:t>Sabine Mohan (Education)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prstClr val="black"/>
                </a:solidFill>
                <a:latin typeface="Bierstadt" panose="020B0004020202020204" pitchFamily="34" charset="0"/>
              </a:rPr>
              <a:t>Gillian Gordon (Education)</a:t>
            </a:r>
          </a:p>
          <a:p>
            <a:pPr>
              <a:defRPr/>
            </a:pPr>
            <a:r>
              <a:rPr kumimoji="0" lang="en-GB" sz="1200" i="0" u="none" strike="noStrike" kern="1200" cap="none" spc="0" normalizeH="0" baseline="0" noProof="0">
                <a:ln>
                  <a:noFill/>
                </a:ln>
                <a:solidFill>
                  <a:prstClr val="black"/>
                </a:solidFill>
                <a:effectLst/>
                <a:uLnTx/>
                <a:uFillTx/>
                <a:latin typeface="Bierstadt" panose="020B0004020202020204" pitchFamily="34" charset="0"/>
                <a:ea typeface="+mn-ea"/>
                <a:cs typeface="+mn-cs"/>
              </a:rPr>
              <a:t>Clair Clarke ( SPS)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prstClr val="black"/>
                </a:solidFill>
                <a:latin typeface="Bierstadt" panose="020B0004020202020204" pitchFamily="34" charset="0"/>
              </a:rPr>
              <a:t>Victoria Robinson (SPS)</a:t>
            </a:r>
            <a:endParaRPr kumimoji="0" lang="en-GB" sz="1200" i="0" u="none" strike="noStrike" kern="1200" cap="none" spc="0" normalizeH="0" baseline="0" noProof="0">
              <a:ln>
                <a:noFill/>
              </a:ln>
              <a:solidFill>
                <a:prstClr val="black"/>
              </a:solidFill>
              <a:effectLst/>
              <a:uLnTx/>
              <a:uFillTx/>
              <a:latin typeface="Bierstadt" panose="020B0004020202020204" pitchFamily="34" charset="0"/>
              <a:ea typeface="+mn-ea"/>
              <a:cs typeface="+mn-cs"/>
            </a:endParaRPr>
          </a:p>
        </p:txBody>
      </p:sp>
      <p:sp>
        <p:nvSpPr>
          <p:cNvPr id="15" name="TextBox 14">
            <a:extLst>
              <a:ext uri="{FF2B5EF4-FFF2-40B4-BE49-F238E27FC236}">
                <a16:creationId xmlns:a16="http://schemas.microsoft.com/office/drawing/2014/main" id="{EFB708AA-AB7F-AD4D-BD84-389885C6A1A8}"/>
              </a:ext>
            </a:extLst>
          </p:cNvPr>
          <p:cNvSpPr txBox="1"/>
          <p:nvPr/>
        </p:nvSpPr>
        <p:spPr>
          <a:xfrm>
            <a:off x="2039364" y="1720773"/>
            <a:ext cx="7865617" cy="338554"/>
          </a:xfrm>
          <a:custGeom>
            <a:avLst/>
            <a:gdLst>
              <a:gd name="connsiteX0" fmla="*/ 0 w 7847861"/>
              <a:gd name="connsiteY0" fmla="*/ 0 h 369332"/>
              <a:gd name="connsiteX1" fmla="*/ 7847861 w 7847861"/>
              <a:gd name="connsiteY1" fmla="*/ 0 h 369332"/>
              <a:gd name="connsiteX2" fmla="*/ 7847861 w 7847861"/>
              <a:gd name="connsiteY2" fmla="*/ 369332 h 369332"/>
              <a:gd name="connsiteX3" fmla="*/ 0 w 7847861"/>
              <a:gd name="connsiteY3" fmla="*/ 369332 h 369332"/>
              <a:gd name="connsiteX4" fmla="*/ 0 w 7847861"/>
              <a:gd name="connsiteY4" fmla="*/ 0 h 369332"/>
              <a:gd name="connsiteX0" fmla="*/ 0 w 7865617"/>
              <a:gd name="connsiteY0" fmla="*/ 0 h 369332"/>
              <a:gd name="connsiteX1" fmla="*/ 7865617 w 7865617"/>
              <a:gd name="connsiteY1" fmla="*/ 17755 h 369332"/>
              <a:gd name="connsiteX2" fmla="*/ 7847861 w 7865617"/>
              <a:gd name="connsiteY2" fmla="*/ 369332 h 369332"/>
              <a:gd name="connsiteX3" fmla="*/ 0 w 7865617"/>
              <a:gd name="connsiteY3" fmla="*/ 369332 h 369332"/>
              <a:gd name="connsiteX4" fmla="*/ 0 w 7865617"/>
              <a:gd name="connsiteY4" fmla="*/ 0 h 3693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65617" h="369332">
                <a:moveTo>
                  <a:pt x="0" y="0"/>
                </a:moveTo>
                <a:lnTo>
                  <a:pt x="7865617" y="17755"/>
                </a:lnTo>
                <a:lnTo>
                  <a:pt x="7847861" y="369332"/>
                </a:lnTo>
                <a:lnTo>
                  <a:pt x="0" y="369332"/>
                </a:lnTo>
                <a:lnTo>
                  <a:pt x="0" y="0"/>
                </a:lnTo>
                <a:close/>
              </a:path>
            </a:pathLst>
          </a:custGeom>
          <a:ln>
            <a:solidFill>
              <a:schemeClr val="bg1"/>
            </a:solid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srgbClr val="00355F"/>
                </a:solidFill>
                <a:effectLst/>
                <a:uLnTx/>
                <a:uFillTx/>
                <a:latin typeface="Bierstadt" panose="020B0004020202020204" pitchFamily="34" charset="0"/>
                <a:ea typeface="+mn-ea"/>
                <a:cs typeface="+mn-cs"/>
              </a:rPr>
              <a:t>Representatives</a:t>
            </a:r>
          </a:p>
        </p:txBody>
      </p:sp>
      <p:sp>
        <p:nvSpPr>
          <p:cNvPr id="16" name="Title 1">
            <a:extLst>
              <a:ext uri="{FF2B5EF4-FFF2-40B4-BE49-F238E27FC236}">
                <a16:creationId xmlns:a16="http://schemas.microsoft.com/office/drawing/2014/main" id="{E645C99F-E6A1-8C52-02A6-5E0091D7E074}"/>
              </a:ext>
            </a:extLst>
          </p:cNvPr>
          <p:cNvSpPr txBox="1">
            <a:spLocks/>
          </p:cNvSpPr>
          <p:nvPr/>
        </p:nvSpPr>
        <p:spPr>
          <a:xfrm>
            <a:off x="2192024" y="631515"/>
            <a:ext cx="7433240" cy="547842"/>
          </a:xfrm>
          <a:prstGeom prst="rect">
            <a:avLst/>
          </a:prstGeom>
          <a:noFill/>
        </p:spPr>
        <p:txBody>
          <a:bodyPr vert="horz" wrap="square" lIns="91440" tIns="45720" rIns="91440" bIns="4572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rgbClr val="00355F"/>
                </a:solidFill>
                <a:latin typeface="Bierstadt"/>
                <a:ea typeface="+mn-ea"/>
                <a:cs typeface="Calibri"/>
              </a:rPr>
              <a:t>Nominated School Representatives</a:t>
            </a:r>
            <a:endParaRPr lang="en-GB" sz="3200" b="1" dirty="0">
              <a:latin typeface="Bierstadt"/>
              <a:ea typeface="+mn-ea"/>
              <a:cs typeface="Calibri"/>
            </a:endParaRPr>
          </a:p>
        </p:txBody>
      </p:sp>
      <p:grpSp>
        <p:nvGrpSpPr>
          <p:cNvPr id="17" name="Group 16">
            <a:extLst>
              <a:ext uri="{FF2B5EF4-FFF2-40B4-BE49-F238E27FC236}">
                <a16:creationId xmlns:a16="http://schemas.microsoft.com/office/drawing/2014/main" id="{BC6602FA-FBED-8B14-B3B1-E1C0A4335EF0}"/>
              </a:ext>
            </a:extLst>
          </p:cNvPr>
          <p:cNvGrpSpPr/>
          <p:nvPr/>
        </p:nvGrpSpPr>
        <p:grpSpPr>
          <a:xfrm>
            <a:off x="9625264" y="540380"/>
            <a:ext cx="2309136" cy="646331"/>
            <a:chOff x="9625264" y="253250"/>
            <a:chExt cx="2309136" cy="646331"/>
          </a:xfrm>
        </p:grpSpPr>
        <p:sp>
          <p:nvSpPr>
            <p:cNvPr id="18" name="TextBox 17">
              <a:extLst>
                <a:ext uri="{FF2B5EF4-FFF2-40B4-BE49-F238E27FC236}">
                  <a16:creationId xmlns:a16="http://schemas.microsoft.com/office/drawing/2014/main" id="{2D4AC65E-E919-1296-8CF3-66174DAD4594}"/>
                </a:ext>
              </a:extLst>
            </p:cNvPr>
            <p:cNvSpPr txBox="1"/>
            <p:nvPr/>
          </p:nvSpPr>
          <p:spPr>
            <a:xfrm>
              <a:off x="9625264" y="253250"/>
              <a:ext cx="2309136" cy="646331"/>
            </a:xfrm>
            <a:prstGeom prst="rect">
              <a:avLst/>
            </a:prstGeom>
            <a:noFill/>
            <a:ln>
              <a:solidFill>
                <a:schemeClr val="tx2"/>
              </a:solidFill>
            </a:ln>
          </p:spPr>
          <p:txBody>
            <a:bodyPr wrap="square" lIns="91440" tIns="45720" rIns="91440" bIns="45720" anchor="t">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To achieve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efficient</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and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flexible</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utilisation of the University teaching estate</a:t>
              </a:r>
              <a:endParaRPr kumimoji="0" lang="en-GB" sz="600" b="0"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endParaRPr>
            </a:p>
          </p:txBody>
        </p:sp>
        <p:grpSp>
          <p:nvGrpSpPr>
            <p:cNvPr id="19" name="Group 18">
              <a:extLst>
                <a:ext uri="{FF2B5EF4-FFF2-40B4-BE49-F238E27FC236}">
                  <a16:creationId xmlns:a16="http://schemas.microsoft.com/office/drawing/2014/main" id="{A0ACE0E1-027B-150A-BC2E-9C83F1CA2B04}"/>
                </a:ext>
              </a:extLst>
            </p:cNvPr>
            <p:cNvGrpSpPr/>
            <p:nvPr/>
          </p:nvGrpSpPr>
          <p:grpSpPr>
            <a:xfrm>
              <a:off x="11536237" y="497697"/>
              <a:ext cx="280800" cy="327641"/>
              <a:chOff x="11536237" y="497697"/>
              <a:chExt cx="280800" cy="327641"/>
            </a:xfrm>
          </p:grpSpPr>
          <p:grpSp>
            <p:nvGrpSpPr>
              <p:cNvPr id="20" name="Group 19">
                <a:extLst>
                  <a:ext uri="{FF2B5EF4-FFF2-40B4-BE49-F238E27FC236}">
                    <a16:creationId xmlns:a16="http://schemas.microsoft.com/office/drawing/2014/main" id="{35898600-8A21-6F39-6018-9B9D30FDE4E3}"/>
                  </a:ext>
                </a:extLst>
              </p:cNvPr>
              <p:cNvGrpSpPr/>
              <p:nvPr/>
            </p:nvGrpSpPr>
            <p:grpSpPr>
              <a:xfrm>
                <a:off x="11556085" y="569238"/>
                <a:ext cx="241524" cy="235743"/>
                <a:chOff x="7436753" y="3724651"/>
                <a:chExt cx="241524" cy="235743"/>
              </a:xfrm>
            </p:grpSpPr>
            <p:sp>
              <p:nvSpPr>
                <p:cNvPr id="23" name="Freeform: Shape 20">
                  <a:extLst>
                    <a:ext uri="{FF2B5EF4-FFF2-40B4-BE49-F238E27FC236}">
                      <a16:creationId xmlns:a16="http://schemas.microsoft.com/office/drawing/2014/main" id="{B7CD806D-F3AD-1998-2F7D-C2BE991C34BA}"/>
                    </a:ext>
                  </a:extLst>
                </p:cNvPr>
                <p:cNvSpPr/>
                <p:nvPr/>
              </p:nvSpPr>
              <p:spPr>
                <a:xfrm>
                  <a:off x="7575245" y="3724651"/>
                  <a:ext cx="103025" cy="100673"/>
                </a:xfrm>
                <a:custGeom>
                  <a:avLst/>
                  <a:gdLst>
                    <a:gd name="connsiteX0" fmla="*/ 95124 w 103025"/>
                    <a:gd name="connsiteY0" fmla="*/ 98313 h 100673"/>
                    <a:gd name="connsiteX1" fmla="*/ 103025 w 103025"/>
                    <a:gd name="connsiteY1" fmla="*/ 100674 h 100673"/>
                    <a:gd name="connsiteX2" fmla="*/ 0 w 103025"/>
                    <a:gd name="connsiteY2" fmla="*/ 0 h 100673"/>
                    <a:gd name="connsiteX3" fmla="*/ 2556 w 103025"/>
                    <a:gd name="connsiteY3" fmla="*/ 7737 h 100673"/>
                    <a:gd name="connsiteX4" fmla="*/ 95124 w 103025"/>
                    <a:gd name="connsiteY4" fmla="*/ 98313 h 1006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25" h="100673">
                      <a:moveTo>
                        <a:pt x="95124" y="98313"/>
                      </a:moveTo>
                      <a:lnTo>
                        <a:pt x="103025" y="100674"/>
                      </a:lnTo>
                      <a:cubicBezTo>
                        <a:pt x="95161" y="48625"/>
                        <a:pt x="53317" y="7736"/>
                        <a:pt x="0" y="0"/>
                      </a:cubicBezTo>
                      <a:lnTo>
                        <a:pt x="2556" y="7737"/>
                      </a:lnTo>
                      <a:cubicBezTo>
                        <a:pt x="49754" y="16115"/>
                        <a:pt x="86658" y="52224"/>
                        <a:pt x="95124" y="98313"/>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24" name="Freeform: Shape 21">
                  <a:extLst>
                    <a:ext uri="{FF2B5EF4-FFF2-40B4-BE49-F238E27FC236}">
                      <a16:creationId xmlns:a16="http://schemas.microsoft.com/office/drawing/2014/main" id="{B8919526-E28E-9CE5-23E8-C068DFC61976}"/>
                    </a:ext>
                  </a:extLst>
                </p:cNvPr>
                <p:cNvSpPr/>
                <p:nvPr/>
              </p:nvSpPr>
              <p:spPr>
                <a:xfrm>
                  <a:off x="7436753" y="3724680"/>
                  <a:ext cx="102888" cy="100316"/>
                </a:xfrm>
                <a:custGeom>
                  <a:avLst/>
                  <a:gdLst>
                    <a:gd name="connsiteX0" fmla="*/ 0 w 102888"/>
                    <a:gd name="connsiteY0" fmla="*/ 100316 h 100316"/>
                    <a:gd name="connsiteX1" fmla="*/ 7916 w 102888"/>
                    <a:gd name="connsiteY1" fmla="*/ 97984 h 100316"/>
                    <a:gd name="connsiteX2" fmla="*/ 100465 w 102888"/>
                    <a:gd name="connsiteY2" fmla="*/ 7723 h 100316"/>
                    <a:gd name="connsiteX3" fmla="*/ 102888 w 102888"/>
                    <a:gd name="connsiteY3" fmla="*/ 0 h 100316"/>
                    <a:gd name="connsiteX4" fmla="*/ 0 w 102888"/>
                    <a:gd name="connsiteY4" fmla="*/ 100316 h 100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88" h="100316">
                      <a:moveTo>
                        <a:pt x="0" y="100316"/>
                      </a:moveTo>
                      <a:lnTo>
                        <a:pt x="7916" y="97984"/>
                      </a:lnTo>
                      <a:cubicBezTo>
                        <a:pt x="16499" y="52022"/>
                        <a:pt x="53369" y="16064"/>
                        <a:pt x="100465" y="7723"/>
                      </a:cubicBezTo>
                      <a:lnTo>
                        <a:pt x="102888" y="0"/>
                      </a:lnTo>
                      <a:cubicBezTo>
                        <a:pt x="49741" y="7753"/>
                        <a:pt x="8000" y="48450"/>
                        <a:pt x="0" y="10031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25" name="Freeform: Shape 22">
                  <a:extLst>
                    <a:ext uri="{FF2B5EF4-FFF2-40B4-BE49-F238E27FC236}">
                      <a16:creationId xmlns:a16="http://schemas.microsoft.com/office/drawing/2014/main" id="{CCF7E50E-8496-7D2A-5CBD-CA7EF2BCFE8F}"/>
                    </a:ext>
                  </a:extLst>
                </p:cNvPr>
                <p:cNvSpPr/>
                <p:nvPr/>
              </p:nvSpPr>
              <p:spPr>
                <a:xfrm>
                  <a:off x="7436772" y="3860212"/>
                  <a:ext cx="102385" cy="100106"/>
                </a:xfrm>
                <a:custGeom>
                  <a:avLst/>
                  <a:gdLst>
                    <a:gd name="connsiteX0" fmla="*/ 99951 w 102385"/>
                    <a:gd name="connsiteY0" fmla="*/ 92359 h 100106"/>
                    <a:gd name="connsiteX1" fmla="*/ 7957 w 102385"/>
                    <a:gd name="connsiteY1" fmla="*/ 2527 h 100106"/>
                    <a:gd name="connsiteX2" fmla="*/ 0 w 102385"/>
                    <a:gd name="connsiteY2" fmla="*/ 0 h 100106"/>
                    <a:gd name="connsiteX3" fmla="*/ 102385 w 102385"/>
                    <a:gd name="connsiteY3" fmla="*/ 100107 h 100106"/>
                  </a:gdLst>
                  <a:ahLst/>
                  <a:cxnLst>
                    <a:cxn ang="0">
                      <a:pos x="connsiteX0" y="connsiteY0"/>
                    </a:cxn>
                    <a:cxn ang="0">
                      <a:pos x="connsiteX1" y="connsiteY1"/>
                    </a:cxn>
                    <a:cxn ang="0">
                      <a:pos x="connsiteX2" y="connsiteY2"/>
                    </a:cxn>
                    <a:cxn ang="0">
                      <a:pos x="connsiteX3" y="connsiteY3"/>
                    </a:cxn>
                  </a:cxnLst>
                  <a:rect l="l" t="t" r="r" b="b"/>
                  <a:pathLst>
                    <a:path w="102385" h="100106">
                      <a:moveTo>
                        <a:pt x="99951" y="92359"/>
                      </a:moveTo>
                      <a:cubicBezTo>
                        <a:pt x="53200" y="83872"/>
                        <a:pt x="16631" y="48162"/>
                        <a:pt x="7957" y="2527"/>
                      </a:cubicBezTo>
                      <a:lnTo>
                        <a:pt x="0" y="0"/>
                      </a:lnTo>
                      <a:cubicBezTo>
                        <a:pt x="8031" y="51630"/>
                        <a:pt x="49502" y="92179"/>
                        <a:pt x="102385" y="100107"/>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26" name="Freeform: Shape 23">
                  <a:extLst>
                    <a:ext uri="{FF2B5EF4-FFF2-40B4-BE49-F238E27FC236}">
                      <a16:creationId xmlns:a16="http://schemas.microsoft.com/office/drawing/2014/main" id="{A170B2F0-D21E-E758-608A-E5A5491223C8}"/>
                    </a:ext>
                  </a:extLst>
                </p:cNvPr>
                <p:cNvSpPr/>
                <p:nvPr/>
              </p:nvSpPr>
              <p:spPr>
                <a:xfrm>
                  <a:off x="7575208" y="3859656"/>
                  <a:ext cx="103069" cy="100738"/>
                </a:xfrm>
                <a:custGeom>
                  <a:avLst/>
                  <a:gdLst>
                    <a:gd name="connsiteX0" fmla="*/ 103070 w 103069"/>
                    <a:gd name="connsiteY0" fmla="*/ 0 h 100738"/>
                    <a:gd name="connsiteX1" fmla="*/ 95150 w 103069"/>
                    <a:gd name="connsiteY1" fmla="*/ 2495 h 100738"/>
                    <a:gd name="connsiteX2" fmla="*/ 2556 w 103069"/>
                    <a:gd name="connsiteY2" fmla="*/ 93002 h 100738"/>
                    <a:gd name="connsiteX3" fmla="*/ 0 w 103069"/>
                    <a:gd name="connsiteY3" fmla="*/ 100739 h 100738"/>
                    <a:gd name="connsiteX4" fmla="*/ 103070 w 103069"/>
                    <a:gd name="connsiteY4" fmla="*/ 0 h 100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69" h="100738">
                      <a:moveTo>
                        <a:pt x="103070" y="0"/>
                      </a:moveTo>
                      <a:lnTo>
                        <a:pt x="95150" y="2495"/>
                      </a:lnTo>
                      <a:cubicBezTo>
                        <a:pt x="86654" y="48564"/>
                        <a:pt x="49744" y="84643"/>
                        <a:pt x="2556" y="93002"/>
                      </a:cubicBezTo>
                      <a:lnTo>
                        <a:pt x="0" y="100739"/>
                      </a:lnTo>
                      <a:cubicBezTo>
                        <a:pt x="53355" y="93013"/>
                        <a:pt x="95227" y="52088"/>
                        <a:pt x="103070" y="0"/>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27" name="Freeform: Shape 24">
                  <a:extLst>
                    <a:ext uri="{FF2B5EF4-FFF2-40B4-BE49-F238E27FC236}">
                      <a16:creationId xmlns:a16="http://schemas.microsoft.com/office/drawing/2014/main" id="{BA2F4FA0-13B9-8A2E-C042-F6E729AC32E5}"/>
                    </a:ext>
                  </a:extLst>
                </p:cNvPr>
                <p:cNvSpPr/>
                <p:nvPr/>
              </p:nvSpPr>
              <p:spPr>
                <a:xfrm>
                  <a:off x="7531596" y="3817566"/>
                  <a:ext cx="51786" cy="50546"/>
                </a:xfrm>
                <a:custGeom>
                  <a:avLst/>
                  <a:gdLst>
                    <a:gd name="connsiteX0" fmla="*/ 25893 w 51786"/>
                    <a:gd name="connsiteY0" fmla="*/ 0 h 50546"/>
                    <a:gd name="connsiteX1" fmla="*/ 0 w 51786"/>
                    <a:gd name="connsiteY1" fmla="*/ 25273 h 50546"/>
                    <a:gd name="connsiteX2" fmla="*/ 25893 w 51786"/>
                    <a:gd name="connsiteY2" fmla="*/ 50546 h 50546"/>
                    <a:gd name="connsiteX3" fmla="*/ 51786 w 51786"/>
                    <a:gd name="connsiteY3" fmla="*/ 25273 h 50546"/>
                    <a:gd name="connsiteX4" fmla="*/ 25893 w 51786"/>
                    <a:gd name="connsiteY4" fmla="*/ 0 h 50546"/>
                    <a:gd name="connsiteX5" fmla="*/ 25893 w 51786"/>
                    <a:gd name="connsiteY5" fmla="*/ 43325 h 50546"/>
                    <a:gd name="connsiteX6" fmla="*/ 7398 w 51786"/>
                    <a:gd name="connsiteY6" fmla="*/ 25273 h 50546"/>
                    <a:gd name="connsiteX7" fmla="*/ 25893 w 51786"/>
                    <a:gd name="connsiteY7" fmla="*/ 7221 h 50546"/>
                    <a:gd name="connsiteX8" fmla="*/ 44388 w 51786"/>
                    <a:gd name="connsiteY8" fmla="*/ 25273 h 50546"/>
                    <a:gd name="connsiteX9" fmla="*/ 25893 w 51786"/>
                    <a:gd name="connsiteY9" fmla="*/ 43336 h 50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786" h="50546">
                      <a:moveTo>
                        <a:pt x="25893" y="0"/>
                      </a:moveTo>
                      <a:cubicBezTo>
                        <a:pt x="11593" y="0"/>
                        <a:pt x="0" y="11315"/>
                        <a:pt x="0" y="25273"/>
                      </a:cubicBezTo>
                      <a:cubicBezTo>
                        <a:pt x="0" y="39231"/>
                        <a:pt x="11593" y="50546"/>
                        <a:pt x="25893" y="50546"/>
                      </a:cubicBezTo>
                      <a:cubicBezTo>
                        <a:pt x="40194" y="50546"/>
                        <a:pt x="51786" y="39231"/>
                        <a:pt x="51786" y="25273"/>
                      </a:cubicBezTo>
                      <a:cubicBezTo>
                        <a:pt x="51768" y="11323"/>
                        <a:pt x="40186" y="18"/>
                        <a:pt x="25893" y="0"/>
                      </a:cubicBezTo>
                      <a:close/>
                      <a:moveTo>
                        <a:pt x="25893" y="43325"/>
                      </a:moveTo>
                      <a:cubicBezTo>
                        <a:pt x="15679" y="43325"/>
                        <a:pt x="7398" y="35243"/>
                        <a:pt x="7398" y="25273"/>
                      </a:cubicBezTo>
                      <a:cubicBezTo>
                        <a:pt x="7398" y="15303"/>
                        <a:pt x="15679" y="7221"/>
                        <a:pt x="25893" y="7221"/>
                      </a:cubicBezTo>
                      <a:cubicBezTo>
                        <a:pt x="36108" y="7221"/>
                        <a:pt x="44388" y="15303"/>
                        <a:pt x="44388" y="25273"/>
                      </a:cubicBezTo>
                      <a:cubicBezTo>
                        <a:pt x="44380" y="35242"/>
                        <a:pt x="36106" y="43322"/>
                        <a:pt x="25893" y="4333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sp>
            <p:nvSpPr>
              <p:cNvPr id="21" name="Isosceles Triangle 18">
                <a:extLst>
                  <a:ext uri="{FF2B5EF4-FFF2-40B4-BE49-F238E27FC236}">
                    <a16:creationId xmlns:a16="http://schemas.microsoft.com/office/drawing/2014/main" id="{DAD68439-1123-68D5-6956-A475CE33C48D}"/>
                  </a:ext>
                </a:extLst>
              </p:cNvPr>
              <p:cNvSpPr/>
              <p:nvPr/>
            </p:nvSpPr>
            <p:spPr>
              <a:xfrm>
                <a:off x="11652833" y="520557"/>
                <a:ext cx="45719" cy="129600"/>
              </a:xfrm>
              <a:prstGeom prst="triangle">
                <a:avLst/>
              </a:prstGeom>
              <a:gradFill flip="none" rotWithShape="1">
                <a:gsLst>
                  <a:gs pos="77000">
                    <a:srgbClr val="FFC000"/>
                  </a:gs>
                  <a:gs pos="0">
                    <a:schemeClr val="accent1">
                      <a:lumMod val="5000"/>
                      <a:lumOff val="95000"/>
                    </a:schemeClr>
                  </a:gs>
                  <a:gs pos="100000">
                    <a:srgbClr val="FFC000"/>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Freeform: Shape 19">
                <a:extLst>
                  <a:ext uri="{FF2B5EF4-FFF2-40B4-BE49-F238E27FC236}">
                    <a16:creationId xmlns:a16="http://schemas.microsoft.com/office/drawing/2014/main" id="{737E2866-238E-3BE2-CE35-6B2777B5EFF1}"/>
                  </a:ext>
                </a:extLst>
              </p:cNvPr>
              <p:cNvSpPr>
                <a:spLocks noChangeAspect="1"/>
              </p:cNvSpPr>
              <p:nvPr/>
            </p:nvSpPr>
            <p:spPr>
              <a:xfrm>
                <a:off x="11536237" y="497697"/>
                <a:ext cx="280800" cy="327641"/>
              </a:xfrm>
              <a:custGeom>
                <a:avLst/>
                <a:gdLst>
                  <a:gd name="connsiteX0" fmla="*/ 243396 w 280755"/>
                  <a:gd name="connsiteY0" fmla="*/ 125665 h 274097"/>
                  <a:gd name="connsiteX1" fmla="*/ 187415 w 280755"/>
                  <a:gd name="connsiteY1" fmla="*/ 107887 h 274097"/>
                  <a:gd name="connsiteX2" fmla="*/ 205307 w 280755"/>
                  <a:gd name="connsiteY2" fmla="*/ 74021 h 274097"/>
                  <a:gd name="connsiteX3" fmla="*/ 170421 w 280755"/>
                  <a:gd name="connsiteY3" fmla="*/ 91373 h 274097"/>
                  <a:gd name="connsiteX4" fmla="*/ 152400 w 280755"/>
                  <a:gd name="connsiteY4" fmla="*/ 36466 h 274097"/>
                  <a:gd name="connsiteX5" fmla="*/ 145002 w 280755"/>
                  <a:gd name="connsiteY5" fmla="*/ 14081 h 274097"/>
                  <a:gd name="connsiteX6" fmla="*/ 140563 w 280755"/>
                  <a:gd name="connsiteY6" fmla="*/ 0 h 274097"/>
                  <a:gd name="connsiteX7" fmla="*/ 135754 w 280755"/>
                  <a:gd name="connsiteY7" fmla="*/ 14442 h 274097"/>
                  <a:gd name="connsiteX8" fmla="*/ 128726 w 280755"/>
                  <a:gd name="connsiteY8" fmla="*/ 36827 h 274097"/>
                  <a:gd name="connsiteX9" fmla="*/ 111030 w 280755"/>
                  <a:gd name="connsiteY9" fmla="*/ 91467 h 274097"/>
                  <a:gd name="connsiteX10" fmla="*/ 76200 w 280755"/>
                  <a:gd name="connsiteY10" fmla="*/ 74021 h 274097"/>
                  <a:gd name="connsiteX11" fmla="*/ 94029 w 280755"/>
                  <a:gd name="connsiteY11" fmla="*/ 108064 h 274097"/>
                  <a:gd name="connsiteX12" fmla="*/ 38100 w 280755"/>
                  <a:gd name="connsiteY12" fmla="*/ 125308 h 274097"/>
                  <a:gd name="connsiteX13" fmla="*/ 14796 w 280755"/>
                  <a:gd name="connsiteY13" fmla="*/ 132168 h 274097"/>
                  <a:gd name="connsiteX14" fmla="*/ 0 w 280755"/>
                  <a:gd name="connsiteY14" fmla="*/ 136861 h 274097"/>
                  <a:gd name="connsiteX15" fmla="*/ 14796 w 280755"/>
                  <a:gd name="connsiteY15" fmla="*/ 141555 h 274097"/>
                  <a:gd name="connsiteX16" fmla="*/ 37360 w 280755"/>
                  <a:gd name="connsiteY16" fmla="*/ 148776 h 274097"/>
                  <a:gd name="connsiteX17" fmla="*/ 93763 w 280755"/>
                  <a:gd name="connsiteY17" fmla="*/ 166106 h 274097"/>
                  <a:gd name="connsiteX18" fmla="*/ 75830 w 280755"/>
                  <a:gd name="connsiteY18" fmla="*/ 200062 h 274097"/>
                  <a:gd name="connsiteX19" fmla="*/ 110549 w 280755"/>
                  <a:gd name="connsiteY19" fmla="*/ 182201 h 274097"/>
                  <a:gd name="connsiteX20" fmla="*/ 128356 w 280755"/>
                  <a:gd name="connsiteY20" fmla="*/ 237271 h 274097"/>
                  <a:gd name="connsiteX21" fmla="*/ 135384 w 280755"/>
                  <a:gd name="connsiteY21" fmla="*/ 259656 h 274097"/>
                  <a:gd name="connsiteX22" fmla="*/ 140193 w 280755"/>
                  <a:gd name="connsiteY22" fmla="*/ 274098 h 274097"/>
                  <a:gd name="connsiteX23" fmla="*/ 145002 w 280755"/>
                  <a:gd name="connsiteY23" fmla="*/ 259656 h 274097"/>
                  <a:gd name="connsiteX24" fmla="*/ 152400 w 280755"/>
                  <a:gd name="connsiteY24" fmla="*/ 237271 h 274097"/>
                  <a:gd name="connsiteX25" fmla="*/ 170525 w 280755"/>
                  <a:gd name="connsiteY25" fmla="*/ 182032 h 274097"/>
                  <a:gd name="connsiteX26" fmla="*/ 205296 w 280755"/>
                  <a:gd name="connsiteY26" fmla="*/ 199723 h 274097"/>
                  <a:gd name="connsiteX27" fmla="*/ 187437 w 280755"/>
                  <a:gd name="connsiteY27" fmla="*/ 165961 h 274097"/>
                  <a:gd name="connsiteX28" fmla="*/ 243026 w 280755"/>
                  <a:gd name="connsiteY28" fmla="*/ 148418 h 274097"/>
                  <a:gd name="connsiteX29" fmla="*/ 265960 w 280755"/>
                  <a:gd name="connsiteY29" fmla="*/ 141197 h 274097"/>
                  <a:gd name="connsiteX30" fmla="*/ 280756 w 280755"/>
                  <a:gd name="connsiteY30" fmla="*/ 136504 h 274097"/>
                  <a:gd name="connsiteX31" fmla="*/ 266330 w 280755"/>
                  <a:gd name="connsiteY31" fmla="*/ 132532 h 274097"/>
                  <a:gd name="connsiteX32" fmla="*/ 240754 w 280755"/>
                  <a:gd name="connsiteY32" fmla="*/ 141551 h 274097"/>
                  <a:gd name="connsiteX33" fmla="*/ 184008 w 280755"/>
                  <a:gd name="connsiteY33" fmla="*/ 159437 h 274097"/>
                  <a:gd name="connsiteX34" fmla="*/ 176573 w 280755"/>
                  <a:gd name="connsiteY34" fmla="*/ 145382 h 274097"/>
                  <a:gd name="connsiteX35" fmla="*/ 173055 w 280755"/>
                  <a:gd name="connsiteY35" fmla="*/ 154477 h 274097"/>
                  <a:gd name="connsiteX36" fmla="*/ 188018 w 280755"/>
                  <a:gd name="connsiteY36" fmla="*/ 182754 h 274097"/>
                  <a:gd name="connsiteX37" fmla="*/ 159450 w 280755"/>
                  <a:gd name="connsiteY37" fmla="*/ 168214 h 274097"/>
                  <a:gd name="connsiteX38" fmla="*/ 150717 w 280755"/>
                  <a:gd name="connsiteY38" fmla="*/ 171922 h 274097"/>
                  <a:gd name="connsiteX39" fmla="*/ 163867 w 280755"/>
                  <a:gd name="connsiteY39" fmla="*/ 178616 h 274097"/>
                  <a:gd name="connsiteX40" fmla="*/ 145372 w 280755"/>
                  <a:gd name="connsiteY40" fmla="*/ 235044 h 274097"/>
                  <a:gd name="connsiteX41" fmla="*/ 140259 w 280755"/>
                  <a:gd name="connsiteY41" fmla="*/ 250507 h 274097"/>
                  <a:gd name="connsiteX42" fmla="*/ 135421 w 280755"/>
                  <a:gd name="connsiteY42" fmla="*/ 235087 h 274097"/>
                  <a:gd name="connsiteX43" fmla="*/ 117203 w 280755"/>
                  <a:gd name="connsiteY43" fmla="*/ 178782 h 274097"/>
                  <a:gd name="connsiteX44" fmla="*/ 130498 w 280755"/>
                  <a:gd name="connsiteY44" fmla="*/ 171944 h 274097"/>
                  <a:gd name="connsiteX45" fmla="*/ 121768 w 280755"/>
                  <a:gd name="connsiteY45" fmla="*/ 168272 h 274097"/>
                  <a:gd name="connsiteX46" fmla="*/ 93175 w 280755"/>
                  <a:gd name="connsiteY46" fmla="*/ 182981 h 274097"/>
                  <a:gd name="connsiteX47" fmla="*/ 108159 w 280755"/>
                  <a:gd name="connsiteY47" fmla="*/ 154592 h 274097"/>
                  <a:gd name="connsiteX48" fmla="*/ 104612 w 280755"/>
                  <a:gd name="connsiteY48" fmla="*/ 145548 h 274097"/>
                  <a:gd name="connsiteX49" fmla="*/ 97214 w 280755"/>
                  <a:gd name="connsiteY49" fmla="*/ 159575 h 274097"/>
                  <a:gd name="connsiteX50" fmla="*/ 39668 w 280755"/>
                  <a:gd name="connsiteY50" fmla="*/ 141919 h 274097"/>
                  <a:gd name="connsiteX51" fmla="*/ 24155 w 280755"/>
                  <a:gd name="connsiteY51" fmla="*/ 136955 h 274097"/>
                  <a:gd name="connsiteX52" fmla="*/ 40319 w 280755"/>
                  <a:gd name="connsiteY52" fmla="*/ 132207 h 274097"/>
                  <a:gd name="connsiteX53" fmla="*/ 97436 w 280755"/>
                  <a:gd name="connsiteY53" fmla="*/ 114599 h 274097"/>
                  <a:gd name="connsiteX54" fmla="*/ 104712 w 280755"/>
                  <a:gd name="connsiteY54" fmla="*/ 128489 h 274097"/>
                  <a:gd name="connsiteX55" fmla="*/ 108341 w 280755"/>
                  <a:gd name="connsiteY55" fmla="*/ 119553 h 274097"/>
                  <a:gd name="connsiteX56" fmla="*/ 93219 w 280755"/>
                  <a:gd name="connsiteY56" fmla="*/ 90669 h 274097"/>
                  <a:gd name="connsiteX57" fmla="*/ 122870 w 280755"/>
                  <a:gd name="connsiteY57" fmla="*/ 105519 h 274097"/>
                  <a:gd name="connsiteX58" fmla="*/ 132203 w 280755"/>
                  <a:gd name="connsiteY58" fmla="*/ 102078 h 274097"/>
                  <a:gd name="connsiteX59" fmla="*/ 117703 w 280755"/>
                  <a:gd name="connsiteY59" fmla="*/ 94810 h 274097"/>
                  <a:gd name="connsiteX60" fmla="*/ 135806 w 280755"/>
                  <a:gd name="connsiteY60" fmla="*/ 38942 h 274097"/>
                  <a:gd name="connsiteX61" fmla="*/ 140504 w 280755"/>
                  <a:gd name="connsiteY61" fmla="*/ 23966 h 274097"/>
                  <a:gd name="connsiteX62" fmla="*/ 145372 w 280755"/>
                  <a:gd name="connsiteY62" fmla="*/ 38668 h 274097"/>
                  <a:gd name="connsiteX63" fmla="*/ 163741 w 280755"/>
                  <a:gd name="connsiteY63" fmla="*/ 94695 h 274097"/>
                  <a:gd name="connsiteX64" fmla="*/ 148904 w 280755"/>
                  <a:gd name="connsiteY64" fmla="*/ 102075 h 274097"/>
                  <a:gd name="connsiteX65" fmla="*/ 158263 w 280755"/>
                  <a:gd name="connsiteY65" fmla="*/ 105523 h 274097"/>
                  <a:gd name="connsiteX66" fmla="*/ 188225 w 280755"/>
                  <a:gd name="connsiteY66" fmla="*/ 90629 h 274097"/>
                  <a:gd name="connsiteX67" fmla="*/ 172885 w 280755"/>
                  <a:gd name="connsiteY67" fmla="*/ 119668 h 274097"/>
                  <a:gd name="connsiteX68" fmla="*/ 176477 w 280755"/>
                  <a:gd name="connsiteY68" fmla="*/ 128626 h 274097"/>
                  <a:gd name="connsiteX69" fmla="*/ 183997 w 280755"/>
                  <a:gd name="connsiteY69" fmla="*/ 114390 h 274097"/>
                  <a:gd name="connsiteX70" fmla="*/ 241239 w 280755"/>
                  <a:gd name="connsiteY70" fmla="*/ 132568 h 274097"/>
                  <a:gd name="connsiteX71" fmla="*/ 255602 w 280755"/>
                  <a:gd name="connsiteY71" fmla="*/ 136872 h 274097"/>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5754 w 280756"/>
                  <a:gd name="connsiteY7" fmla="*/ 39580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2286 w 280756"/>
                  <a:gd name="connsiteY61" fmla="*/ 63214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0944 w 280756"/>
                  <a:gd name="connsiteY62" fmla="*/ 45204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336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468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4683 w 280756"/>
                  <a:gd name="connsiteY5" fmla="*/ 67824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3803 w 280756"/>
                  <a:gd name="connsiteY5" fmla="*/ 69558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8714 w 280756"/>
                  <a:gd name="connsiteY7" fmla="*/ 621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280756" h="322640">
                    <a:moveTo>
                      <a:pt x="243396" y="174207"/>
                    </a:moveTo>
                    <a:lnTo>
                      <a:pt x="187415" y="156429"/>
                    </a:lnTo>
                    <a:lnTo>
                      <a:pt x="205307" y="122563"/>
                    </a:lnTo>
                    <a:lnTo>
                      <a:pt x="170421" y="139915"/>
                    </a:lnTo>
                    <a:lnTo>
                      <a:pt x="158120" y="87175"/>
                    </a:lnTo>
                    <a:lnTo>
                      <a:pt x="152043" y="57856"/>
                    </a:lnTo>
                    <a:lnTo>
                      <a:pt x="140563" y="0"/>
                    </a:lnTo>
                    <a:lnTo>
                      <a:pt x="128714" y="62117"/>
                    </a:lnTo>
                    <a:lnTo>
                      <a:pt x="123885" y="85369"/>
                    </a:lnTo>
                    <a:lnTo>
                      <a:pt x="111030" y="140009"/>
                    </a:lnTo>
                    <a:lnTo>
                      <a:pt x="76200" y="122563"/>
                    </a:lnTo>
                    <a:lnTo>
                      <a:pt x="94029" y="156606"/>
                    </a:lnTo>
                    <a:lnTo>
                      <a:pt x="38100" y="173850"/>
                    </a:lnTo>
                    <a:lnTo>
                      <a:pt x="14796" y="180710"/>
                    </a:lnTo>
                    <a:lnTo>
                      <a:pt x="0" y="185403"/>
                    </a:lnTo>
                    <a:lnTo>
                      <a:pt x="14796" y="190097"/>
                    </a:lnTo>
                    <a:lnTo>
                      <a:pt x="37360" y="197318"/>
                    </a:lnTo>
                    <a:lnTo>
                      <a:pt x="93763" y="214648"/>
                    </a:lnTo>
                    <a:lnTo>
                      <a:pt x="75830" y="248604"/>
                    </a:lnTo>
                    <a:lnTo>
                      <a:pt x="110549" y="230743"/>
                    </a:lnTo>
                    <a:lnTo>
                      <a:pt x="128356" y="285813"/>
                    </a:lnTo>
                    <a:lnTo>
                      <a:pt x="135384" y="308198"/>
                    </a:lnTo>
                    <a:lnTo>
                      <a:pt x="140193" y="322640"/>
                    </a:lnTo>
                    <a:lnTo>
                      <a:pt x="145002" y="308198"/>
                    </a:lnTo>
                    <a:lnTo>
                      <a:pt x="152400" y="285813"/>
                    </a:lnTo>
                    <a:lnTo>
                      <a:pt x="170525" y="230574"/>
                    </a:lnTo>
                    <a:lnTo>
                      <a:pt x="205296" y="248265"/>
                    </a:lnTo>
                    <a:lnTo>
                      <a:pt x="187437" y="214503"/>
                    </a:lnTo>
                    <a:lnTo>
                      <a:pt x="243026" y="196960"/>
                    </a:lnTo>
                    <a:lnTo>
                      <a:pt x="265960" y="189739"/>
                    </a:lnTo>
                    <a:lnTo>
                      <a:pt x="280756" y="185046"/>
                    </a:lnTo>
                    <a:lnTo>
                      <a:pt x="266330" y="181074"/>
                    </a:lnTo>
                    <a:lnTo>
                      <a:pt x="243396" y="174207"/>
                    </a:lnTo>
                    <a:close/>
                    <a:moveTo>
                      <a:pt x="240754" y="190093"/>
                    </a:moveTo>
                    <a:lnTo>
                      <a:pt x="184008" y="207979"/>
                    </a:lnTo>
                    <a:lnTo>
                      <a:pt x="176573" y="193924"/>
                    </a:lnTo>
                    <a:cubicBezTo>
                      <a:pt x="175828" y="197097"/>
                      <a:pt x="174644" y="200157"/>
                      <a:pt x="173055" y="203019"/>
                    </a:cubicBezTo>
                    <a:lnTo>
                      <a:pt x="188018" y="231296"/>
                    </a:lnTo>
                    <a:lnTo>
                      <a:pt x="159450" y="216756"/>
                    </a:lnTo>
                    <a:cubicBezTo>
                      <a:pt x="156716" y="218357"/>
                      <a:pt x="153781" y="219604"/>
                      <a:pt x="150717" y="220464"/>
                    </a:cubicBezTo>
                    <a:lnTo>
                      <a:pt x="163867" y="227158"/>
                    </a:lnTo>
                    <a:lnTo>
                      <a:pt x="145372" y="283586"/>
                    </a:lnTo>
                    <a:lnTo>
                      <a:pt x="140259" y="299049"/>
                    </a:lnTo>
                    <a:lnTo>
                      <a:pt x="135421" y="283629"/>
                    </a:lnTo>
                    <a:lnTo>
                      <a:pt x="117203" y="227324"/>
                    </a:lnTo>
                    <a:lnTo>
                      <a:pt x="130498" y="220486"/>
                    </a:lnTo>
                    <a:cubicBezTo>
                      <a:pt x="127438" y="219635"/>
                      <a:pt x="124503" y="218401"/>
                      <a:pt x="121768" y="216814"/>
                    </a:cubicBezTo>
                    <a:lnTo>
                      <a:pt x="93175" y="231523"/>
                    </a:lnTo>
                    <a:lnTo>
                      <a:pt x="108159" y="203134"/>
                    </a:lnTo>
                    <a:cubicBezTo>
                      <a:pt x="106563" y="200290"/>
                      <a:pt x="105369" y="197248"/>
                      <a:pt x="104612" y="194090"/>
                    </a:cubicBezTo>
                    <a:lnTo>
                      <a:pt x="97214" y="208117"/>
                    </a:lnTo>
                    <a:lnTo>
                      <a:pt x="39668" y="190461"/>
                    </a:lnTo>
                    <a:lnTo>
                      <a:pt x="24155" y="185497"/>
                    </a:lnTo>
                    <a:lnTo>
                      <a:pt x="40319" y="180749"/>
                    </a:lnTo>
                    <a:lnTo>
                      <a:pt x="97436" y="163141"/>
                    </a:lnTo>
                    <a:lnTo>
                      <a:pt x="104712" y="177031"/>
                    </a:lnTo>
                    <a:cubicBezTo>
                      <a:pt x="105505" y="173907"/>
                      <a:pt x="106726" y="170901"/>
                      <a:pt x="108341" y="168095"/>
                    </a:cubicBezTo>
                    <a:lnTo>
                      <a:pt x="93219" y="139211"/>
                    </a:lnTo>
                    <a:lnTo>
                      <a:pt x="122870" y="154061"/>
                    </a:lnTo>
                    <a:cubicBezTo>
                      <a:pt x="125807" y="152506"/>
                      <a:pt x="128946" y="151348"/>
                      <a:pt x="132203" y="150620"/>
                    </a:cubicBezTo>
                    <a:lnTo>
                      <a:pt x="117703" y="143352"/>
                    </a:lnTo>
                    <a:lnTo>
                      <a:pt x="130966" y="86618"/>
                    </a:lnTo>
                    <a:lnTo>
                      <a:pt x="140504" y="34802"/>
                    </a:lnTo>
                    <a:lnTo>
                      <a:pt x="150652" y="86343"/>
                    </a:lnTo>
                    <a:lnTo>
                      <a:pt x="163741" y="143237"/>
                    </a:lnTo>
                    <a:lnTo>
                      <a:pt x="148904" y="150617"/>
                    </a:lnTo>
                    <a:cubicBezTo>
                      <a:pt x="152170" y="151343"/>
                      <a:pt x="155319" y="152503"/>
                      <a:pt x="158263" y="154065"/>
                    </a:cubicBezTo>
                    <a:lnTo>
                      <a:pt x="188225" y="139171"/>
                    </a:lnTo>
                    <a:lnTo>
                      <a:pt x="172885" y="168210"/>
                    </a:lnTo>
                    <a:cubicBezTo>
                      <a:pt x="174487" y="171026"/>
                      <a:pt x="175695" y="174039"/>
                      <a:pt x="176477" y="177168"/>
                    </a:cubicBezTo>
                    <a:lnTo>
                      <a:pt x="183997" y="162932"/>
                    </a:lnTo>
                    <a:lnTo>
                      <a:pt x="241239" y="181110"/>
                    </a:lnTo>
                    <a:lnTo>
                      <a:pt x="255602" y="185414"/>
                    </a:lnTo>
                    <a:lnTo>
                      <a:pt x="240754" y="190093"/>
                    </a:ln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grpSp>
      <p:sp>
        <p:nvSpPr>
          <p:cNvPr id="28" name="Rectangle: Rounded Corners 12">
            <a:extLst>
              <a:ext uri="{FF2B5EF4-FFF2-40B4-BE49-F238E27FC236}">
                <a16:creationId xmlns:a16="http://schemas.microsoft.com/office/drawing/2014/main" id="{CB063CE2-CD8E-7D8D-9F0F-ABC9B6A2EC9D}"/>
              </a:ext>
            </a:extLst>
          </p:cNvPr>
          <p:cNvSpPr/>
          <p:nvPr/>
        </p:nvSpPr>
        <p:spPr>
          <a:xfrm>
            <a:off x="2278141" y="1701884"/>
            <a:ext cx="7363009" cy="33855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6983970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20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2000"/>
                                        <p:tgtEl>
                                          <p:spTgt spid="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2000"/>
                                        <p:tgtEl>
                                          <p:spTgt spid="10"/>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2000"/>
                                        <p:tgtEl>
                                          <p:spTgt spid="1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2000"/>
                                        <p:tgtEl>
                                          <p:spTgt spid="1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2000"/>
                                        <p:tgtEl>
                                          <p:spTgt spid="1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2000"/>
                                        <p:tgtEl>
                                          <p:spTgt spid="1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2000"/>
                                        <p:tgtEl>
                                          <p:spTgt spid="15"/>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fade">
                                      <p:cBhvr>
                                        <p:cTn id="34"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4C8713-E359-34F8-9667-4387B13A808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B1B4F13-F92A-90FB-621F-0E03F95F21FC}"/>
              </a:ext>
            </a:extLst>
          </p:cNvPr>
          <p:cNvSpPr txBox="1"/>
          <p:nvPr/>
        </p:nvSpPr>
        <p:spPr>
          <a:xfrm>
            <a:off x="2397849" y="388263"/>
            <a:ext cx="765313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200" b="1" dirty="0">
                <a:solidFill>
                  <a:srgbClr val="00355F"/>
                </a:solidFill>
                <a:latin typeface="Bierstadt"/>
                <a:cs typeface="Calibri"/>
              </a:rPr>
              <a:t>Getting visibility on the level of change</a:t>
            </a:r>
          </a:p>
        </p:txBody>
      </p:sp>
      <p:pic>
        <p:nvPicPr>
          <p:cNvPr id="29" name="Graphic 28" descr="Table with solid fill">
            <a:extLst>
              <a:ext uri="{FF2B5EF4-FFF2-40B4-BE49-F238E27FC236}">
                <a16:creationId xmlns:a16="http://schemas.microsoft.com/office/drawing/2014/main" id="{D9BA8F12-BB74-8670-50CB-153CBAA0D5D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33126" y="2816784"/>
            <a:ext cx="1205212" cy="1205212"/>
          </a:xfrm>
          <a:prstGeom prst="rect">
            <a:avLst/>
          </a:prstGeom>
        </p:spPr>
      </p:pic>
      <p:pic>
        <p:nvPicPr>
          <p:cNvPr id="30" name="Graphic 29" descr="Filter outline">
            <a:extLst>
              <a:ext uri="{FF2B5EF4-FFF2-40B4-BE49-F238E27FC236}">
                <a16:creationId xmlns:a16="http://schemas.microsoft.com/office/drawing/2014/main" id="{43756D2E-6B28-6CAD-C993-094E3DBD1D3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16200000">
            <a:off x="2112330" y="2763156"/>
            <a:ext cx="1312470" cy="1312470"/>
          </a:xfrm>
          <a:prstGeom prst="rect">
            <a:avLst/>
          </a:prstGeom>
        </p:spPr>
      </p:pic>
      <p:pic>
        <p:nvPicPr>
          <p:cNvPr id="31" name="Graphic 30" descr="Back outline">
            <a:extLst>
              <a:ext uri="{FF2B5EF4-FFF2-40B4-BE49-F238E27FC236}">
                <a16:creationId xmlns:a16="http://schemas.microsoft.com/office/drawing/2014/main" id="{0E5CF402-57D0-4897-1C42-DFBB5EDA2B4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621823" y="1554859"/>
            <a:ext cx="1841500" cy="1841500"/>
          </a:xfrm>
          <a:prstGeom prst="rect">
            <a:avLst/>
          </a:prstGeom>
        </p:spPr>
      </p:pic>
      <p:pic>
        <p:nvPicPr>
          <p:cNvPr id="32" name="Graphic 31" descr="Back outline">
            <a:extLst>
              <a:ext uri="{FF2B5EF4-FFF2-40B4-BE49-F238E27FC236}">
                <a16:creationId xmlns:a16="http://schemas.microsoft.com/office/drawing/2014/main" id="{EA080094-533B-9E01-8D68-6C5F472B9EC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flipV="1">
            <a:off x="2621823" y="3363734"/>
            <a:ext cx="1841500" cy="1841500"/>
          </a:xfrm>
          <a:prstGeom prst="rect">
            <a:avLst/>
          </a:prstGeom>
        </p:spPr>
      </p:pic>
      <p:sp>
        <p:nvSpPr>
          <p:cNvPr id="33" name="TextBox 32">
            <a:extLst>
              <a:ext uri="{FF2B5EF4-FFF2-40B4-BE49-F238E27FC236}">
                <a16:creationId xmlns:a16="http://schemas.microsoft.com/office/drawing/2014/main" id="{79A8FA29-22BD-9562-CF96-535ED9C57CF0}"/>
              </a:ext>
            </a:extLst>
          </p:cNvPr>
          <p:cNvSpPr txBox="1"/>
          <p:nvPr/>
        </p:nvSpPr>
        <p:spPr>
          <a:xfrm>
            <a:off x="4339200" y="2162856"/>
            <a:ext cx="2947252" cy="707886"/>
          </a:xfrm>
          <a:prstGeom prst="rect">
            <a:avLst/>
          </a:prstGeom>
          <a:noFill/>
        </p:spPr>
        <p:txBody>
          <a:bodyPr wrap="square" rtlCol="0">
            <a:spAutoFit/>
          </a:bodyPr>
          <a:lstStyle/>
          <a:p>
            <a:pPr marL="285750" indent="-285750">
              <a:spcBef>
                <a:spcPct val="0"/>
              </a:spcBef>
              <a:spcAft>
                <a:spcPct val="0"/>
              </a:spcAft>
              <a:buFont typeface="Arial"/>
              <a:buChar char="•"/>
              <a:defRPr/>
            </a:pPr>
            <a:r>
              <a:rPr lang="en-GB" sz="1000">
                <a:solidFill>
                  <a:prstClr val="white">
                    <a:lumMod val="50000"/>
                  </a:prstClr>
                </a:solidFill>
                <a:latin typeface="Bierstadt" panose="020B0004020202020204" pitchFamily="34" charset="0"/>
                <a:ea typeface="ＭＳ Ｐゴシック"/>
                <a:cs typeface="Arial" panose="020B0604020202020204" pitchFamily="34" charset="0"/>
              </a:rPr>
              <a:t>Course no longer running</a:t>
            </a:r>
          </a:p>
          <a:p>
            <a:pPr marL="285750" indent="-285750">
              <a:spcBef>
                <a:spcPct val="0"/>
              </a:spcBef>
              <a:spcAft>
                <a:spcPct val="0"/>
              </a:spcAft>
              <a:buFont typeface="Arial"/>
              <a:buChar char="•"/>
              <a:defRPr/>
            </a:pPr>
            <a:r>
              <a:rPr lang="en-GB" sz="1000">
                <a:solidFill>
                  <a:prstClr val="white">
                    <a:lumMod val="50000"/>
                  </a:prstClr>
                </a:solidFill>
                <a:latin typeface="Bierstadt" panose="020B0004020202020204" pitchFamily="34" charset="0"/>
                <a:ea typeface="ＭＳ Ｐゴシック"/>
                <a:cs typeface="Arial" panose="020B0604020202020204" pitchFamily="34" charset="0"/>
              </a:rPr>
              <a:t>Locally owned rooming (no change to time) </a:t>
            </a:r>
          </a:p>
          <a:p>
            <a:pPr marL="285750" indent="-285750">
              <a:spcBef>
                <a:spcPct val="0"/>
              </a:spcBef>
              <a:spcAft>
                <a:spcPct val="0"/>
              </a:spcAft>
              <a:buFont typeface="Arial"/>
              <a:buChar char="•"/>
              <a:defRPr/>
            </a:pPr>
            <a:r>
              <a:rPr lang="en-GB" sz="1000">
                <a:solidFill>
                  <a:prstClr val="white">
                    <a:lumMod val="50000"/>
                  </a:prstClr>
                </a:solidFill>
                <a:latin typeface="Bierstadt" panose="020B0004020202020204" pitchFamily="34" charset="0"/>
                <a:ea typeface="ＭＳ Ｐゴシック"/>
                <a:cs typeface="Arial" panose="020B0604020202020204" pitchFamily="34" charset="0"/>
              </a:rPr>
              <a:t>Room equipment &amp; features change</a:t>
            </a:r>
          </a:p>
          <a:p>
            <a:pPr marL="285750" indent="-285750">
              <a:spcBef>
                <a:spcPct val="0"/>
              </a:spcBef>
              <a:spcAft>
                <a:spcPct val="0"/>
              </a:spcAft>
              <a:buFont typeface="Arial"/>
              <a:buChar char="•"/>
              <a:defRPr/>
            </a:pPr>
            <a:r>
              <a:rPr lang="en-GB" sz="1000">
                <a:solidFill>
                  <a:prstClr val="white">
                    <a:lumMod val="50000"/>
                  </a:prstClr>
                </a:solidFill>
                <a:latin typeface="Bierstadt" panose="020B0004020202020204" pitchFamily="34" charset="0"/>
                <a:ea typeface="ＭＳ Ｐゴシック"/>
                <a:cs typeface="Arial" panose="020B0604020202020204" pitchFamily="34" charset="0"/>
              </a:rPr>
              <a:t>Accessibility requests (staff &amp; student) </a:t>
            </a:r>
            <a:endParaRPr lang="en-US" sz="1000">
              <a:solidFill>
                <a:prstClr val="white">
                  <a:lumMod val="50000"/>
                </a:prstClr>
              </a:solidFill>
              <a:latin typeface="Bierstadt" panose="020B0004020202020204" pitchFamily="34" charset="0"/>
              <a:ea typeface="ＭＳ Ｐゴシック"/>
              <a:cs typeface="Arial" panose="020B0604020202020204" pitchFamily="34" charset="0"/>
            </a:endParaRPr>
          </a:p>
        </p:txBody>
      </p:sp>
      <p:sp>
        <p:nvSpPr>
          <p:cNvPr id="34" name="TextBox 33">
            <a:extLst>
              <a:ext uri="{FF2B5EF4-FFF2-40B4-BE49-F238E27FC236}">
                <a16:creationId xmlns:a16="http://schemas.microsoft.com/office/drawing/2014/main" id="{8BA8BF20-50AB-4539-53E1-137F06383C8F}"/>
              </a:ext>
            </a:extLst>
          </p:cNvPr>
          <p:cNvSpPr txBox="1"/>
          <p:nvPr/>
        </p:nvSpPr>
        <p:spPr>
          <a:xfrm>
            <a:off x="4252588" y="4154904"/>
            <a:ext cx="3168938" cy="707886"/>
          </a:xfrm>
          <a:prstGeom prst="rect">
            <a:avLst/>
          </a:prstGeom>
          <a:noFill/>
        </p:spPr>
        <p:txBody>
          <a:bodyPr wrap="square" rtlCol="0">
            <a:spAutoFit/>
          </a:bodyPr>
          <a:lstStyle/>
          <a:p>
            <a:pPr marL="285750" indent="-285750">
              <a:spcBef>
                <a:spcPct val="0"/>
              </a:spcBef>
              <a:spcAft>
                <a:spcPct val="0"/>
              </a:spcAft>
              <a:buFont typeface="Arial"/>
              <a:buChar char="•"/>
              <a:defRPr/>
            </a:pPr>
            <a:r>
              <a:rPr lang="en-GB" sz="1000">
                <a:solidFill>
                  <a:prstClr val="white">
                    <a:lumMod val="50000"/>
                  </a:prstClr>
                </a:solidFill>
                <a:latin typeface="Bierstadt" panose="020B0004020202020204" pitchFamily="34" charset="0"/>
                <a:ea typeface="ＭＳ Ｐゴシック"/>
                <a:cs typeface="Arial" panose="020B0604020202020204" pitchFamily="34" charset="0"/>
              </a:rPr>
              <a:t>Change to mode of delivery.</a:t>
            </a:r>
          </a:p>
          <a:p>
            <a:pPr marL="285750" indent="-285750">
              <a:spcBef>
                <a:spcPct val="0"/>
              </a:spcBef>
              <a:spcAft>
                <a:spcPct val="0"/>
              </a:spcAft>
              <a:buFont typeface="Arial"/>
              <a:buChar char="•"/>
              <a:defRPr/>
            </a:pPr>
            <a:r>
              <a:rPr lang="en-GB" sz="1000">
                <a:solidFill>
                  <a:prstClr val="white">
                    <a:lumMod val="50000"/>
                  </a:prstClr>
                </a:solidFill>
                <a:latin typeface="Bierstadt" panose="020B0004020202020204" pitchFamily="34" charset="0"/>
                <a:ea typeface="ＭＳ Ｐゴシック"/>
                <a:cs typeface="Arial" panose="020B0604020202020204" pitchFamily="34" charset="0"/>
              </a:rPr>
              <a:t>Change in size. </a:t>
            </a:r>
          </a:p>
          <a:p>
            <a:pPr marL="285750" indent="-285750">
              <a:spcBef>
                <a:spcPct val="0"/>
              </a:spcBef>
              <a:spcAft>
                <a:spcPct val="0"/>
              </a:spcAft>
              <a:buFont typeface="Arial"/>
              <a:buChar char="•"/>
              <a:defRPr/>
            </a:pPr>
            <a:r>
              <a:rPr lang="en-GB" sz="1000">
                <a:solidFill>
                  <a:prstClr val="white">
                    <a:lumMod val="50000"/>
                  </a:prstClr>
                </a:solidFill>
                <a:latin typeface="Bierstadt" panose="020B0004020202020204" pitchFamily="34" charset="0"/>
                <a:ea typeface="ＭＳ Ｐゴシック"/>
                <a:cs typeface="Arial" panose="020B0604020202020204" pitchFamily="34" charset="0"/>
              </a:rPr>
              <a:t>New course or event (additions to the timetable)</a:t>
            </a:r>
          </a:p>
          <a:p>
            <a:pPr marL="285750" indent="-285750">
              <a:spcBef>
                <a:spcPct val="0"/>
              </a:spcBef>
              <a:spcAft>
                <a:spcPct val="0"/>
              </a:spcAft>
              <a:buFont typeface="Arial"/>
              <a:buChar char="•"/>
              <a:defRPr/>
            </a:pPr>
            <a:r>
              <a:rPr lang="en-GB" sz="1000">
                <a:solidFill>
                  <a:prstClr val="white">
                    <a:lumMod val="50000"/>
                  </a:prstClr>
                </a:solidFill>
                <a:latin typeface="Bierstadt" panose="020B0004020202020204" pitchFamily="34" charset="0"/>
                <a:ea typeface="ＭＳ Ｐゴシック"/>
                <a:cs typeface="Arial" panose="020B0604020202020204" pitchFamily="34" charset="0"/>
              </a:rPr>
              <a:t>Day &amp; time (incl. semester changes) </a:t>
            </a:r>
          </a:p>
        </p:txBody>
      </p:sp>
      <p:pic>
        <p:nvPicPr>
          <p:cNvPr id="35" name="Graphic 34" descr="Line arrow: Straight with solid fill">
            <a:extLst>
              <a:ext uri="{FF2B5EF4-FFF2-40B4-BE49-F238E27FC236}">
                <a16:creationId xmlns:a16="http://schemas.microsoft.com/office/drawing/2014/main" id="{DFF9F399-23D2-7ACA-6892-E3AA7398AE2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0800000">
            <a:off x="7286517" y="1869573"/>
            <a:ext cx="914400" cy="914400"/>
          </a:xfrm>
          <a:prstGeom prst="rect">
            <a:avLst/>
          </a:prstGeom>
        </p:spPr>
      </p:pic>
      <p:pic>
        <p:nvPicPr>
          <p:cNvPr id="36" name="Graphic 35" descr="Line arrow: Straight with solid fill">
            <a:extLst>
              <a:ext uri="{FF2B5EF4-FFF2-40B4-BE49-F238E27FC236}">
                <a16:creationId xmlns:a16="http://schemas.microsoft.com/office/drawing/2014/main" id="{8D509B72-6490-7FE9-6F18-21C90230B82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0800000">
            <a:off x="7286453" y="3839325"/>
            <a:ext cx="914400" cy="914400"/>
          </a:xfrm>
          <a:prstGeom prst="rect">
            <a:avLst/>
          </a:prstGeom>
        </p:spPr>
      </p:pic>
      <p:sp>
        <p:nvSpPr>
          <p:cNvPr id="37" name="TextBox 36">
            <a:extLst>
              <a:ext uri="{FF2B5EF4-FFF2-40B4-BE49-F238E27FC236}">
                <a16:creationId xmlns:a16="http://schemas.microsoft.com/office/drawing/2014/main" id="{8D1C0DB0-B02E-50C1-87A3-1ABBAAA31BFE}"/>
              </a:ext>
            </a:extLst>
          </p:cNvPr>
          <p:cNvSpPr txBox="1"/>
          <p:nvPr/>
        </p:nvSpPr>
        <p:spPr>
          <a:xfrm>
            <a:off x="8200916" y="2106864"/>
            <a:ext cx="3587047" cy="415498"/>
          </a:xfrm>
          <a:prstGeom prst="rect">
            <a:avLst/>
          </a:prstGeom>
          <a:noFill/>
        </p:spPr>
        <p:txBody>
          <a:bodyPr wrap="square" rtlCol="0">
            <a:spAutoFit/>
          </a:bodyPr>
          <a:lstStyle/>
          <a:p>
            <a:pPr marL="285750" indent="-285750">
              <a:spcBef>
                <a:spcPct val="0"/>
              </a:spcBef>
              <a:spcAft>
                <a:spcPct val="0"/>
              </a:spcAft>
              <a:buFont typeface="Arial"/>
              <a:buChar char="•"/>
              <a:defRPr/>
            </a:pPr>
            <a:r>
              <a:rPr lang="en-GB" sz="1100" b="1">
                <a:solidFill>
                  <a:prstClr val="white">
                    <a:lumMod val="50000"/>
                  </a:prstClr>
                </a:solidFill>
                <a:latin typeface="Bierstadt" panose="020B0004020202020204" pitchFamily="34" charset="0"/>
                <a:ea typeface="ＭＳ Ｐゴシック"/>
                <a:cs typeface="Arial" panose="020B0604020202020204" pitchFamily="34" charset="0"/>
              </a:rPr>
              <a:t>Inform</a:t>
            </a:r>
            <a:r>
              <a:rPr lang="en-GB" sz="1000" b="1">
                <a:solidFill>
                  <a:prstClr val="white">
                    <a:lumMod val="50000"/>
                  </a:prstClr>
                </a:solidFill>
                <a:latin typeface="Bierstadt" panose="020B0004020202020204" pitchFamily="34" charset="0"/>
                <a:ea typeface="ＭＳ Ｐゴシック"/>
                <a:cs typeface="Arial" panose="020B0604020202020204" pitchFamily="34" charset="0"/>
              </a:rPr>
              <a:t> </a:t>
            </a:r>
            <a:r>
              <a:rPr lang="en-GB" sz="1000">
                <a:solidFill>
                  <a:prstClr val="white">
                    <a:lumMod val="50000"/>
                  </a:prstClr>
                </a:solidFill>
                <a:latin typeface="Bierstadt" panose="020B0004020202020204" pitchFamily="34" charset="0"/>
                <a:ea typeface="ＭＳ Ｐゴシック"/>
                <a:cs typeface="Arial" panose="020B0604020202020204" pitchFamily="34" charset="0"/>
              </a:rPr>
              <a:t>the project through your representative. </a:t>
            </a:r>
            <a:endParaRPr lang="en-US" sz="1000">
              <a:solidFill>
                <a:prstClr val="white">
                  <a:lumMod val="50000"/>
                </a:prstClr>
              </a:solidFill>
              <a:latin typeface="Bierstadt" panose="020B0004020202020204" pitchFamily="34" charset="0"/>
              <a:ea typeface="ＭＳ Ｐゴシック"/>
              <a:cs typeface="Arial" panose="020B0604020202020204" pitchFamily="34" charset="0"/>
            </a:endParaRPr>
          </a:p>
          <a:p>
            <a:pPr marL="285750" indent="-285750">
              <a:spcBef>
                <a:spcPct val="0"/>
              </a:spcBef>
              <a:spcAft>
                <a:spcPct val="0"/>
              </a:spcAft>
              <a:buFont typeface="Arial"/>
              <a:buChar char="•"/>
              <a:defRPr/>
            </a:pPr>
            <a:r>
              <a:rPr lang="en-US" sz="1000">
                <a:solidFill>
                  <a:prstClr val="white">
                    <a:lumMod val="50000"/>
                  </a:prstClr>
                </a:solidFill>
                <a:latin typeface="Bierstadt" panose="020B0004020202020204" pitchFamily="34" charset="0"/>
                <a:ea typeface="ＭＳ Ｐゴシック"/>
                <a:cs typeface="Arial" panose="020B0604020202020204" pitchFamily="34" charset="0"/>
              </a:rPr>
              <a:t>Update CMIS immediately </a:t>
            </a:r>
            <a:endParaRPr lang="en-GB" sz="1000">
              <a:solidFill>
                <a:prstClr val="white">
                  <a:lumMod val="50000"/>
                </a:prstClr>
              </a:solidFill>
              <a:latin typeface="Bierstadt" panose="020B0004020202020204" pitchFamily="34" charset="0"/>
              <a:ea typeface="ＭＳ Ｐゴシック"/>
              <a:cs typeface="Arial" panose="020B0604020202020204" pitchFamily="34" charset="0"/>
            </a:endParaRPr>
          </a:p>
        </p:txBody>
      </p:sp>
      <p:sp>
        <p:nvSpPr>
          <p:cNvPr id="38" name="TextBox 37">
            <a:extLst>
              <a:ext uri="{FF2B5EF4-FFF2-40B4-BE49-F238E27FC236}">
                <a16:creationId xmlns:a16="http://schemas.microsoft.com/office/drawing/2014/main" id="{6753981B-D817-A91C-04AF-141D9D4F54DE}"/>
              </a:ext>
            </a:extLst>
          </p:cNvPr>
          <p:cNvSpPr txBox="1"/>
          <p:nvPr/>
        </p:nvSpPr>
        <p:spPr>
          <a:xfrm>
            <a:off x="8200853" y="3886465"/>
            <a:ext cx="3688300" cy="1677382"/>
          </a:xfrm>
          <a:prstGeom prst="rect">
            <a:avLst/>
          </a:prstGeom>
          <a:noFill/>
        </p:spPr>
        <p:txBody>
          <a:bodyPr wrap="square" lIns="91440" tIns="45720" rIns="91440" bIns="45720" rtlCol="0" anchor="t">
            <a:spAutoFit/>
          </a:bodyPr>
          <a:lstStyle/>
          <a:p>
            <a:pPr marL="285750" indent="-285750">
              <a:spcBef>
                <a:spcPct val="0"/>
              </a:spcBef>
              <a:spcAft>
                <a:spcPct val="0"/>
              </a:spcAft>
              <a:buFont typeface="Arial"/>
              <a:buChar char="•"/>
            </a:pPr>
            <a:r>
              <a:rPr lang="en-GB" sz="1100" b="1">
                <a:solidFill>
                  <a:prstClr val="white">
                    <a:lumMod val="50000"/>
                  </a:prstClr>
                </a:solidFill>
                <a:latin typeface="Bierstadt" panose="020B0004020202020204" pitchFamily="34" charset="0"/>
                <a:ea typeface="ＭＳ Ｐゴシック"/>
                <a:cs typeface="Arial" panose="020B0604020202020204" pitchFamily="34" charset="0"/>
              </a:rPr>
              <a:t>Consult</a:t>
            </a:r>
            <a:r>
              <a:rPr lang="en-GB" sz="1000">
                <a:solidFill>
                  <a:prstClr val="white">
                    <a:lumMod val="50000"/>
                  </a:prstClr>
                </a:solidFill>
                <a:latin typeface="Bierstadt" panose="020B0004020202020204" pitchFamily="34" charset="0"/>
                <a:ea typeface="ＭＳ Ｐゴシック"/>
                <a:cs typeface="Arial" panose="020B0604020202020204" pitchFamily="34" charset="0"/>
              </a:rPr>
              <a:t> the project through your representative. </a:t>
            </a:r>
            <a:endParaRPr lang="en-US" sz="1000">
              <a:solidFill>
                <a:prstClr val="white">
                  <a:lumMod val="50000"/>
                </a:prstClr>
              </a:solidFill>
              <a:latin typeface="Bierstadt" panose="020B0004020202020204" pitchFamily="34" charset="0"/>
              <a:ea typeface="ＭＳ Ｐゴシック"/>
              <a:cs typeface="Arial" panose="020B0604020202020204" pitchFamily="34" charset="0"/>
            </a:endParaRPr>
          </a:p>
          <a:p>
            <a:pPr marL="285750" indent="-285750">
              <a:spcBef>
                <a:spcPct val="0"/>
              </a:spcBef>
              <a:spcAft>
                <a:spcPct val="0"/>
              </a:spcAft>
              <a:buFont typeface="Arial"/>
              <a:buChar char="•"/>
              <a:defRPr/>
            </a:pPr>
            <a:r>
              <a:rPr lang="en-US" sz="1000">
                <a:solidFill>
                  <a:prstClr val="white">
                    <a:lumMod val="50000"/>
                  </a:prstClr>
                </a:solidFill>
                <a:latin typeface="Bierstadt" panose="020B0004020202020204" pitchFamily="34" charset="0"/>
                <a:ea typeface="ＭＳ Ｐゴシック"/>
                <a:cs typeface="Arial" panose="020B0604020202020204" pitchFamily="34" charset="0"/>
              </a:rPr>
              <a:t>Update CMIS once we have confirmed the change can be accommodated within the timetable.</a:t>
            </a:r>
          </a:p>
          <a:p>
            <a:pPr>
              <a:spcBef>
                <a:spcPct val="0"/>
              </a:spcBef>
              <a:spcAft>
                <a:spcPct val="0"/>
              </a:spcAft>
              <a:defRPr/>
            </a:pPr>
            <a:endParaRPr lang="en-US" sz="1000">
              <a:solidFill>
                <a:prstClr val="white">
                  <a:lumMod val="50000"/>
                </a:prstClr>
              </a:solidFill>
              <a:latin typeface="Bierstadt" panose="020B0004020202020204" pitchFamily="34" charset="0"/>
              <a:ea typeface="ＭＳ Ｐゴシック"/>
              <a:cs typeface="Arial" panose="020B0604020202020204" pitchFamily="34" charset="0"/>
            </a:endParaRPr>
          </a:p>
          <a:p>
            <a:pPr>
              <a:spcBef>
                <a:spcPct val="0"/>
              </a:spcBef>
              <a:spcAft>
                <a:spcPct val="0"/>
              </a:spcAft>
              <a:defRPr/>
            </a:pPr>
            <a:r>
              <a:rPr lang="en-US" sz="1000">
                <a:solidFill>
                  <a:prstClr val="white">
                    <a:lumMod val="50000"/>
                  </a:prstClr>
                </a:solidFill>
                <a:latin typeface="Bierstadt" panose="020B0004020202020204" pitchFamily="34" charset="0"/>
                <a:ea typeface="ＭＳ Ｐゴシック"/>
                <a:cs typeface="Arial" panose="020B0604020202020204" pitchFamily="34" charset="0"/>
              </a:rPr>
              <a:t>During the consultation we will look at </a:t>
            </a:r>
          </a:p>
          <a:p>
            <a:pPr marL="742950" lvl="1" indent="-285750">
              <a:spcBef>
                <a:spcPct val="0"/>
              </a:spcBef>
              <a:spcAft>
                <a:spcPct val="0"/>
              </a:spcAft>
              <a:buFont typeface="+mj-lt"/>
              <a:buAutoNum type="arabicPeriod"/>
              <a:defRPr/>
            </a:pPr>
            <a:r>
              <a:rPr lang="en-US" sz="1000">
                <a:solidFill>
                  <a:prstClr val="white">
                    <a:lumMod val="50000"/>
                  </a:prstClr>
                </a:solidFill>
                <a:latin typeface="Bierstadt"/>
                <a:ea typeface="ＭＳ Ｐゴシック"/>
                <a:cs typeface="Arial"/>
              </a:rPr>
              <a:t>Based on AY23/24 timetable are you likely to get a room of the size and spec. </a:t>
            </a:r>
            <a:endParaRPr lang="en-US" sz="1000">
              <a:solidFill>
                <a:prstClr val="white">
                  <a:lumMod val="50000"/>
                </a:prstClr>
              </a:solidFill>
              <a:latin typeface="Bierstadt" panose="020B0004020202020204" pitchFamily="34" charset="0"/>
              <a:ea typeface="ＭＳ Ｐゴシック"/>
              <a:cs typeface="Arial" panose="020B0604020202020204" pitchFamily="34" charset="0"/>
            </a:endParaRPr>
          </a:p>
          <a:p>
            <a:pPr marL="742950" lvl="1" indent="-285750">
              <a:spcBef>
                <a:spcPct val="0"/>
              </a:spcBef>
              <a:spcAft>
                <a:spcPct val="0"/>
              </a:spcAft>
              <a:buFont typeface="+mj-lt"/>
              <a:buAutoNum type="arabicPeriod"/>
              <a:defRPr/>
            </a:pPr>
            <a:r>
              <a:rPr lang="en-US" sz="1000">
                <a:solidFill>
                  <a:prstClr val="white">
                    <a:lumMod val="50000"/>
                  </a:prstClr>
                </a:solidFill>
                <a:latin typeface="Bierstadt"/>
                <a:ea typeface="ＭＳ Ｐゴシック"/>
                <a:cs typeface="Arial"/>
              </a:rPr>
              <a:t>Based on AY23/24 timetable are you likely going to create a clash via your change. </a:t>
            </a:r>
            <a:endParaRPr lang="en-US" sz="1000">
              <a:solidFill>
                <a:prstClr val="white">
                  <a:lumMod val="50000"/>
                </a:prstClr>
              </a:solidFill>
              <a:latin typeface="Bierstadt" panose="020B0004020202020204" pitchFamily="34" charset="0"/>
              <a:ea typeface="ＭＳ Ｐゴシック"/>
              <a:cs typeface="Arial" panose="020B0604020202020204" pitchFamily="34" charset="0"/>
            </a:endParaRPr>
          </a:p>
          <a:p>
            <a:pPr marL="285750" indent="-285750">
              <a:spcBef>
                <a:spcPct val="0"/>
              </a:spcBef>
              <a:spcAft>
                <a:spcPct val="0"/>
              </a:spcAft>
              <a:buFont typeface="Arial"/>
              <a:buChar char="•"/>
              <a:defRPr/>
            </a:pPr>
            <a:endParaRPr lang="en-US" sz="1200">
              <a:solidFill>
                <a:prstClr val="white">
                  <a:lumMod val="50000"/>
                </a:prstClr>
              </a:solidFill>
              <a:latin typeface="Bierstadt" panose="020B0004020202020204" pitchFamily="34" charset="0"/>
              <a:ea typeface="ＭＳ Ｐゴシック"/>
              <a:cs typeface="Arial" panose="020B0604020202020204" pitchFamily="34" charset="0"/>
            </a:endParaRPr>
          </a:p>
        </p:txBody>
      </p:sp>
      <p:sp>
        <p:nvSpPr>
          <p:cNvPr id="39" name="TextBox 38">
            <a:extLst>
              <a:ext uri="{FF2B5EF4-FFF2-40B4-BE49-F238E27FC236}">
                <a16:creationId xmlns:a16="http://schemas.microsoft.com/office/drawing/2014/main" id="{947412AD-C303-CE98-AE44-698E279EC5FE}"/>
              </a:ext>
            </a:extLst>
          </p:cNvPr>
          <p:cNvSpPr txBox="1"/>
          <p:nvPr/>
        </p:nvSpPr>
        <p:spPr>
          <a:xfrm>
            <a:off x="153399" y="3886465"/>
            <a:ext cx="2056215" cy="1569660"/>
          </a:xfrm>
          <a:prstGeom prst="rect">
            <a:avLst/>
          </a:prstGeom>
          <a:noFill/>
        </p:spPr>
        <p:txBody>
          <a:bodyPr wrap="square">
            <a:spAutoFit/>
          </a:bodyPr>
          <a:lstStyle/>
          <a:p>
            <a:pPr>
              <a:spcBef>
                <a:spcPct val="0"/>
              </a:spcBef>
              <a:spcAft>
                <a:spcPct val="0"/>
              </a:spcAft>
              <a:defRPr/>
            </a:pPr>
            <a:r>
              <a:rPr lang="en-US" sz="800">
                <a:solidFill>
                  <a:prstClr val="white">
                    <a:lumMod val="50000"/>
                  </a:prstClr>
                </a:solidFill>
                <a:latin typeface="Bierstadt" panose="020B0004020202020204" pitchFamily="34" charset="0"/>
                <a:ea typeface="ＭＳ Ｐゴシック"/>
                <a:cs typeface="Arial" panose="020B0604020202020204" pitchFamily="34" charset="0"/>
              </a:rPr>
              <a:t>The earlier we are notified of high impact changes the better allowing as much time to work through these.</a:t>
            </a:r>
          </a:p>
          <a:p>
            <a:pPr>
              <a:spcBef>
                <a:spcPct val="0"/>
              </a:spcBef>
              <a:spcAft>
                <a:spcPct val="0"/>
              </a:spcAft>
              <a:defRPr/>
            </a:pPr>
            <a:endParaRPr lang="en-US" sz="800">
              <a:solidFill>
                <a:prstClr val="white">
                  <a:lumMod val="50000"/>
                </a:prstClr>
              </a:solidFill>
              <a:latin typeface="Bierstadt" panose="020B0004020202020204" pitchFamily="34" charset="0"/>
              <a:ea typeface="ＭＳ Ｐゴシック"/>
              <a:cs typeface="Arial" panose="020B0604020202020204" pitchFamily="34" charset="0"/>
            </a:endParaRPr>
          </a:p>
          <a:p>
            <a:pPr>
              <a:spcBef>
                <a:spcPct val="0"/>
              </a:spcBef>
              <a:spcAft>
                <a:spcPct val="0"/>
              </a:spcAft>
              <a:defRPr/>
            </a:pPr>
            <a:r>
              <a:rPr lang="en-US" sz="800">
                <a:solidFill>
                  <a:prstClr val="white">
                    <a:lumMod val="50000"/>
                  </a:prstClr>
                </a:solidFill>
                <a:latin typeface="Bierstadt" panose="020B0004020202020204" pitchFamily="34" charset="0"/>
                <a:ea typeface="ＭＳ Ｐゴシック"/>
                <a:cs typeface="Arial" panose="020B0604020202020204" pitchFamily="34" charset="0"/>
              </a:rPr>
              <a:t>It is important that colleagues work collaboratively, and any timetabling requirements for AY24/25 are submitted to your Professional Services staff in a timely manner, right first time, to allow maximum time for requirements to be fully documented in CMIS to the highest of standards</a:t>
            </a:r>
          </a:p>
        </p:txBody>
      </p:sp>
      <p:sp>
        <p:nvSpPr>
          <p:cNvPr id="40" name="TextBox 39">
            <a:extLst>
              <a:ext uri="{FF2B5EF4-FFF2-40B4-BE49-F238E27FC236}">
                <a16:creationId xmlns:a16="http://schemas.microsoft.com/office/drawing/2014/main" id="{54388BE8-2CAC-7FB5-C8FA-7FA890A0A9F5}"/>
              </a:ext>
            </a:extLst>
          </p:cNvPr>
          <p:cNvSpPr txBox="1"/>
          <p:nvPr/>
        </p:nvSpPr>
        <p:spPr>
          <a:xfrm>
            <a:off x="404036" y="2486156"/>
            <a:ext cx="1444169" cy="553998"/>
          </a:xfrm>
          <a:prstGeom prst="rect">
            <a:avLst/>
          </a:prstGeom>
          <a:noFill/>
        </p:spPr>
        <p:txBody>
          <a:bodyPr wrap="square">
            <a:spAutoFit/>
          </a:bodyPr>
          <a:lstStyle/>
          <a:p>
            <a:pPr algn="ctr">
              <a:spcBef>
                <a:spcPct val="0"/>
              </a:spcBef>
              <a:spcAft>
                <a:spcPct val="0"/>
              </a:spcAft>
              <a:defRPr/>
            </a:pPr>
            <a:r>
              <a:rPr lang="en-GB" sz="1000" b="1">
                <a:solidFill>
                  <a:srgbClr val="70AD47">
                    <a:lumMod val="75000"/>
                  </a:srgbClr>
                </a:solidFill>
                <a:latin typeface="Bierstadt" panose="020B0004020202020204" pitchFamily="34" charset="0"/>
                <a:ea typeface="ＭＳ Ｐゴシック"/>
                <a:cs typeface="Arial" panose="020B0604020202020204" pitchFamily="34" charset="0"/>
              </a:rPr>
              <a:t>AY24/25 Requirements Gathered </a:t>
            </a:r>
          </a:p>
        </p:txBody>
      </p:sp>
      <p:sp>
        <p:nvSpPr>
          <p:cNvPr id="41" name="TextBox 40">
            <a:extLst>
              <a:ext uri="{FF2B5EF4-FFF2-40B4-BE49-F238E27FC236}">
                <a16:creationId xmlns:a16="http://schemas.microsoft.com/office/drawing/2014/main" id="{A0F2E30B-651D-E6CE-F0EC-CD6ECFCACD03}"/>
              </a:ext>
            </a:extLst>
          </p:cNvPr>
          <p:cNvSpPr txBox="1"/>
          <p:nvPr/>
        </p:nvSpPr>
        <p:spPr>
          <a:xfrm>
            <a:off x="4279954" y="3925074"/>
            <a:ext cx="2150690" cy="246221"/>
          </a:xfrm>
          <a:prstGeom prst="rect">
            <a:avLst/>
          </a:prstGeom>
          <a:noFill/>
        </p:spPr>
        <p:txBody>
          <a:bodyPr wrap="square">
            <a:spAutoFit/>
          </a:bodyPr>
          <a:lstStyle/>
          <a:p>
            <a:pPr>
              <a:spcBef>
                <a:spcPct val="0"/>
              </a:spcBef>
              <a:spcAft>
                <a:spcPct val="0"/>
              </a:spcAft>
              <a:defRPr/>
            </a:pPr>
            <a:r>
              <a:rPr lang="en-GB" sz="1000" b="1">
                <a:solidFill>
                  <a:srgbClr val="FFC000">
                    <a:lumMod val="75000"/>
                  </a:srgbClr>
                </a:solidFill>
                <a:latin typeface="Bierstadt" panose="020B0004020202020204" pitchFamily="34" charset="0"/>
                <a:ea typeface="ＭＳ Ｐゴシック"/>
                <a:cs typeface="Arial" panose="020B0604020202020204" pitchFamily="34" charset="0"/>
              </a:rPr>
              <a:t>Consult</a:t>
            </a:r>
          </a:p>
        </p:txBody>
      </p:sp>
      <p:sp>
        <p:nvSpPr>
          <p:cNvPr id="42" name="TextBox 41">
            <a:extLst>
              <a:ext uri="{FF2B5EF4-FFF2-40B4-BE49-F238E27FC236}">
                <a16:creationId xmlns:a16="http://schemas.microsoft.com/office/drawing/2014/main" id="{CC290EF2-7562-CB9E-EB0D-AB45B11190CD}"/>
              </a:ext>
            </a:extLst>
          </p:cNvPr>
          <p:cNvSpPr txBox="1"/>
          <p:nvPr/>
        </p:nvSpPr>
        <p:spPr>
          <a:xfrm>
            <a:off x="4277139" y="1928001"/>
            <a:ext cx="2150690" cy="246221"/>
          </a:xfrm>
          <a:prstGeom prst="rect">
            <a:avLst/>
          </a:prstGeom>
          <a:noFill/>
        </p:spPr>
        <p:txBody>
          <a:bodyPr wrap="square">
            <a:spAutoFit/>
          </a:bodyPr>
          <a:lstStyle/>
          <a:p>
            <a:pPr>
              <a:spcBef>
                <a:spcPct val="0"/>
              </a:spcBef>
              <a:spcAft>
                <a:spcPct val="0"/>
              </a:spcAft>
              <a:defRPr/>
            </a:pPr>
            <a:r>
              <a:rPr lang="en-GB" sz="1000" b="1">
                <a:solidFill>
                  <a:srgbClr val="70AD47">
                    <a:lumMod val="75000"/>
                  </a:srgbClr>
                </a:solidFill>
                <a:latin typeface="Bierstadt" panose="020B0004020202020204" pitchFamily="34" charset="0"/>
                <a:ea typeface="ＭＳ Ｐゴシック"/>
                <a:cs typeface="Arial" panose="020B0604020202020204" pitchFamily="34" charset="0"/>
              </a:rPr>
              <a:t>Inform</a:t>
            </a:r>
          </a:p>
        </p:txBody>
      </p:sp>
      <p:pic>
        <p:nvPicPr>
          <p:cNvPr id="43" name="Graphic 42" descr="Graduation cap with solid fill">
            <a:extLst>
              <a:ext uri="{FF2B5EF4-FFF2-40B4-BE49-F238E27FC236}">
                <a16:creationId xmlns:a16="http://schemas.microsoft.com/office/drawing/2014/main" id="{5FAAB456-0D39-AF45-72F9-0483D56975B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406087" y="2266168"/>
            <a:ext cx="435301" cy="435301"/>
          </a:xfrm>
          <a:prstGeom prst="rect">
            <a:avLst/>
          </a:prstGeom>
        </p:spPr>
      </p:pic>
      <p:pic>
        <p:nvPicPr>
          <p:cNvPr id="44" name="Graphic 43" descr="Office worker female with solid fill">
            <a:extLst>
              <a:ext uri="{FF2B5EF4-FFF2-40B4-BE49-F238E27FC236}">
                <a16:creationId xmlns:a16="http://schemas.microsoft.com/office/drawing/2014/main" id="{F3945581-C337-6C16-E3E3-7AEAC7FB52FB}"/>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841387" y="2277521"/>
            <a:ext cx="369331" cy="369331"/>
          </a:xfrm>
          <a:prstGeom prst="rect">
            <a:avLst/>
          </a:prstGeom>
        </p:spPr>
      </p:pic>
      <p:pic>
        <p:nvPicPr>
          <p:cNvPr id="45" name="Graphic 44" descr="Office worker female with solid fill">
            <a:extLst>
              <a:ext uri="{FF2B5EF4-FFF2-40B4-BE49-F238E27FC236}">
                <a16:creationId xmlns:a16="http://schemas.microsoft.com/office/drawing/2014/main" id="{25362869-0AD0-D961-3E98-E08F6929FA3F}"/>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5855083" y="1737893"/>
            <a:ext cx="369331" cy="369331"/>
          </a:xfrm>
          <a:prstGeom prst="rect">
            <a:avLst/>
          </a:prstGeom>
        </p:spPr>
      </p:pic>
      <p:pic>
        <p:nvPicPr>
          <p:cNvPr id="46" name="Graphic 45" descr="Office worker female with solid fill">
            <a:extLst>
              <a:ext uri="{FF2B5EF4-FFF2-40B4-BE49-F238E27FC236}">
                <a16:creationId xmlns:a16="http://schemas.microsoft.com/office/drawing/2014/main" id="{4C962744-FA12-66E4-E211-C9280BD71913}"/>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5855083" y="3724221"/>
            <a:ext cx="369331" cy="369331"/>
          </a:xfrm>
          <a:prstGeom prst="rect">
            <a:avLst/>
          </a:prstGeom>
        </p:spPr>
      </p:pic>
      <p:pic>
        <p:nvPicPr>
          <p:cNvPr id="47" name="Graphic 46" descr="Office worker female with solid fill">
            <a:extLst>
              <a:ext uri="{FF2B5EF4-FFF2-40B4-BE49-F238E27FC236}">
                <a16:creationId xmlns:a16="http://schemas.microsoft.com/office/drawing/2014/main" id="{ED2B291B-3077-B15D-9BF8-79A2A2ED92A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416327" y="1737893"/>
            <a:ext cx="369331" cy="369331"/>
          </a:xfrm>
          <a:prstGeom prst="rect">
            <a:avLst/>
          </a:prstGeom>
        </p:spPr>
      </p:pic>
      <p:pic>
        <p:nvPicPr>
          <p:cNvPr id="48" name="Graphic 47" descr="Office worker female with solid fill">
            <a:extLst>
              <a:ext uri="{FF2B5EF4-FFF2-40B4-BE49-F238E27FC236}">
                <a16:creationId xmlns:a16="http://schemas.microsoft.com/office/drawing/2014/main" id="{172D481D-F8C4-F9D8-025A-1FFEA1ABCE0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439419" y="3516660"/>
            <a:ext cx="369331" cy="369331"/>
          </a:xfrm>
          <a:prstGeom prst="rect">
            <a:avLst/>
          </a:prstGeom>
        </p:spPr>
      </p:pic>
      <p:pic>
        <p:nvPicPr>
          <p:cNvPr id="49" name="Graphic 48" descr="Graduation cap with solid fill">
            <a:extLst>
              <a:ext uri="{FF2B5EF4-FFF2-40B4-BE49-F238E27FC236}">
                <a16:creationId xmlns:a16="http://schemas.microsoft.com/office/drawing/2014/main" id="{AE99464B-F06B-85C4-5E5E-C758F0882AA6}"/>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785658" y="3517853"/>
            <a:ext cx="435301" cy="435301"/>
          </a:xfrm>
          <a:prstGeom prst="rect">
            <a:avLst/>
          </a:prstGeom>
        </p:spPr>
      </p:pic>
      <p:pic>
        <p:nvPicPr>
          <p:cNvPr id="50" name="Graphic 49" descr="Graduation cap with solid fill">
            <a:extLst>
              <a:ext uri="{FF2B5EF4-FFF2-40B4-BE49-F238E27FC236}">
                <a16:creationId xmlns:a16="http://schemas.microsoft.com/office/drawing/2014/main" id="{F01276CB-5F9C-8231-6587-F56E6868790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53399" y="5976035"/>
            <a:ext cx="435301" cy="435301"/>
          </a:xfrm>
          <a:prstGeom prst="rect">
            <a:avLst/>
          </a:prstGeom>
        </p:spPr>
      </p:pic>
      <p:pic>
        <p:nvPicPr>
          <p:cNvPr id="51" name="Graphic 50" descr="Office worker female with solid fill">
            <a:extLst>
              <a:ext uri="{FF2B5EF4-FFF2-40B4-BE49-F238E27FC236}">
                <a16:creationId xmlns:a16="http://schemas.microsoft.com/office/drawing/2014/main" id="{2DCADA78-7031-3DCC-A207-9387313212C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86385" y="6407340"/>
            <a:ext cx="369331" cy="369331"/>
          </a:xfrm>
          <a:prstGeom prst="rect">
            <a:avLst/>
          </a:prstGeom>
        </p:spPr>
      </p:pic>
      <p:sp>
        <p:nvSpPr>
          <p:cNvPr id="52" name="TextBox 51">
            <a:extLst>
              <a:ext uri="{FF2B5EF4-FFF2-40B4-BE49-F238E27FC236}">
                <a16:creationId xmlns:a16="http://schemas.microsoft.com/office/drawing/2014/main" id="{530037E2-DBB7-820A-8B1C-30202B21334D}"/>
              </a:ext>
            </a:extLst>
          </p:cNvPr>
          <p:cNvSpPr txBox="1"/>
          <p:nvPr/>
        </p:nvSpPr>
        <p:spPr>
          <a:xfrm>
            <a:off x="611879" y="6055185"/>
            <a:ext cx="3197678" cy="276999"/>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a:ln>
                  <a:noFill/>
                </a:ln>
                <a:solidFill>
                  <a:srgbClr val="002060"/>
                </a:solidFill>
                <a:effectLst/>
                <a:uLnTx/>
                <a:uFillTx/>
                <a:latin typeface="Bierstadt" panose="020B0004020202020204" pitchFamily="34" charset="0"/>
                <a:ea typeface="ＭＳ Ｐゴシック"/>
                <a:cs typeface="Arial" panose="020B0604020202020204" pitchFamily="34" charset="0"/>
              </a:rPr>
              <a:t>Academic Colleague</a:t>
            </a:r>
            <a:endParaRPr kumimoji="0" lang="en-GB" sz="1200" b="0" i="0" u="none" strike="noStrike" kern="0" cap="none" spc="0" normalizeH="0" baseline="0" noProof="0">
              <a:ln>
                <a:noFill/>
              </a:ln>
              <a:solidFill>
                <a:prstClr val="black"/>
              </a:solidFill>
              <a:effectLst/>
              <a:uLnTx/>
              <a:uFillTx/>
            </a:endParaRPr>
          </a:p>
        </p:txBody>
      </p:sp>
      <p:sp>
        <p:nvSpPr>
          <p:cNvPr id="53" name="TextBox 52">
            <a:extLst>
              <a:ext uri="{FF2B5EF4-FFF2-40B4-BE49-F238E27FC236}">
                <a16:creationId xmlns:a16="http://schemas.microsoft.com/office/drawing/2014/main" id="{732979CB-9042-63F5-92CE-61CAF583295B}"/>
              </a:ext>
            </a:extLst>
          </p:cNvPr>
          <p:cNvSpPr txBox="1"/>
          <p:nvPr/>
        </p:nvSpPr>
        <p:spPr>
          <a:xfrm>
            <a:off x="555716" y="6499672"/>
            <a:ext cx="3197678" cy="276999"/>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a:ln>
                  <a:noFill/>
                </a:ln>
                <a:solidFill>
                  <a:srgbClr val="002060"/>
                </a:solidFill>
                <a:effectLst/>
                <a:uLnTx/>
                <a:uFillTx/>
                <a:latin typeface="Bierstadt" panose="020B0004020202020204" pitchFamily="34" charset="0"/>
                <a:ea typeface="ＭＳ Ｐゴシック"/>
                <a:cs typeface="Arial" panose="020B0604020202020204" pitchFamily="34" charset="0"/>
              </a:rPr>
              <a:t>Professional Services Colleague</a:t>
            </a:r>
            <a:endParaRPr kumimoji="0" lang="en-GB" sz="1200" b="0" i="0" u="none" strike="noStrike" kern="0" cap="none" spc="0" normalizeH="0" baseline="0" noProof="0">
              <a:ln>
                <a:noFill/>
              </a:ln>
              <a:solidFill>
                <a:prstClr val="black"/>
              </a:solidFill>
              <a:effectLst/>
              <a:uLnTx/>
              <a:uFillTx/>
            </a:endParaRPr>
          </a:p>
        </p:txBody>
      </p:sp>
      <p:sp>
        <p:nvSpPr>
          <p:cNvPr id="54" name="TextBox 53">
            <a:extLst>
              <a:ext uri="{FF2B5EF4-FFF2-40B4-BE49-F238E27FC236}">
                <a16:creationId xmlns:a16="http://schemas.microsoft.com/office/drawing/2014/main" id="{58B5AB7E-471F-9753-A678-4D6A9970F478}"/>
              </a:ext>
            </a:extLst>
          </p:cNvPr>
          <p:cNvSpPr txBox="1"/>
          <p:nvPr/>
        </p:nvSpPr>
        <p:spPr>
          <a:xfrm>
            <a:off x="3576838" y="6059855"/>
            <a:ext cx="8615162" cy="707886"/>
          </a:xfrm>
          <a:prstGeom prst="rect">
            <a:avLst/>
          </a:prstGeom>
          <a:noFill/>
        </p:spPr>
        <p:txBody>
          <a:bodyPr wrap="square" lIns="91440" tIns="45720" rIns="91440" bIns="45720" anchor="t">
            <a:spAutoFit/>
          </a:bodyPr>
          <a:lstStyle/>
          <a:p>
            <a:pPr marL="0" marR="0" lvl="0" indent="0" defTabSz="914400" eaLnBrk="1" fontAlgn="auto"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a:ln>
                  <a:noFill/>
                </a:ln>
                <a:solidFill>
                  <a:srgbClr val="002060"/>
                </a:solidFill>
                <a:effectLst/>
                <a:uLnTx/>
                <a:uFillTx/>
                <a:latin typeface="Bierstadt"/>
                <a:ea typeface="ＭＳ Ｐゴシック"/>
                <a:cs typeface="Arial"/>
              </a:rPr>
              <a:t>Please note : </a:t>
            </a:r>
            <a:r>
              <a:rPr kumimoji="0" lang="en-US" sz="1000" b="0" i="0" u="none" strike="noStrike" kern="0" cap="none" spc="0" normalizeH="0" baseline="0" noProof="0">
                <a:ln>
                  <a:noFill/>
                </a:ln>
                <a:solidFill>
                  <a:srgbClr val="002060"/>
                </a:solidFill>
                <a:effectLst/>
                <a:uLnTx/>
                <a:uFillTx/>
                <a:latin typeface="Bierstadt"/>
                <a:ea typeface="ＭＳ Ｐゴシック"/>
                <a:cs typeface="Arial"/>
              </a:rPr>
              <a:t>that at times changes which are classified as for Information only may be discussed at the weekly meetings.</a:t>
            </a:r>
          </a:p>
          <a:p>
            <a:pPr marL="0" marR="0" lvl="0" indent="0" defTabSz="914400" eaLnBrk="1" fontAlgn="auto"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a:ln>
                <a:noFill/>
              </a:ln>
              <a:solidFill>
                <a:srgbClr val="002060"/>
              </a:solidFill>
              <a:effectLst/>
              <a:uLnTx/>
              <a:uFillTx/>
              <a:latin typeface="Bierstadt"/>
              <a:ea typeface="ＭＳ Ｐゴシック"/>
              <a:cs typeface="Arial"/>
            </a:endParaRPr>
          </a:p>
          <a:p>
            <a:pPr marL="0" marR="0" lvl="0" indent="0" defTabSz="914400" eaLnBrk="1" fontAlgn="auto"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a:ln>
                  <a:noFill/>
                </a:ln>
                <a:solidFill>
                  <a:srgbClr val="002060"/>
                </a:solidFill>
                <a:effectLst/>
                <a:uLnTx/>
                <a:uFillTx/>
                <a:latin typeface="Bierstadt"/>
                <a:ea typeface="ＭＳ Ｐゴシック"/>
                <a:cs typeface="Arial"/>
              </a:rPr>
              <a:t>Where we cannot accommodate a change in the timetable, your local Professional Services contact will be in touch alongside the relevant academic staff to understand the impact on not going ahead with this change.  We cannot guarantee we can accommodate all change. </a:t>
            </a:r>
            <a:endParaRPr kumimoji="0" lang="en-GB" sz="1000" b="0" i="0" u="none" strike="noStrike" kern="0" cap="none" spc="0" normalizeH="0" baseline="0" noProof="0">
              <a:ln>
                <a:noFill/>
              </a:ln>
              <a:solidFill>
                <a:srgbClr val="002060"/>
              </a:solidFill>
              <a:effectLst/>
              <a:uLnTx/>
              <a:uFillTx/>
              <a:latin typeface="Bierstadt" panose="020B00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140930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2000"/>
                                        <p:tgtEl>
                                          <p:spTgt spid="40"/>
                                        </p:tgtEl>
                                      </p:cBhvr>
                                    </p:animEffect>
                                  </p:childTnLst>
                                </p:cTn>
                              </p:par>
                              <p:par>
                                <p:cTn id="8" presetID="10" presetClass="entr" presetSubtype="0" fill="hold"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fade">
                                      <p:cBhvr>
                                        <p:cTn id="10" dur="2000"/>
                                        <p:tgtEl>
                                          <p:spTgt spid="43"/>
                                        </p:tgtEl>
                                      </p:cBhvr>
                                    </p:animEffect>
                                  </p:childTnLst>
                                </p:cTn>
                              </p:par>
                              <p:par>
                                <p:cTn id="11" presetID="10" presetClass="entr" presetSubtype="0" fill="hold" nodeType="withEffect">
                                  <p:stCondLst>
                                    <p:cond delay="0"/>
                                  </p:stCondLst>
                                  <p:childTnLst>
                                    <p:set>
                                      <p:cBhvr>
                                        <p:cTn id="12" dur="1" fill="hold">
                                          <p:stCondLst>
                                            <p:cond delay="0"/>
                                          </p:stCondLst>
                                        </p:cTn>
                                        <p:tgtEl>
                                          <p:spTgt spid="44"/>
                                        </p:tgtEl>
                                        <p:attrNameLst>
                                          <p:attrName>style.visibility</p:attrName>
                                        </p:attrNameLst>
                                      </p:cBhvr>
                                      <p:to>
                                        <p:strVal val="visible"/>
                                      </p:to>
                                    </p:set>
                                    <p:animEffect transition="in" filter="fade">
                                      <p:cBhvr>
                                        <p:cTn id="13" dur="2000"/>
                                        <p:tgtEl>
                                          <p:spTgt spid="44"/>
                                        </p:tgtEl>
                                      </p:cBhvr>
                                    </p:animEffect>
                                  </p:childTnLst>
                                </p:cTn>
                              </p:par>
                              <p:par>
                                <p:cTn id="14" presetID="10" presetClass="entr" presetSubtype="0" fill="hold" nodeType="with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fade">
                                      <p:cBhvr>
                                        <p:cTn id="16" dur="2000"/>
                                        <p:tgtEl>
                                          <p:spTgt spid="2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2000"/>
                                        <p:tgtEl>
                                          <p:spTgt spid="39"/>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0"/>
                                        </p:tgtEl>
                                        <p:attrNameLst>
                                          <p:attrName>style.visibility</p:attrName>
                                        </p:attrNameLst>
                                      </p:cBhvr>
                                      <p:to>
                                        <p:strVal val="visible"/>
                                      </p:to>
                                    </p:set>
                                    <p:animEffect transition="in" filter="fade">
                                      <p:cBhvr>
                                        <p:cTn id="24" dur="2000"/>
                                        <p:tgtEl>
                                          <p:spTgt spid="30"/>
                                        </p:tgtEl>
                                      </p:cBhvr>
                                    </p:animEffect>
                                  </p:childTnLst>
                                </p:cTn>
                              </p:par>
                              <p:par>
                                <p:cTn id="25" presetID="10" presetClass="entr" presetSubtype="0" fill="hold" nodeType="with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fade">
                                      <p:cBhvr>
                                        <p:cTn id="27" dur="2000"/>
                                        <p:tgtEl>
                                          <p:spTgt spid="3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fade">
                                      <p:cBhvr>
                                        <p:cTn id="30" dur="2000"/>
                                        <p:tgtEl>
                                          <p:spTgt spid="33"/>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fade">
                                      <p:cBhvr>
                                        <p:cTn id="33" dur="2000"/>
                                        <p:tgtEl>
                                          <p:spTgt spid="42"/>
                                        </p:tgtEl>
                                      </p:cBhvr>
                                    </p:animEffect>
                                  </p:childTnLst>
                                </p:cTn>
                              </p:par>
                              <p:par>
                                <p:cTn id="34" presetID="10" presetClass="entr" presetSubtype="0" fill="hold" nodeType="withEffect">
                                  <p:stCondLst>
                                    <p:cond delay="0"/>
                                  </p:stCondLst>
                                  <p:childTnLst>
                                    <p:set>
                                      <p:cBhvr>
                                        <p:cTn id="35" dur="1" fill="hold">
                                          <p:stCondLst>
                                            <p:cond delay="0"/>
                                          </p:stCondLst>
                                        </p:cTn>
                                        <p:tgtEl>
                                          <p:spTgt spid="45"/>
                                        </p:tgtEl>
                                        <p:attrNameLst>
                                          <p:attrName>style.visibility</p:attrName>
                                        </p:attrNameLst>
                                      </p:cBhvr>
                                      <p:to>
                                        <p:strVal val="visible"/>
                                      </p:to>
                                    </p:set>
                                    <p:animEffect transition="in" filter="fade">
                                      <p:cBhvr>
                                        <p:cTn id="36" dur="2000"/>
                                        <p:tgtEl>
                                          <p:spTgt spid="45"/>
                                        </p:tgtEl>
                                      </p:cBhvr>
                                    </p:animEffect>
                                  </p:childTnLst>
                                </p:cTn>
                              </p:par>
                              <p:par>
                                <p:cTn id="37" presetID="10" presetClass="entr" presetSubtype="0" fill="hold" nodeType="with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fade">
                                      <p:cBhvr>
                                        <p:cTn id="39" dur="2000"/>
                                        <p:tgtEl>
                                          <p:spTgt spid="35"/>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fade">
                                      <p:cBhvr>
                                        <p:cTn id="42" dur="2000"/>
                                        <p:tgtEl>
                                          <p:spTgt spid="37"/>
                                        </p:tgtEl>
                                      </p:cBhvr>
                                    </p:animEffect>
                                  </p:childTnLst>
                                </p:cTn>
                              </p:par>
                              <p:par>
                                <p:cTn id="43" presetID="10" presetClass="entr" presetSubtype="0" fill="hold" nodeType="withEffect">
                                  <p:stCondLst>
                                    <p:cond delay="0"/>
                                  </p:stCondLst>
                                  <p:childTnLst>
                                    <p:set>
                                      <p:cBhvr>
                                        <p:cTn id="44" dur="1" fill="hold">
                                          <p:stCondLst>
                                            <p:cond delay="0"/>
                                          </p:stCondLst>
                                        </p:cTn>
                                        <p:tgtEl>
                                          <p:spTgt spid="47"/>
                                        </p:tgtEl>
                                        <p:attrNameLst>
                                          <p:attrName>style.visibility</p:attrName>
                                        </p:attrNameLst>
                                      </p:cBhvr>
                                      <p:to>
                                        <p:strVal val="visible"/>
                                      </p:to>
                                    </p:set>
                                    <p:animEffect transition="in" filter="fade">
                                      <p:cBhvr>
                                        <p:cTn id="45" dur="2000"/>
                                        <p:tgtEl>
                                          <p:spTgt spid="47"/>
                                        </p:tgtEl>
                                      </p:cBhvr>
                                    </p:animEffect>
                                  </p:childTnLst>
                                </p:cTn>
                              </p:par>
                              <p:par>
                                <p:cTn id="46" presetID="10" presetClass="entr" presetSubtype="0" fill="hold" nodeType="withEffect">
                                  <p:stCondLst>
                                    <p:cond delay="0"/>
                                  </p:stCondLst>
                                  <p:childTnLst>
                                    <p:set>
                                      <p:cBhvr>
                                        <p:cTn id="47" dur="1" fill="hold">
                                          <p:stCondLst>
                                            <p:cond delay="0"/>
                                          </p:stCondLst>
                                        </p:cTn>
                                        <p:tgtEl>
                                          <p:spTgt spid="32"/>
                                        </p:tgtEl>
                                        <p:attrNameLst>
                                          <p:attrName>style.visibility</p:attrName>
                                        </p:attrNameLst>
                                      </p:cBhvr>
                                      <p:to>
                                        <p:strVal val="visible"/>
                                      </p:to>
                                    </p:set>
                                    <p:animEffect transition="in" filter="fade">
                                      <p:cBhvr>
                                        <p:cTn id="48" dur="2000"/>
                                        <p:tgtEl>
                                          <p:spTgt spid="32"/>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4"/>
                                        </p:tgtEl>
                                        <p:attrNameLst>
                                          <p:attrName>style.visibility</p:attrName>
                                        </p:attrNameLst>
                                      </p:cBhvr>
                                      <p:to>
                                        <p:strVal val="visible"/>
                                      </p:to>
                                    </p:set>
                                    <p:animEffect transition="in" filter="fade">
                                      <p:cBhvr>
                                        <p:cTn id="51" dur="2000"/>
                                        <p:tgtEl>
                                          <p:spTgt spid="34"/>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41"/>
                                        </p:tgtEl>
                                        <p:attrNameLst>
                                          <p:attrName>style.visibility</p:attrName>
                                        </p:attrNameLst>
                                      </p:cBhvr>
                                      <p:to>
                                        <p:strVal val="visible"/>
                                      </p:to>
                                    </p:set>
                                    <p:animEffect transition="in" filter="fade">
                                      <p:cBhvr>
                                        <p:cTn id="54" dur="2000"/>
                                        <p:tgtEl>
                                          <p:spTgt spid="41"/>
                                        </p:tgtEl>
                                      </p:cBhvr>
                                    </p:animEffect>
                                  </p:childTnLst>
                                </p:cTn>
                              </p:par>
                              <p:par>
                                <p:cTn id="55" presetID="10" presetClass="entr" presetSubtype="0" fill="hold" nodeType="withEffect">
                                  <p:stCondLst>
                                    <p:cond delay="0"/>
                                  </p:stCondLst>
                                  <p:childTnLst>
                                    <p:set>
                                      <p:cBhvr>
                                        <p:cTn id="56" dur="1" fill="hold">
                                          <p:stCondLst>
                                            <p:cond delay="0"/>
                                          </p:stCondLst>
                                        </p:cTn>
                                        <p:tgtEl>
                                          <p:spTgt spid="46"/>
                                        </p:tgtEl>
                                        <p:attrNameLst>
                                          <p:attrName>style.visibility</p:attrName>
                                        </p:attrNameLst>
                                      </p:cBhvr>
                                      <p:to>
                                        <p:strVal val="visible"/>
                                      </p:to>
                                    </p:set>
                                    <p:animEffect transition="in" filter="fade">
                                      <p:cBhvr>
                                        <p:cTn id="57" dur="2000"/>
                                        <p:tgtEl>
                                          <p:spTgt spid="46"/>
                                        </p:tgtEl>
                                      </p:cBhvr>
                                    </p:animEffect>
                                  </p:childTnLst>
                                </p:cTn>
                              </p:par>
                              <p:par>
                                <p:cTn id="58" presetID="10" presetClass="entr" presetSubtype="0" fill="hold" nodeType="withEffect">
                                  <p:stCondLst>
                                    <p:cond delay="0"/>
                                  </p:stCondLst>
                                  <p:childTnLst>
                                    <p:set>
                                      <p:cBhvr>
                                        <p:cTn id="59" dur="1" fill="hold">
                                          <p:stCondLst>
                                            <p:cond delay="0"/>
                                          </p:stCondLst>
                                        </p:cTn>
                                        <p:tgtEl>
                                          <p:spTgt spid="36"/>
                                        </p:tgtEl>
                                        <p:attrNameLst>
                                          <p:attrName>style.visibility</p:attrName>
                                        </p:attrNameLst>
                                      </p:cBhvr>
                                      <p:to>
                                        <p:strVal val="visible"/>
                                      </p:to>
                                    </p:set>
                                    <p:animEffect transition="in" filter="fade">
                                      <p:cBhvr>
                                        <p:cTn id="60" dur="2000"/>
                                        <p:tgtEl>
                                          <p:spTgt spid="36"/>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38"/>
                                        </p:tgtEl>
                                        <p:attrNameLst>
                                          <p:attrName>style.visibility</p:attrName>
                                        </p:attrNameLst>
                                      </p:cBhvr>
                                      <p:to>
                                        <p:strVal val="visible"/>
                                      </p:to>
                                    </p:set>
                                    <p:animEffect transition="in" filter="fade">
                                      <p:cBhvr>
                                        <p:cTn id="63" dur="2000"/>
                                        <p:tgtEl>
                                          <p:spTgt spid="38"/>
                                        </p:tgtEl>
                                      </p:cBhvr>
                                    </p:animEffect>
                                  </p:childTnLst>
                                </p:cTn>
                              </p:par>
                              <p:par>
                                <p:cTn id="64" presetID="10" presetClass="entr" presetSubtype="0" fill="hold" nodeType="withEffect">
                                  <p:stCondLst>
                                    <p:cond delay="0"/>
                                  </p:stCondLst>
                                  <p:childTnLst>
                                    <p:set>
                                      <p:cBhvr>
                                        <p:cTn id="65" dur="1" fill="hold">
                                          <p:stCondLst>
                                            <p:cond delay="0"/>
                                          </p:stCondLst>
                                        </p:cTn>
                                        <p:tgtEl>
                                          <p:spTgt spid="48"/>
                                        </p:tgtEl>
                                        <p:attrNameLst>
                                          <p:attrName>style.visibility</p:attrName>
                                        </p:attrNameLst>
                                      </p:cBhvr>
                                      <p:to>
                                        <p:strVal val="visible"/>
                                      </p:to>
                                    </p:set>
                                    <p:animEffect transition="in" filter="fade">
                                      <p:cBhvr>
                                        <p:cTn id="66" dur="2000"/>
                                        <p:tgtEl>
                                          <p:spTgt spid="48"/>
                                        </p:tgtEl>
                                      </p:cBhvr>
                                    </p:animEffect>
                                  </p:childTnLst>
                                </p:cTn>
                              </p:par>
                              <p:par>
                                <p:cTn id="67" presetID="10" presetClass="entr" presetSubtype="0" fill="hold" nodeType="withEffect">
                                  <p:stCondLst>
                                    <p:cond delay="0"/>
                                  </p:stCondLst>
                                  <p:childTnLst>
                                    <p:set>
                                      <p:cBhvr>
                                        <p:cTn id="68" dur="1" fill="hold">
                                          <p:stCondLst>
                                            <p:cond delay="0"/>
                                          </p:stCondLst>
                                        </p:cTn>
                                        <p:tgtEl>
                                          <p:spTgt spid="49"/>
                                        </p:tgtEl>
                                        <p:attrNameLst>
                                          <p:attrName>style.visibility</p:attrName>
                                        </p:attrNameLst>
                                      </p:cBhvr>
                                      <p:to>
                                        <p:strVal val="visible"/>
                                      </p:to>
                                    </p:set>
                                    <p:animEffect transition="in" filter="fade">
                                      <p:cBhvr>
                                        <p:cTn id="69" dur="2000"/>
                                        <p:tgtEl>
                                          <p:spTgt spid="49"/>
                                        </p:tgtEl>
                                      </p:cBhvr>
                                    </p:animEffect>
                                  </p:childTnLst>
                                </p:cTn>
                              </p:par>
                            </p:childTnLst>
                          </p:cTn>
                        </p:par>
                        <p:par>
                          <p:cTn id="70" fill="hold">
                            <p:stCondLst>
                              <p:cond delay="2000"/>
                            </p:stCondLst>
                            <p:childTnLst>
                              <p:par>
                                <p:cTn id="71" presetID="10" presetClass="entr" presetSubtype="0" fill="hold" grpId="0" nodeType="afterEffect">
                                  <p:stCondLst>
                                    <p:cond delay="0"/>
                                  </p:stCondLst>
                                  <p:childTnLst>
                                    <p:set>
                                      <p:cBhvr>
                                        <p:cTn id="72" dur="1" fill="hold">
                                          <p:stCondLst>
                                            <p:cond delay="0"/>
                                          </p:stCondLst>
                                        </p:cTn>
                                        <p:tgtEl>
                                          <p:spTgt spid="54"/>
                                        </p:tgtEl>
                                        <p:attrNameLst>
                                          <p:attrName>style.visibility</p:attrName>
                                        </p:attrNameLst>
                                      </p:cBhvr>
                                      <p:to>
                                        <p:strVal val="visible"/>
                                      </p:to>
                                    </p:set>
                                    <p:animEffect transition="in" filter="fade">
                                      <p:cBhvr>
                                        <p:cTn id="73" dur="2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7" grpId="0"/>
      <p:bldP spid="38" grpId="0"/>
      <p:bldP spid="39" grpId="0"/>
      <p:bldP spid="40" grpId="0"/>
      <p:bldP spid="41" grpId="0"/>
      <p:bldP spid="42" grpId="0"/>
      <p:bldP spid="5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8181B7-DC01-231B-39BB-852F8853F9C5}"/>
              </a:ext>
            </a:extLst>
          </p:cNvPr>
          <p:cNvSpPr txBox="1"/>
          <p:nvPr/>
        </p:nvSpPr>
        <p:spPr>
          <a:xfrm>
            <a:off x="2370690" y="366958"/>
            <a:ext cx="765313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200" b="1" dirty="0">
                <a:solidFill>
                  <a:srgbClr val="00355F"/>
                </a:solidFill>
                <a:latin typeface="Bierstadt"/>
                <a:cs typeface="Calibri"/>
              </a:rPr>
              <a:t>Detailed description of change reasons</a:t>
            </a:r>
          </a:p>
        </p:txBody>
      </p:sp>
      <p:graphicFrame>
        <p:nvGraphicFramePr>
          <p:cNvPr id="7" name="Table 6">
            <a:extLst>
              <a:ext uri="{FF2B5EF4-FFF2-40B4-BE49-F238E27FC236}">
                <a16:creationId xmlns:a16="http://schemas.microsoft.com/office/drawing/2014/main" id="{52CAF0EC-56FE-4A73-B0A4-C286C80EEBAD}"/>
              </a:ext>
            </a:extLst>
          </p:cNvPr>
          <p:cNvGraphicFramePr>
            <a:graphicFrameLocks noGrp="1"/>
          </p:cNvGraphicFramePr>
          <p:nvPr/>
        </p:nvGraphicFramePr>
        <p:xfrm>
          <a:off x="1104900" y="1780540"/>
          <a:ext cx="10021813" cy="3120166"/>
        </p:xfrm>
        <a:graphic>
          <a:graphicData uri="http://schemas.openxmlformats.org/drawingml/2006/table">
            <a:tbl>
              <a:tblPr firstRow="1" bandRow="1">
                <a:tableStyleId>{C4B1156A-380E-4F78-BDF5-A606A8083BF9}</a:tableStyleId>
              </a:tblPr>
              <a:tblGrid>
                <a:gridCol w="2388011">
                  <a:extLst>
                    <a:ext uri="{9D8B030D-6E8A-4147-A177-3AD203B41FA5}">
                      <a16:colId xmlns:a16="http://schemas.microsoft.com/office/drawing/2014/main" val="3809145281"/>
                    </a:ext>
                  </a:extLst>
                </a:gridCol>
                <a:gridCol w="7633802">
                  <a:extLst>
                    <a:ext uri="{9D8B030D-6E8A-4147-A177-3AD203B41FA5}">
                      <a16:colId xmlns:a16="http://schemas.microsoft.com/office/drawing/2014/main" val="423561200"/>
                    </a:ext>
                  </a:extLst>
                </a:gridCol>
              </a:tblGrid>
              <a:tr h="437926">
                <a:tc gridSpan="2">
                  <a:txBody>
                    <a:bodyPr/>
                    <a:lstStyle/>
                    <a:p>
                      <a:r>
                        <a:rPr lang="en-GB">
                          <a:solidFill>
                            <a:schemeClr val="bg1"/>
                          </a:solidFill>
                          <a:latin typeface="Bierstadt"/>
                        </a:rPr>
                        <a:t>Inform</a:t>
                      </a:r>
                    </a:p>
                  </a:txBody>
                  <a:tcPr>
                    <a:solidFill>
                      <a:srgbClr val="3D7356"/>
                    </a:solidFill>
                  </a:tcPr>
                </a:tc>
                <a:tc hMerge="1">
                  <a:txBody>
                    <a:bodyPr/>
                    <a:lstStyle/>
                    <a:p>
                      <a:endParaRPr lang="en-GB"/>
                    </a:p>
                  </a:txBody>
                  <a:tcPr/>
                </a:tc>
                <a:extLst>
                  <a:ext uri="{0D108BD9-81ED-4DB2-BD59-A6C34878D82A}">
                    <a16:rowId xmlns:a16="http://schemas.microsoft.com/office/drawing/2014/main" val="3898337834"/>
                  </a:ext>
                </a:extLst>
              </a:tr>
              <a:tr h="437926">
                <a:tc>
                  <a:txBody>
                    <a:bodyPr/>
                    <a:lstStyle/>
                    <a:p>
                      <a:pPr marL="0" marR="0" lvl="0" indent="0" algn="l" defTabSz="914400" rtl="0" eaLnBrk="1" fontAlgn="auto" latinLnBrk="0" hangingPunct="1">
                        <a:lnSpc>
                          <a:spcPct val="100000"/>
                        </a:lnSpc>
                        <a:spcBef>
                          <a:spcPct val="0"/>
                        </a:spcBef>
                        <a:spcAft>
                          <a:spcPct val="0"/>
                        </a:spcAft>
                        <a:buClrTx/>
                        <a:buSzTx/>
                        <a:buFont typeface="Arial"/>
                        <a:buNone/>
                        <a:tabLst/>
                        <a:defRPr/>
                      </a:pPr>
                      <a:r>
                        <a:rPr kumimoji="0" lang="en-GB" sz="1400" b="0" i="0" u="none" strike="noStrike" kern="1200" cap="none" spc="0" normalizeH="0" baseline="0" noProof="0">
                          <a:ln>
                            <a:noFill/>
                          </a:ln>
                          <a:solidFill>
                            <a:srgbClr val="3B3B3B"/>
                          </a:solidFill>
                          <a:effectLst/>
                          <a:uLnTx/>
                          <a:uFillTx/>
                          <a:latin typeface="Bierstadt"/>
                          <a:ea typeface="ＭＳ Ｐゴシック"/>
                          <a:cs typeface="Arial"/>
                        </a:rPr>
                        <a:t>Course no longer running</a:t>
                      </a:r>
                    </a:p>
                  </a:txBody>
                  <a:tcPr>
                    <a:noFill/>
                  </a:tcPr>
                </a:tc>
                <a:tc>
                  <a:txBody>
                    <a:bodyPr/>
                    <a:lstStyle/>
                    <a:p>
                      <a:r>
                        <a:rPr lang="en-GB" sz="1200">
                          <a:solidFill>
                            <a:srgbClr val="3B3B3B"/>
                          </a:solidFill>
                          <a:latin typeface="Bierstadt"/>
                        </a:rPr>
                        <a:t>Courses no longer running that are to be removed from the timetable. Please remember to also tick courses no longer running from Course Requirements. If the course is being replaced by another, the new course is to be submitted in the ‘New course or event’ category.</a:t>
                      </a:r>
                    </a:p>
                  </a:txBody>
                  <a:tcPr>
                    <a:noFill/>
                  </a:tcPr>
                </a:tc>
                <a:extLst>
                  <a:ext uri="{0D108BD9-81ED-4DB2-BD59-A6C34878D82A}">
                    <a16:rowId xmlns:a16="http://schemas.microsoft.com/office/drawing/2014/main" val="431933413"/>
                  </a:ext>
                </a:extLst>
              </a:tr>
              <a:tr h="496316">
                <a:tc>
                  <a:txBody>
                    <a:bodyPr/>
                    <a:lstStyle/>
                    <a:p>
                      <a:pPr marL="0" marR="0" lvl="0" indent="0" algn="l" rtl="0" eaLnBrk="1" fontAlgn="auto" latinLnBrk="0" hangingPunct="1">
                        <a:lnSpc>
                          <a:spcPct val="100000"/>
                        </a:lnSpc>
                        <a:spcBef>
                          <a:spcPct val="0"/>
                        </a:spcBef>
                        <a:spcAft>
                          <a:spcPct val="0"/>
                        </a:spcAft>
                        <a:buClrTx/>
                        <a:buSzTx/>
                        <a:buFont typeface="Arial"/>
                        <a:buNone/>
                      </a:pPr>
                      <a:r>
                        <a:rPr kumimoji="0" lang="en-GB" sz="1400" b="0" i="0" u="none" strike="noStrike" kern="1200" cap="none" spc="0" normalizeH="0" baseline="0" noProof="0">
                          <a:ln>
                            <a:noFill/>
                          </a:ln>
                          <a:solidFill>
                            <a:srgbClr val="3B3B3B"/>
                          </a:solidFill>
                          <a:effectLst/>
                          <a:uLnTx/>
                          <a:uFillTx/>
                          <a:latin typeface="Bierstadt"/>
                          <a:ea typeface="ＭＳ Ｐゴシック"/>
                          <a:cs typeface="Arial"/>
                        </a:rPr>
                        <a:t>Locally owned rooming (no change to time)</a:t>
                      </a:r>
                      <a:r>
                        <a:rPr lang="en-GB" sz="1400" b="0" i="0" u="none" strike="noStrike" kern="1200" cap="none" spc="0" normalizeH="0" baseline="0" noProof="0">
                          <a:ln>
                            <a:noFill/>
                          </a:ln>
                          <a:solidFill>
                            <a:srgbClr val="3B3B3B"/>
                          </a:solidFill>
                          <a:effectLst/>
                          <a:uLnTx/>
                          <a:uFillTx/>
                          <a:latin typeface="Bierstadt"/>
                          <a:ea typeface="ＭＳ Ｐゴシック"/>
                          <a:cs typeface="Arial"/>
                        </a:rPr>
                        <a:t> </a:t>
                      </a:r>
                      <a:endParaRPr kumimoji="0" lang="en-GB" sz="1400" b="0" i="0" u="none" strike="noStrike" kern="1200" cap="none" spc="0" normalizeH="0" baseline="0" noProof="0">
                        <a:ln>
                          <a:noFill/>
                        </a:ln>
                        <a:solidFill>
                          <a:srgbClr val="3B3B3B"/>
                        </a:solidFill>
                        <a:effectLst/>
                        <a:uLnTx/>
                        <a:uFillTx/>
                        <a:latin typeface="Bierstadt" panose="020B0004020202020204" pitchFamily="34" charset="0"/>
                        <a:ea typeface="ＭＳ Ｐゴシック"/>
                        <a:cs typeface="Arial" panose="020B0604020202020204" pitchFamily="34" charset="0"/>
                      </a:endParaRPr>
                    </a:p>
                  </a:txBody>
                  <a:tcPr>
                    <a:noFill/>
                  </a:tcPr>
                </a:tc>
                <a:tc>
                  <a:txBody>
                    <a:bodyPr/>
                    <a:lstStyle/>
                    <a:p>
                      <a:r>
                        <a:rPr lang="en-GB" sz="1200">
                          <a:solidFill>
                            <a:srgbClr val="3B3B3B"/>
                          </a:solidFill>
                          <a:latin typeface="Bierstadt"/>
                        </a:rPr>
                        <a:t>Courses roomed within local space which don’t require a change in date or time. If a change of date/time is required please submit this within the ‘Day &amp; time category’, specifying that a central room is not required.</a:t>
                      </a:r>
                    </a:p>
                  </a:txBody>
                  <a:tcPr>
                    <a:noFill/>
                  </a:tcPr>
                </a:tc>
                <a:extLst>
                  <a:ext uri="{0D108BD9-81ED-4DB2-BD59-A6C34878D82A}">
                    <a16:rowId xmlns:a16="http://schemas.microsoft.com/office/drawing/2014/main" val="376673623"/>
                  </a:ext>
                </a:extLst>
              </a:tr>
              <a:tr h="477161">
                <a:tc>
                  <a:txBody>
                    <a:bodyPr/>
                    <a:lstStyle/>
                    <a:p>
                      <a:pPr marL="0" marR="0" lvl="0" indent="0" algn="l" defTabSz="914400" rtl="0" eaLnBrk="1" fontAlgn="auto" latinLnBrk="0" hangingPunct="1">
                        <a:lnSpc>
                          <a:spcPct val="100000"/>
                        </a:lnSpc>
                        <a:spcBef>
                          <a:spcPct val="0"/>
                        </a:spcBef>
                        <a:spcAft>
                          <a:spcPct val="0"/>
                        </a:spcAft>
                        <a:buClrTx/>
                        <a:buSzTx/>
                        <a:buFont typeface="Arial"/>
                        <a:buNone/>
                        <a:tabLst/>
                        <a:defRPr/>
                      </a:pPr>
                      <a:r>
                        <a:rPr kumimoji="0" lang="en-GB" sz="1400" b="0" i="0" u="none" strike="noStrike" kern="1200" cap="none" spc="0" normalizeH="0" baseline="0" noProof="0">
                          <a:ln>
                            <a:noFill/>
                          </a:ln>
                          <a:solidFill>
                            <a:srgbClr val="3B3B3B"/>
                          </a:solidFill>
                          <a:effectLst/>
                          <a:uLnTx/>
                          <a:uFillTx/>
                          <a:latin typeface="Bierstadt"/>
                          <a:ea typeface="ＭＳ Ｐゴシック"/>
                          <a:cs typeface="Arial"/>
                        </a:rPr>
                        <a:t>Room equipment &amp; features change</a:t>
                      </a:r>
                    </a:p>
                  </a:txBody>
                  <a:tcPr>
                    <a:noFill/>
                  </a:tcPr>
                </a:tc>
                <a:tc>
                  <a:txBody>
                    <a:bodyPr/>
                    <a:lstStyle/>
                    <a:p>
                      <a:r>
                        <a:rPr lang="en-GB" sz="1200">
                          <a:solidFill>
                            <a:srgbClr val="3B3B3B"/>
                          </a:solidFill>
                          <a:latin typeface="Bierstadt"/>
                        </a:rPr>
                        <a:t>Courses that require a room with a change of equipment or features required. Examples of features include tables and chairs to support group working, audio or video recording, etc.</a:t>
                      </a:r>
                    </a:p>
                  </a:txBody>
                  <a:tcPr>
                    <a:noFill/>
                  </a:tcPr>
                </a:tc>
                <a:extLst>
                  <a:ext uri="{0D108BD9-81ED-4DB2-BD59-A6C34878D82A}">
                    <a16:rowId xmlns:a16="http://schemas.microsoft.com/office/drawing/2014/main" val="1180935084"/>
                  </a:ext>
                </a:extLst>
              </a:tr>
              <a:tr h="474980">
                <a:tc>
                  <a:txBody>
                    <a:bodyPr/>
                    <a:lstStyle/>
                    <a:p>
                      <a:pPr marL="0" marR="0" lvl="0" indent="0" algn="l" defTabSz="60957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srgbClr val="3B3B3B"/>
                          </a:solidFill>
                          <a:effectLst/>
                          <a:uLnTx/>
                          <a:uFillTx/>
                          <a:latin typeface="Bierstadt"/>
                          <a:ea typeface="ＭＳ Ｐゴシック"/>
                          <a:cs typeface="Arial"/>
                        </a:rPr>
                        <a:t>Accessibility requests (staff &amp; student)</a:t>
                      </a:r>
                      <a:endParaRPr kumimoji="0" lang="en-US" sz="1400" b="0" i="0" u="none" strike="noStrike" kern="1200" cap="none" spc="0" normalizeH="0" baseline="0" noProof="0">
                        <a:ln>
                          <a:noFill/>
                        </a:ln>
                        <a:solidFill>
                          <a:srgbClr val="3B3B3B"/>
                        </a:solidFill>
                        <a:effectLst/>
                        <a:uLnTx/>
                        <a:uFillTx/>
                        <a:latin typeface="Bierstadt"/>
                        <a:ea typeface="ＭＳ Ｐゴシック"/>
                        <a:cs typeface="Arial"/>
                      </a:endParaRPr>
                    </a:p>
                  </a:txBody>
                  <a:tcPr>
                    <a:noFill/>
                  </a:tcPr>
                </a:tc>
                <a:tc>
                  <a:txBody>
                    <a:bodyPr/>
                    <a:lstStyle/>
                    <a:p>
                      <a:r>
                        <a:rPr lang="en-GB" sz="1200">
                          <a:solidFill>
                            <a:srgbClr val="3B3B3B"/>
                          </a:solidFill>
                          <a:latin typeface="Bierstadt"/>
                        </a:rPr>
                        <a:t>Courses that need to be roomed to accommodate accessibility requests. Please note that requirements for continuing students will be captured through engagement with Disability Services/Disability coordinators, and School Timetabling teams will be notified of the timetabled events to be flagged for accessibility needs. Therefore, we would only need to be notified of any additional known accessibility needs during the weekly meetings, including for staff.</a:t>
                      </a:r>
                    </a:p>
                  </a:txBody>
                  <a:tcPr>
                    <a:noFill/>
                  </a:tcPr>
                </a:tc>
                <a:extLst>
                  <a:ext uri="{0D108BD9-81ED-4DB2-BD59-A6C34878D82A}">
                    <a16:rowId xmlns:a16="http://schemas.microsoft.com/office/drawing/2014/main" val="3337771360"/>
                  </a:ext>
                </a:extLst>
              </a:tr>
            </a:tbl>
          </a:graphicData>
        </a:graphic>
      </p:graphicFrame>
    </p:spTree>
    <p:extLst>
      <p:ext uri="{BB962C8B-B14F-4D97-AF65-F5344CB8AC3E}">
        <p14:creationId xmlns:p14="http://schemas.microsoft.com/office/powerpoint/2010/main" val="386801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8181B7-DC01-231B-39BB-852F8853F9C5}"/>
              </a:ext>
            </a:extLst>
          </p:cNvPr>
          <p:cNvSpPr txBox="1"/>
          <p:nvPr/>
        </p:nvSpPr>
        <p:spPr>
          <a:xfrm>
            <a:off x="2370689" y="378109"/>
            <a:ext cx="765313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200" b="1">
                <a:solidFill>
                  <a:srgbClr val="00355F"/>
                </a:solidFill>
                <a:latin typeface="Bierstadt"/>
                <a:cs typeface="Calibri"/>
              </a:rPr>
              <a:t>Detailed description of change reasons</a:t>
            </a:r>
          </a:p>
        </p:txBody>
      </p:sp>
      <p:graphicFrame>
        <p:nvGraphicFramePr>
          <p:cNvPr id="7" name="Table 6">
            <a:extLst>
              <a:ext uri="{FF2B5EF4-FFF2-40B4-BE49-F238E27FC236}">
                <a16:creationId xmlns:a16="http://schemas.microsoft.com/office/drawing/2014/main" id="{52CAF0EC-56FE-4A73-B0A4-C286C80EEBAD}"/>
              </a:ext>
            </a:extLst>
          </p:cNvPr>
          <p:cNvGraphicFramePr>
            <a:graphicFrameLocks noGrp="1"/>
          </p:cNvGraphicFramePr>
          <p:nvPr/>
        </p:nvGraphicFramePr>
        <p:xfrm>
          <a:off x="1104900" y="2072640"/>
          <a:ext cx="10021813" cy="3059206"/>
        </p:xfrm>
        <a:graphic>
          <a:graphicData uri="http://schemas.openxmlformats.org/drawingml/2006/table">
            <a:tbl>
              <a:tblPr firstRow="1" bandRow="1">
                <a:tableStyleId>{C4B1156A-380E-4F78-BDF5-A606A8083BF9}</a:tableStyleId>
              </a:tblPr>
              <a:tblGrid>
                <a:gridCol w="2388011">
                  <a:extLst>
                    <a:ext uri="{9D8B030D-6E8A-4147-A177-3AD203B41FA5}">
                      <a16:colId xmlns:a16="http://schemas.microsoft.com/office/drawing/2014/main" val="3809145281"/>
                    </a:ext>
                  </a:extLst>
                </a:gridCol>
                <a:gridCol w="7633802">
                  <a:extLst>
                    <a:ext uri="{9D8B030D-6E8A-4147-A177-3AD203B41FA5}">
                      <a16:colId xmlns:a16="http://schemas.microsoft.com/office/drawing/2014/main" val="423561200"/>
                    </a:ext>
                  </a:extLst>
                </a:gridCol>
              </a:tblGrid>
              <a:tr h="437926">
                <a:tc gridSpan="2">
                  <a:txBody>
                    <a:bodyPr/>
                    <a:lstStyle/>
                    <a:p>
                      <a:r>
                        <a:rPr lang="en-GB" b="1">
                          <a:solidFill>
                            <a:schemeClr val="bg1"/>
                          </a:solidFill>
                          <a:latin typeface="Bierstadt"/>
                        </a:rPr>
                        <a:t>Consult</a:t>
                      </a:r>
                    </a:p>
                  </a:txBody>
                  <a:tcPr>
                    <a:lnB w="12700" cap="flat" cmpd="sng" algn="ctr">
                      <a:solidFill>
                        <a:schemeClr val="tx1"/>
                      </a:solidFill>
                      <a:prstDash val="solid"/>
                      <a:round/>
                      <a:headEnd type="none" w="med" len="med"/>
                      <a:tailEnd type="none" w="med" len="med"/>
                    </a:lnB>
                    <a:solidFill>
                      <a:srgbClr val="FFC000"/>
                    </a:solidFill>
                  </a:tcPr>
                </a:tc>
                <a:tc hMerge="1">
                  <a:txBody>
                    <a:bodyPr/>
                    <a:lstStyle/>
                    <a:p>
                      <a:endParaRPr lang="en-GB"/>
                    </a:p>
                  </a:txBody>
                  <a:tcPr/>
                </a:tc>
                <a:extLst>
                  <a:ext uri="{0D108BD9-81ED-4DB2-BD59-A6C34878D82A}">
                    <a16:rowId xmlns:a16="http://schemas.microsoft.com/office/drawing/2014/main" val="3181345890"/>
                  </a:ext>
                </a:extLst>
              </a:tr>
              <a:tr h="437926">
                <a:tc>
                  <a:txBody>
                    <a:bodyPr/>
                    <a:lstStyle/>
                    <a:p>
                      <a:pPr marL="0" indent="0">
                        <a:spcBef>
                          <a:spcPct val="0"/>
                        </a:spcBef>
                        <a:spcAft>
                          <a:spcPct val="0"/>
                        </a:spcAft>
                        <a:buFont typeface="Arial"/>
                        <a:buNone/>
                        <a:defRPr/>
                      </a:pPr>
                      <a:r>
                        <a:rPr kumimoji="0" lang="en-GB" sz="1400" b="0" i="0" u="none" strike="noStrike" kern="1200" cap="none" spc="0" normalizeH="0" baseline="0">
                          <a:ln>
                            <a:noFill/>
                          </a:ln>
                          <a:solidFill>
                            <a:srgbClr val="3B3B3B"/>
                          </a:solidFill>
                          <a:effectLst/>
                          <a:uLnTx/>
                          <a:uFillTx/>
                          <a:latin typeface="Bierstadt"/>
                          <a:ea typeface="ＭＳ Ｐゴシック"/>
                          <a:cs typeface="Arial"/>
                        </a:rPr>
                        <a:t>Change to mode of delivery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a:solidFill>
                            <a:srgbClr val="3B3B3B"/>
                          </a:solidFill>
                          <a:latin typeface="Bierstadt"/>
                        </a:rPr>
                        <a:t>Courses with changes to mode of delivery can include e.g. changes in the duration of any event pertaining to the course, changes to the pedagogical order of events, request to teach x courses together, </a:t>
                      </a:r>
                      <a:r>
                        <a:rPr lang="en-GB" sz="1200" b="0" i="0" u="none" strike="noStrike" noProof="0">
                          <a:solidFill>
                            <a:srgbClr val="3B3B3B"/>
                          </a:solidFill>
                        </a:rPr>
                        <a:t>changes to the number of seminars, tutorials etc.</a:t>
                      </a:r>
                      <a:endParaRPr lang="en-GB" sz="1200">
                        <a:solidFill>
                          <a:srgbClr val="3B3B3B"/>
                        </a:solidFill>
                        <a:latin typeface="Bierstad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3170396"/>
                  </a:ext>
                </a:extLst>
              </a:tr>
              <a:tr h="437926">
                <a:tc>
                  <a:txBody>
                    <a:bodyPr/>
                    <a:lstStyle/>
                    <a:p>
                      <a:pPr marL="0" indent="0" algn="l" defTabSz="609570" rtl="0" eaLnBrk="1" latinLnBrk="0" hangingPunct="1">
                        <a:spcBef>
                          <a:spcPct val="0"/>
                        </a:spcBef>
                        <a:spcAft>
                          <a:spcPct val="0"/>
                        </a:spcAft>
                        <a:buFont typeface="Arial"/>
                        <a:buNone/>
                        <a:defRPr/>
                      </a:pPr>
                      <a:r>
                        <a:rPr kumimoji="0" lang="en-GB" sz="1400" b="0" i="0" u="none" strike="noStrike" kern="1200" cap="none" spc="0" normalizeH="0" baseline="0">
                          <a:ln>
                            <a:noFill/>
                          </a:ln>
                          <a:solidFill>
                            <a:srgbClr val="3B3B3B"/>
                          </a:solidFill>
                          <a:effectLst/>
                          <a:uLnTx/>
                          <a:uFillTx/>
                          <a:latin typeface="Bierstadt"/>
                          <a:ea typeface="ＭＳ Ｐゴシック"/>
                          <a:cs typeface="Arial"/>
                        </a:rPr>
                        <a:t>Change in size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a:solidFill>
                            <a:srgbClr val="3B3B3B"/>
                          </a:solidFill>
                          <a:latin typeface="Bierstadt"/>
                        </a:rPr>
                        <a:t>Courses with changes in size based on predicted intake student numbers or other factors. The changes in size that may require consultation include larger size courses (&gt;150) and courses where a change in size is likely to require a change in the room size band required (e.g. previously in room size 30 to 39, anticipated room size 40 to 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3395694"/>
                  </a:ext>
                </a:extLst>
              </a:tr>
              <a:tr h="437926">
                <a:tc>
                  <a:txBody>
                    <a:bodyPr/>
                    <a:lstStyle/>
                    <a:p>
                      <a:pPr marL="0" indent="0">
                        <a:spcBef>
                          <a:spcPct val="0"/>
                        </a:spcBef>
                        <a:spcAft>
                          <a:spcPct val="0"/>
                        </a:spcAft>
                        <a:buFont typeface="Arial"/>
                        <a:buNone/>
                        <a:defRPr/>
                      </a:pPr>
                      <a:r>
                        <a:rPr kumimoji="0" lang="en-GB" sz="1400" b="0" i="0" u="none" strike="noStrike" kern="1200" cap="none" spc="0" normalizeH="0" baseline="0">
                          <a:ln>
                            <a:noFill/>
                          </a:ln>
                          <a:solidFill>
                            <a:srgbClr val="3B3B3B"/>
                          </a:solidFill>
                          <a:effectLst/>
                          <a:uLnTx/>
                          <a:uFillTx/>
                          <a:latin typeface="Bierstadt"/>
                          <a:ea typeface="ＭＳ Ｐゴシック"/>
                          <a:cs typeface="Arial"/>
                        </a:rPr>
                        <a:t>New course or event (additions to the timetable)</a:t>
                      </a:r>
                      <a:endParaRPr lang="en-GB" sz="2400">
                        <a:solidFill>
                          <a:prstClr val="white">
                            <a:lumMod val="50000"/>
                          </a:prstClr>
                        </a:solidFill>
                        <a:latin typeface="Bierstadt"/>
                        <a:ea typeface="ＭＳ Ｐゴシック"/>
                        <a:cs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a:solidFill>
                            <a:srgbClr val="3B3B3B"/>
                          </a:solidFill>
                          <a:latin typeface="Bierstadt"/>
                        </a:rPr>
                        <a:t>New courses approved in PIP for the upcoming academic year, as well as existing courses or events that will require central space instead of local or external. This category also includes alternate year courses that are being taught in the upcoming year.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00813432"/>
                  </a:ext>
                </a:extLst>
              </a:tr>
              <a:tr h="0">
                <a:tc>
                  <a:txBody>
                    <a:bodyPr/>
                    <a:lstStyle/>
                    <a:p>
                      <a:pPr marL="0" marR="0" lvl="0" indent="0" algn="l" defTabSz="60957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a:ln>
                            <a:noFill/>
                          </a:ln>
                          <a:solidFill>
                            <a:srgbClr val="3B3B3B"/>
                          </a:solidFill>
                          <a:effectLst/>
                          <a:uLnTx/>
                          <a:uFillTx/>
                          <a:latin typeface="Bierstadt"/>
                          <a:ea typeface="ＭＳ Ｐゴシック"/>
                          <a:cs typeface="Arial"/>
                        </a:rPr>
                        <a:t>Day &amp; time (incl. semester changes)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200">
                          <a:solidFill>
                            <a:srgbClr val="3B3B3B"/>
                          </a:solidFill>
                          <a:latin typeface="Bierstadt"/>
                        </a:rPr>
                        <a:t>Courses with requests to teach at specific dates or times, including semester changes e.g.  move from Semester 1 to Semester 2</a:t>
                      </a:r>
                      <a:endParaRPr lang="en-GB" sz="1200">
                        <a:solidFill>
                          <a:srgbClr val="3B3B3B"/>
                        </a:solidFill>
                        <a:latin typeface="Bierstadt" panose="020B00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977078"/>
                  </a:ext>
                </a:extLst>
              </a:tr>
            </a:tbl>
          </a:graphicData>
        </a:graphic>
      </p:graphicFrame>
    </p:spTree>
    <p:extLst>
      <p:ext uri="{BB962C8B-B14F-4D97-AF65-F5344CB8AC3E}">
        <p14:creationId xmlns:p14="http://schemas.microsoft.com/office/powerpoint/2010/main" val="2671563748"/>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6c7cb90-6946-4dd6-9e6b-9a3310914b6d">
      <Terms xmlns="http://schemas.microsoft.com/office/infopath/2007/PartnerControls"/>
    </lcf76f155ced4ddcb4097134ff3c332f>
    <SharedWithUsers xmlns="f6b6659f-53f3-4bbe-bd4c-aa19ed48e760">
      <UserInfo>
        <DisplayName>Claire Crompton</DisplayName>
        <AccountId>48</AccountId>
        <AccountType/>
      </UserInfo>
      <UserInfo>
        <DisplayName>Meg Mackenzie</DisplayName>
        <AccountId>6</AccountId>
        <AccountType/>
      </UserInfo>
      <UserInfo>
        <DisplayName>Oana Baboolal</DisplayName>
        <AccountId>11</AccountId>
        <AccountType/>
      </UserInfo>
      <UserInfo>
        <DisplayName>Andrena Dougall</DisplayName>
        <AccountId>21</AccountId>
        <AccountType/>
      </UserInfo>
      <UserInfo>
        <DisplayName>Matthew Gould</DisplayName>
        <AccountId>26</AccountId>
        <AccountType/>
      </UserInfo>
      <UserInfo>
        <DisplayName>Karen Lee</DisplayName>
        <AccountId>13</AccountId>
        <AccountType/>
      </UserInfo>
      <UserInfo>
        <DisplayName>Sarah Morrison</DisplayName>
        <AccountId>71</AccountId>
        <AccountType/>
      </UserInfo>
      <UserInfo>
        <DisplayName>Frances Docherty</DisplayName>
        <AccountId>64</AccountId>
        <AccountType/>
      </UserInfo>
      <UserInfo>
        <DisplayName>Gary Wright</DisplayName>
        <AccountId>10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BEE4FFE325F8446BC9F77AC821639F4" ma:contentTypeVersion="12" ma:contentTypeDescription="Create a new document." ma:contentTypeScope="" ma:versionID="1de8e3f8cda3af36b9d39e76db62f48e">
  <xsd:schema xmlns:xsd="http://www.w3.org/2001/XMLSchema" xmlns:xs="http://www.w3.org/2001/XMLSchema" xmlns:p="http://schemas.microsoft.com/office/2006/metadata/properties" xmlns:ns2="86c7cb90-6946-4dd6-9e6b-9a3310914b6d" xmlns:ns3="f6b6659f-53f3-4bbe-bd4c-aa19ed48e760" targetNamespace="http://schemas.microsoft.com/office/2006/metadata/properties" ma:root="true" ma:fieldsID="e6f1e19065538ad13fb426ed2a44c661" ns2:_="" ns3:_="">
    <xsd:import namespace="86c7cb90-6946-4dd6-9e6b-9a3310914b6d"/>
    <xsd:import namespace="f6b6659f-53f3-4bbe-bd4c-aa19ed48e76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c7cb90-6946-4dd6-9e6b-9a3310914b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7306b285-ac2c-4225-b56d-e54690cf9c97"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6b6659f-53f3-4bbe-bd4c-aa19ed48e76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98014EF-6AC5-46D6-B55F-BA563E432E6A}">
  <ds:schemaRefs>
    <ds:schemaRef ds:uri="86c7cb90-6946-4dd6-9e6b-9a3310914b6d"/>
    <ds:schemaRef ds:uri="f6b6659f-53f3-4bbe-bd4c-aa19ed48e76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E01DA71-BD2F-4795-B9E1-D806A7A51841}">
  <ds:schemaRefs>
    <ds:schemaRef ds:uri="http://schemas.microsoft.com/sharepoint/v3/contenttype/forms"/>
  </ds:schemaRefs>
</ds:datastoreItem>
</file>

<file path=customXml/itemProps3.xml><?xml version="1.0" encoding="utf-8"?>
<ds:datastoreItem xmlns:ds="http://schemas.openxmlformats.org/officeDocument/2006/customXml" ds:itemID="{6ABB9350-4B8D-4201-A3C8-0F267D1DFA84}">
  <ds:schemaRefs>
    <ds:schemaRef ds:uri="86c7cb90-6946-4dd6-9e6b-9a3310914b6d"/>
    <ds:schemaRef ds:uri="f6b6659f-53f3-4bbe-bd4c-aa19ed48e76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26</TotalTime>
  <Words>938</Words>
  <Application>Microsoft Macintosh PowerPoint</Application>
  <PresentationFormat>Widescreen</PresentationFormat>
  <Paragraphs>89</Paragraphs>
  <Slides>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Bierstadt</vt:lpstr>
      <vt:lpstr>Bierstadt Display</vt:lpstr>
      <vt:lpstr>Calibri</vt:lpstr>
      <vt:lpstr>Calibri Light</vt:lpstr>
      <vt:lpstr>2_Office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Timetabling Project AY 24/25 Roadshows January 2024</dc:title>
  <dc:creator>Claire Crompton</dc:creator>
  <cp:lastModifiedBy>Frances Docherty</cp:lastModifiedBy>
  <cp:revision>7</cp:revision>
  <dcterms:created xsi:type="dcterms:W3CDTF">2023-12-04T12:46:42Z</dcterms:created>
  <dcterms:modified xsi:type="dcterms:W3CDTF">2024-02-26T10:25:15Z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0x0101006BEE4FFE325F8446BC9F77AC821639F4</vt:lpwstr>
  </property>
  <property fmtid="{D5CDD505-2E9C-101B-9397-08002B2CF9AE}" pid="3" name="MediaServiceImageTags">
    <vt:lpwstr/>
  </property>
</Properties>
</file>