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98" r:id="rId2"/>
    <p:sldId id="312" r:id="rId3"/>
    <p:sldId id="314" r:id="rId4"/>
    <p:sldId id="301" r:id="rId5"/>
    <p:sldId id="302" r:id="rId6"/>
    <p:sldId id="303" r:id="rId7"/>
    <p:sldId id="304" r:id="rId8"/>
    <p:sldId id="306" r:id="rId9"/>
    <p:sldId id="307" r:id="rId10"/>
    <p:sldId id="308" r:id="rId11"/>
    <p:sldId id="309" r:id="rId12"/>
    <p:sldId id="310" r:id="rId13"/>
    <p:sldId id="31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3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88E-4DD4-986F-2E4EB9F77306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88E-4DD4-986F-2E4EB9F77306}"/>
              </c:ext>
            </c:extLst>
          </c:dPt>
          <c:dPt>
            <c:idx val="2"/>
            <c:bubble3D val="0"/>
            <c:spPr>
              <a:solidFill>
                <a:srgbClr val="14545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B74-40E3-B57E-A9B37C6695E7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88E-4DD4-986F-2E4EB9F77306}"/>
              </c:ext>
            </c:extLst>
          </c:dPt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25</c:v>
                </c:pt>
                <c:pt idx="1">
                  <c:v>48</c:v>
                </c:pt>
                <c:pt idx="2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74-40E3-B57E-A9B37C6695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DCA-4BEF-BF04-18BDE476CEDE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DCA-4BEF-BF04-18BDE476CEDE}"/>
              </c:ext>
            </c:extLst>
          </c:dPt>
          <c:dPt>
            <c:idx val="2"/>
            <c:bubble3D val="0"/>
            <c:spPr>
              <a:solidFill>
                <a:srgbClr val="14545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B74-40E3-B57E-A9B37C6695E7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DCA-4BEF-BF04-18BDE476CEDE}"/>
              </c:ext>
            </c:extLst>
          </c:dPt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17</c:v>
                </c:pt>
                <c:pt idx="1">
                  <c:v>18</c:v>
                </c:pt>
                <c:pt idx="2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74-40E3-B57E-A9B37C6695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970C2-2FC5-C8DE-0A00-4D795AC1DBF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5EC79B-8768-49A2-E1BC-E222D607A5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2C099-18C2-3ADC-6EB6-F2396328B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DDEE-D596-4726-A6D3-8DCD6BFA919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F9767-445A-6AB7-1E10-7C416412E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A79B88-9502-AA02-0F8B-D848DE30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B3EB-2FC5-4FC7-A927-9C39C5D24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17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36235-F15B-CDDA-5CEE-6203D5DEA6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334069"/>
                </a:solidFill>
              </a:defRPr>
            </a:lvl1pPr>
          </a:lstStyle>
          <a:p>
            <a:r>
              <a:rPr lang="en-GB" dirty="0"/>
              <a:t>SLIDE TITLE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16398-E0D8-53C5-5C45-BBD9B2B3035E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rgbClr val="334069"/>
                </a:solidFill>
              </a:defRPr>
            </a:lvl1pPr>
            <a:lvl2pPr>
              <a:defRPr>
                <a:solidFill>
                  <a:srgbClr val="334069"/>
                </a:solidFill>
              </a:defRPr>
            </a:lvl2pPr>
            <a:lvl3pPr>
              <a:defRPr>
                <a:solidFill>
                  <a:srgbClr val="334069"/>
                </a:solidFill>
              </a:defRPr>
            </a:lvl3pPr>
            <a:lvl4pPr>
              <a:defRPr>
                <a:solidFill>
                  <a:srgbClr val="334069"/>
                </a:solidFill>
              </a:defRPr>
            </a:lvl4pPr>
            <a:lvl5pPr>
              <a:defRPr>
                <a:solidFill>
                  <a:srgbClr val="334069"/>
                </a:solidFill>
              </a:defRPr>
            </a:lvl5pPr>
          </a:lstStyle>
          <a:p>
            <a:pPr lvl="0"/>
            <a:r>
              <a:rPr lang="en-GB" dirty="0"/>
              <a:t>HEADING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02678436-EFF4-2A53-A22E-8047A3F3B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693781"/>
            <a:ext cx="710972" cy="5470439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76B6AB-CF0B-9C0E-F533-745DE3A84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DDEE-D596-4726-A6D3-8DCD6BFA919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14CAAA1-967E-2B20-A183-13B1CD429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C8B7F653-5A02-F9A5-B8B3-81B009396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B3EB-2FC5-4FC7-A927-9C39C5D24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9012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36235-F15B-CDDA-5CEE-6203D5DEA6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14545E"/>
                </a:solidFill>
              </a:defRPr>
            </a:lvl1pPr>
          </a:lstStyle>
          <a:p>
            <a:r>
              <a:rPr lang="en-GB" dirty="0"/>
              <a:t>SLIDE TITLE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16398-E0D8-53C5-5C45-BBD9B2B3035E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rgbClr val="14545E"/>
                </a:solidFill>
              </a:defRPr>
            </a:lvl1pPr>
            <a:lvl2pPr>
              <a:defRPr>
                <a:solidFill>
                  <a:srgbClr val="14545E"/>
                </a:solidFill>
              </a:defRPr>
            </a:lvl2pPr>
            <a:lvl3pPr>
              <a:defRPr>
                <a:solidFill>
                  <a:srgbClr val="14545E"/>
                </a:solidFill>
              </a:defRPr>
            </a:lvl3pPr>
            <a:lvl4pPr>
              <a:defRPr>
                <a:solidFill>
                  <a:srgbClr val="14545E"/>
                </a:solidFill>
              </a:defRPr>
            </a:lvl4pPr>
            <a:lvl5pPr>
              <a:defRPr>
                <a:solidFill>
                  <a:srgbClr val="14545E"/>
                </a:solidFill>
              </a:defRPr>
            </a:lvl5pPr>
          </a:lstStyle>
          <a:p>
            <a:pPr lvl="0"/>
            <a:r>
              <a:rPr lang="en-GB" dirty="0"/>
              <a:t>HEADING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B0425618-BBB7-6C42-A42D-4EB62F711D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681037"/>
            <a:ext cx="714284" cy="5495926"/>
          </a:xfrm>
          <a:prstGeom prst="rect">
            <a:avLst/>
          </a:prstGeom>
        </p:spPr>
      </p:pic>
      <p:sp>
        <p:nvSpPr>
          <p:cNvPr id="17" name="Date Placeholder 16">
            <a:extLst>
              <a:ext uri="{FF2B5EF4-FFF2-40B4-BE49-F238E27FC236}">
                <a16:creationId xmlns:a16="http://schemas.microsoft.com/office/drawing/2014/main" id="{4210FEF2-E9EC-D063-AC88-418D37997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DDEE-D596-4726-A6D3-8DCD6BFA919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EF5A963F-F122-E7E8-A06C-237342557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50D8FA22-6E64-07D9-FDC8-ABCC9534B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B3EB-2FC5-4FC7-A927-9C39C5D24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5538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0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60BC257-777B-0854-220D-4D2FAC8DBA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29000"/>
            <a:ext cx="682941" cy="54000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ECFC9CAE-652B-EEB7-0871-5A880346F5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 dirty="0"/>
              <a:t>TITLE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DA0E9E07-3CC8-76CA-0400-A983919B6D7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SUBTITLE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C12C97-5955-BC56-2563-EBF929AC4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DDEE-D596-4726-A6D3-8DCD6BFA919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F06FCB-7D21-16D0-231F-5AFFAB93E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67791056-60B3-786E-AC5C-8C9B860B9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B3EB-2FC5-4FC7-A927-9C39C5D24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9126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1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08AD9D-FAE4-1F01-4277-A4A50C6A8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DDEE-D596-4726-A6D3-8DCD6BFA919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7250E-7F09-B71C-E7FA-042E0CBED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F28AA5-6CA0-ACEA-EFFC-6595E6127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D1F0E0"/>
                </a:solidFill>
                <a:latin typeface="IBM Plex Mono Light" panose="020B0409050203000203" pitchFamily="49" charset="0"/>
              </a:defRPr>
            </a:lvl1pPr>
          </a:lstStyle>
          <a:p>
            <a:fld id="{998DB3EB-2FC5-4FC7-A927-9C39C5D248B5}" type="slidenum">
              <a:rPr lang="en-US" smtClean="0"/>
              <a:t>‹#›</a:t>
            </a:fld>
            <a:endParaRPr lang="en-US"/>
          </a:p>
        </p:txBody>
      </p:sp>
      <p:pic>
        <p:nvPicPr>
          <p:cNvPr id="21" name="Graphic 20">
            <a:extLst>
              <a:ext uri="{FF2B5EF4-FFF2-40B4-BE49-F238E27FC236}">
                <a16:creationId xmlns:a16="http://schemas.microsoft.com/office/drawing/2014/main" id="{39D77ED3-4B22-0091-DBDD-C0DC15844B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706525"/>
            <a:ext cx="707659" cy="544495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2886783-CE2C-B2D0-9B36-1CDBEFD290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D1F0E0"/>
                </a:solidFill>
              </a:defRPr>
            </a:lvl1pPr>
          </a:lstStyle>
          <a:p>
            <a:r>
              <a:rPr lang="en-GB" dirty="0"/>
              <a:t>TITLE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FBB4586-6377-E671-814E-B41FC5BF2CF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D1F0E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5139926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2_Title and Content">
    <p:bg>
      <p:bgPr>
        <a:solidFill>
          <a:srgbClr val="D1F0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9E1AA1F5-EEC1-8E44-5CBF-96592E1B5E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706525"/>
            <a:ext cx="707659" cy="544495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DA123D1C-E45F-DFF0-6F1D-B5E80DC1E8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14545E"/>
                </a:solidFill>
              </a:defRPr>
            </a:lvl1pPr>
          </a:lstStyle>
          <a:p>
            <a:r>
              <a:rPr lang="en-GB" dirty="0"/>
              <a:t>TITLE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AF293883-4C6B-D049-53E9-E63266581CD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14545E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SUBTITLE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CD4B67-EA2D-6485-EFD6-9F9593F1E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DDEE-D596-4726-A6D3-8DCD6BFA919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0FBAC6-C338-67A6-33FB-E103C4AA7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23A2449-CA23-37B9-C5CF-38187ABE0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B3EB-2FC5-4FC7-A927-9C39C5D24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9339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3_Title and Content">
    <p:bg>
      <p:bgPr>
        <a:solidFill>
          <a:srgbClr val="D1F0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08AD9D-FAE4-1F01-4277-A4A50C6A8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DDEE-D596-4726-A6D3-8DCD6BFA919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7250E-7F09-B71C-E7FA-042E0CBED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F28AA5-6CA0-ACEA-EFFC-6595E6127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latin typeface="IBM Plex Mono Light" panose="020B0409050203000203" pitchFamily="49" charset="0"/>
              </a:defRPr>
            </a:lvl1pPr>
          </a:lstStyle>
          <a:p>
            <a:fld id="{998DB3EB-2FC5-4FC7-A927-9C39C5D248B5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9E1AA1F5-EEC1-8E44-5CBF-96592E1B5E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706525"/>
            <a:ext cx="707659" cy="5444950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F1FF2C52-8700-4189-DD57-8A12E4D1A1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681037"/>
            <a:ext cx="714284" cy="5495926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D0A35ED3-98E1-A76B-459C-ED11F78AF2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14545E"/>
                </a:solidFill>
              </a:defRPr>
            </a:lvl1pPr>
          </a:lstStyle>
          <a:p>
            <a:r>
              <a:rPr lang="en-GB" dirty="0"/>
              <a:t>TITLE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6CBF3E1D-BEB9-E872-BC22-243036EDFFE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14545E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7502500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4_Title and Content">
    <p:bg>
      <p:bgPr>
        <a:solidFill>
          <a:srgbClr val="45E0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phic 17">
            <a:extLst>
              <a:ext uri="{FF2B5EF4-FFF2-40B4-BE49-F238E27FC236}">
                <a16:creationId xmlns:a16="http://schemas.microsoft.com/office/drawing/2014/main" id="{09B29F55-7A84-0422-63DC-80024FD7EC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693781"/>
            <a:ext cx="710972" cy="5470438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0BF15699-A460-4B9A-7DCD-9E3DF6FD47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TITLE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DE5B8FED-7FDF-7446-90C3-D3DBCEC71CE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SUBTITLE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382D2A-D3E6-39D4-9A11-6ABEBA927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DDEE-D596-4726-A6D3-8DCD6BFA919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9F9CFF-A6EF-73B7-0A82-41F9DD5A3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84639F-5CA0-0F26-A791-C079E93B7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B3EB-2FC5-4FC7-A927-9C39C5D24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7573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5_Title and Content">
    <p:bg>
      <p:bgPr>
        <a:solidFill>
          <a:srgbClr val="45E0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60079165-8787-AA26-AD3C-718F03D26E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687409"/>
            <a:ext cx="712628" cy="5483182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BD7741BC-A332-CDDC-002E-EC32A05A94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14545E"/>
                </a:solidFill>
              </a:defRPr>
            </a:lvl1pPr>
          </a:lstStyle>
          <a:p>
            <a:r>
              <a:rPr lang="en-GB" dirty="0"/>
              <a:t>TITLE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DB291B2A-8DA7-8274-5494-E756FE82B0E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14545E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SUBTITLE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E79323-EE87-679B-6BCA-8236D3BCE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DDEE-D596-4726-A6D3-8DCD6BFA919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B3CE0C-FDC2-FEC4-9118-ACBB87DCD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C4ECE534-C9EB-0E3D-DBD6-9DDE9375C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B3EB-2FC5-4FC7-A927-9C39C5D24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2153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6_Title and Content">
    <p:bg>
      <p:bgPr>
        <a:solidFill>
          <a:srgbClr val="E5FF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D110993D-90CF-526E-4CB3-269AB2D604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693781"/>
            <a:ext cx="710972" cy="5470438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E52F9771-6B59-AFA6-A716-EA74A86039B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14545E"/>
                </a:solidFill>
              </a:defRPr>
            </a:lvl1pPr>
          </a:lstStyle>
          <a:p>
            <a:r>
              <a:rPr lang="en-GB" dirty="0"/>
              <a:t>TITLE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0BF4328E-8F06-0E2C-F4BB-F1CEB05B250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14545E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SUBTITLE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757300-4F02-B260-DC18-C24E11B55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DDEE-D596-4726-A6D3-8DCD6BFA919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2AC192-3C3F-5E5C-21A2-119765325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3371DF25-9B75-3F93-2E37-22FE79F37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B3EB-2FC5-4FC7-A927-9C39C5D24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5918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7_Title and Content">
    <p:bg>
      <p:bgPr>
        <a:solidFill>
          <a:srgbClr val="3340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3DDD1E74-91CB-C941-BFE2-B996DE792E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693781"/>
            <a:ext cx="710972" cy="5470438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AA7154D0-2080-19F1-ADA7-253A2FE948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TITLE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B34A12C2-DBA1-C43B-B309-3E1657D1FBF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SUBTITLE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E1DE11-FA7E-1838-B328-800231E9E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DDEE-D596-4726-A6D3-8DCD6BFA919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7890DC-A808-AE88-8FAB-FCEA2CAC6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CEBD82-1D9E-FE42-A122-C3B44698E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B3EB-2FC5-4FC7-A927-9C39C5D24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4993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36235-F15B-CDDA-5CEE-6203D5DEA6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TITLE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16398-E0D8-53C5-5C45-BBD9B2B3035E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 dirty="0"/>
              <a:t>HEADING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60BC257-777B-0854-220D-4D2FAC8DBA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29000"/>
            <a:ext cx="682941" cy="5400000"/>
          </a:xfrm>
          <a:prstGeom prst="rect">
            <a:avLst/>
          </a:prstGeom>
        </p:spPr>
      </p:pic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A0B6F7B4-23D2-C356-080B-292297984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DDEE-D596-4726-A6D3-8DCD6BFA919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14B3AAE-D291-02BA-4A3D-017FEF7F9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0D921BC-93DC-AA24-0AC7-F2ABDE5C3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B3EB-2FC5-4FC7-A927-9C39C5D24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5680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8_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02678436-EFF4-2A53-A22E-8047A3F3B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693781"/>
            <a:ext cx="710972" cy="5470439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1FCB1362-092A-AAEC-263B-47DCDC5BEB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34069"/>
                </a:solidFill>
              </a:defRPr>
            </a:lvl1pPr>
          </a:lstStyle>
          <a:p>
            <a:r>
              <a:rPr lang="en-GB" dirty="0"/>
              <a:t>TITLE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2910A230-D86D-5627-D74D-6D2269CD2DE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334069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SUBTITLE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B4FBB8-34DD-BCAA-FB04-95E2A0289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DDEE-D596-4726-A6D3-8DCD6BFA919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77A4E0-BD95-6CEC-0D8B-9D0D17676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CE80C04-C2C3-E0D8-FA0A-BFDBB06F7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B3EB-2FC5-4FC7-A927-9C39C5D24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527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9_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B0425618-BBB7-6C42-A42D-4EB62F711D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681037"/>
            <a:ext cx="714284" cy="5495926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FF16DF4C-8FFF-D56E-AB9C-9168720D21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14545E"/>
                </a:solidFill>
              </a:defRPr>
            </a:lvl1pPr>
          </a:lstStyle>
          <a:p>
            <a:r>
              <a:rPr lang="en-GB" dirty="0"/>
              <a:t>TITLE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08EBC854-B8FE-55D8-D365-8735A761288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14545E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SUBTITLE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BB07E9-A483-EA18-DEFA-A95524AF0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DDEE-D596-4726-A6D3-8DCD6BFA919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427B72-5420-8F44-094D-5ED601D5E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69B33804-7BC8-19C1-5F2E-38989F41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B3EB-2FC5-4FC7-A927-9C39C5D24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5188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0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60BC257-777B-0854-220D-4D2FAC8DBA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29000"/>
            <a:ext cx="682941" cy="540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F67B673-1679-21B0-6D68-FE95D0892C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latin typeface="Work Sans Black" panose="020F0502020204030204" pitchFamily="2" charset="0"/>
              </a:defRPr>
            </a:lvl1pPr>
          </a:lstStyle>
          <a:p>
            <a:r>
              <a:rPr lang="en-GB" dirty="0"/>
              <a:t>TITLE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108D5-0113-0DB0-5818-5309924223BA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000">
                <a:latin typeface="Work Sans ExtraBold" pitchFamily="50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A86BE015-6E07-045C-1B44-080ED33E269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000">
                <a:latin typeface="Work Sans ExtraBold" pitchFamily="50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3C4C9671-84C4-A79C-B694-744AFB768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DDEE-D596-4726-A6D3-8DCD6BFA919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F85835D-A80B-C8B4-0631-588E7A777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DFE2F8A-B55F-1785-CBFE-2AEB643E5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B3EB-2FC5-4FC7-A927-9C39C5D24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1725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1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raphic 20">
            <a:extLst>
              <a:ext uri="{FF2B5EF4-FFF2-40B4-BE49-F238E27FC236}">
                <a16:creationId xmlns:a16="http://schemas.microsoft.com/office/drawing/2014/main" id="{39D77ED3-4B22-0091-DBDD-C0DC15844B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706525"/>
            <a:ext cx="707659" cy="54449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F5EEA0-5A97-B728-0046-3425C3E4BD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solidFill>
                  <a:srgbClr val="D1F0E0"/>
                </a:solidFill>
                <a:latin typeface="Work Sans Black" panose="020F0502020204030204" pitchFamily="2" charset="0"/>
              </a:defRPr>
            </a:lvl1pPr>
          </a:lstStyle>
          <a:p>
            <a:r>
              <a:rPr lang="en-GB" dirty="0"/>
              <a:t>TITLE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4E34BF-AC03-5926-BB83-E49A2A08EECE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000">
                <a:solidFill>
                  <a:srgbClr val="D1F0E0"/>
                </a:solidFill>
                <a:latin typeface="Work Sans ExtraBold" pitchFamily="50" charset="0"/>
              </a:defRPr>
            </a:lvl1pPr>
            <a:lvl2pPr>
              <a:defRPr>
                <a:solidFill>
                  <a:srgbClr val="D1F0E0"/>
                </a:solidFill>
              </a:defRPr>
            </a:lvl2pPr>
            <a:lvl3pPr>
              <a:defRPr>
                <a:solidFill>
                  <a:srgbClr val="D1F0E0"/>
                </a:solidFill>
              </a:defRPr>
            </a:lvl3pPr>
            <a:lvl4pPr>
              <a:defRPr>
                <a:solidFill>
                  <a:srgbClr val="D1F0E0"/>
                </a:solidFill>
              </a:defRPr>
            </a:lvl4pPr>
            <a:lvl5pPr>
              <a:defRPr>
                <a:solidFill>
                  <a:srgbClr val="D1F0E0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E9E85CF1-A3E2-D74B-BD29-656B87FAB0C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000">
                <a:solidFill>
                  <a:srgbClr val="D1F0E0"/>
                </a:solidFill>
                <a:latin typeface="Work Sans ExtraBold" pitchFamily="50" charset="0"/>
              </a:defRPr>
            </a:lvl1pPr>
            <a:lvl2pPr>
              <a:defRPr>
                <a:solidFill>
                  <a:srgbClr val="D1F0E0"/>
                </a:solidFill>
              </a:defRPr>
            </a:lvl2pPr>
            <a:lvl3pPr>
              <a:defRPr>
                <a:solidFill>
                  <a:srgbClr val="D1F0E0"/>
                </a:solidFill>
              </a:defRPr>
            </a:lvl3pPr>
            <a:lvl4pPr>
              <a:defRPr>
                <a:solidFill>
                  <a:srgbClr val="D1F0E0"/>
                </a:solidFill>
              </a:defRPr>
            </a:lvl4pPr>
            <a:lvl5pPr>
              <a:defRPr>
                <a:solidFill>
                  <a:srgbClr val="D1F0E0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2574EBF2-6131-88D4-20C5-46BD2116B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DDEE-D596-4726-A6D3-8DCD6BFA919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6787F2D3-8717-376C-9D6E-5601E88E6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6E433C1-1013-DE78-7400-82F6C053D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B3EB-2FC5-4FC7-A927-9C39C5D24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7578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2_Title and Content">
    <p:bg>
      <p:bgPr>
        <a:solidFill>
          <a:srgbClr val="D1F0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9E1AA1F5-EEC1-8E44-5CBF-96592E1B5E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706525"/>
            <a:ext cx="707659" cy="54449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4F58AAF-89D3-3AB0-B344-8900EE50A8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solidFill>
                  <a:srgbClr val="14545E"/>
                </a:solidFill>
                <a:latin typeface="Work Sans Black" panose="020F0502020204030204" pitchFamily="2" charset="0"/>
              </a:defRPr>
            </a:lvl1pPr>
          </a:lstStyle>
          <a:p>
            <a:r>
              <a:rPr lang="en-GB" dirty="0"/>
              <a:t>TITLE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C88F06-40BA-E0CA-2F73-FFFEEE88D25B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000">
                <a:solidFill>
                  <a:srgbClr val="14545E"/>
                </a:solidFill>
                <a:latin typeface="Work Sans ExtraBold" pitchFamily="50" charset="0"/>
              </a:defRPr>
            </a:lvl1pPr>
            <a:lvl2pPr>
              <a:defRPr>
                <a:solidFill>
                  <a:srgbClr val="14545E"/>
                </a:solidFill>
              </a:defRPr>
            </a:lvl2pPr>
            <a:lvl3pPr>
              <a:defRPr>
                <a:solidFill>
                  <a:srgbClr val="14545E"/>
                </a:solidFill>
              </a:defRPr>
            </a:lvl3pPr>
            <a:lvl4pPr>
              <a:defRPr>
                <a:solidFill>
                  <a:srgbClr val="14545E"/>
                </a:solidFill>
              </a:defRPr>
            </a:lvl4pPr>
            <a:lvl5pPr>
              <a:defRPr>
                <a:solidFill>
                  <a:srgbClr val="14545E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1F7D0A86-53D1-BE64-1656-E9693D7FE435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000">
                <a:solidFill>
                  <a:srgbClr val="14545E"/>
                </a:solidFill>
                <a:latin typeface="Work Sans ExtraBold" pitchFamily="50" charset="0"/>
              </a:defRPr>
            </a:lvl1pPr>
            <a:lvl2pPr>
              <a:defRPr>
                <a:solidFill>
                  <a:srgbClr val="14545E"/>
                </a:solidFill>
              </a:defRPr>
            </a:lvl2pPr>
            <a:lvl3pPr>
              <a:defRPr>
                <a:solidFill>
                  <a:srgbClr val="14545E"/>
                </a:solidFill>
              </a:defRPr>
            </a:lvl3pPr>
            <a:lvl4pPr>
              <a:defRPr>
                <a:solidFill>
                  <a:srgbClr val="14545E"/>
                </a:solidFill>
              </a:defRPr>
            </a:lvl4pPr>
            <a:lvl5pPr>
              <a:defRPr>
                <a:solidFill>
                  <a:srgbClr val="14545E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581DEF-61AB-5F63-635D-571261CCA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DDEE-D596-4726-A6D3-8DCD6BFA919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FFE4435-DD0B-F8DD-BEDD-F02F447BF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E135E978-9C6F-20EB-A92F-32EBD4691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B3EB-2FC5-4FC7-A927-9C39C5D24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4809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3_Title and Content">
    <p:bg>
      <p:bgPr>
        <a:solidFill>
          <a:srgbClr val="D1F0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9E1AA1F5-EEC1-8E44-5CBF-96592E1B5E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706525"/>
            <a:ext cx="707659" cy="5444950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F1FF2C52-8700-4189-DD57-8A12E4D1A1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681037"/>
            <a:ext cx="714284" cy="549592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8C65BF-AAE6-4196-AADC-4E1228EB03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solidFill>
                  <a:srgbClr val="14545E"/>
                </a:solidFill>
                <a:latin typeface="Work Sans Black" panose="020F0502020204030204" pitchFamily="2" charset="0"/>
              </a:defRPr>
            </a:lvl1pPr>
          </a:lstStyle>
          <a:p>
            <a:r>
              <a:rPr lang="en-GB" dirty="0"/>
              <a:t>TITLE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306C78-2B8F-A668-AEA0-C26C254C08E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000">
                <a:solidFill>
                  <a:srgbClr val="14545E"/>
                </a:solidFill>
                <a:latin typeface="Work Sans ExtraBold" pitchFamily="50" charset="0"/>
              </a:defRPr>
            </a:lvl1pPr>
            <a:lvl2pPr>
              <a:defRPr>
                <a:solidFill>
                  <a:srgbClr val="14545E"/>
                </a:solidFill>
              </a:defRPr>
            </a:lvl2pPr>
            <a:lvl3pPr>
              <a:defRPr>
                <a:solidFill>
                  <a:srgbClr val="14545E"/>
                </a:solidFill>
              </a:defRPr>
            </a:lvl3pPr>
            <a:lvl4pPr>
              <a:defRPr>
                <a:solidFill>
                  <a:srgbClr val="14545E"/>
                </a:solidFill>
              </a:defRPr>
            </a:lvl4pPr>
            <a:lvl5pPr>
              <a:defRPr>
                <a:solidFill>
                  <a:srgbClr val="14545E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08309030-B043-6A4C-DD0A-C19CB5BFF22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000">
                <a:solidFill>
                  <a:srgbClr val="14545E"/>
                </a:solidFill>
                <a:latin typeface="Work Sans ExtraBold" pitchFamily="50" charset="0"/>
              </a:defRPr>
            </a:lvl1pPr>
            <a:lvl2pPr>
              <a:defRPr>
                <a:solidFill>
                  <a:srgbClr val="14545E"/>
                </a:solidFill>
              </a:defRPr>
            </a:lvl2pPr>
            <a:lvl3pPr>
              <a:defRPr>
                <a:solidFill>
                  <a:srgbClr val="14545E"/>
                </a:solidFill>
              </a:defRPr>
            </a:lvl3pPr>
            <a:lvl4pPr>
              <a:defRPr>
                <a:solidFill>
                  <a:srgbClr val="14545E"/>
                </a:solidFill>
              </a:defRPr>
            </a:lvl4pPr>
            <a:lvl5pPr>
              <a:defRPr>
                <a:solidFill>
                  <a:srgbClr val="14545E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835B17F2-06A4-8B7E-A261-1D15D3F7F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DDEE-D596-4726-A6D3-8DCD6BFA919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7F2F74B1-5CA9-21B5-3C0D-0D0D79AB5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C340EF5D-18A0-80BE-883D-20E0E0AE2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B3EB-2FC5-4FC7-A927-9C39C5D24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2994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4_Title and Content">
    <p:bg>
      <p:bgPr>
        <a:solidFill>
          <a:srgbClr val="45E0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phic 17">
            <a:extLst>
              <a:ext uri="{FF2B5EF4-FFF2-40B4-BE49-F238E27FC236}">
                <a16:creationId xmlns:a16="http://schemas.microsoft.com/office/drawing/2014/main" id="{09B29F55-7A84-0422-63DC-80024FD7EC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693781"/>
            <a:ext cx="710972" cy="547043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7CA9476-8F49-C97B-EF59-88664524EB9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latin typeface="Work Sans Black" panose="020F0502020204030204" pitchFamily="2" charset="0"/>
              </a:defRPr>
            </a:lvl1pPr>
          </a:lstStyle>
          <a:p>
            <a:r>
              <a:rPr lang="en-GB" dirty="0"/>
              <a:t>TITLE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2E016E-BA66-369E-E842-46305D0C9A6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000">
                <a:latin typeface="Work Sans ExtraBold" pitchFamily="50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DF2F8610-8FFC-8169-41B2-B2654CA84C8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000">
                <a:latin typeface="Work Sans ExtraBold" pitchFamily="50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8D5AD0-E426-88E9-7C07-AA706C863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DDEE-D596-4726-A6D3-8DCD6BFA919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F5B988-4896-A942-7B92-452A32B70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9A5C1BE9-56A1-4875-AAAC-CACC556B8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B3EB-2FC5-4FC7-A927-9C39C5D24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8098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5_Title and Content">
    <p:bg>
      <p:bgPr>
        <a:solidFill>
          <a:srgbClr val="45E0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60079165-8787-AA26-AD3C-718F03D26E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687409"/>
            <a:ext cx="712628" cy="548318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8C9E476-49D2-2022-A4B7-57AC63352E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solidFill>
                  <a:srgbClr val="14545E"/>
                </a:solidFill>
                <a:latin typeface="Work Sans Black" panose="020F0502020204030204" pitchFamily="2" charset="0"/>
              </a:defRPr>
            </a:lvl1pPr>
          </a:lstStyle>
          <a:p>
            <a:r>
              <a:rPr lang="en-GB" dirty="0"/>
              <a:t>TITLE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818BF-E55B-AF7A-7746-E916D770114A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000">
                <a:solidFill>
                  <a:srgbClr val="14545E"/>
                </a:solidFill>
                <a:latin typeface="Work Sans ExtraBold" pitchFamily="50" charset="0"/>
              </a:defRPr>
            </a:lvl1pPr>
            <a:lvl2pPr>
              <a:defRPr>
                <a:solidFill>
                  <a:srgbClr val="14545E"/>
                </a:solidFill>
              </a:defRPr>
            </a:lvl2pPr>
            <a:lvl3pPr>
              <a:defRPr>
                <a:solidFill>
                  <a:srgbClr val="14545E"/>
                </a:solidFill>
              </a:defRPr>
            </a:lvl3pPr>
            <a:lvl4pPr>
              <a:defRPr>
                <a:solidFill>
                  <a:srgbClr val="14545E"/>
                </a:solidFill>
              </a:defRPr>
            </a:lvl4pPr>
            <a:lvl5pPr>
              <a:defRPr>
                <a:solidFill>
                  <a:srgbClr val="14545E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8BC4CD0D-7EA7-7BA7-0400-4E8E5C17A07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000">
                <a:solidFill>
                  <a:srgbClr val="14545E"/>
                </a:solidFill>
                <a:latin typeface="Work Sans ExtraBold" pitchFamily="50" charset="0"/>
              </a:defRPr>
            </a:lvl1pPr>
            <a:lvl2pPr>
              <a:defRPr>
                <a:solidFill>
                  <a:srgbClr val="14545E"/>
                </a:solidFill>
              </a:defRPr>
            </a:lvl2pPr>
            <a:lvl3pPr>
              <a:defRPr>
                <a:solidFill>
                  <a:srgbClr val="14545E"/>
                </a:solidFill>
              </a:defRPr>
            </a:lvl3pPr>
            <a:lvl4pPr>
              <a:defRPr>
                <a:solidFill>
                  <a:srgbClr val="14545E"/>
                </a:solidFill>
              </a:defRPr>
            </a:lvl4pPr>
            <a:lvl5pPr>
              <a:defRPr>
                <a:solidFill>
                  <a:srgbClr val="14545E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E900E5-9A06-338F-D5A1-2C21AF988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DDEE-D596-4726-A6D3-8DCD6BFA919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ADE0181E-96B0-4E2E-C459-623244BBF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7655AB6-4FAD-83CB-6C0B-E98ED6218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B3EB-2FC5-4FC7-A927-9C39C5D24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2059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6_Title and Content">
    <p:bg>
      <p:bgPr>
        <a:solidFill>
          <a:srgbClr val="E5FF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D110993D-90CF-526E-4CB3-269AB2D604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693781"/>
            <a:ext cx="710972" cy="547043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8197CBA-1900-E398-975C-8207B10525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solidFill>
                  <a:srgbClr val="14545E"/>
                </a:solidFill>
                <a:latin typeface="Work Sans Black" panose="020F0502020204030204" pitchFamily="2" charset="0"/>
              </a:defRPr>
            </a:lvl1pPr>
          </a:lstStyle>
          <a:p>
            <a:r>
              <a:rPr lang="en-GB" dirty="0"/>
              <a:t>TITLE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52F3D1-AA47-ACDA-E8B7-6B54F58B32DA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000">
                <a:solidFill>
                  <a:srgbClr val="14545E"/>
                </a:solidFill>
                <a:latin typeface="Work Sans ExtraBold" pitchFamily="50" charset="0"/>
              </a:defRPr>
            </a:lvl1pPr>
            <a:lvl2pPr>
              <a:defRPr>
                <a:solidFill>
                  <a:srgbClr val="14545E"/>
                </a:solidFill>
              </a:defRPr>
            </a:lvl2pPr>
            <a:lvl3pPr>
              <a:defRPr>
                <a:solidFill>
                  <a:srgbClr val="14545E"/>
                </a:solidFill>
              </a:defRPr>
            </a:lvl3pPr>
            <a:lvl4pPr>
              <a:defRPr>
                <a:solidFill>
                  <a:srgbClr val="14545E"/>
                </a:solidFill>
              </a:defRPr>
            </a:lvl4pPr>
            <a:lvl5pPr>
              <a:defRPr>
                <a:solidFill>
                  <a:srgbClr val="14545E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6C9C4631-843A-CAE8-1926-EF20BEB45F26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000">
                <a:solidFill>
                  <a:srgbClr val="14545E"/>
                </a:solidFill>
                <a:latin typeface="Work Sans ExtraBold" pitchFamily="50" charset="0"/>
              </a:defRPr>
            </a:lvl1pPr>
            <a:lvl2pPr>
              <a:defRPr>
                <a:solidFill>
                  <a:srgbClr val="14545E"/>
                </a:solidFill>
              </a:defRPr>
            </a:lvl2pPr>
            <a:lvl3pPr>
              <a:defRPr>
                <a:solidFill>
                  <a:srgbClr val="14545E"/>
                </a:solidFill>
              </a:defRPr>
            </a:lvl3pPr>
            <a:lvl4pPr>
              <a:defRPr>
                <a:solidFill>
                  <a:srgbClr val="14545E"/>
                </a:solidFill>
              </a:defRPr>
            </a:lvl4pPr>
            <a:lvl5pPr>
              <a:defRPr>
                <a:solidFill>
                  <a:srgbClr val="14545E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23B76D-8234-3B00-33AA-5E5647EBC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DDEE-D596-4726-A6D3-8DCD6BFA919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319EE23-9C19-9582-6EF1-319D0BF8A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FE67BB6-F03F-6EF2-7C66-8F082461F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B3EB-2FC5-4FC7-A927-9C39C5D24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9751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7_Title and Content">
    <p:bg>
      <p:bgPr>
        <a:solidFill>
          <a:srgbClr val="3340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3DDD1E74-91CB-C941-BFE2-B996DE792E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693781"/>
            <a:ext cx="710972" cy="5470438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4DE5EC4D-D219-A12B-1B9B-D11AFAEDA9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latin typeface="Work Sans Black" panose="020F0502020204030204" pitchFamily="2" charset="0"/>
              </a:defRPr>
            </a:lvl1pPr>
          </a:lstStyle>
          <a:p>
            <a:r>
              <a:rPr lang="en-GB" dirty="0"/>
              <a:t>TITLE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0B39042-F922-0A39-3CF9-0E6F9135CE6F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000">
                <a:latin typeface="Work Sans ExtraBold" pitchFamily="50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EB5BBC2E-32A3-5B75-D814-930CA5EA2B33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000">
                <a:latin typeface="Work Sans ExtraBold" pitchFamily="50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532462-29ED-A4CD-3F54-B44C23C4F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DDEE-D596-4726-A6D3-8DCD6BFA919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5F9F70-02D0-D4D3-CAD2-166DB63DB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37B5DAFE-B480-3F34-0BC7-4526058A9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B3EB-2FC5-4FC7-A927-9C39C5D24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2771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36235-F15B-CDDA-5CEE-6203D5DEA6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D1F0E0"/>
                </a:solidFill>
              </a:defRPr>
            </a:lvl1pPr>
          </a:lstStyle>
          <a:p>
            <a:r>
              <a:rPr lang="en-GB" dirty="0"/>
              <a:t>SLIDE TITLE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16398-E0D8-53C5-5C45-BBD9B2B3035E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rgbClr val="D1F0E0"/>
                </a:solidFill>
              </a:defRPr>
            </a:lvl1pPr>
            <a:lvl2pPr>
              <a:defRPr>
                <a:solidFill>
                  <a:srgbClr val="D1F0E0"/>
                </a:solidFill>
              </a:defRPr>
            </a:lvl2pPr>
            <a:lvl3pPr>
              <a:defRPr>
                <a:solidFill>
                  <a:srgbClr val="D1F0E0"/>
                </a:solidFill>
              </a:defRPr>
            </a:lvl3pPr>
            <a:lvl4pPr>
              <a:defRPr>
                <a:solidFill>
                  <a:srgbClr val="D1F0E0"/>
                </a:solidFill>
              </a:defRPr>
            </a:lvl4pPr>
            <a:lvl5pPr>
              <a:defRPr>
                <a:solidFill>
                  <a:srgbClr val="D1F0E0"/>
                </a:solidFill>
              </a:defRPr>
            </a:lvl5pPr>
          </a:lstStyle>
          <a:p>
            <a:pPr lvl="0"/>
            <a:r>
              <a:rPr lang="en-GB" dirty="0"/>
              <a:t>HEADING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21" name="Graphic 20">
            <a:extLst>
              <a:ext uri="{FF2B5EF4-FFF2-40B4-BE49-F238E27FC236}">
                <a16:creationId xmlns:a16="http://schemas.microsoft.com/office/drawing/2014/main" id="{39D77ED3-4B22-0091-DBDD-C0DC15844B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706525"/>
            <a:ext cx="707659" cy="5444950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165B98-272A-570A-6D4C-AE171A0C3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DDEE-D596-4726-A6D3-8DCD6BFA919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2BD2B7-B29D-FE11-D001-E055BFBF4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45ED83-13B7-98CB-C082-79EDFD020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B3EB-2FC5-4FC7-A927-9C39C5D24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5931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8_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02678436-EFF4-2A53-A22E-8047A3F3B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693781"/>
            <a:ext cx="710972" cy="547043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B176E0A-D799-9468-5663-41E90C2AE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solidFill>
                  <a:srgbClr val="334069"/>
                </a:solidFill>
                <a:latin typeface="Work Sans Black" panose="020F0502020204030204" pitchFamily="2" charset="0"/>
              </a:defRPr>
            </a:lvl1pPr>
          </a:lstStyle>
          <a:p>
            <a:r>
              <a:rPr lang="en-GB" dirty="0"/>
              <a:t>TITLE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52099-43B8-E949-DDCE-9DBFE604DD0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000">
                <a:solidFill>
                  <a:srgbClr val="334069"/>
                </a:solidFill>
                <a:latin typeface="Work Sans ExtraBold" pitchFamily="50" charset="0"/>
              </a:defRPr>
            </a:lvl1pPr>
            <a:lvl2pPr>
              <a:defRPr>
                <a:solidFill>
                  <a:srgbClr val="334069"/>
                </a:solidFill>
              </a:defRPr>
            </a:lvl2pPr>
            <a:lvl3pPr>
              <a:defRPr>
                <a:solidFill>
                  <a:srgbClr val="334069"/>
                </a:solidFill>
              </a:defRPr>
            </a:lvl3pPr>
            <a:lvl4pPr>
              <a:defRPr>
                <a:solidFill>
                  <a:srgbClr val="334069"/>
                </a:solidFill>
              </a:defRPr>
            </a:lvl4pPr>
            <a:lvl5pPr>
              <a:defRPr>
                <a:solidFill>
                  <a:srgbClr val="334069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8FFC740B-C014-C036-BEE5-738B4B99CF6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000">
                <a:solidFill>
                  <a:srgbClr val="334069"/>
                </a:solidFill>
                <a:latin typeface="Work Sans ExtraBold" pitchFamily="50" charset="0"/>
              </a:defRPr>
            </a:lvl1pPr>
            <a:lvl2pPr>
              <a:defRPr>
                <a:solidFill>
                  <a:srgbClr val="334069"/>
                </a:solidFill>
              </a:defRPr>
            </a:lvl2pPr>
            <a:lvl3pPr>
              <a:defRPr>
                <a:solidFill>
                  <a:srgbClr val="334069"/>
                </a:solidFill>
              </a:defRPr>
            </a:lvl3pPr>
            <a:lvl4pPr>
              <a:defRPr>
                <a:solidFill>
                  <a:srgbClr val="334069"/>
                </a:solidFill>
              </a:defRPr>
            </a:lvl4pPr>
            <a:lvl5pPr>
              <a:defRPr>
                <a:solidFill>
                  <a:srgbClr val="334069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DCFD17-83FB-A2F1-8996-050474053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DDEE-D596-4726-A6D3-8DCD6BFA919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2B68CA6-44FD-799C-BAE5-C8D9CCF27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DD2F062-F276-0A07-547C-573ED0E97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B3EB-2FC5-4FC7-A927-9C39C5D24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2267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9_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B0425618-BBB7-6C42-A42D-4EB62F711D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681037"/>
            <a:ext cx="714284" cy="549592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9C79B87-7484-9373-F494-5B27B4AE7F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solidFill>
                  <a:srgbClr val="14545E"/>
                </a:solidFill>
                <a:latin typeface="Work Sans Black" panose="020F0502020204030204" pitchFamily="2" charset="0"/>
              </a:defRPr>
            </a:lvl1pPr>
          </a:lstStyle>
          <a:p>
            <a:r>
              <a:rPr lang="en-GB" dirty="0"/>
              <a:t>TITLE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912FD-87C9-0300-B52A-1032B0C0733E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000">
                <a:solidFill>
                  <a:srgbClr val="14545E"/>
                </a:solidFill>
                <a:latin typeface="Work Sans ExtraBold" pitchFamily="50" charset="0"/>
              </a:defRPr>
            </a:lvl1pPr>
            <a:lvl2pPr>
              <a:defRPr>
                <a:solidFill>
                  <a:srgbClr val="14545E"/>
                </a:solidFill>
              </a:defRPr>
            </a:lvl2pPr>
            <a:lvl3pPr>
              <a:defRPr>
                <a:solidFill>
                  <a:srgbClr val="14545E"/>
                </a:solidFill>
              </a:defRPr>
            </a:lvl3pPr>
            <a:lvl4pPr>
              <a:defRPr>
                <a:solidFill>
                  <a:srgbClr val="14545E"/>
                </a:solidFill>
              </a:defRPr>
            </a:lvl4pPr>
            <a:lvl5pPr>
              <a:defRPr>
                <a:solidFill>
                  <a:srgbClr val="14545E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B0AE8DB2-2117-5FC2-911F-D6005B9CF6B6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000">
                <a:solidFill>
                  <a:srgbClr val="14545E"/>
                </a:solidFill>
                <a:latin typeface="Work Sans ExtraBold" pitchFamily="50" charset="0"/>
              </a:defRPr>
            </a:lvl1pPr>
            <a:lvl2pPr>
              <a:defRPr>
                <a:solidFill>
                  <a:srgbClr val="14545E"/>
                </a:solidFill>
              </a:defRPr>
            </a:lvl2pPr>
            <a:lvl3pPr>
              <a:defRPr>
                <a:solidFill>
                  <a:srgbClr val="14545E"/>
                </a:solidFill>
              </a:defRPr>
            </a:lvl3pPr>
            <a:lvl4pPr>
              <a:defRPr>
                <a:solidFill>
                  <a:srgbClr val="14545E"/>
                </a:solidFill>
              </a:defRPr>
            </a:lvl4pPr>
            <a:lvl5pPr>
              <a:defRPr>
                <a:solidFill>
                  <a:srgbClr val="14545E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2E83B5-1547-EFCD-0528-55A4B6777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DDEE-D596-4726-A6D3-8DCD6BFA919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4BF550-AFB8-1637-6C26-8032CEC1E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AFB610F2-FCC0-25AE-58BF-D248C08C6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B3EB-2FC5-4FC7-A927-9C39C5D24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180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0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60BC257-777B-0854-220D-4D2FAC8DBA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29000"/>
            <a:ext cx="682941" cy="54000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638B71D-585C-BB62-0B02-EBFADBB88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dirty="0"/>
              <a:t>TITLE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B3161BA-341C-EBC4-D53D-C39C04384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A2865CD2-12DE-CFE4-4BD0-F6DDCB4FE0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B3BC3F-7E8B-862E-0AB0-A77BC6BC8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DDEE-D596-4726-A6D3-8DCD6BFA919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C127CD-2680-56E7-F666-D776552AB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B4EAC75-2466-BD98-0AD8-E3B4A3DFA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B3EB-2FC5-4FC7-A927-9C39C5D24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9716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1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raphic 20">
            <a:extLst>
              <a:ext uri="{FF2B5EF4-FFF2-40B4-BE49-F238E27FC236}">
                <a16:creationId xmlns:a16="http://schemas.microsoft.com/office/drawing/2014/main" id="{39D77ED3-4B22-0091-DBDD-C0DC15844B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706525"/>
            <a:ext cx="707659" cy="544495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45F3EB24-1C9D-9E1A-2F41-BC6D92170B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dirty="0"/>
              <a:t>TITLE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8A246C0-1D0A-66B3-AA78-DCFA51CAD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3E1DD1C-817A-C325-6AA3-046655DBD3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B5E2CE-D346-24EF-BC4D-238FA252E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DDEE-D596-4726-A6D3-8DCD6BFA919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38520C-B96C-3603-D68E-A038D64F2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7857D3-57A4-F16A-1C85-E8DF753F9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B3EB-2FC5-4FC7-A927-9C39C5D24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4032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2_Title and Content">
    <p:bg>
      <p:bgPr>
        <a:solidFill>
          <a:srgbClr val="D1F0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9E1AA1F5-EEC1-8E44-5CBF-96592E1B5E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706525"/>
            <a:ext cx="707659" cy="544495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EA534810-ABAD-7EB6-D9FF-767BFD31E7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14545E"/>
                </a:solidFill>
              </a:defRPr>
            </a:lvl1pPr>
          </a:lstStyle>
          <a:p>
            <a:r>
              <a:rPr lang="en-GB" dirty="0"/>
              <a:t>TITLE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3F8D1B0-D6C1-EBDF-04EF-307AA0542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rgbClr val="14545E"/>
                </a:solidFill>
              </a:defRPr>
            </a:lvl1pPr>
            <a:lvl2pPr>
              <a:defRPr sz="2800">
                <a:solidFill>
                  <a:srgbClr val="14545E"/>
                </a:solidFill>
              </a:defRPr>
            </a:lvl2pPr>
            <a:lvl3pPr>
              <a:defRPr sz="2400">
                <a:solidFill>
                  <a:srgbClr val="14545E"/>
                </a:solidFill>
              </a:defRPr>
            </a:lvl3pPr>
            <a:lvl4pPr>
              <a:defRPr sz="2000">
                <a:solidFill>
                  <a:srgbClr val="14545E"/>
                </a:solidFill>
              </a:defRPr>
            </a:lvl4pPr>
            <a:lvl5pPr>
              <a:defRPr sz="2000">
                <a:solidFill>
                  <a:srgbClr val="14545E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C65F4139-1779-CC57-4EA3-63074C62F4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14545E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34532-0F04-C0E1-D5C5-497185482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DDEE-D596-4726-A6D3-8DCD6BFA919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73D77F-41F8-02B5-5138-38CBE3E4F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C38C9DF9-45D9-91FC-FE13-DE44CD7A1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B3EB-2FC5-4FC7-A927-9C39C5D24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3173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3_Title and Content">
    <p:bg>
      <p:bgPr>
        <a:solidFill>
          <a:srgbClr val="D1F0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9E1AA1F5-EEC1-8E44-5CBF-96592E1B5E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706525"/>
            <a:ext cx="707659" cy="5444950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F1FF2C52-8700-4189-DD57-8A12E4D1A1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681037"/>
            <a:ext cx="714284" cy="5495926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FED2AB70-F372-4632-B2A2-E6967746257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14545E"/>
                </a:solidFill>
              </a:defRPr>
            </a:lvl1pPr>
          </a:lstStyle>
          <a:p>
            <a:r>
              <a:rPr lang="en-GB" dirty="0"/>
              <a:t>TITLE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1C00E40-74A7-E48D-0A38-ED9EF44C6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rgbClr val="14545E"/>
                </a:solidFill>
              </a:defRPr>
            </a:lvl1pPr>
            <a:lvl2pPr>
              <a:defRPr sz="2800">
                <a:solidFill>
                  <a:srgbClr val="14545E"/>
                </a:solidFill>
              </a:defRPr>
            </a:lvl2pPr>
            <a:lvl3pPr>
              <a:defRPr sz="2400">
                <a:solidFill>
                  <a:srgbClr val="14545E"/>
                </a:solidFill>
              </a:defRPr>
            </a:lvl3pPr>
            <a:lvl4pPr>
              <a:defRPr sz="2000">
                <a:solidFill>
                  <a:srgbClr val="14545E"/>
                </a:solidFill>
              </a:defRPr>
            </a:lvl4pPr>
            <a:lvl5pPr>
              <a:defRPr sz="2000">
                <a:solidFill>
                  <a:srgbClr val="14545E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53039063-A651-2A32-0062-345ED55FCC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14545E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6D12D9-E3B1-D59D-261A-D9BDACAEA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DDEE-D596-4726-A6D3-8DCD6BFA919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E982D8-1177-10E7-F960-4057B802E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ADFF6A0-3EE3-0490-CA06-5AD25839F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B3EB-2FC5-4FC7-A927-9C39C5D24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0202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4_Title and Content">
    <p:bg>
      <p:bgPr>
        <a:solidFill>
          <a:srgbClr val="45E0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phic 17">
            <a:extLst>
              <a:ext uri="{FF2B5EF4-FFF2-40B4-BE49-F238E27FC236}">
                <a16:creationId xmlns:a16="http://schemas.microsoft.com/office/drawing/2014/main" id="{09B29F55-7A84-0422-63DC-80024FD7EC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693781"/>
            <a:ext cx="710972" cy="5470438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3240D1A0-B529-F04E-B276-C4CEEC09B1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dirty="0"/>
              <a:t>TITLE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8F394F5-2BC8-A306-D011-989658385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3F2792B-85FA-43A2-8408-AA690040F8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F9536E-0F24-2F44-47DA-10F30179A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DDEE-D596-4726-A6D3-8DCD6BFA919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78CA00-99B6-C902-6CE6-1237AB27F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26EB8A-87E4-3F1A-4285-C9495EAE0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B3EB-2FC5-4FC7-A927-9C39C5D24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1798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5_Title and Content">
    <p:bg>
      <p:bgPr>
        <a:solidFill>
          <a:srgbClr val="45E0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60079165-8787-AA26-AD3C-718F03D26E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687409"/>
            <a:ext cx="712628" cy="5483182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B5FE346B-B831-4534-9998-A488AC248C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14545E"/>
                </a:solidFill>
              </a:defRPr>
            </a:lvl1pPr>
          </a:lstStyle>
          <a:p>
            <a:r>
              <a:rPr lang="en-GB" dirty="0"/>
              <a:t>TITLE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427A37-76E4-ED32-4759-0526839F1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rgbClr val="14545E"/>
                </a:solidFill>
              </a:defRPr>
            </a:lvl1pPr>
            <a:lvl2pPr>
              <a:defRPr sz="2800">
                <a:solidFill>
                  <a:srgbClr val="14545E"/>
                </a:solidFill>
              </a:defRPr>
            </a:lvl2pPr>
            <a:lvl3pPr>
              <a:defRPr sz="2400">
                <a:solidFill>
                  <a:srgbClr val="14545E"/>
                </a:solidFill>
              </a:defRPr>
            </a:lvl3pPr>
            <a:lvl4pPr>
              <a:defRPr sz="2000">
                <a:solidFill>
                  <a:srgbClr val="14545E"/>
                </a:solidFill>
              </a:defRPr>
            </a:lvl4pPr>
            <a:lvl5pPr>
              <a:defRPr sz="2000">
                <a:solidFill>
                  <a:srgbClr val="14545E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F2E8C9A8-1A58-5E5C-0D67-3F7E8D7537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14545E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7FC630-FF2A-BAFF-5EFD-51CC4D323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DDEE-D596-4726-A6D3-8DCD6BFA919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130DC5-391B-1EF2-A3B2-EA3D4F932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97646F4-D84A-4A57-3FC0-BB30AF18F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B3EB-2FC5-4FC7-A927-9C39C5D24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4900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6_Title and Content">
    <p:bg>
      <p:bgPr>
        <a:solidFill>
          <a:srgbClr val="E5FF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D110993D-90CF-526E-4CB3-269AB2D604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693781"/>
            <a:ext cx="710972" cy="5470438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5B76FAA7-897E-885B-EFCF-DF3748E182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14545E"/>
                </a:solidFill>
              </a:defRPr>
            </a:lvl1pPr>
          </a:lstStyle>
          <a:p>
            <a:r>
              <a:rPr lang="en-GB" dirty="0"/>
              <a:t>TITLE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DDAFB61-C697-FC04-4E83-D48287D26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rgbClr val="14545E"/>
                </a:solidFill>
              </a:defRPr>
            </a:lvl1pPr>
            <a:lvl2pPr>
              <a:defRPr sz="2800">
                <a:solidFill>
                  <a:srgbClr val="14545E"/>
                </a:solidFill>
              </a:defRPr>
            </a:lvl2pPr>
            <a:lvl3pPr>
              <a:defRPr sz="2400">
                <a:solidFill>
                  <a:srgbClr val="14545E"/>
                </a:solidFill>
              </a:defRPr>
            </a:lvl3pPr>
            <a:lvl4pPr>
              <a:defRPr sz="2000">
                <a:solidFill>
                  <a:srgbClr val="14545E"/>
                </a:solidFill>
              </a:defRPr>
            </a:lvl4pPr>
            <a:lvl5pPr>
              <a:defRPr sz="2000">
                <a:solidFill>
                  <a:srgbClr val="14545E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181E3023-D762-E138-6A34-1F95681163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14545E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30A7D6-893C-20E4-331F-E471C020B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DDEE-D596-4726-A6D3-8DCD6BFA919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71ABBA-F559-48E8-BE8D-108A63801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657023-54FC-F05E-F0D1-4D8FC2520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B3EB-2FC5-4FC7-A927-9C39C5D24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0920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7_Title and Content">
    <p:bg>
      <p:bgPr>
        <a:solidFill>
          <a:srgbClr val="3340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3DDD1E74-91CB-C941-BFE2-B996DE792E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693781"/>
            <a:ext cx="710972" cy="547043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1CEA10D-C33D-FA8A-F1AB-F940E8E253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dirty="0"/>
              <a:t>TITLE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CAC6F-0AAD-5B6C-426A-623063B1DA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243EF6D9-4F9F-9EE2-51FE-DEFEABEFEB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F4CEDE-6DA6-08D7-E755-5E431F106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DDEE-D596-4726-A6D3-8DCD6BFA919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7F18CA-C93A-10DA-0164-DFF327144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65858F-81C8-0485-41F7-AA20BAF0C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B3EB-2FC5-4FC7-A927-9C39C5D24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0292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_Title and Content">
    <p:bg>
      <p:bgPr>
        <a:solidFill>
          <a:srgbClr val="D1F0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36235-F15B-CDDA-5CEE-6203D5DEA6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14545E"/>
                </a:solidFill>
              </a:defRPr>
            </a:lvl1pPr>
          </a:lstStyle>
          <a:p>
            <a:r>
              <a:rPr lang="en-GB" dirty="0"/>
              <a:t>SLIDE TITLE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16398-E0D8-53C5-5C45-BBD9B2B3035E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rgbClr val="14545E"/>
                </a:solidFill>
              </a:defRPr>
            </a:lvl1pPr>
            <a:lvl2pPr>
              <a:defRPr>
                <a:solidFill>
                  <a:srgbClr val="14545E"/>
                </a:solidFill>
              </a:defRPr>
            </a:lvl2pPr>
            <a:lvl3pPr>
              <a:defRPr>
                <a:solidFill>
                  <a:srgbClr val="14545E"/>
                </a:solidFill>
              </a:defRPr>
            </a:lvl3pPr>
            <a:lvl4pPr>
              <a:defRPr>
                <a:solidFill>
                  <a:srgbClr val="14545E"/>
                </a:solidFill>
              </a:defRPr>
            </a:lvl4pPr>
            <a:lvl5pPr>
              <a:defRPr>
                <a:solidFill>
                  <a:srgbClr val="14545E"/>
                </a:solidFill>
              </a:defRPr>
            </a:lvl5pPr>
          </a:lstStyle>
          <a:p>
            <a:pPr lvl="0"/>
            <a:r>
              <a:rPr lang="en-GB" dirty="0"/>
              <a:t>HEADING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9E1AA1F5-EEC1-8E44-5CBF-96592E1B5E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706525"/>
            <a:ext cx="707659" cy="5444950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017B56-B5A7-1CD6-BD51-E8F2A10ED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9A3FD46-7F2E-C01A-0D15-249482CFD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90ACCCC-BBBB-7FCB-DBB7-CF67DBBAA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7126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8_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02678436-EFF4-2A53-A22E-8047A3F3B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693781"/>
            <a:ext cx="710972" cy="5470439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B766E7DD-FED7-8120-6711-A40EA44FE03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34069"/>
                </a:solidFill>
              </a:defRPr>
            </a:lvl1pPr>
          </a:lstStyle>
          <a:p>
            <a:r>
              <a:rPr lang="en-GB" dirty="0"/>
              <a:t>TITLE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7C1E005-FBBA-62C1-A1F5-4C4384A0A2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rgbClr val="334069"/>
                </a:solidFill>
              </a:defRPr>
            </a:lvl1pPr>
            <a:lvl2pPr>
              <a:defRPr sz="2800">
                <a:solidFill>
                  <a:srgbClr val="334069"/>
                </a:solidFill>
              </a:defRPr>
            </a:lvl2pPr>
            <a:lvl3pPr>
              <a:defRPr sz="2400">
                <a:solidFill>
                  <a:srgbClr val="334069"/>
                </a:solidFill>
              </a:defRPr>
            </a:lvl3pPr>
            <a:lvl4pPr>
              <a:defRPr sz="2000">
                <a:solidFill>
                  <a:srgbClr val="334069"/>
                </a:solidFill>
              </a:defRPr>
            </a:lvl4pPr>
            <a:lvl5pPr>
              <a:defRPr sz="2000">
                <a:solidFill>
                  <a:srgbClr val="334069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C389B7E8-8D10-136C-19D9-E5164D66D3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334069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ABB588-B040-1F16-0EC5-A25FB3FE1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DDEE-D596-4726-A6D3-8DCD6BFA919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BCBFED-1422-F1CE-A1A8-662169E59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8C54A3C-0C46-39FD-EEE9-CE649CFAC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B3EB-2FC5-4FC7-A927-9C39C5D24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2861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9_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B0425618-BBB7-6C42-A42D-4EB62F711D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681037"/>
            <a:ext cx="714284" cy="5495926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9AE7CCD7-EE21-78A8-8BAD-77647CE7BD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14545E"/>
                </a:solidFill>
              </a:defRPr>
            </a:lvl1pPr>
          </a:lstStyle>
          <a:p>
            <a:r>
              <a:rPr lang="en-GB" dirty="0"/>
              <a:t>TITLE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BDAA512-0CD2-D705-0354-BA6664555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rgbClr val="14545E"/>
                </a:solidFill>
              </a:defRPr>
            </a:lvl1pPr>
            <a:lvl2pPr>
              <a:defRPr sz="2800">
                <a:solidFill>
                  <a:srgbClr val="14545E"/>
                </a:solidFill>
              </a:defRPr>
            </a:lvl2pPr>
            <a:lvl3pPr>
              <a:defRPr sz="2400">
                <a:solidFill>
                  <a:srgbClr val="14545E"/>
                </a:solidFill>
              </a:defRPr>
            </a:lvl3pPr>
            <a:lvl4pPr>
              <a:defRPr sz="2000">
                <a:solidFill>
                  <a:srgbClr val="14545E"/>
                </a:solidFill>
              </a:defRPr>
            </a:lvl4pPr>
            <a:lvl5pPr>
              <a:defRPr sz="2000">
                <a:solidFill>
                  <a:srgbClr val="14545E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04225E4A-C92B-F03A-E865-7B39951CDF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14545E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E420C6-ADA6-B0A1-CF0A-B416B3340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DDEE-D596-4726-A6D3-8DCD6BFA919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7C03E6-BD31-BAE2-D9A0-4486CFE23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D653122-7250-24E4-BC07-A18974317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B3EB-2FC5-4FC7-A927-9C39C5D24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6473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9_Title and Content">
    <p:bg>
      <p:bgPr>
        <a:solidFill>
          <a:srgbClr val="D1F0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36235-F15B-CDDA-5CEE-6203D5DEA6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14545E"/>
                </a:solidFill>
              </a:defRPr>
            </a:lvl1pPr>
          </a:lstStyle>
          <a:p>
            <a:r>
              <a:rPr lang="en-GB" dirty="0"/>
              <a:t>SLIDE TITLE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16398-E0D8-53C5-5C45-BBD9B2B3035E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rgbClr val="14545E"/>
                </a:solidFill>
              </a:defRPr>
            </a:lvl1pPr>
            <a:lvl2pPr>
              <a:defRPr>
                <a:solidFill>
                  <a:srgbClr val="14545E"/>
                </a:solidFill>
              </a:defRPr>
            </a:lvl2pPr>
            <a:lvl3pPr>
              <a:defRPr>
                <a:solidFill>
                  <a:srgbClr val="14545E"/>
                </a:solidFill>
              </a:defRPr>
            </a:lvl3pPr>
            <a:lvl4pPr>
              <a:defRPr>
                <a:solidFill>
                  <a:srgbClr val="14545E"/>
                </a:solidFill>
              </a:defRPr>
            </a:lvl4pPr>
            <a:lvl5pPr>
              <a:defRPr>
                <a:solidFill>
                  <a:srgbClr val="14545E"/>
                </a:solidFill>
              </a:defRPr>
            </a:lvl5pPr>
          </a:lstStyle>
          <a:p>
            <a:pPr lvl="0"/>
            <a:r>
              <a:rPr lang="en-GB" dirty="0"/>
              <a:t>HEADING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9E1AA1F5-EEC1-8E44-5CBF-96592E1B5E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706525"/>
            <a:ext cx="707659" cy="5444950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F1FF2C52-8700-4189-DD57-8A12E4D1A1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681037"/>
            <a:ext cx="714284" cy="5495926"/>
          </a:xfrm>
          <a:prstGeom prst="rect">
            <a:avLst/>
          </a:prstGeom>
        </p:spPr>
      </p:pic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88D4CA17-6C12-6FFB-F6D7-A3DB54597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DDEE-D596-4726-A6D3-8DCD6BFA919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10884933-5817-BD1E-197C-7AFEC55D6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E16CB36-89EB-AF4B-DCA1-2FB79E7DF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B3EB-2FC5-4FC7-A927-9C39C5D24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8556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>
      <p:bgPr>
        <a:solidFill>
          <a:srgbClr val="45E0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36235-F15B-CDDA-5CEE-6203D5DEA6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SLIDE TITLE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16398-E0D8-53C5-5C45-BBD9B2B3035E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HEADING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pic>
        <p:nvPicPr>
          <p:cNvPr id="18" name="Graphic 17">
            <a:extLst>
              <a:ext uri="{FF2B5EF4-FFF2-40B4-BE49-F238E27FC236}">
                <a16:creationId xmlns:a16="http://schemas.microsoft.com/office/drawing/2014/main" id="{09B29F55-7A84-0422-63DC-80024FD7EC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693781"/>
            <a:ext cx="710972" cy="5470438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BC2F77-1052-7BBB-F6BC-116B637D5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DDEE-D596-4726-A6D3-8DCD6BFA919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B2BC20-BB2E-2E44-3271-996C052EB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111EDC-24B2-0CDF-B91E-9894244B1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B3EB-2FC5-4FC7-A927-9C39C5D24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9628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Title and Content">
    <p:bg>
      <p:bgPr>
        <a:solidFill>
          <a:srgbClr val="45E0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36235-F15B-CDDA-5CEE-6203D5DEA6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14545E"/>
                </a:solidFill>
              </a:defRPr>
            </a:lvl1pPr>
          </a:lstStyle>
          <a:p>
            <a:r>
              <a:rPr lang="en-GB" dirty="0"/>
              <a:t>SLIDE TITLE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16398-E0D8-53C5-5C45-BBD9B2B3035E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HEADING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08AD9D-FAE4-1F01-4277-A4A50C6A8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DDEE-D596-4726-A6D3-8DCD6BFA919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7250E-7F09-B71C-E7FA-042E0CBED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F28AA5-6CA0-ACEA-EFFC-6595E6127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14545E"/>
                </a:solidFill>
                <a:latin typeface="IBM Plex Mono Light" panose="020B0409050203000203" pitchFamily="49" charset="0"/>
              </a:defRPr>
            </a:lvl1pPr>
          </a:lstStyle>
          <a:p>
            <a:fld id="{998DB3EB-2FC5-4FC7-A927-9C39C5D248B5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60079165-8787-AA26-AD3C-718F03D26E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687409"/>
            <a:ext cx="712628" cy="5483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6143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>
      <p:bgPr>
        <a:solidFill>
          <a:srgbClr val="E5FF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36235-F15B-CDDA-5CEE-6203D5DEA6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14545E"/>
                </a:solidFill>
              </a:defRPr>
            </a:lvl1pPr>
          </a:lstStyle>
          <a:p>
            <a:r>
              <a:rPr lang="en-GB" dirty="0"/>
              <a:t>SLIDE TITLE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16398-E0D8-53C5-5C45-BBD9B2B3035E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</a:lstStyle>
          <a:p>
            <a:pPr lvl="0"/>
            <a:r>
              <a:rPr lang="en-GB" dirty="0"/>
              <a:t>HEADING</a:t>
            </a:r>
          </a:p>
          <a:p>
            <a:pPr lvl="1"/>
            <a:r>
              <a:rPr lang="en-GB" dirty="0" err="1"/>
              <a:t>SeconsUBd</a:t>
            </a:r>
            <a:r>
              <a:rPr lang="en-GB" dirty="0"/>
              <a:t>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08AD9D-FAE4-1F01-4277-A4A50C6A8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DDEE-D596-4726-A6D3-8DCD6BFA919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7250E-7F09-B71C-E7FA-042E0CBED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F28AA5-6CA0-ACEA-EFFC-6595E6127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14545E"/>
                </a:solidFill>
                <a:latin typeface="IBM Plex Mono Light" panose="020B0409050203000203" pitchFamily="49" charset="0"/>
              </a:defRPr>
            </a:lvl1pPr>
          </a:lstStyle>
          <a:p>
            <a:fld id="{998DB3EB-2FC5-4FC7-A927-9C39C5D248B5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D110993D-90CF-526E-4CB3-269AB2D604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693781"/>
            <a:ext cx="710972" cy="5470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035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le and Content">
    <p:bg>
      <p:bgPr>
        <a:solidFill>
          <a:srgbClr val="3340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36235-F15B-CDDA-5CEE-6203D5DEA6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SLIDE TITLE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16398-E0D8-53C5-5C45-BBD9B2B3035E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HEADING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3DDD1E74-91CB-C941-BFE2-B996DE792E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693781"/>
            <a:ext cx="710972" cy="5470438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BEB6C2-EE54-D1DF-DB4A-6E0F93308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DDEE-D596-4726-A6D3-8DCD6BFA919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11BE2E-679B-BAE9-F483-9F4E19E8D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65C792-1043-0920-18D4-362D826D7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B3EB-2FC5-4FC7-A927-9C39C5D24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9052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C55D9D-6A3E-9AE2-4535-38A4430FD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TITLE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D6F16C-5EAC-9C0E-AFBD-0BF17237B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HEADING</a:t>
            </a:r>
          </a:p>
          <a:p>
            <a:pPr lvl="1"/>
            <a:r>
              <a:rPr lang="en-GB" dirty="0"/>
              <a:t>SECOND LAYER</a:t>
            </a:r>
          </a:p>
          <a:p>
            <a:pPr lvl="2"/>
            <a:r>
              <a:rPr lang="en-GB" dirty="0"/>
              <a:t>THIRD LAYER</a:t>
            </a:r>
          </a:p>
          <a:p>
            <a:pPr lvl="3"/>
            <a:r>
              <a:rPr lang="en-GB" dirty="0"/>
              <a:t>FOURTH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30E323-FAF2-DC74-4012-4390A67FF4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IBM Plex Mono Light" panose="020B0409050203000203" pitchFamily="49" charset="0"/>
              </a:defRPr>
            </a:lvl1pPr>
          </a:lstStyle>
          <a:p>
            <a:fld id="{F867DDEE-D596-4726-A6D3-8DCD6BFA919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12046-89BD-6327-3F3B-3F42732C1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IBM Plex Mono Light" panose="020B0409050203000203" pitchFamily="49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7E766C-E328-B1A9-1D1B-6BBE4F0CA5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IBM Plex Mono Light" panose="020B0409050203000203" pitchFamily="49" charset="0"/>
              </a:defRPr>
            </a:lvl1pPr>
          </a:lstStyle>
          <a:p>
            <a:fld id="{998DB3EB-2FC5-4FC7-A927-9C39C5D24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548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  <p:sldLayoutId id="2147483680" r:id="rId19"/>
    <p:sldLayoutId id="2147483681" r:id="rId20"/>
    <p:sldLayoutId id="2147483682" r:id="rId21"/>
    <p:sldLayoutId id="2147483683" r:id="rId22"/>
    <p:sldLayoutId id="2147483684" r:id="rId23"/>
    <p:sldLayoutId id="2147483685" r:id="rId24"/>
    <p:sldLayoutId id="2147483686" r:id="rId25"/>
    <p:sldLayoutId id="2147483687" r:id="rId26"/>
    <p:sldLayoutId id="2147483688" r:id="rId27"/>
    <p:sldLayoutId id="2147483689" r:id="rId28"/>
    <p:sldLayoutId id="2147483690" r:id="rId29"/>
    <p:sldLayoutId id="2147483691" r:id="rId30"/>
    <p:sldLayoutId id="2147483692" r:id="rId31"/>
    <p:sldLayoutId id="2147483693" r:id="rId32"/>
    <p:sldLayoutId id="2147483694" r:id="rId33"/>
    <p:sldLayoutId id="2147483695" r:id="rId34"/>
    <p:sldLayoutId id="2147483696" r:id="rId35"/>
    <p:sldLayoutId id="2147483697" r:id="rId36"/>
    <p:sldLayoutId id="2147483698" r:id="rId37"/>
    <p:sldLayoutId id="2147483699" r:id="rId38"/>
    <p:sldLayoutId id="2147483700" r:id="rId39"/>
    <p:sldLayoutId id="2147483701" r:id="rId40"/>
    <p:sldLayoutId id="2147483702" r:id="rId4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Work Sans Black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0EC4E-DAF9-5F97-D9EC-D6FB486BB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616201"/>
            <a:ext cx="9702800" cy="1325563"/>
          </a:xfrm>
        </p:spPr>
        <p:txBody>
          <a:bodyPr/>
          <a:lstStyle/>
          <a:p>
            <a:pPr rtl="0"/>
            <a:br>
              <a:rPr lang="en-US" dirty="0">
                <a:effectLst/>
                <a:latin typeface="-apple-system"/>
              </a:rPr>
            </a:br>
            <a:r>
              <a:rPr lang="en-US" dirty="0">
                <a:effectLst/>
                <a:latin typeface="+mj-lt"/>
              </a:rPr>
              <a:t> NOW IS THE TIME FOR PURPOSE </a:t>
            </a:r>
          </a:p>
        </p:txBody>
      </p:sp>
    </p:spTree>
    <p:extLst>
      <p:ext uri="{BB962C8B-B14F-4D97-AF65-F5344CB8AC3E}">
        <p14:creationId xmlns:p14="http://schemas.microsoft.com/office/powerpoint/2010/main" val="3003099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F65A7-1B72-D1A2-9663-0F7112F67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Work Sans Black"/>
              </a:rPr>
              <a:t>BUSINESS OPINION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F5F5F6-0E7E-7080-0944-AA05533451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6201"/>
            <a:ext cx="10515600" cy="4830763"/>
          </a:xfrm>
        </p:spPr>
        <p:txBody>
          <a:bodyPr/>
          <a:lstStyle/>
          <a:p>
            <a:pPr marL="0" indent="0">
              <a:buNone/>
            </a:pPr>
            <a:r>
              <a:rPr lang="en-US" sz="2400" spc="140">
                <a:latin typeface="Work Sans Medium" pitchFamily="50" charset="0"/>
              </a:rPr>
              <a:t>ROLE OF BUSINESSES IN SOCIETY</a:t>
            </a:r>
          </a:p>
          <a:p>
            <a:endParaRPr lang="en-GB"/>
          </a:p>
        </p:txBody>
      </p:sp>
      <p:sp>
        <p:nvSpPr>
          <p:cNvPr id="39" name="TextBox 3">
            <a:extLst>
              <a:ext uri="{FF2B5EF4-FFF2-40B4-BE49-F238E27FC236}">
                <a16:creationId xmlns:a16="http://schemas.microsoft.com/office/drawing/2014/main" id="{AF22F77B-00E1-DA28-69D7-82EAD6465BCF}"/>
              </a:ext>
            </a:extLst>
          </p:cNvPr>
          <p:cNvSpPr txBox="1"/>
          <p:nvPr/>
        </p:nvSpPr>
        <p:spPr>
          <a:xfrm>
            <a:off x="7112000" y="6322092"/>
            <a:ext cx="4973945" cy="3130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828"/>
              </a:lnSpc>
            </a:pPr>
            <a:r>
              <a:rPr lang="en-US" sz="1200" spc="65">
                <a:solidFill>
                  <a:srgbClr val="14545E"/>
                </a:solidFill>
                <a:latin typeface="Work Sans Light" pitchFamily="50" charset="0"/>
              </a:rPr>
              <a:t>Source: Fraser of Allander Institute Scottish Business Monitor​. </a:t>
            </a:r>
          </a:p>
        </p:txBody>
      </p:sp>
      <p:grpSp>
        <p:nvGrpSpPr>
          <p:cNvPr id="40" name="Group 8">
            <a:extLst>
              <a:ext uri="{FF2B5EF4-FFF2-40B4-BE49-F238E27FC236}">
                <a16:creationId xmlns:a16="http://schemas.microsoft.com/office/drawing/2014/main" id="{9512EF8F-CF04-89CC-F732-2EC1B092251C}"/>
              </a:ext>
            </a:extLst>
          </p:cNvPr>
          <p:cNvGrpSpPr/>
          <p:nvPr/>
        </p:nvGrpSpPr>
        <p:grpSpPr>
          <a:xfrm>
            <a:off x="1436070" y="1977792"/>
            <a:ext cx="8331964" cy="3413166"/>
            <a:chOff x="0" y="-47625"/>
            <a:chExt cx="16663929" cy="6826333"/>
          </a:xfrm>
        </p:grpSpPr>
        <p:grpSp>
          <p:nvGrpSpPr>
            <p:cNvPr id="41" name="Group 9">
              <a:extLst>
                <a:ext uri="{FF2B5EF4-FFF2-40B4-BE49-F238E27FC236}">
                  <a16:creationId xmlns:a16="http://schemas.microsoft.com/office/drawing/2014/main" id="{62EC2038-02E8-0904-6E9C-18C3F71C6BE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834174" y="178388"/>
              <a:ext cx="15829755" cy="6430327"/>
              <a:chOff x="0" y="0"/>
              <a:chExt cx="14470306" cy="5878095"/>
            </a:xfrm>
          </p:grpSpPr>
          <p:sp>
            <p:nvSpPr>
              <p:cNvPr id="50" name="Freeform 10">
                <a:extLst>
                  <a:ext uri="{FF2B5EF4-FFF2-40B4-BE49-F238E27FC236}">
                    <a16:creationId xmlns:a16="http://schemas.microsoft.com/office/drawing/2014/main" id="{E0B9DCDF-9165-0A9D-8A66-51CBDC2EEEE5}"/>
                  </a:ext>
                </a:extLst>
              </p:cNvPr>
              <p:cNvSpPr/>
              <p:nvPr/>
            </p:nvSpPr>
            <p:spPr>
              <a:xfrm>
                <a:off x="0" y="-6350"/>
                <a:ext cx="14470306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14470306" h="12700">
                    <a:moveTo>
                      <a:pt x="0" y="0"/>
                    </a:moveTo>
                    <a:lnTo>
                      <a:pt x="14470306" y="0"/>
                    </a:lnTo>
                    <a:lnTo>
                      <a:pt x="14470306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solidFill>
                <a:srgbClr val="49403C">
                  <a:alpha val="24706"/>
                </a:srgbClr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51" name="Freeform 11">
                <a:extLst>
                  <a:ext uri="{FF2B5EF4-FFF2-40B4-BE49-F238E27FC236}">
                    <a16:creationId xmlns:a16="http://schemas.microsoft.com/office/drawing/2014/main" id="{13413CB6-7FAD-D265-A31A-42A8B2032B83}"/>
                  </a:ext>
                </a:extLst>
              </p:cNvPr>
              <p:cNvSpPr/>
              <p:nvPr/>
            </p:nvSpPr>
            <p:spPr>
              <a:xfrm>
                <a:off x="0" y="1953015"/>
                <a:ext cx="14470306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14470306" h="12700">
                    <a:moveTo>
                      <a:pt x="0" y="0"/>
                    </a:moveTo>
                    <a:lnTo>
                      <a:pt x="14470306" y="0"/>
                    </a:lnTo>
                    <a:lnTo>
                      <a:pt x="14470306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solidFill>
                <a:srgbClr val="49403C">
                  <a:alpha val="24706"/>
                </a:srgbClr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52" name="Freeform 12">
                <a:extLst>
                  <a:ext uri="{FF2B5EF4-FFF2-40B4-BE49-F238E27FC236}">
                    <a16:creationId xmlns:a16="http://schemas.microsoft.com/office/drawing/2014/main" id="{88EE206D-2A95-21F8-CF59-93973155EBDE}"/>
                  </a:ext>
                </a:extLst>
              </p:cNvPr>
              <p:cNvSpPr/>
              <p:nvPr/>
            </p:nvSpPr>
            <p:spPr>
              <a:xfrm>
                <a:off x="0" y="3912380"/>
                <a:ext cx="14470306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14470306" h="12700">
                    <a:moveTo>
                      <a:pt x="0" y="0"/>
                    </a:moveTo>
                    <a:lnTo>
                      <a:pt x="14470306" y="0"/>
                    </a:lnTo>
                    <a:lnTo>
                      <a:pt x="14470306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solidFill>
                <a:srgbClr val="49403C">
                  <a:alpha val="24706"/>
                </a:srgbClr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53" name="Freeform 13">
                <a:extLst>
                  <a:ext uri="{FF2B5EF4-FFF2-40B4-BE49-F238E27FC236}">
                    <a16:creationId xmlns:a16="http://schemas.microsoft.com/office/drawing/2014/main" id="{20681E8F-3F07-8E9E-14BE-56BB93517248}"/>
                  </a:ext>
                </a:extLst>
              </p:cNvPr>
              <p:cNvSpPr/>
              <p:nvPr/>
            </p:nvSpPr>
            <p:spPr>
              <a:xfrm>
                <a:off x="0" y="5871745"/>
                <a:ext cx="14470306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14470306" h="12700">
                    <a:moveTo>
                      <a:pt x="0" y="0"/>
                    </a:moveTo>
                    <a:lnTo>
                      <a:pt x="14470306" y="0"/>
                    </a:lnTo>
                    <a:lnTo>
                      <a:pt x="14470306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solidFill>
                <a:srgbClr val="49403C">
                  <a:alpha val="60000"/>
                </a:srgbClr>
              </a:solidFill>
            </p:spPr>
            <p:txBody>
              <a:bodyPr/>
              <a:lstStyle/>
              <a:p>
                <a:endParaRPr lang="en-US" sz="1200"/>
              </a:p>
            </p:txBody>
          </p:sp>
        </p:grpSp>
        <p:sp>
          <p:nvSpPr>
            <p:cNvPr id="42" name="TextBox 14">
              <a:extLst>
                <a:ext uri="{FF2B5EF4-FFF2-40B4-BE49-F238E27FC236}">
                  <a16:creationId xmlns:a16="http://schemas.microsoft.com/office/drawing/2014/main" id="{2F68FEA4-1854-3F45-540F-ABA25A73480C}"/>
                </a:ext>
              </a:extLst>
            </p:cNvPr>
            <p:cNvSpPr txBox="1"/>
            <p:nvPr/>
          </p:nvSpPr>
          <p:spPr>
            <a:xfrm>
              <a:off x="0" y="-47625"/>
              <a:ext cx="684128" cy="39600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654"/>
                </a:lnSpc>
              </a:pPr>
              <a:r>
                <a:rPr lang="en-US" sz="1181">
                  <a:solidFill>
                    <a:srgbClr val="49403C"/>
                  </a:solidFill>
                  <a:latin typeface="Arimo"/>
                </a:rPr>
                <a:t>60% </a:t>
              </a:r>
            </a:p>
          </p:txBody>
        </p:sp>
        <p:sp>
          <p:nvSpPr>
            <p:cNvPr id="43" name="TextBox 15">
              <a:extLst>
                <a:ext uri="{FF2B5EF4-FFF2-40B4-BE49-F238E27FC236}">
                  <a16:creationId xmlns:a16="http://schemas.microsoft.com/office/drawing/2014/main" id="{69744DAD-197F-F6AA-4426-0C37B154F6DA}"/>
                </a:ext>
              </a:extLst>
            </p:cNvPr>
            <p:cNvSpPr txBox="1"/>
            <p:nvPr/>
          </p:nvSpPr>
          <p:spPr>
            <a:xfrm>
              <a:off x="0" y="2095817"/>
              <a:ext cx="684128" cy="39600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654"/>
                </a:lnSpc>
              </a:pPr>
              <a:r>
                <a:rPr lang="en-US" sz="1181">
                  <a:solidFill>
                    <a:srgbClr val="49403C"/>
                  </a:solidFill>
                  <a:latin typeface="Arimo"/>
                </a:rPr>
                <a:t>40% </a:t>
              </a:r>
            </a:p>
          </p:txBody>
        </p:sp>
        <p:sp>
          <p:nvSpPr>
            <p:cNvPr id="44" name="TextBox 16">
              <a:extLst>
                <a:ext uri="{FF2B5EF4-FFF2-40B4-BE49-F238E27FC236}">
                  <a16:creationId xmlns:a16="http://schemas.microsoft.com/office/drawing/2014/main" id="{52BAB34C-2A3E-A976-4054-3E8D5E909C8C}"/>
                </a:ext>
              </a:extLst>
            </p:cNvPr>
            <p:cNvSpPr txBox="1"/>
            <p:nvPr/>
          </p:nvSpPr>
          <p:spPr>
            <a:xfrm>
              <a:off x="0" y="4239260"/>
              <a:ext cx="684128" cy="39600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654"/>
                </a:lnSpc>
              </a:pPr>
              <a:r>
                <a:rPr lang="en-US" sz="1181">
                  <a:solidFill>
                    <a:srgbClr val="49403C"/>
                  </a:solidFill>
                  <a:latin typeface="Arimo"/>
                </a:rPr>
                <a:t>20% </a:t>
              </a:r>
            </a:p>
          </p:txBody>
        </p:sp>
        <p:sp>
          <p:nvSpPr>
            <p:cNvPr id="45" name="TextBox 17">
              <a:extLst>
                <a:ext uri="{FF2B5EF4-FFF2-40B4-BE49-F238E27FC236}">
                  <a16:creationId xmlns:a16="http://schemas.microsoft.com/office/drawing/2014/main" id="{6427AC54-6CCF-45B8-4562-62DAB9B76F24}"/>
                </a:ext>
              </a:extLst>
            </p:cNvPr>
            <p:cNvSpPr txBox="1"/>
            <p:nvPr/>
          </p:nvSpPr>
          <p:spPr>
            <a:xfrm>
              <a:off x="166934" y="6382702"/>
              <a:ext cx="517192" cy="39600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654"/>
                </a:lnSpc>
              </a:pPr>
              <a:r>
                <a:rPr lang="en-US" sz="1181">
                  <a:solidFill>
                    <a:srgbClr val="49403C"/>
                  </a:solidFill>
                  <a:latin typeface="Arimo"/>
                </a:rPr>
                <a:t>0% </a:t>
              </a:r>
            </a:p>
          </p:txBody>
        </p:sp>
        <p:grpSp>
          <p:nvGrpSpPr>
            <p:cNvPr id="46" name="Group 18">
              <a:extLst>
                <a:ext uri="{FF2B5EF4-FFF2-40B4-BE49-F238E27FC236}">
                  <a16:creationId xmlns:a16="http://schemas.microsoft.com/office/drawing/2014/main" id="{F03DB553-37E1-AA6B-8BD1-930D9E4966E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834174" y="2095817"/>
              <a:ext cx="15829755" cy="4512898"/>
              <a:chOff x="0" y="1752762"/>
              <a:chExt cx="14470306" cy="4125333"/>
            </a:xfrm>
          </p:grpSpPr>
          <p:sp>
            <p:nvSpPr>
              <p:cNvPr id="47" name="Freeform 19">
                <a:extLst>
                  <a:ext uri="{FF2B5EF4-FFF2-40B4-BE49-F238E27FC236}">
                    <a16:creationId xmlns:a16="http://schemas.microsoft.com/office/drawing/2014/main" id="{91063BC3-4287-07DE-A74E-A95CAA38765D}"/>
                  </a:ext>
                </a:extLst>
              </p:cNvPr>
              <p:cNvSpPr/>
              <p:nvPr/>
            </p:nvSpPr>
            <p:spPr>
              <a:xfrm>
                <a:off x="0" y="1752762"/>
                <a:ext cx="4461678" cy="4125332"/>
              </a:xfrm>
              <a:custGeom>
                <a:avLst/>
                <a:gdLst/>
                <a:ahLst/>
                <a:cxnLst/>
                <a:rect l="l" t="t" r="r" b="b"/>
                <a:pathLst>
                  <a:path w="4461678" h="5198667">
                    <a:moveTo>
                      <a:pt x="0" y="5198667"/>
                    </a:moveTo>
                    <a:lnTo>
                      <a:pt x="0" y="356934"/>
                    </a:lnTo>
                    <a:cubicBezTo>
                      <a:pt x="0" y="159805"/>
                      <a:pt x="159805" y="0"/>
                      <a:pt x="356934" y="0"/>
                    </a:cubicBezTo>
                    <a:lnTo>
                      <a:pt x="4104744" y="0"/>
                    </a:lnTo>
                    <a:cubicBezTo>
                      <a:pt x="4301873" y="0"/>
                      <a:pt x="4461678" y="159805"/>
                      <a:pt x="4461678" y="356934"/>
                    </a:cubicBezTo>
                    <a:lnTo>
                      <a:pt x="4461678" y="5198667"/>
                    </a:lnTo>
                    <a:close/>
                  </a:path>
                </a:pathLst>
              </a:custGeom>
              <a:solidFill>
                <a:schemeClr val="accent1"/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48" name="Freeform 20">
                <a:extLst>
                  <a:ext uri="{FF2B5EF4-FFF2-40B4-BE49-F238E27FC236}">
                    <a16:creationId xmlns:a16="http://schemas.microsoft.com/office/drawing/2014/main" id="{4A7B0489-E53D-9B32-23FA-ADC342D50672}"/>
                  </a:ext>
                </a:extLst>
              </p:cNvPr>
              <p:cNvSpPr/>
              <p:nvPr/>
            </p:nvSpPr>
            <p:spPr>
              <a:xfrm>
                <a:off x="5004313" y="2927398"/>
                <a:ext cx="4461678" cy="2950697"/>
              </a:xfrm>
              <a:custGeom>
                <a:avLst/>
                <a:gdLst/>
                <a:ahLst/>
                <a:cxnLst/>
                <a:rect l="l" t="t" r="r" b="b"/>
                <a:pathLst>
                  <a:path w="4461678" h="2455556">
                    <a:moveTo>
                      <a:pt x="0" y="2455556"/>
                    </a:moveTo>
                    <a:lnTo>
                      <a:pt x="0" y="356934"/>
                    </a:lnTo>
                    <a:cubicBezTo>
                      <a:pt x="0" y="159805"/>
                      <a:pt x="159805" y="0"/>
                      <a:pt x="356934" y="0"/>
                    </a:cubicBezTo>
                    <a:lnTo>
                      <a:pt x="4104744" y="0"/>
                    </a:lnTo>
                    <a:cubicBezTo>
                      <a:pt x="4301873" y="0"/>
                      <a:pt x="4461678" y="159805"/>
                      <a:pt x="4461678" y="356934"/>
                    </a:cubicBezTo>
                    <a:lnTo>
                      <a:pt x="4461678" y="2455556"/>
                    </a:lnTo>
                    <a:close/>
                  </a:path>
                </a:pathLst>
              </a:custGeom>
              <a:solidFill>
                <a:schemeClr val="accent1"/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49" name="Freeform 21">
                <a:extLst>
                  <a:ext uri="{FF2B5EF4-FFF2-40B4-BE49-F238E27FC236}">
                    <a16:creationId xmlns:a16="http://schemas.microsoft.com/office/drawing/2014/main" id="{230643DF-BBF5-D05A-49C3-7689370B999E}"/>
                  </a:ext>
                </a:extLst>
              </p:cNvPr>
              <p:cNvSpPr/>
              <p:nvPr/>
            </p:nvSpPr>
            <p:spPr>
              <a:xfrm>
                <a:off x="10008629" y="2672446"/>
                <a:ext cx="4461677" cy="3205647"/>
              </a:xfrm>
              <a:custGeom>
                <a:avLst/>
                <a:gdLst/>
                <a:ahLst/>
                <a:cxnLst/>
                <a:rect l="l" t="t" r="r" b="b"/>
                <a:pathLst>
                  <a:path w="4461677" h="2161651">
                    <a:moveTo>
                      <a:pt x="0" y="2161652"/>
                    </a:moveTo>
                    <a:lnTo>
                      <a:pt x="0" y="356935"/>
                    </a:lnTo>
                    <a:cubicBezTo>
                      <a:pt x="0" y="262270"/>
                      <a:pt x="37605" y="171482"/>
                      <a:pt x="104543" y="104544"/>
                    </a:cubicBezTo>
                    <a:cubicBezTo>
                      <a:pt x="171481" y="37606"/>
                      <a:pt x="262269" y="0"/>
                      <a:pt x="356934" y="0"/>
                    </a:cubicBezTo>
                    <a:lnTo>
                      <a:pt x="4104744" y="0"/>
                    </a:lnTo>
                    <a:cubicBezTo>
                      <a:pt x="4301873" y="1"/>
                      <a:pt x="4461677" y="159806"/>
                      <a:pt x="4461677" y="356935"/>
                    </a:cubicBezTo>
                    <a:lnTo>
                      <a:pt x="4461677" y="2161652"/>
                    </a:lnTo>
                    <a:close/>
                  </a:path>
                </a:pathLst>
              </a:custGeom>
              <a:solidFill>
                <a:schemeClr val="accent1"/>
              </a:solidFill>
            </p:spPr>
            <p:txBody>
              <a:bodyPr/>
              <a:lstStyle/>
              <a:p>
                <a:endParaRPr lang="en-US" sz="1200"/>
              </a:p>
            </p:txBody>
          </p:sp>
        </p:grpSp>
      </p:grpSp>
      <p:sp>
        <p:nvSpPr>
          <p:cNvPr id="54" name="TextBox 22">
            <a:extLst>
              <a:ext uri="{FF2B5EF4-FFF2-40B4-BE49-F238E27FC236}">
                <a16:creationId xmlns:a16="http://schemas.microsoft.com/office/drawing/2014/main" id="{49618421-910B-45B8-2604-41870507F6B3}"/>
              </a:ext>
            </a:extLst>
          </p:cNvPr>
          <p:cNvSpPr txBox="1"/>
          <p:nvPr/>
        </p:nvSpPr>
        <p:spPr>
          <a:xfrm>
            <a:off x="1724033" y="5411601"/>
            <a:ext cx="2583529" cy="86607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91"/>
              </a:lnSpc>
              <a:spcBef>
                <a:spcPct val="0"/>
              </a:spcBef>
            </a:pPr>
            <a:r>
              <a:rPr lang="en-US" sz="1333" spc="42">
                <a:solidFill>
                  <a:srgbClr val="14545E"/>
                </a:solidFill>
                <a:latin typeface="Work Sans" pitchFamily="50" charset="0"/>
              </a:rPr>
              <a:t>Find profitable solutions to the problems of people and planet, and to not create problems for either.</a:t>
            </a:r>
          </a:p>
        </p:txBody>
      </p:sp>
      <p:sp>
        <p:nvSpPr>
          <p:cNvPr id="55" name="TextBox 23">
            <a:extLst>
              <a:ext uri="{FF2B5EF4-FFF2-40B4-BE49-F238E27FC236}">
                <a16:creationId xmlns:a16="http://schemas.microsoft.com/office/drawing/2014/main" id="{2500E62E-9CE1-1BCF-8CD4-D875ADDFFB0E}"/>
              </a:ext>
            </a:extLst>
          </p:cNvPr>
          <p:cNvSpPr txBox="1"/>
          <p:nvPr/>
        </p:nvSpPr>
        <p:spPr>
          <a:xfrm>
            <a:off x="4673601" y="5411601"/>
            <a:ext cx="2325251" cy="91416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769"/>
              </a:lnSpc>
              <a:spcBef>
                <a:spcPct val="0"/>
              </a:spcBef>
            </a:pPr>
            <a:r>
              <a:rPr lang="en-US" sz="1333" spc="44" err="1">
                <a:solidFill>
                  <a:srgbClr val="14545E"/>
                </a:solidFill>
                <a:latin typeface="Work Sans" pitchFamily="50" charset="0"/>
              </a:rPr>
              <a:t>Maximise</a:t>
            </a:r>
            <a:r>
              <a:rPr lang="en-US" sz="1333" spc="44">
                <a:solidFill>
                  <a:srgbClr val="14545E"/>
                </a:solidFill>
                <a:latin typeface="Work Sans" pitchFamily="50" charset="0"/>
              </a:rPr>
              <a:t> returns for shareholders / owners within the confines of the law</a:t>
            </a:r>
          </a:p>
        </p:txBody>
      </p:sp>
      <p:sp>
        <p:nvSpPr>
          <p:cNvPr id="56" name="TextBox 24">
            <a:extLst>
              <a:ext uri="{FF2B5EF4-FFF2-40B4-BE49-F238E27FC236}">
                <a16:creationId xmlns:a16="http://schemas.microsoft.com/office/drawing/2014/main" id="{053D64BD-5E3A-F045-3376-7CB9C37A3F46}"/>
              </a:ext>
            </a:extLst>
          </p:cNvPr>
          <p:cNvSpPr txBox="1"/>
          <p:nvPr/>
        </p:nvSpPr>
        <p:spPr>
          <a:xfrm>
            <a:off x="7971065" y="5405251"/>
            <a:ext cx="1276013" cy="4973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970"/>
              </a:lnSpc>
              <a:spcBef>
                <a:spcPct val="0"/>
              </a:spcBef>
            </a:pPr>
            <a:r>
              <a:rPr lang="en-US" sz="1333" spc="49">
                <a:solidFill>
                  <a:srgbClr val="14545E"/>
                </a:solidFill>
                <a:latin typeface="Work Sans" pitchFamily="50" charset="0"/>
              </a:rPr>
              <a:t>Neither of these</a:t>
            </a:r>
          </a:p>
        </p:txBody>
      </p:sp>
      <p:sp>
        <p:nvSpPr>
          <p:cNvPr id="57" name="TextBox 25">
            <a:extLst>
              <a:ext uri="{FF2B5EF4-FFF2-40B4-BE49-F238E27FC236}">
                <a16:creationId xmlns:a16="http://schemas.microsoft.com/office/drawing/2014/main" id="{B4547520-CA1E-FDF1-A2E8-906E7602781A}"/>
              </a:ext>
            </a:extLst>
          </p:cNvPr>
          <p:cNvSpPr txBox="1"/>
          <p:nvPr/>
        </p:nvSpPr>
        <p:spPr>
          <a:xfrm>
            <a:off x="-1246851" y="4322418"/>
            <a:ext cx="8640435" cy="74379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807"/>
              </a:lnSpc>
              <a:spcBef>
                <a:spcPct val="0"/>
              </a:spcBef>
            </a:pPr>
            <a:r>
              <a:rPr lang="en-US" sz="4840" spc="145">
                <a:latin typeface="+mj-lt"/>
              </a:rPr>
              <a:t>41%</a:t>
            </a:r>
          </a:p>
        </p:txBody>
      </p:sp>
      <p:sp>
        <p:nvSpPr>
          <p:cNvPr id="58" name="TextBox 26">
            <a:extLst>
              <a:ext uri="{FF2B5EF4-FFF2-40B4-BE49-F238E27FC236}">
                <a16:creationId xmlns:a16="http://schemas.microsoft.com/office/drawing/2014/main" id="{4B8C2CCF-03AD-F2E5-EC97-6120F274EB40}"/>
              </a:ext>
            </a:extLst>
          </p:cNvPr>
          <p:cNvSpPr txBox="1"/>
          <p:nvPr/>
        </p:nvSpPr>
        <p:spPr>
          <a:xfrm>
            <a:off x="1724033" y="4338642"/>
            <a:ext cx="8331965" cy="7042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600"/>
              </a:lnSpc>
              <a:spcBef>
                <a:spcPct val="0"/>
              </a:spcBef>
            </a:pPr>
            <a:r>
              <a:rPr lang="en-US" sz="4666" spc="139">
                <a:latin typeface="+mj-lt"/>
              </a:rPr>
              <a:t>29%</a:t>
            </a:r>
          </a:p>
        </p:txBody>
      </p:sp>
      <p:sp>
        <p:nvSpPr>
          <p:cNvPr id="59" name="TextBox 27">
            <a:extLst>
              <a:ext uri="{FF2B5EF4-FFF2-40B4-BE49-F238E27FC236}">
                <a16:creationId xmlns:a16="http://schemas.microsoft.com/office/drawing/2014/main" id="{21FC0A4D-3858-0583-611C-FF8EAAD7E367}"/>
              </a:ext>
            </a:extLst>
          </p:cNvPr>
          <p:cNvSpPr txBox="1"/>
          <p:nvPr/>
        </p:nvSpPr>
        <p:spPr>
          <a:xfrm>
            <a:off x="4443089" y="4338642"/>
            <a:ext cx="8331965" cy="7042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600"/>
              </a:lnSpc>
              <a:spcBef>
                <a:spcPct val="0"/>
              </a:spcBef>
            </a:pPr>
            <a:r>
              <a:rPr lang="en-US" sz="4666" spc="139">
                <a:latin typeface="+mj-lt"/>
              </a:rPr>
              <a:t>30%</a:t>
            </a:r>
          </a:p>
        </p:txBody>
      </p:sp>
      <p:sp>
        <p:nvSpPr>
          <p:cNvPr id="60" name="TextBox 28">
            <a:extLst>
              <a:ext uri="{FF2B5EF4-FFF2-40B4-BE49-F238E27FC236}">
                <a16:creationId xmlns:a16="http://schemas.microsoft.com/office/drawing/2014/main" id="{692B3409-52F5-CF0A-401E-6E3EE99D2802}"/>
              </a:ext>
            </a:extLst>
          </p:cNvPr>
          <p:cNvSpPr txBox="1"/>
          <p:nvPr/>
        </p:nvSpPr>
        <p:spPr>
          <a:xfrm>
            <a:off x="4819500" y="2210933"/>
            <a:ext cx="5406057" cy="26507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228"/>
              </a:lnSpc>
              <a:spcBef>
                <a:spcPct val="0"/>
              </a:spcBef>
            </a:pPr>
            <a:r>
              <a:rPr lang="en-US" sz="1467" spc="55">
                <a:solidFill>
                  <a:srgbClr val="14545E"/>
                </a:solidFill>
                <a:latin typeface="Work Sans" pitchFamily="50" charset="0"/>
              </a:rPr>
              <a:t>2023 Q1, survey of 292 total businesses.</a:t>
            </a:r>
          </a:p>
        </p:txBody>
      </p:sp>
    </p:spTree>
    <p:extLst>
      <p:ext uri="{BB962C8B-B14F-4D97-AF65-F5344CB8AC3E}">
        <p14:creationId xmlns:p14="http://schemas.microsoft.com/office/powerpoint/2010/main" val="4008182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F65A7-1B72-D1A2-9663-0F7112F67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Work Sans Black"/>
              </a:rPr>
              <a:t>BUSINESS OPINION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F5F5F6-0E7E-7080-0944-AA05533451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6201"/>
            <a:ext cx="10515600" cy="4830763"/>
          </a:xfrm>
        </p:spPr>
        <p:txBody>
          <a:bodyPr/>
          <a:lstStyle/>
          <a:p>
            <a:pPr marL="0" indent="0">
              <a:buNone/>
            </a:pPr>
            <a:r>
              <a:rPr lang="en-US" sz="2400" spc="140">
                <a:latin typeface="Work Sans Medium" pitchFamily="50" charset="0"/>
              </a:rPr>
              <a:t>PURPOSE OF BUSINESSES IN THE ECONOMIC CLIMATE</a:t>
            </a:r>
          </a:p>
          <a:p>
            <a:endParaRPr lang="en-GB"/>
          </a:p>
        </p:txBody>
      </p:sp>
      <p:sp>
        <p:nvSpPr>
          <p:cNvPr id="39" name="TextBox 3">
            <a:extLst>
              <a:ext uri="{FF2B5EF4-FFF2-40B4-BE49-F238E27FC236}">
                <a16:creationId xmlns:a16="http://schemas.microsoft.com/office/drawing/2014/main" id="{AF22F77B-00E1-DA28-69D7-82EAD6465BCF}"/>
              </a:ext>
            </a:extLst>
          </p:cNvPr>
          <p:cNvSpPr txBox="1"/>
          <p:nvPr/>
        </p:nvSpPr>
        <p:spPr>
          <a:xfrm>
            <a:off x="7112000" y="6322092"/>
            <a:ext cx="4973945" cy="3130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828"/>
              </a:lnSpc>
            </a:pPr>
            <a:r>
              <a:rPr lang="en-US" sz="1200" spc="65">
                <a:solidFill>
                  <a:srgbClr val="14545E"/>
                </a:solidFill>
                <a:latin typeface="Work Sans Light" pitchFamily="50" charset="0"/>
              </a:rPr>
              <a:t>Source: Fraser of Allander Institute Scottish Business Monitor​. </a:t>
            </a:r>
          </a:p>
        </p:txBody>
      </p:sp>
      <p:grpSp>
        <p:nvGrpSpPr>
          <p:cNvPr id="40" name="Group 8">
            <a:extLst>
              <a:ext uri="{FF2B5EF4-FFF2-40B4-BE49-F238E27FC236}">
                <a16:creationId xmlns:a16="http://schemas.microsoft.com/office/drawing/2014/main" id="{9512EF8F-CF04-89CC-F732-2EC1B092251C}"/>
              </a:ext>
            </a:extLst>
          </p:cNvPr>
          <p:cNvGrpSpPr/>
          <p:nvPr/>
        </p:nvGrpSpPr>
        <p:grpSpPr>
          <a:xfrm>
            <a:off x="1436070" y="1977792"/>
            <a:ext cx="8331964" cy="3413166"/>
            <a:chOff x="0" y="-47625"/>
            <a:chExt cx="16663929" cy="6826333"/>
          </a:xfrm>
        </p:grpSpPr>
        <p:grpSp>
          <p:nvGrpSpPr>
            <p:cNvPr id="41" name="Group 9">
              <a:extLst>
                <a:ext uri="{FF2B5EF4-FFF2-40B4-BE49-F238E27FC236}">
                  <a16:creationId xmlns:a16="http://schemas.microsoft.com/office/drawing/2014/main" id="{62EC2038-02E8-0904-6E9C-18C3F71C6BE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834174" y="178388"/>
              <a:ext cx="15829755" cy="6430327"/>
              <a:chOff x="0" y="0"/>
              <a:chExt cx="14470306" cy="5878095"/>
            </a:xfrm>
          </p:grpSpPr>
          <p:sp>
            <p:nvSpPr>
              <p:cNvPr id="50" name="Freeform 10">
                <a:extLst>
                  <a:ext uri="{FF2B5EF4-FFF2-40B4-BE49-F238E27FC236}">
                    <a16:creationId xmlns:a16="http://schemas.microsoft.com/office/drawing/2014/main" id="{E0B9DCDF-9165-0A9D-8A66-51CBDC2EEEE5}"/>
                  </a:ext>
                </a:extLst>
              </p:cNvPr>
              <p:cNvSpPr/>
              <p:nvPr/>
            </p:nvSpPr>
            <p:spPr>
              <a:xfrm>
                <a:off x="0" y="-6350"/>
                <a:ext cx="14470306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14470306" h="12700">
                    <a:moveTo>
                      <a:pt x="0" y="0"/>
                    </a:moveTo>
                    <a:lnTo>
                      <a:pt x="14470306" y="0"/>
                    </a:lnTo>
                    <a:lnTo>
                      <a:pt x="14470306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solidFill>
                <a:srgbClr val="49403C">
                  <a:alpha val="24706"/>
                </a:srgbClr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51" name="Freeform 11">
                <a:extLst>
                  <a:ext uri="{FF2B5EF4-FFF2-40B4-BE49-F238E27FC236}">
                    <a16:creationId xmlns:a16="http://schemas.microsoft.com/office/drawing/2014/main" id="{13413CB6-7FAD-D265-A31A-42A8B2032B83}"/>
                  </a:ext>
                </a:extLst>
              </p:cNvPr>
              <p:cNvSpPr/>
              <p:nvPr/>
            </p:nvSpPr>
            <p:spPr>
              <a:xfrm>
                <a:off x="0" y="1953015"/>
                <a:ext cx="14470306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14470306" h="12700">
                    <a:moveTo>
                      <a:pt x="0" y="0"/>
                    </a:moveTo>
                    <a:lnTo>
                      <a:pt x="14470306" y="0"/>
                    </a:lnTo>
                    <a:lnTo>
                      <a:pt x="14470306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solidFill>
                <a:srgbClr val="49403C">
                  <a:alpha val="24706"/>
                </a:srgbClr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52" name="Freeform 12">
                <a:extLst>
                  <a:ext uri="{FF2B5EF4-FFF2-40B4-BE49-F238E27FC236}">
                    <a16:creationId xmlns:a16="http://schemas.microsoft.com/office/drawing/2014/main" id="{88EE206D-2A95-21F8-CF59-93973155EBDE}"/>
                  </a:ext>
                </a:extLst>
              </p:cNvPr>
              <p:cNvSpPr/>
              <p:nvPr/>
            </p:nvSpPr>
            <p:spPr>
              <a:xfrm>
                <a:off x="0" y="3912380"/>
                <a:ext cx="14470306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14470306" h="12700">
                    <a:moveTo>
                      <a:pt x="0" y="0"/>
                    </a:moveTo>
                    <a:lnTo>
                      <a:pt x="14470306" y="0"/>
                    </a:lnTo>
                    <a:lnTo>
                      <a:pt x="14470306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solidFill>
                <a:srgbClr val="49403C">
                  <a:alpha val="24706"/>
                </a:srgbClr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53" name="Freeform 13">
                <a:extLst>
                  <a:ext uri="{FF2B5EF4-FFF2-40B4-BE49-F238E27FC236}">
                    <a16:creationId xmlns:a16="http://schemas.microsoft.com/office/drawing/2014/main" id="{20681E8F-3F07-8E9E-14BE-56BB93517248}"/>
                  </a:ext>
                </a:extLst>
              </p:cNvPr>
              <p:cNvSpPr/>
              <p:nvPr/>
            </p:nvSpPr>
            <p:spPr>
              <a:xfrm>
                <a:off x="0" y="5871745"/>
                <a:ext cx="14470306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14470306" h="12700">
                    <a:moveTo>
                      <a:pt x="0" y="0"/>
                    </a:moveTo>
                    <a:lnTo>
                      <a:pt x="14470306" y="0"/>
                    </a:lnTo>
                    <a:lnTo>
                      <a:pt x="14470306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solidFill>
                <a:srgbClr val="49403C">
                  <a:alpha val="60000"/>
                </a:srgbClr>
              </a:solidFill>
            </p:spPr>
            <p:txBody>
              <a:bodyPr/>
              <a:lstStyle/>
              <a:p>
                <a:endParaRPr lang="en-US" sz="1200"/>
              </a:p>
            </p:txBody>
          </p:sp>
        </p:grpSp>
        <p:sp>
          <p:nvSpPr>
            <p:cNvPr id="42" name="TextBox 14">
              <a:extLst>
                <a:ext uri="{FF2B5EF4-FFF2-40B4-BE49-F238E27FC236}">
                  <a16:creationId xmlns:a16="http://schemas.microsoft.com/office/drawing/2014/main" id="{2F68FEA4-1854-3F45-540F-ABA25A73480C}"/>
                </a:ext>
              </a:extLst>
            </p:cNvPr>
            <p:cNvSpPr txBox="1"/>
            <p:nvPr/>
          </p:nvSpPr>
          <p:spPr>
            <a:xfrm>
              <a:off x="0" y="-47625"/>
              <a:ext cx="684128" cy="39600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654"/>
                </a:lnSpc>
              </a:pPr>
              <a:r>
                <a:rPr lang="en-US" sz="1181">
                  <a:solidFill>
                    <a:srgbClr val="49403C"/>
                  </a:solidFill>
                  <a:latin typeface="Arimo"/>
                </a:rPr>
                <a:t>60% </a:t>
              </a:r>
            </a:p>
          </p:txBody>
        </p:sp>
        <p:sp>
          <p:nvSpPr>
            <p:cNvPr id="43" name="TextBox 15">
              <a:extLst>
                <a:ext uri="{FF2B5EF4-FFF2-40B4-BE49-F238E27FC236}">
                  <a16:creationId xmlns:a16="http://schemas.microsoft.com/office/drawing/2014/main" id="{69744DAD-197F-F6AA-4426-0C37B154F6DA}"/>
                </a:ext>
              </a:extLst>
            </p:cNvPr>
            <p:cNvSpPr txBox="1"/>
            <p:nvPr/>
          </p:nvSpPr>
          <p:spPr>
            <a:xfrm>
              <a:off x="0" y="2095817"/>
              <a:ext cx="684128" cy="39600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654"/>
                </a:lnSpc>
              </a:pPr>
              <a:r>
                <a:rPr lang="en-US" sz="1181">
                  <a:solidFill>
                    <a:srgbClr val="49403C"/>
                  </a:solidFill>
                  <a:latin typeface="Arimo"/>
                </a:rPr>
                <a:t>40% </a:t>
              </a:r>
            </a:p>
          </p:txBody>
        </p:sp>
        <p:sp>
          <p:nvSpPr>
            <p:cNvPr id="44" name="TextBox 16">
              <a:extLst>
                <a:ext uri="{FF2B5EF4-FFF2-40B4-BE49-F238E27FC236}">
                  <a16:creationId xmlns:a16="http://schemas.microsoft.com/office/drawing/2014/main" id="{52BAB34C-2A3E-A976-4054-3E8D5E909C8C}"/>
                </a:ext>
              </a:extLst>
            </p:cNvPr>
            <p:cNvSpPr txBox="1"/>
            <p:nvPr/>
          </p:nvSpPr>
          <p:spPr>
            <a:xfrm>
              <a:off x="0" y="4239260"/>
              <a:ext cx="684128" cy="39600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654"/>
                </a:lnSpc>
              </a:pPr>
              <a:r>
                <a:rPr lang="en-US" sz="1181">
                  <a:solidFill>
                    <a:srgbClr val="49403C"/>
                  </a:solidFill>
                  <a:latin typeface="Arimo"/>
                </a:rPr>
                <a:t>20% </a:t>
              </a:r>
            </a:p>
          </p:txBody>
        </p:sp>
        <p:sp>
          <p:nvSpPr>
            <p:cNvPr id="45" name="TextBox 17">
              <a:extLst>
                <a:ext uri="{FF2B5EF4-FFF2-40B4-BE49-F238E27FC236}">
                  <a16:creationId xmlns:a16="http://schemas.microsoft.com/office/drawing/2014/main" id="{6427AC54-6CCF-45B8-4562-62DAB9B76F24}"/>
                </a:ext>
              </a:extLst>
            </p:cNvPr>
            <p:cNvSpPr txBox="1"/>
            <p:nvPr/>
          </p:nvSpPr>
          <p:spPr>
            <a:xfrm>
              <a:off x="166934" y="6382702"/>
              <a:ext cx="517192" cy="39600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654"/>
                </a:lnSpc>
              </a:pPr>
              <a:r>
                <a:rPr lang="en-US" sz="1181">
                  <a:solidFill>
                    <a:srgbClr val="49403C"/>
                  </a:solidFill>
                  <a:latin typeface="Arimo"/>
                </a:rPr>
                <a:t>0% </a:t>
              </a:r>
            </a:p>
          </p:txBody>
        </p:sp>
        <p:grpSp>
          <p:nvGrpSpPr>
            <p:cNvPr id="46" name="Group 18">
              <a:extLst>
                <a:ext uri="{FF2B5EF4-FFF2-40B4-BE49-F238E27FC236}">
                  <a16:creationId xmlns:a16="http://schemas.microsoft.com/office/drawing/2014/main" id="{F03DB553-37E1-AA6B-8BD1-930D9E4966E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834174" y="889111"/>
              <a:ext cx="15829755" cy="5719605"/>
              <a:chOff x="0" y="649687"/>
              <a:chExt cx="14470306" cy="5228409"/>
            </a:xfrm>
          </p:grpSpPr>
          <p:sp>
            <p:nvSpPr>
              <p:cNvPr id="47" name="Freeform 19">
                <a:extLst>
                  <a:ext uri="{FF2B5EF4-FFF2-40B4-BE49-F238E27FC236}">
                    <a16:creationId xmlns:a16="http://schemas.microsoft.com/office/drawing/2014/main" id="{91063BC3-4287-07DE-A74E-A95CAA38765D}"/>
                  </a:ext>
                </a:extLst>
              </p:cNvPr>
              <p:cNvSpPr/>
              <p:nvPr/>
            </p:nvSpPr>
            <p:spPr>
              <a:xfrm>
                <a:off x="0" y="649687"/>
                <a:ext cx="4461678" cy="5228408"/>
              </a:xfrm>
              <a:custGeom>
                <a:avLst/>
                <a:gdLst/>
                <a:ahLst/>
                <a:cxnLst/>
                <a:rect l="l" t="t" r="r" b="b"/>
                <a:pathLst>
                  <a:path w="4461678" h="5198667">
                    <a:moveTo>
                      <a:pt x="0" y="5198667"/>
                    </a:moveTo>
                    <a:lnTo>
                      <a:pt x="0" y="356934"/>
                    </a:lnTo>
                    <a:cubicBezTo>
                      <a:pt x="0" y="159805"/>
                      <a:pt x="159805" y="0"/>
                      <a:pt x="356934" y="0"/>
                    </a:cubicBezTo>
                    <a:lnTo>
                      <a:pt x="4104744" y="0"/>
                    </a:lnTo>
                    <a:cubicBezTo>
                      <a:pt x="4301873" y="0"/>
                      <a:pt x="4461678" y="159805"/>
                      <a:pt x="4461678" y="356934"/>
                    </a:cubicBezTo>
                    <a:lnTo>
                      <a:pt x="4461678" y="5198667"/>
                    </a:lnTo>
                    <a:close/>
                  </a:path>
                </a:pathLst>
              </a:custGeom>
              <a:solidFill>
                <a:schemeClr val="accent1"/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48" name="Freeform 20">
                <a:extLst>
                  <a:ext uri="{FF2B5EF4-FFF2-40B4-BE49-F238E27FC236}">
                    <a16:creationId xmlns:a16="http://schemas.microsoft.com/office/drawing/2014/main" id="{4A7B0489-E53D-9B32-23FA-ADC342D50672}"/>
                  </a:ext>
                </a:extLst>
              </p:cNvPr>
              <p:cNvSpPr/>
              <p:nvPr/>
            </p:nvSpPr>
            <p:spPr>
              <a:xfrm>
                <a:off x="5004313" y="2122435"/>
                <a:ext cx="4461678" cy="3755661"/>
              </a:xfrm>
              <a:custGeom>
                <a:avLst/>
                <a:gdLst/>
                <a:ahLst/>
                <a:cxnLst/>
                <a:rect l="l" t="t" r="r" b="b"/>
                <a:pathLst>
                  <a:path w="4461678" h="2455556">
                    <a:moveTo>
                      <a:pt x="0" y="2455556"/>
                    </a:moveTo>
                    <a:lnTo>
                      <a:pt x="0" y="356934"/>
                    </a:lnTo>
                    <a:cubicBezTo>
                      <a:pt x="0" y="159805"/>
                      <a:pt x="159805" y="0"/>
                      <a:pt x="356934" y="0"/>
                    </a:cubicBezTo>
                    <a:lnTo>
                      <a:pt x="4104744" y="0"/>
                    </a:lnTo>
                    <a:cubicBezTo>
                      <a:pt x="4301873" y="0"/>
                      <a:pt x="4461678" y="159805"/>
                      <a:pt x="4461678" y="356934"/>
                    </a:cubicBezTo>
                    <a:lnTo>
                      <a:pt x="4461678" y="2455556"/>
                    </a:lnTo>
                    <a:close/>
                  </a:path>
                </a:pathLst>
              </a:custGeom>
              <a:solidFill>
                <a:schemeClr val="accent1"/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49" name="Freeform 21">
                <a:extLst>
                  <a:ext uri="{FF2B5EF4-FFF2-40B4-BE49-F238E27FC236}">
                    <a16:creationId xmlns:a16="http://schemas.microsoft.com/office/drawing/2014/main" id="{230643DF-BBF5-D05A-49C3-7689370B999E}"/>
                  </a:ext>
                </a:extLst>
              </p:cNvPr>
              <p:cNvSpPr/>
              <p:nvPr/>
            </p:nvSpPr>
            <p:spPr>
              <a:xfrm>
                <a:off x="10008629" y="5795707"/>
                <a:ext cx="4461677" cy="82385"/>
              </a:xfrm>
              <a:custGeom>
                <a:avLst/>
                <a:gdLst/>
                <a:ahLst/>
                <a:cxnLst/>
                <a:rect l="l" t="t" r="r" b="b"/>
                <a:pathLst>
                  <a:path w="4461677" h="2161651">
                    <a:moveTo>
                      <a:pt x="0" y="2161652"/>
                    </a:moveTo>
                    <a:lnTo>
                      <a:pt x="0" y="356935"/>
                    </a:lnTo>
                    <a:cubicBezTo>
                      <a:pt x="0" y="262270"/>
                      <a:pt x="37605" y="171482"/>
                      <a:pt x="104543" y="104544"/>
                    </a:cubicBezTo>
                    <a:cubicBezTo>
                      <a:pt x="171481" y="37606"/>
                      <a:pt x="262269" y="0"/>
                      <a:pt x="356934" y="0"/>
                    </a:cubicBezTo>
                    <a:lnTo>
                      <a:pt x="4104744" y="0"/>
                    </a:lnTo>
                    <a:cubicBezTo>
                      <a:pt x="4301873" y="1"/>
                      <a:pt x="4461677" y="159806"/>
                      <a:pt x="4461677" y="356935"/>
                    </a:cubicBezTo>
                    <a:lnTo>
                      <a:pt x="4461677" y="2161652"/>
                    </a:lnTo>
                    <a:close/>
                  </a:path>
                </a:pathLst>
              </a:custGeom>
              <a:solidFill>
                <a:schemeClr val="accent1"/>
              </a:solidFill>
            </p:spPr>
            <p:txBody>
              <a:bodyPr/>
              <a:lstStyle/>
              <a:p>
                <a:endParaRPr lang="en-US" sz="1200"/>
              </a:p>
            </p:txBody>
          </p:sp>
        </p:grpSp>
      </p:grpSp>
      <p:sp>
        <p:nvSpPr>
          <p:cNvPr id="54" name="TextBox 22">
            <a:extLst>
              <a:ext uri="{FF2B5EF4-FFF2-40B4-BE49-F238E27FC236}">
                <a16:creationId xmlns:a16="http://schemas.microsoft.com/office/drawing/2014/main" id="{49618421-910B-45B8-2604-41870507F6B3}"/>
              </a:ext>
            </a:extLst>
          </p:cNvPr>
          <p:cNvSpPr txBox="1"/>
          <p:nvPr/>
        </p:nvSpPr>
        <p:spPr>
          <a:xfrm>
            <a:off x="1724033" y="5411601"/>
            <a:ext cx="2583529" cy="21204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91"/>
              </a:lnSpc>
              <a:spcBef>
                <a:spcPct val="0"/>
              </a:spcBef>
            </a:pPr>
            <a:r>
              <a:rPr lang="en-US" sz="1333" spc="42">
                <a:solidFill>
                  <a:srgbClr val="14545E"/>
                </a:solidFill>
                <a:latin typeface="Work Sans" pitchFamily="50" charset="0"/>
              </a:rPr>
              <a:t>Just as important</a:t>
            </a:r>
          </a:p>
        </p:txBody>
      </p:sp>
      <p:sp>
        <p:nvSpPr>
          <p:cNvPr id="55" name="TextBox 23">
            <a:extLst>
              <a:ext uri="{FF2B5EF4-FFF2-40B4-BE49-F238E27FC236}">
                <a16:creationId xmlns:a16="http://schemas.microsoft.com/office/drawing/2014/main" id="{2500E62E-9CE1-1BCF-8CD4-D875ADDFFB0E}"/>
              </a:ext>
            </a:extLst>
          </p:cNvPr>
          <p:cNvSpPr txBox="1"/>
          <p:nvPr/>
        </p:nvSpPr>
        <p:spPr>
          <a:xfrm>
            <a:off x="4673601" y="5411601"/>
            <a:ext cx="2325251" cy="22166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769"/>
              </a:lnSpc>
              <a:spcBef>
                <a:spcPct val="0"/>
              </a:spcBef>
            </a:pPr>
            <a:r>
              <a:rPr lang="en-US" sz="1333" spc="44">
                <a:solidFill>
                  <a:srgbClr val="14545E"/>
                </a:solidFill>
                <a:latin typeface="Work Sans" pitchFamily="50" charset="0"/>
              </a:rPr>
              <a:t>More important</a:t>
            </a:r>
          </a:p>
        </p:txBody>
      </p:sp>
      <p:sp>
        <p:nvSpPr>
          <p:cNvPr id="56" name="TextBox 24">
            <a:extLst>
              <a:ext uri="{FF2B5EF4-FFF2-40B4-BE49-F238E27FC236}">
                <a16:creationId xmlns:a16="http://schemas.microsoft.com/office/drawing/2014/main" id="{053D64BD-5E3A-F045-3376-7CB9C37A3F46}"/>
              </a:ext>
            </a:extLst>
          </p:cNvPr>
          <p:cNvSpPr txBox="1"/>
          <p:nvPr/>
        </p:nvSpPr>
        <p:spPr>
          <a:xfrm>
            <a:off x="7844803" y="5406889"/>
            <a:ext cx="1528535" cy="24090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970"/>
              </a:lnSpc>
              <a:spcBef>
                <a:spcPct val="0"/>
              </a:spcBef>
            </a:pPr>
            <a:r>
              <a:rPr lang="en-US" sz="1333" spc="49">
                <a:solidFill>
                  <a:srgbClr val="14545E"/>
                </a:solidFill>
                <a:latin typeface="Work Sans" pitchFamily="50" charset="0"/>
              </a:rPr>
              <a:t>Less important</a:t>
            </a:r>
          </a:p>
        </p:txBody>
      </p:sp>
      <p:sp>
        <p:nvSpPr>
          <p:cNvPr id="57" name="TextBox 25">
            <a:extLst>
              <a:ext uri="{FF2B5EF4-FFF2-40B4-BE49-F238E27FC236}">
                <a16:creationId xmlns:a16="http://schemas.microsoft.com/office/drawing/2014/main" id="{B4547520-CA1E-FDF1-A2E8-906E7602781A}"/>
              </a:ext>
            </a:extLst>
          </p:cNvPr>
          <p:cNvSpPr txBox="1"/>
          <p:nvPr/>
        </p:nvSpPr>
        <p:spPr>
          <a:xfrm>
            <a:off x="-1246851" y="4322418"/>
            <a:ext cx="8640435" cy="74379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807"/>
              </a:lnSpc>
              <a:spcBef>
                <a:spcPct val="0"/>
              </a:spcBef>
            </a:pPr>
            <a:r>
              <a:rPr lang="en-US" sz="4840" spc="145">
                <a:latin typeface="+mj-lt"/>
              </a:rPr>
              <a:t>54%</a:t>
            </a:r>
          </a:p>
        </p:txBody>
      </p:sp>
      <p:sp>
        <p:nvSpPr>
          <p:cNvPr id="58" name="TextBox 26">
            <a:extLst>
              <a:ext uri="{FF2B5EF4-FFF2-40B4-BE49-F238E27FC236}">
                <a16:creationId xmlns:a16="http://schemas.microsoft.com/office/drawing/2014/main" id="{4B8C2CCF-03AD-F2E5-EC97-6120F274EB40}"/>
              </a:ext>
            </a:extLst>
          </p:cNvPr>
          <p:cNvSpPr txBox="1"/>
          <p:nvPr/>
        </p:nvSpPr>
        <p:spPr>
          <a:xfrm>
            <a:off x="1724033" y="4338642"/>
            <a:ext cx="8331965" cy="7042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600"/>
              </a:lnSpc>
              <a:spcBef>
                <a:spcPct val="0"/>
              </a:spcBef>
            </a:pPr>
            <a:r>
              <a:rPr lang="en-US" sz="4666" spc="139">
                <a:latin typeface="+mj-lt"/>
              </a:rPr>
              <a:t>39%</a:t>
            </a:r>
          </a:p>
        </p:txBody>
      </p:sp>
      <p:sp>
        <p:nvSpPr>
          <p:cNvPr id="59" name="TextBox 27">
            <a:extLst>
              <a:ext uri="{FF2B5EF4-FFF2-40B4-BE49-F238E27FC236}">
                <a16:creationId xmlns:a16="http://schemas.microsoft.com/office/drawing/2014/main" id="{21FC0A4D-3858-0583-611C-FF8EAAD7E367}"/>
              </a:ext>
            </a:extLst>
          </p:cNvPr>
          <p:cNvSpPr txBox="1"/>
          <p:nvPr/>
        </p:nvSpPr>
        <p:spPr>
          <a:xfrm>
            <a:off x="4443089" y="4338642"/>
            <a:ext cx="8331965" cy="7042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600"/>
              </a:lnSpc>
              <a:spcBef>
                <a:spcPct val="0"/>
              </a:spcBef>
            </a:pPr>
            <a:r>
              <a:rPr lang="en-US" sz="4666" spc="139">
                <a:solidFill>
                  <a:srgbClr val="14545E"/>
                </a:solidFill>
                <a:latin typeface="+mj-lt"/>
              </a:rPr>
              <a:t>1%</a:t>
            </a:r>
          </a:p>
        </p:txBody>
      </p:sp>
      <p:sp>
        <p:nvSpPr>
          <p:cNvPr id="60" name="TextBox 28">
            <a:extLst>
              <a:ext uri="{FF2B5EF4-FFF2-40B4-BE49-F238E27FC236}">
                <a16:creationId xmlns:a16="http://schemas.microsoft.com/office/drawing/2014/main" id="{692B3409-52F5-CF0A-401E-6E3EE99D2802}"/>
              </a:ext>
            </a:extLst>
          </p:cNvPr>
          <p:cNvSpPr txBox="1"/>
          <p:nvPr/>
        </p:nvSpPr>
        <p:spPr>
          <a:xfrm>
            <a:off x="4819500" y="2210933"/>
            <a:ext cx="5406057" cy="26507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228"/>
              </a:lnSpc>
              <a:spcBef>
                <a:spcPct val="0"/>
              </a:spcBef>
            </a:pPr>
            <a:r>
              <a:rPr lang="en-US" sz="1467" spc="55">
                <a:solidFill>
                  <a:srgbClr val="14545E"/>
                </a:solidFill>
                <a:latin typeface="Work Sans" pitchFamily="50" charset="0"/>
              </a:rPr>
              <a:t>2023 Q1, survey of 105 total businesses</a:t>
            </a:r>
          </a:p>
        </p:txBody>
      </p:sp>
    </p:spTree>
    <p:extLst>
      <p:ext uri="{BB962C8B-B14F-4D97-AF65-F5344CB8AC3E}">
        <p14:creationId xmlns:p14="http://schemas.microsoft.com/office/powerpoint/2010/main" val="31858263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F65A7-1B72-D1A2-9663-0F7112F67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Work Sans Black"/>
              </a:rPr>
              <a:t>BUSINESS OPINION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F5F5F6-0E7E-7080-0944-AA05533451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6201"/>
            <a:ext cx="10515600" cy="4830763"/>
          </a:xfrm>
        </p:spPr>
        <p:txBody>
          <a:bodyPr/>
          <a:lstStyle/>
          <a:p>
            <a:pPr marL="0" indent="0">
              <a:buNone/>
            </a:pPr>
            <a:r>
              <a:rPr lang="en-US" sz="2400" spc="140">
                <a:latin typeface="Work Sans Medium" pitchFamily="50" charset="0"/>
              </a:rPr>
              <a:t>DEFINING, MEASURING &amp; COMMUNICATING PURPOSE</a:t>
            </a:r>
            <a:endParaRPr lang="en-GB">
              <a:latin typeface="Work Sans Medium" pitchFamily="50" charset="0"/>
            </a:endParaRPr>
          </a:p>
        </p:txBody>
      </p:sp>
      <p:sp>
        <p:nvSpPr>
          <p:cNvPr id="39" name="TextBox 3">
            <a:extLst>
              <a:ext uri="{FF2B5EF4-FFF2-40B4-BE49-F238E27FC236}">
                <a16:creationId xmlns:a16="http://schemas.microsoft.com/office/drawing/2014/main" id="{AF22F77B-00E1-DA28-69D7-82EAD6465BCF}"/>
              </a:ext>
            </a:extLst>
          </p:cNvPr>
          <p:cNvSpPr txBox="1"/>
          <p:nvPr/>
        </p:nvSpPr>
        <p:spPr>
          <a:xfrm>
            <a:off x="7112000" y="6322092"/>
            <a:ext cx="4973945" cy="3130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828"/>
              </a:lnSpc>
            </a:pPr>
            <a:r>
              <a:rPr lang="en-US" sz="1200" spc="65">
                <a:solidFill>
                  <a:srgbClr val="14545E"/>
                </a:solidFill>
                <a:latin typeface="Work Sans Light" pitchFamily="50" charset="0"/>
              </a:rPr>
              <a:t>Source: Fraser of Allander Institute Scottish Business Monitor​. </a:t>
            </a:r>
          </a:p>
        </p:txBody>
      </p:sp>
      <p:grpSp>
        <p:nvGrpSpPr>
          <p:cNvPr id="40" name="Group 8">
            <a:extLst>
              <a:ext uri="{FF2B5EF4-FFF2-40B4-BE49-F238E27FC236}">
                <a16:creationId xmlns:a16="http://schemas.microsoft.com/office/drawing/2014/main" id="{9512EF8F-CF04-89CC-F732-2EC1B092251C}"/>
              </a:ext>
            </a:extLst>
          </p:cNvPr>
          <p:cNvGrpSpPr/>
          <p:nvPr/>
        </p:nvGrpSpPr>
        <p:grpSpPr>
          <a:xfrm>
            <a:off x="1409565" y="1971166"/>
            <a:ext cx="8331964" cy="3413167"/>
            <a:chOff x="0" y="-47625"/>
            <a:chExt cx="16663929" cy="6826333"/>
          </a:xfrm>
        </p:grpSpPr>
        <p:grpSp>
          <p:nvGrpSpPr>
            <p:cNvPr id="41" name="Group 9">
              <a:extLst>
                <a:ext uri="{FF2B5EF4-FFF2-40B4-BE49-F238E27FC236}">
                  <a16:creationId xmlns:a16="http://schemas.microsoft.com/office/drawing/2014/main" id="{62EC2038-02E8-0904-6E9C-18C3F71C6BE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834174" y="178388"/>
              <a:ext cx="15829755" cy="6430327"/>
              <a:chOff x="0" y="0"/>
              <a:chExt cx="14470306" cy="5878095"/>
            </a:xfrm>
          </p:grpSpPr>
          <p:sp>
            <p:nvSpPr>
              <p:cNvPr id="50" name="Freeform 10">
                <a:extLst>
                  <a:ext uri="{FF2B5EF4-FFF2-40B4-BE49-F238E27FC236}">
                    <a16:creationId xmlns:a16="http://schemas.microsoft.com/office/drawing/2014/main" id="{E0B9DCDF-9165-0A9D-8A66-51CBDC2EEEE5}"/>
                  </a:ext>
                </a:extLst>
              </p:cNvPr>
              <p:cNvSpPr/>
              <p:nvPr/>
            </p:nvSpPr>
            <p:spPr>
              <a:xfrm>
                <a:off x="0" y="-6350"/>
                <a:ext cx="14470306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14470306" h="12700">
                    <a:moveTo>
                      <a:pt x="0" y="0"/>
                    </a:moveTo>
                    <a:lnTo>
                      <a:pt x="14470306" y="0"/>
                    </a:lnTo>
                    <a:lnTo>
                      <a:pt x="14470306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solidFill>
                <a:srgbClr val="49403C">
                  <a:alpha val="24706"/>
                </a:srgbClr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51" name="Freeform 11">
                <a:extLst>
                  <a:ext uri="{FF2B5EF4-FFF2-40B4-BE49-F238E27FC236}">
                    <a16:creationId xmlns:a16="http://schemas.microsoft.com/office/drawing/2014/main" id="{13413CB6-7FAD-D265-A31A-42A8B2032B83}"/>
                  </a:ext>
                </a:extLst>
              </p:cNvPr>
              <p:cNvSpPr/>
              <p:nvPr/>
            </p:nvSpPr>
            <p:spPr>
              <a:xfrm>
                <a:off x="0" y="1953015"/>
                <a:ext cx="14470306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14470306" h="12700">
                    <a:moveTo>
                      <a:pt x="0" y="0"/>
                    </a:moveTo>
                    <a:lnTo>
                      <a:pt x="14470306" y="0"/>
                    </a:lnTo>
                    <a:lnTo>
                      <a:pt x="14470306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solidFill>
                <a:srgbClr val="49403C">
                  <a:alpha val="24706"/>
                </a:srgbClr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52" name="Freeform 12">
                <a:extLst>
                  <a:ext uri="{FF2B5EF4-FFF2-40B4-BE49-F238E27FC236}">
                    <a16:creationId xmlns:a16="http://schemas.microsoft.com/office/drawing/2014/main" id="{88EE206D-2A95-21F8-CF59-93973155EBDE}"/>
                  </a:ext>
                </a:extLst>
              </p:cNvPr>
              <p:cNvSpPr/>
              <p:nvPr/>
            </p:nvSpPr>
            <p:spPr>
              <a:xfrm>
                <a:off x="0" y="3912380"/>
                <a:ext cx="14470306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14470306" h="12700">
                    <a:moveTo>
                      <a:pt x="0" y="0"/>
                    </a:moveTo>
                    <a:lnTo>
                      <a:pt x="14470306" y="0"/>
                    </a:lnTo>
                    <a:lnTo>
                      <a:pt x="14470306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solidFill>
                <a:srgbClr val="49403C">
                  <a:alpha val="24706"/>
                </a:srgbClr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53" name="Freeform 13">
                <a:extLst>
                  <a:ext uri="{FF2B5EF4-FFF2-40B4-BE49-F238E27FC236}">
                    <a16:creationId xmlns:a16="http://schemas.microsoft.com/office/drawing/2014/main" id="{20681E8F-3F07-8E9E-14BE-56BB93517248}"/>
                  </a:ext>
                </a:extLst>
              </p:cNvPr>
              <p:cNvSpPr/>
              <p:nvPr/>
            </p:nvSpPr>
            <p:spPr>
              <a:xfrm>
                <a:off x="0" y="5871745"/>
                <a:ext cx="14470306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14470306" h="12700">
                    <a:moveTo>
                      <a:pt x="0" y="0"/>
                    </a:moveTo>
                    <a:lnTo>
                      <a:pt x="14470306" y="0"/>
                    </a:lnTo>
                    <a:lnTo>
                      <a:pt x="14470306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solidFill>
                <a:srgbClr val="49403C">
                  <a:alpha val="60000"/>
                </a:srgbClr>
              </a:solidFill>
            </p:spPr>
            <p:txBody>
              <a:bodyPr/>
              <a:lstStyle/>
              <a:p>
                <a:endParaRPr lang="en-US" sz="1200"/>
              </a:p>
            </p:txBody>
          </p:sp>
        </p:grpSp>
        <p:sp>
          <p:nvSpPr>
            <p:cNvPr id="42" name="TextBox 14">
              <a:extLst>
                <a:ext uri="{FF2B5EF4-FFF2-40B4-BE49-F238E27FC236}">
                  <a16:creationId xmlns:a16="http://schemas.microsoft.com/office/drawing/2014/main" id="{2F68FEA4-1854-3F45-540F-ABA25A73480C}"/>
                </a:ext>
              </a:extLst>
            </p:cNvPr>
            <p:cNvSpPr txBox="1"/>
            <p:nvPr/>
          </p:nvSpPr>
          <p:spPr>
            <a:xfrm>
              <a:off x="0" y="-47625"/>
              <a:ext cx="684128" cy="39600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654"/>
                </a:lnSpc>
              </a:pPr>
              <a:r>
                <a:rPr lang="en-US" sz="1181">
                  <a:solidFill>
                    <a:srgbClr val="49403C"/>
                  </a:solidFill>
                  <a:latin typeface="Arimo"/>
                </a:rPr>
                <a:t>60% </a:t>
              </a:r>
            </a:p>
          </p:txBody>
        </p:sp>
        <p:sp>
          <p:nvSpPr>
            <p:cNvPr id="43" name="TextBox 15">
              <a:extLst>
                <a:ext uri="{FF2B5EF4-FFF2-40B4-BE49-F238E27FC236}">
                  <a16:creationId xmlns:a16="http://schemas.microsoft.com/office/drawing/2014/main" id="{69744DAD-197F-F6AA-4426-0C37B154F6DA}"/>
                </a:ext>
              </a:extLst>
            </p:cNvPr>
            <p:cNvSpPr txBox="1"/>
            <p:nvPr/>
          </p:nvSpPr>
          <p:spPr>
            <a:xfrm>
              <a:off x="0" y="2095819"/>
              <a:ext cx="684128" cy="39600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654"/>
                </a:lnSpc>
              </a:pPr>
              <a:r>
                <a:rPr lang="en-US" sz="1181">
                  <a:solidFill>
                    <a:srgbClr val="49403C"/>
                  </a:solidFill>
                  <a:latin typeface="Arimo"/>
                </a:rPr>
                <a:t>40% </a:t>
              </a:r>
            </a:p>
          </p:txBody>
        </p:sp>
        <p:sp>
          <p:nvSpPr>
            <p:cNvPr id="44" name="TextBox 16">
              <a:extLst>
                <a:ext uri="{FF2B5EF4-FFF2-40B4-BE49-F238E27FC236}">
                  <a16:creationId xmlns:a16="http://schemas.microsoft.com/office/drawing/2014/main" id="{52BAB34C-2A3E-A976-4054-3E8D5E909C8C}"/>
                </a:ext>
              </a:extLst>
            </p:cNvPr>
            <p:cNvSpPr txBox="1"/>
            <p:nvPr/>
          </p:nvSpPr>
          <p:spPr>
            <a:xfrm>
              <a:off x="0" y="4239260"/>
              <a:ext cx="684128" cy="39600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654"/>
                </a:lnSpc>
              </a:pPr>
              <a:r>
                <a:rPr lang="en-US" sz="1181">
                  <a:solidFill>
                    <a:srgbClr val="49403C"/>
                  </a:solidFill>
                  <a:latin typeface="Arimo"/>
                </a:rPr>
                <a:t>20% </a:t>
              </a:r>
            </a:p>
          </p:txBody>
        </p:sp>
        <p:sp>
          <p:nvSpPr>
            <p:cNvPr id="45" name="TextBox 17">
              <a:extLst>
                <a:ext uri="{FF2B5EF4-FFF2-40B4-BE49-F238E27FC236}">
                  <a16:creationId xmlns:a16="http://schemas.microsoft.com/office/drawing/2014/main" id="{6427AC54-6CCF-45B8-4562-62DAB9B76F24}"/>
                </a:ext>
              </a:extLst>
            </p:cNvPr>
            <p:cNvSpPr txBox="1"/>
            <p:nvPr/>
          </p:nvSpPr>
          <p:spPr>
            <a:xfrm>
              <a:off x="166934" y="6382702"/>
              <a:ext cx="517192" cy="39600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654"/>
                </a:lnSpc>
              </a:pPr>
              <a:r>
                <a:rPr lang="en-US" sz="1181">
                  <a:solidFill>
                    <a:srgbClr val="49403C"/>
                  </a:solidFill>
                  <a:latin typeface="Arimo"/>
                </a:rPr>
                <a:t>0% </a:t>
              </a:r>
            </a:p>
          </p:txBody>
        </p:sp>
        <p:grpSp>
          <p:nvGrpSpPr>
            <p:cNvPr id="46" name="Group 18">
              <a:extLst>
                <a:ext uri="{FF2B5EF4-FFF2-40B4-BE49-F238E27FC236}">
                  <a16:creationId xmlns:a16="http://schemas.microsoft.com/office/drawing/2014/main" id="{F03DB553-37E1-AA6B-8BD1-930D9E4966E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834174" y="1790258"/>
              <a:ext cx="15829755" cy="4911222"/>
              <a:chOff x="0" y="1473444"/>
              <a:chExt cx="14470306" cy="4489449"/>
            </a:xfrm>
          </p:grpSpPr>
          <p:sp>
            <p:nvSpPr>
              <p:cNvPr id="47" name="Freeform 19">
                <a:extLst>
                  <a:ext uri="{FF2B5EF4-FFF2-40B4-BE49-F238E27FC236}">
                    <a16:creationId xmlns:a16="http://schemas.microsoft.com/office/drawing/2014/main" id="{91063BC3-4287-07DE-A74E-A95CAA38765D}"/>
                  </a:ext>
                </a:extLst>
              </p:cNvPr>
              <p:cNvSpPr/>
              <p:nvPr/>
            </p:nvSpPr>
            <p:spPr>
              <a:xfrm>
                <a:off x="0" y="1473444"/>
                <a:ext cx="4498020" cy="4489449"/>
              </a:xfrm>
              <a:custGeom>
                <a:avLst/>
                <a:gdLst/>
                <a:ahLst/>
                <a:cxnLst/>
                <a:rect l="l" t="t" r="r" b="b"/>
                <a:pathLst>
                  <a:path w="4461678" h="5198667">
                    <a:moveTo>
                      <a:pt x="0" y="5198667"/>
                    </a:moveTo>
                    <a:lnTo>
                      <a:pt x="0" y="356934"/>
                    </a:lnTo>
                    <a:cubicBezTo>
                      <a:pt x="0" y="159805"/>
                      <a:pt x="159805" y="0"/>
                      <a:pt x="356934" y="0"/>
                    </a:cubicBezTo>
                    <a:lnTo>
                      <a:pt x="4104744" y="0"/>
                    </a:lnTo>
                    <a:cubicBezTo>
                      <a:pt x="4301873" y="0"/>
                      <a:pt x="4461678" y="159805"/>
                      <a:pt x="4461678" y="356934"/>
                    </a:cubicBezTo>
                    <a:lnTo>
                      <a:pt x="4461678" y="5198667"/>
                    </a:lnTo>
                    <a:close/>
                  </a:path>
                </a:pathLst>
              </a:custGeom>
              <a:solidFill>
                <a:schemeClr val="accent1"/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48" name="Freeform 20">
                <a:extLst>
                  <a:ext uri="{FF2B5EF4-FFF2-40B4-BE49-F238E27FC236}">
                    <a16:creationId xmlns:a16="http://schemas.microsoft.com/office/drawing/2014/main" id="{4A7B0489-E53D-9B32-23FA-ADC342D50672}"/>
                  </a:ext>
                </a:extLst>
              </p:cNvPr>
              <p:cNvSpPr/>
              <p:nvPr/>
            </p:nvSpPr>
            <p:spPr>
              <a:xfrm>
                <a:off x="5004313" y="4702734"/>
                <a:ext cx="4461678" cy="1175363"/>
              </a:xfrm>
              <a:custGeom>
                <a:avLst/>
                <a:gdLst/>
                <a:ahLst/>
                <a:cxnLst/>
                <a:rect l="l" t="t" r="r" b="b"/>
                <a:pathLst>
                  <a:path w="4461678" h="2455556">
                    <a:moveTo>
                      <a:pt x="0" y="2455556"/>
                    </a:moveTo>
                    <a:lnTo>
                      <a:pt x="0" y="356934"/>
                    </a:lnTo>
                    <a:cubicBezTo>
                      <a:pt x="0" y="159805"/>
                      <a:pt x="159805" y="0"/>
                      <a:pt x="356934" y="0"/>
                    </a:cubicBezTo>
                    <a:lnTo>
                      <a:pt x="4104744" y="0"/>
                    </a:lnTo>
                    <a:cubicBezTo>
                      <a:pt x="4301873" y="0"/>
                      <a:pt x="4461678" y="159805"/>
                      <a:pt x="4461678" y="356934"/>
                    </a:cubicBezTo>
                    <a:lnTo>
                      <a:pt x="4461678" y="2455556"/>
                    </a:lnTo>
                    <a:close/>
                  </a:path>
                </a:pathLst>
              </a:custGeom>
              <a:solidFill>
                <a:schemeClr val="accent1"/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49" name="Freeform 21">
                <a:extLst>
                  <a:ext uri="{FF2B5EF4-FFF2-40B4-BE49-F238E27FC236}">
                    <a16:creationId xmlns:a16="http://schemas.microsoft.com/office/drawing/2014/main" id="{230643DF-BBF5-D05A-49C3-7689370B999E}"/>
                  </a:ext>
                </a:extLst>
              </p:cNvPr>
              <p:cNvSpPr/>
              <p:nvPr/>
            </p:nvSpPr>
            <p:spPr>
              <a:xfrm>
                <a:off x="10008629" y="5795707"/>
                <a:ext cx="4461677" cy="82385"/>
              </a:xfrm>
              <a:custGeom>
                <a:avLst/>
                <a:gdLst/>
                <a:ahLst/>
                <a:cxnLst/>
                <a:rect l="l" t="t" r="r" b="b"/>
                <a:pathLst>
                  <a:path w="4461677" h="2161651">
                    <a:moveTo>
                      <a:pt x="0" y="2161652"/>
                    </a:moveTo>
                    <a:lnTo>
                      <a:pt x="0" y="356935"/>
                    </a:lnTo>
                    <a:cubicBezTo>
                      <a:pt x="0" y="262270"/>
                      <a:pt x="37605" y="171482"/>
                      <a:pt x="104543" y="104544"/>
                    </a:cubicBezTo>
                    <a:cubicBezTo>
                      <a:pt x="171481" y="37606"/>
                      <a:pt x="262269" y="0"/>
                      <a:pt x="356934" y="0"/>
                    </a:cubicBezTo>
                    <a:lnTo>
                      <a:pt x="4104744" y="0"/>
                    </a:lnTo>
                    <a:cubicBezTo>
                      <a:pt x="4301873" y="1"/>
                      <a:pt x="4461677" y="159806"/>
                      <a:pt x="4461677" y="356935"/>
                    </a:cubicBezTo>
                    <a:lnTo>
                      <a:pt x="4461677" y="2161652"/>
                    </a:lnTo>
                    <a:close/>
                  </a:path>
                </a:pathLst>
              </a:custGeom>
              <a:solidFill>
                <a:schemeClr val="accent1"/>
              </a:solidFill>
            </p:spPr>
            <p:txBody>
              <a:bodyPr/>
              <a:lstStyle/>
              <a:p>
                <a:endParaRPr lang="en-US" sz="1200"/>
              </a:p>
            </p:txBody>
          </p:sp>
        </p:grpSp>
      </p:grpSp>
      <p:sp>
        <p:nvSpPr>
          <p:cNvPr id="54" name="TextBox 22">
            <a:extLst>
              <a:ext uri="{FF2B5EF4-FFF2-40B4-BE49-F238E27FC236}">
                <a16:creationId xmlns:a16="http://schemas.microsoft.com/office/drawing/2014/main" id="{49618421-910B-45B8-2604-41870507F6B3}"/>
              </a:ext>
            </a:extLst>
          </p:cNvPr>
          <p:cNvSpPr txBox="1"/>
          <p:nvPr/>
        </p:nvSpPr>
        <p:spPr>
          <a:xfrm>
            <a:off x="1724033" y="5411601"/>
            <a:ext cx="2583529" cy="21204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91"/>
              </a:lnSpc>
              <a:spcBef>
                <a:spcPct val="0"/>
              </a:spcBef>
            </a:pPr>
            <a:r>
              <a:rPr lang="en-US" sz="1333" spc="42">
                <a:solidFill>
                  <a:srgbClr val="14545E"/>
                </a:solidFill>
                <a:latin typeface="Work Sans" pitchFamily="50" charset="0"/>
              </a:rPr>
              <a:t>YES</a:t>
            </a:r>
          </a:p>
        </p:txBody>
      </p:sp>
      <p:sp>
        <p:nvSpPr>
          <p:cNvPr id="55" name="TextBox 23">
            <a:extLst>
              <a:ext uri="{FF2B5EF4-FFF2-40B4-BE49-F238E27FC236}">
                <a16:creationId xmlns:a16="http://schemas.microsoft.com/office/drawing/2014/main" id="{2500E62E-9CE1-1BCF-8CD4-D875ADDFFB0E}"/>
              </a:ext>
            </a:extLst>
          </p:cNvPr>
          <p:cNvSpPr txBox="1"/>
          <p:nvPr/>
        </p:nvSpPr>
        <p:spPr>
          <a:xfrm>
            <a:off x="4673601" y="5411601"/>
            <a:ext cx="2325251" cy="4524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769"/>
              </a:lnSpc>
              <a:spcBef>
                <a:spcPct val="0"/>
              </a:spcBef>
            </a:pPr>
            <a:r>
              <a:rPr lang="en-US" sz="1333" spc="44">
                <a:solidFill>
                  <a:srgbClr val="14545E"/>
                </a:solidFill>
                <a:latin typeface="Work Sans"/>
              </a:rPr>
              <a:t>NO but we are planning to</a:t>
            </a:r>
            <a:endParaRPr lang="en-US" sz="1333" spc="44">
              <a:solidFill>
                <a:srgbClr val="14545E"/>
              </a:solidFill>
              <a:latin typeface="Work Sans" pitchFamily="50" charset="0"/>
            </a:endParaRPr>
          </a:p>
        </p:txBody>
      </p:sp>
      <p:sp>
        <p:nvSpPr>
          <p:cNvPr id="56" name="TextBox 24">
            <a:extLst>
              <a:ext uri="{FF2B5EF4-FFF2-40B4-BE49-F238E27FC236}">
                <a16:creationId xmlns:a16="http://schemas.microsoft.com/office/drawing/2014/main" id="{053D64BD-5E3A-F045-3376-7CB9C37A3F46}"/>
              </a:ext>
            </a:extLst>
          </p:cNvPr>
          <p:cNvSpPr txBox="1"/>
          <p:nvPr/>
        </p:nvSpPr>
        <p:spPr>
          <a:xfrm>
            <a:off x="7844803" y="5406889"/>
            <a:ext cx="1528535" cy="49738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970"/>
              </a:lnSpc>
              <a:spcBef>
                <a:spcPct val="0"/>
              </a:spcBef>
            </a:pPr>
            <a:r>
              <a:rPr lang="en-US" sz="1333" spc="49">
                <a:solidFill>
                  <a:srgbClr val="14545E"/>
                </a:solidFill>
                <a:latin typeface="Work Sans"/>
              </a:rPr>
              <a:t>NO and we are not planning to</a:t>
            </a:r>
          </a:p>
        </p:txBody>
      </p:sp>
      <p:sp>
        <p:nvSpPr>
          <p:cNvPr id="57" name="TextBox 25">
            <a:extLst>
              <a:ext uri="{FF2B5EF4-FFF2-40B4-BE49-F238E27FC236}">
                <a16:creationId xmlns:a16="http://schemas.microsoft.com/office/drawing/2014/main" id="{B4547520-CA1E-FDF1-A2E8-906E7602781A}"/>
              </a:ext>
            </a:extLst>
          </p:cNvPr>
          <p:cNvSpPr txBox="1"/>
          <p:nvPr/>
        </p:nvSpPr>
        <p:spPr>
          <a:xfrm>
            <a:off x="-1246851" y="4322418"/>
            <a:ext cx="8640435" cy="74379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807"/>
              </a:lnSpc>
              <a:spcBef>
                <a:spcPct val="0"/>
              </a:spcBef>
            </a:pPr>
            <a:r>
              <a:rPr lang="en-US" sz="4834" spc="145" dirty="0">
                <a:latin typeface="+mj-lt"/>
              </a:rPr>
              <a:t>42%</a:t>
            </a:r>
          </a:p>
        </p:txBody>
      </p:sp>
      <p:sp>
        <p:nvSpPr>
          <p:cNvPr id="58" name="TextBox 26">
            <a:extLst>
              <a:ext uri="{FF2B5EF4-FFF2-40B4-BE49-F238E27FC236}">
                <a16:creationId xmlns:a16="http://schemas.microsoft.com/office/drawing/2014/main" id="{4B8C2CCF-03AD-F2E5-EC97-6120F274EB40}"/>
              </a:ext>
            </a:extLst>
          </p:cNvPr>
          <p:cNvSpPr txBox="1"/>
          <p:nvPr/>
        </p:nvSpPr>
        <p:spPr>
          <a:xfrm>
            <a:off x="1724033" y="4689824"/>
            <a:ext cx="8331965" cy="70320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600"/>
              </a:lnSpc>
              <a:spcBef>
                <a:spcPct val="0"/>
              </a:spcBef>
            </a:pPr>
            <a:r>
              <a:rPr lang="en-US" sz="4634" spc="139">
                <a:latin typeface="+mj-lt"/>
              </a:rPr>
              <a:t>12%</a:t>
            </a:r>
          </a:p>
        </p:txBody>
      </p:sp>
      <p:sp>
        <p:nvSpPr>
          <p:cNvPr id="60" name="TextBox 28">
            <a:extLst>
              <a:ext uri="{FF2B5EF4-FFF2-40B4-BE49-F238E27FC236}">
                <a16:creationId xmlns:a16="http://schemas.microsoft.com/office/drawing/2014/main" id="{692B3409-52F5-CF0A-401E-6E3EE99D2802}"/>
              </a:ext>
            </a:extLst>
          </p:cNvPr>
          <p:cNvSpPr txBox="1"/>
          <p:nvPr/>
        </p:nvSpPr>
        <p:spPr>
          <a:xfrm>
            <a:off x="4819500" y="2210933"/>
            <a:ext cx="5406057" cy="26507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228"/>
              </a:lnSpc>
              <a:spcBef>
                <a:spcPct val="0"/>
              </a:spcBef>
            </a:pPr>
            <a:r>
              <a:rPr lang="en-US" sz="1467" spc="55">
                <a:solidFill>
                  <a:srgbClr val="14545E"/>
                </a:solidFill>
                <a:latin typeface="Work Sans"/>
              </a:rPr>
              <a:t>2023 Q1, survey of 275 total businesses</a:t>
            </a:r>
          </a:p>
        </p:txBody>
      </p:sp>
      <p:sp>
        <p:nvSpPr>
          <p:cNvPr id="19" name="Freeform 19">
            <a:extLst>
              <a:ext uri="{FF2B5EF4-FFF2-40B4-BE49-F238E27FC236}">
                <a16:creationId xmlns:a16="http://schemas.microsoft.com/office/drawing/2014/main" id="{B11A4B9F-1E49-7ACC-27D5-6309DE4D3C5E}"/>
              </a:ext>
            </a:extLst>
          </p:cNvPr>
          <p:cNvSpPr/>
          <p:nvPr/>
        </p:nvSpPr>
        <p:spPr>
          <a:xfrm>
            <a:off x="7282130" y="3641063"/>
            <a:ext cx="2460299" cy="1647229"/>
          </a:xfrm>
          <a:custGeom>
            <a:avLst/>
            <a:gdLst/>
            <a:ahLst/>
            <a:cxnLst/>
            <a:rect l="l" t="t" r="r" b="b"/>
            <a:pathLst>
              <a:path w="4461678" h="5198667">
                <a:moveTo>
                  <a:pt x="0" y="5198667"/>
                </a:moveTo>
                <a:lnTo>
                  <a:pt x="0" y="356934"/>
                </a:lnTo>
                <a:cubicBezTo>
                  <a:pt x="0" y="159805"/>
                  <a:pt x="159805" y="0"/>
                  <a:pt x="356934" y="0"/>
                </a:cubicBezTo>
                <a:lnTo>
                  <a:pt x="4104744" y="0"/>
                </a:lnTo>
                <a:cubicBezTo>
                  <a:pt x="4301873" y="0"/>
                  <a:pt x="4461678" y="159805"/>
                  <a:pt x="4461678" y="356934"/>
                </a:cubicBezTo>
                <a:lnTo>
                  <a:pt x="4461678" y="5198667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/>
          <a:p>
            <a:endParaRPr lang="en-US" sz="1200"/>
          </a:p>
        </p:txBody>
      </p:sp>
      <p:sp>
        <p:nvSpPr>
          <p:cNvPr id="22" name="TextBox 25">
            <a:extLst>
              <a:ext uri="{FF2B5EF4-FFF2-40B4-BE49-F238E27FC236}">
                <a16:creationId xmlns:a16="http://schemas.microsoft.com/office/drawing/2014/main" id="{44F16F48-796B-6D27-F776-2BA41B646D71}"/>
              </a:ext>
            </a:extLst>
          </p:cNvPr>
          <p:cNvSpPr txBox="1"/>
          <p:nvPr/>
        </p:nvSpPr>
        <p:spPr>
          <a:xfrm>
            <a:off x="4305811" y="4315792"/>
            <a:ext cx="8640435" cy="74379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807"/>
              </a:lnSpc>
              <a:spcBef>
                <a:spcPct val="0"/>
              </a:spcBef>
            </a:pPr>
            <a:r>
              <a:rPr lang="en-US" sz="4834" spc="145">
                <a:latin typeface="+mj-lt"/>
              </a:rPr>
              <a:t>29%</a:t>
            </a:r>
          </a:p>
        </p:txBody>
      </p:sp>
    </p:spTree>
    <p:extLst>
      <p:ext uri="{BB962C8B-B14F-4D97-AF65-F5344CB8AC3E}">
        <p14:creationId xmlns:p14="http://schemas.microsoft.com/office/powerpoint/2010/main" val="1851541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green and white text on a black background&#10;&#10;Description automatically generated">
            <a:extLst>
              <a:ext uri="{FF2B5EF4-FFF2-40B4-BE49-F238E27FC236}">
                <a16:creationId xmlns:a16="http://schemas.microsoft.com/office/drawing/2014/main" id="{6CA43C4E-EE65-68AA-BB62-0608B40BE2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200" y="2041222"/>
            <a:ext cx="8312408" cy="2775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064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F031D-4C6B-6E12-E883-7D7A8DDBA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RECOMMENDATIONS</a:t>
            </a:r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25311B5C-0741-248C-F27C-7AFEC57CF65B}"/>
              </a:ext>
            </a:extLst>
          </p:cNvPr>
          <p:cNvGraphicFramePr>
            <a:graphicFrameLocks noGrp="1"/>
          </p:cNvGraphicFramePr>
          <p:nvPr/>
        </p:nvGraphicFramePr>
        <p:xfrm>
          <a:off x="892889" y="1427480"/>
          <a:ext cx="11068879" cy="372872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766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02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433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1" dirty="0">
                          <a:solidFill>
                            <a:srgbClr val="14545E"/>
                          </a:solidFill>
                        </a:rPr>
                        <a:t>Businesses</a:t>
                      </a:r>
                    </a:p>
                  </a:txBody>
                  <a:tcPr marL="127000" marR="127000" marT="127000" marB="127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rgbClr val="14545E"/>
                          </a:solidFill>
                          <a:latin typeface="Sentient Light" pitchFamily="50" charset="0"/>
                        </a:rPr>
                        <a:t>1. Define, communicate and measure their business purpose</a:t>
                      </a:r>
                    </a:p>
                  </a:txBody>
                  <a:tcPr marL="127000" marR="127000" marT="127000" marB="12700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lang="en-GB" sz="2000" b="1" dirty="0">
                        <a:solidFill>
                          <a:srgbClr val="14545E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rgbClr val="14545E"/>
                          </a:solidFill>
                          <a:latin typeface="Sentient Light" pitchFamily="50" charset="0"/>
                        </a:rPr>
                        <a:t>2. Develop and deliver their purpose through their people strategies</a:t>
                      </a:r>
                      <a:endParaRPr lang="en-US" sz="1300" b="1" dirty="0">
                        <a:solidFill>
                          <a:srgbClr val="14545E"/>
                        </a:solidFill>
                        <a:latin typeface="Sentient Light" pitchFamily="50" charset="0"/>
                        <a:ea typeface="Saira Light Bold"/>
                      </a:endParaRPr>
                    </a:p>
                  </a:txBody>
                  <a:tcPr marL="127000" marR="127000" marT="127000" marB="12700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1967125"/>
                  </a:ext>
                </a:extLst>
              </a:tr>
              <a:tr h="660400">
                <a:tc vMerge="1">
                  <a:txBody>
                    <a:bodyPr/>
                    <a:lstStyle/>
                    <a:p>
                      <a:endParaRPr lang="en-GB" sz="2000" b="1">
                        <a:solidFill>
                          <a:srgbClr val="14545E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rgbClr val="14545E"/>
                          </a:solidFill>
                          <a:latin typeface="Sentient Light" pitchFamily="50" charset="0"/>
                        </a:rPr>
                        <a:t>3. Increase investment in purposeful businesses by establishing a world-leading ESG investment hub</a:t>
                      </a:r>
                      <a:endParaRPr lang="en-US" sz="1300" b="1" dirty="0">
                        <a:solidFill>
                          <a:srgbClr val="14545E"/>
                        </a:solidFill>
                        <a:latin typeface="Sentient Light" pitchFamily="50" charset="0"/>
                        <a:ea typeface="Saira Light Bold"/>
                      </a:endParaRPr>
                    </a:p>
                  </a:txBody>
                  <a:tcPr marL="127000" marR="127000" marT="127000" marB="12700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0451906"/>
                  </a:ext>
                </a:extLst>
              </a:tr>
              <a:tr h="660400">
                <a:tc vMerge="1">
                  <a:txBody>
                    <a:bodyPr/>
                    <a:lstStyle/>
                    <a:p>
                      <a:endParaRPr lang="en-GB" sz="2000" b="1" dirty="0">
                        <a:solidFill>
                          <a:srgbClr val="14545E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rgbClr val="14545E"/>
                          </a:solidFill>
                          <a:latin typeface="Sentient Light" pitchFamily="50" charset="0"/>
                        </a:rPr>
                        <a:t>4. Form purpose-driven private, public or third sector partnerships to share learnings, influence change and increase impacts</a:t>
                      </a:r>
                      <a:endParaRPr lang="en-US" sz="1300" b="1" dirty="0">
                        <a:solidFill>
                          <a:srgbClr val="14545E"/>
                        </a:solidFill>
                        <a:latin typeface="Sentient Light" pitchFamily="50" charset="0"/>
                        <a:ea typeface="Saira Light Bold"/>
                      </a:endParaRPr>
                    </a:p>
                  </a:txBody>
                  <a:tcPr marL="127000" marR="127000" marT="127000" marB="12700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0400">
                <a:tc vMerge="1">
                  <a:txBody>
                    <a:bodyPr/>
                    <a:lstStyle/>
                    <a:p>
                      <a:endParaRPr lang="en-GB" sz="2000" b="1" dirty="0">
                        <a:solidFill>
                          <a:srgbClr val="14545E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rgbClr val="14545E"/>
                          </a:solidFill>
                          <a:latin typeface="Sentient Light" pitchFamily="50" charset="0"/>
                        </a:rPr>
                        <a:t>5. Work with Government and stakeholders to inform and </a:t>
                      </a:r>
                      <a:r>
                        <a:rPr lang="en-US" sz="1300" b="1" dirty="0" err="1">
                          <a:solidFill>
                            <a:srgbClr val="14545E"/>
                          </a:solidFill>
                          <a:latin typeface="Sentient Light" pitchFamily="50" charset="0"/>
                        </a:rPr>
                        <a:t>mobilise</a:t>
                      </a:r>
                      <a:r>
                        <a:rPr lang="en-US" sz="1300" b="1" dirty="0">
                          <a:solidFill>
                            <a:srgbClr val="14545E"/>
                          </a:solidFill>
                          <a:latin typeface="Sentient Light" pitchFamily="50" charset="0"/>
                        </a:rPr>
                        <a:t> customer and societal expectations of business purpose</a:t>
                      </a:r>
                      <a:endParaRPr lang="en-US" sz="1300" b="1" dirty="0">
                        <a:solidFill>
                          <a:srgbClr val="14545E"/>
                        </a:solidFill>
                        <a:latin typeface="Sentient Light" pitchFamily="50" charset="0"/>
                        <a:ea typeface="Saira Light Bold"/>
                      </a:endParaRPr>
                    </a:p>
                  </a:txBody>
                  <a:tcPr marL="127000" marR="127000" marT="127000" marB="12700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97769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1" dirty="0">
                          <a:solidFill>
                            <a:srgbClr val="14545E"/>
                          </a:solidFill>
                        </a:rPr>
                        <a:t>Tertiary education and training </a:t>
                      </a:r>
                      <a:r>
                        <a:rPr lang="en-US" sz="1900" b="1" dirty="0" err="1">
                          <a:solidFill>
                            <a:srgbClr val="14545E"/>
                          </a:solidFill>
                        </a:rPr>
                        <a:t>organisations</a:t>
                      </a:r>
                      <a:endParaRPr lang="en-US" sz="1900" b="1" dirty="0">
                        <a:solidFill>
                          <a:srgbClr val="14545E"/>
                        </a:solidFill>
                      </a:endParaRPr>
                    </a:p>
                  </a:txBody>
                  <a:tcPr marL="127000" marR="127000" marT="127000" marB="127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30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rgbClr val="14545E"/>
                          </a:solidFill>
                          <a:latin typeface="Sentient Light" pitchFamily="50" charset="0"/>
                        </a:rPr>
                        <a:t>6. Make business purpose a mandatory learning outcome in business education and training</a:t>
                      </a:r>
                    </a:p>
                  </a:txBody>
                  <a:tcPr marL="127000" marR="127000" marT="127000" marB="127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79784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8181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F031D-4C6B-6E12-E883-7D7A8DDBA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RECOMMENDATIONS</a:t>
            </a:r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25311B5C-0741-248C-F27C-7AFEC57CF65B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1388534"/>
          <a:ext cx="11068879" cy="436279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766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02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9667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405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1" dirty="0">
                          <a:solidFill>
                            <a:srgbClr val="14545E"/>
                          </a:solidFill>
                          <a:latin typeface="+mn-lt"/>
                        </a:rPr>
                        <a:t>UK Government</a:t>
                      </a:r>
                    </a:p>
                  </a:txBody>
                  <a:tcPr marL="127000" marR="127000" marT="127000" marB="127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rgbClr val="14545E"/>
                          </a:solidFill>
                          <a:latin typeface="Sentient Light" pitchFamily="50" charset="0"/>
                          <a:ea typeface="Saira Light"/>
                        </a:rPr>
                        <a:t>7. Amend company law and reporting to require businesses to state and report on their business purpose</a:t>
                      </a:r>
                      <a:endParaRPr lang="en-US" sz="1300" b="1" dirty="0">
                        <a:solidFill>
                          <a:srgbClr val="14545E"/>
                        </a:solidFill>
                        <a:latin typeface="Sentient Light" pitchFamily="50" charset="0"/>
                      </a:endParaRPr>
                    </a:p>
                  </a:txBody>
                  <a:tcPr marL="127000" marR="127000" marT="127000" marB="127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966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rgbClr val="14545E"/>
                          </a:solidFill>
                          <a:latin typeface="Sentient Light" pitchFamily="50" charset="0"/>
                          <a:ea typeface="Saira Light"/>
                        </a:rPr>
                        <a:t>8. Encourage and make it easier for new and existing businesses to adopt purpose-driven business structures</a:t>
                      </a:r>
                    </a:p>
                  </a:txBody>
                  <a:tcPr marL="127000" marR="127000" marT="127000" marB="127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1967125"/>
                  </a:ext>
                </a:extLst>
              </a:tr>
              <a:tr h="71966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rgbClr val="14545E"/>
                          </a:solidFill>
                          <a:latin typeface="Sentient Light" pitchFamily="50" charset="0"/>
                          <a:ea typeface="Saira Light"/>
                        </a:rPr>
                        <a:t>9. Produce a Tax Framework for Purposeful Business which </a:t>
                      </a:r>
                      <a:r>
                        <a:rPr lang="en-US" sz="1300" b="1" dirty="0" err="1">
                          <a:solidFill>
                            <a:srgbClr val="14545E"/>
                          </a:solidFill>
                          <a:latin typeface="Sentient Light" pitchFamily="50" charset="0"/>
                          <a:ea typeface="Saira Light"/>
                        </a:rPr>
                        <a:t>incentivises</a:t>
                      </a:r>
                      <a:r>
                        <a:rPr lang="en-US" sz="1300" b="1" dirty="0">
                          <a:solidFill>
                            <a:srgbClr val="14545E"/>
                          </a:solidFill>
                          <a:latin typeface="Sentient Light" pitchFamily="50" charset="0"/>
                          <a:ea typeface="Saira Light"/>
                        </a:rPr>
                        <a:t> purposeful business models and practices</a:t>
                      </a:r>
                    </a:p>
                  </a:txBody>
                  <a:tcPr marL="127000" marR="127000" marT="127000" marB="127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0451906"/>
                  </a:ext>
                </a:extLst>
              </a:tr>
              <a:tr h="4826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363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1" dirty="0">
                          <a:solidFill>
                            <a:srgbClr val="14545E"/>
                          </a:solidFill>
                          <a:latin typeface="+mn-lt"/>
                        </a:rPr>
                        <a:t>Scottish Government</a:t>
                      </a:r>
                    </a:p>
                  </a:txBody>
                  <a:tcPr marL="127000" marR="127000" marT="127000" marB="127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rgbClr val="14545E"/>
                          </a:solidFill>
                          <a:latin typeface="Sentient Light" pitchFamily="50" charset="0"/>
                          <a:ea typeface="Saira Light"/>
                        </a:rPr>
                        <a:t>10. Mainstream and scale-up public and private sector business support for business purpose</a:t>
                      </a:r>
                      <a:endParaRPr lang="en-US" sz="1300" b="1" dirty="0">
                        <a:solidFill>
                          <a:srgbClr val="14545E"/>
                        </a:solidFill>
                        <a:latin typeface="Sentient Light" pitchFamily="50" charset="0"/>
                      </a:endParaRPr>
                    </a:p>
                  </a:txBody>
                  <a:tcPr marL="127000" marR="127000" marT="127000" marB="127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966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rgbClr val="14545E"/>
                          </a:solidFill>
                          <a:latin typeface="Sentient Light" pitchFamily="50" charset="0"/>
                          <a:ea typeface="Saira Light"/>
                        </a:rPr>
                        <a:t>11. Make business purpose a golden thread in the National Strategy for Economic Transformation Delivery Plan</a:t>
                      </a:r>
                    </a:p>
                  </a:txBody>
                  <a:tcPr marL="127000" marR="127000" marT="127000" marB="127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9776901"/>
                  </a:ext>
                </a:extLst>
              </a:tr>
              <a:tr h="7196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405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1" dirty="0">
                          <a:solidFill>
                            <a:srgbClr val="14545E"/>
                          </a:solidFill>
                          <a:latin typeface="+mn-lt"/>
                        </a:rPr>
                        <a:t>UK Government</a:t>
                      </a:r>
                    </a:p>
                  </a:txBody>
                  <a:tcPr marL="127000" marR="127000" marT="127000" marB="127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rgbClr val="14545E"/>
                          </a:solidFill>
                          <a:latin typeface="Sentient Light" pitchFamily="50" charset="0"/>
                          <a:ea typeface="Saira Light"/>
                        </a:rPr>
                        <a:t>12. Develop place-based networks to engage businesses in tackling local economic, social and environmental missions</a:t>
                      </a:r>
                      <a:endParaRPr lang="en-US" sz="1300" b="1" dirty="0">
                        <a:solidFill>
                          <a:srgbClr val="14545E"/>
                        </a:solidFill>
                        <a:latin typeface="Sentient Light" pitchFamily="50" charset="0"/>
                      </a:endParaRPr>
                    </a:p>
                  </a:txBody>
                  <a:tcPr marL="127000" marR="127000" marT="127000" marB="127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51636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1687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F65A7-1B72-D1A2-9663-0F7112F67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Work Sans Black"/>
              </a:rPr>
              <a:t>PUBLIC OPINION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F5F5F6-0E7E-7080-0944-AA05533451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6201"/>
            <a:ext cx="10515600" cy="4830763"/>
          </a:xfrm>
        </p:spPr>
        <p:txBody>
          <a:bodyPr/>
          <a:lstStyle/>
          <a:p>
            <a:pPr marL="0" indent="0">
              <a:buNone/>
            </a:pPr>
            <a:r>
              <a:rPr lang="en-US" sz="2400" spc="140">
                <a:latin typeface="Work Sans Medium" pitchFamily="50" charset="0"/>
              </a:rPr>
              <a:t>ROLE BUSINESSES </a:t>
            </a:r>
            <a:r>
              <a:rPr lang="en-US" sz="2400" b="1" spc="140">
                <a:latin typeface="Work Sans Medium" pitchFamily="50" charset="0"/>
              </a:rPr>
              <a:t>CURRENTLY</a:t>
            </a:r>
            <a:r>
              <a:rPr lang="en-US" sz="2400" spc="140">
                <a:latin typeface="Work Sans Medium" pitchFamily="50" charset="0"/>
              </a:rPr>
              <a:t> HAVE IN SOCIETY</a:t>
            </a:r>
          </a:p>
          <a:p>
            <a:endParaRPr lang="en-GB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E4D76937-2543-A4AC-82BA-E2775C2A6C79}"/>
              </a:ext>
            </a:extLst>
          </p:cNvPr>
          <p:cNvGraphicFramePr/>
          <p:nvPr/>
        </p:nvGraphicFramePr>
        <p:xfrm>
          <a:off x="457200" y="2027237"/>
          <a:ext cx="68580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EF7185CA-846B-F478-BE03-E381F92A9102}"/>
              </a:ext>
            </a:extLst>
          </p:cNvPr>
          <p:cNvSpPr txBox="1">
            <a:spLocks/>
          </p:cNvSpPr>
          <p:nvPr/>
        </p:nvSpPr>
        <p:spPr>
          <a:xfrm>
            <a:off x="2336800" y="2870201"/>
            <a:ext cx="1371600" cy="1325563"/>
          </a:xfrm>
          <a:prstGeom prst="rect">
            <a:avLst/>
          </a:prstGeom>
        </p:spPr>
        <p:txBody>
          <a:bodyPr vert="horz" lIns="60960" tIns="30480" rIns="60960" bIns="30480" rtlCol="0" anchor="ctr">
            <a:normAutofit/>
          </a:bodyPr>
          <a:lstStyle>
            <a:lvl1pPr algn="l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rgbClr val="14545E"/>
                </a:solidFill>
                <a:latin typeface="Work Sans Black" pitchFamily="50" charset="0"/>
                <a:ea typeface="+mj-ea"/>
                <a:cs typeface="+mj-cs"/>
              </a:defRPr>
            </a:lvl1pPr>
          </a:lstStyle>
          <a:p>
            <a:r>
              <a:rPr lang="en-GB" sz="4400">
                <a:solidFill>
                  <a:schemeClr val="tx1"/>
                </a:solidFill>
              </a:rPr>
              <a:t>27%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B57603D-61CB-9EB1-3012-B69C84F27CF0}"/>
              </a:ext>
            </a:extLst>
          </p:cNvPr>
          <p:cNvSpPr txBox="1">
            <a:spLocks/>
          </p:cNvSpPr>
          <p:nvPr/>
        </p:nvSpPr>
        <p:spPr>
          <a:xfrm>
            <a:off x="4140200" y="2870201"/>
            <a:ext cx="1371600" cy="1325563"/>
          </a:xfrm>
          <a:prstGeom prst="rect">
            <a:avLst/>
          </a:prstGeom>
        </p:spPr>
        <p:txBody>
          <a:bodyPr vert="horz" lIns="60960" tIns="30480" rIns="60960" bIns="30480" rtlCol="0" anchor="ctr">
            <a:normAutofit/>
          </a:bodyPr>
          <a:lstStyle>
            <a:lvl1pPr algn="l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rgbClr val="14545E"/>
                </a:solidFill>
                <a:latin typeface="Work Sans Black" pitchFamily="50" charset="0"/>
                <a:ea typeface="+mj-ea"/>
                <a:cs typeface="+mj-cs"/>
              </a:defRPr>
            </a:lvl1pPr>
          </a:lstStyle>
          <a:p>
            <a:r>
              <a:rPr lang="en-GB" sz="4400">
                <a:solidFill>
                  <a:schemeClr val="tx1"/>
                </a:solidFill>
              </a:rPr>
              <a:t>25%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4307D1F-0B4B-FFAA-2753-430B74E57156}"/>
              </a:ext>
            </a:extLst>
          </p:cNvPr>
          <p:cNvSpPr txBox="1">
            <a:spLocks/>
          </p:cNvSpPr>
          <p:nvPr/>
        </p:nvSpPr>
        <p:spPr>
          <a:xfrm>
            <a:off x="3098800" y="4749801"/>
            <a:ext cx="1574800" cy="1325563"/>
          </a:xfrm>
          <a:prstGeom prst="rect">
            <a:avLst/>
          </a:prstGeom>
        </p:spPr>
        <p:txBody>
          <a:bodyPr vert="horz" lIns="60960" tIns="30480" rIns="60960" bIns="30480" rtlCol="0" anchor="ctr">
            <a:normAutofit/>
          </a:bodyPr>
          <a:lstStyle>
            <a:lvl1pPr algn="l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rgbClr val="14545E"/>
                </a:solidFill>
                <a:latin typeface="Work Sans Black" pitchFamily="50" charset="0"/>
                <a:ea typeface="+mj-ea"/>
                <a:cs typeface="+mj-cs"/>
              </a:defRPr>
            </a:lvl1pPr>
          </a:lstStyle>
          <a:p>
            <a:r>
              <a:rPr lang="en-GB" sz="4400">
                <a:solidFill>
                  <a:schemeClr val="tx1"/>
                </a:solidFill>
              </a:rPr>
              <a:t>48%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2CF6AB1-C144-212F-87C4-91D4BD8E30E1}"/>
              </a:ext>
            </a:extLst>
          </p:cNvPr>
          <p:cNvSpPr/>
          <p:nvPr/>
        </p:nvSpPr>
        <p:spPr>
          <a:xfrm>
            <a:off x="6188880" y="2259149"/>
            <a:ext cx="480000" cy="480000"/>
          </a:xfrm>
          <a:prstGeom prst="rect">
            <a:avLst/>
          </a:prstGeom>
          <a:solidFill>
            <a:srgbClr val="14545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671385E-C31B-D1FA-0DB0-8FEB95BFC695}"/>
              </a:ext>
            </a:extLst>
          </p:cNvPr>
          <p:cNvSpPr/>
          <p:nvPr/>
        </p:nvSpPr>
        <p:spPr>
          <a:xfrm>
            <a:off x="6188880" y="3829505"/>
            <a:ext cx="480000" cy="480000"/>
          </a:xfrm>
          <a:prstGeom prst="rect">
            <a:avLst/>
          </a:prstGeom>
          <a:solidFill>
            <a:srgbClr val="00E6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1E5BCF5-9330-CEF2-8B40-9D1C530A0AEF}"/>
              </a:ext>
            </a:extLst>
          </p:cNvPr>
          <p:cNvSpPr/>
          <p:nvPr/>
        </p:nvSpPr>
        <p:spPr>
          <a:xfrm>
            <a:off x="6188880" y="5331800"/>
            <a:ext cx="480000" cy="48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89B05B3-A612-D071-A3A4-DF82E0E6F958}"/>
              </a:ext>
            </a:extLst>
          </p:cNvPr>
          <p:cNvSpPr txBox="1"/>
          <p:nvPr/>
        </p:nvSpPr>
        <p:spPr>
          <a:xfrm>
            <a:off x="6959560" y="2213662"/>
            <a:ext cx="46642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spc="132">
                <a:solidFill>
                  <a:srgbClr val="14545E"/>
                </a:solidFill>
                <a:latin typeface="Work Sans" pitchFamily="50" charset="0"/>
              </a:rPr>
              <a:t>To find profitable solutions to the problems of people and planet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6C509CB-3899-5F17-E88B-9190E8E0BFBE}"/>
              </a:ext>
            </a:extLst>
          </p:cNvPr>
          <p:cNvSpPr txBox="1"/>
          <p:nvPr/>
        </p:nvSpPr>
        <p:spPr>
          <a:xfrm>
            <a:off x="6959560" y="3755507"/>
            <a:ext cx="46642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spc="132">
                <a:solidFill>
                  <a:srgbClr val="14545E"/>
                </a:solidFill>
                <a:latin typeface="Work Sans" pitchFamily="50" charset="0"/>
              </a:rPr>
              <a:t>To </a:t>
            </a:r>
            <a:r>
              <a:rPr lang="en-US" sz="1600" spc="132" err="1">
                <a:solidFill>
                  <a:srgbClr val="14545E"/>
                </a:solidFill>
                <a:latin typeface="Work Sans" pitchFamily="50" charset="0"/>
              </a:rPr>
              <a:t>maximise</a:t>
            </a:r>
            <a:r>
              <a:rPr lang="en-US" sz="1600" spc="132">
                <a:solidFill>
                  <a:srgbClr val="14545E"/>
                </a:solidFill>
                <a:latin typeface="Work Sans" pitchFamily="50" charset="0"/>
              </a:rPr>
              <a:t> the returns for shareholders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05911FF-C7A4-1CD4-3925-4B886E1F88C9}"/>
              </a:ext>
            </a:extLst>
          </p:cNvPr>
          <p:cNvSpPr txBox="1"/>
          <p:nvPr/>
        </p:nvSpPr>
        <p:spPr>
          <a:xfrm>
            <a:off x="6959560" y="5297352"/>
            <a:ext cx="46642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spc="132">
                <a:solidFill>
                  <a:srgbClr val="14545E"/>
                </a:solidFill>
                <a:latin typeface="Work Sans" pitchFamily="50" charset="0"/>
              </a:rPr>
              <a:t>Neither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AC39C5F-ACF2-A15A-A816-B2E58EC8101C}"/>
              </a:ext>
            </a:extLst>
          </p:cNvPr>
          <p:cNvSpPr txBox="1"/>
          <p:nvPr/>
        </p:nvSpPr>
        <p:spPr>
          <a:xfrm>
            <a:off x="6146800" y="6136068"/>
            <a:ext cx="6096000" cy="4246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en-US" sz="1200" spc="20">
                <a:solidFill>
                  <a:srgbClr val="14545E"/>
                </a:solidFill>
                <a:latin typeface="Work Sans Light" pitchFamily="50" charset="0"/>
              </a:rPr>
              <a:t>Data collected by YouGov, 24th-28th February 2022, from a group of 1002 adults</a:t>
            </a:r>
          </a:p>
        </p:txBody>
      </p:sp>
    </p:spTree>
    <p:extLst>
      <p:ext uri="{BB962C8B-B14F-4D97-AF65-F5344CB8AC3E}">
        <p14:creationId xmlns:p14="http://schemas.microsoft.com/office/powerpoint/2010/main" val="671656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670E66D9-31B4-89DA-A83F-1883588CA825}"/>
              </a:ext>
            </a:extLst>
          </p:cNvPr>
          <p:cNvGrpSpPr/>
          <p:nvPr/>
        </p:nvGrpSpPr>
        <p:grpSpPr>
          <a:xfrm>
            <a:off x="6188880" y="5297352"/>
            <a:ext cx="5434880" cy="514448"/>
            <a:chOff x="9283320" y="7946028"/>
            <a:chExt cx="8152320" cy="77167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1E5BCF5-9330-CEF2-8B40-9D1C530A0AEF}"/>
                </a:ext>
              </a:extLst>
            </p:cNvPr>
            <p:cNvSpPr/>
            <p:nvPr/>
          </p:nvSpPr>
          <p:spPr>
            <a:xfrm>
              <a:off x="9283320" y="7997700"/>
              <a:ext cx="720000" cy="720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05911FF-C7A4-1CD4-3925-4B886E1F88C9}"/>
                </a:ext>
              </a:extLst>
            </p:cNvPr>
            <p:cNvSpPr txBox="1"/>
            <p:nvPr/>
          </p:nvSpPr>
          <p:spPr>
            <a:xfrm>
              <a:off x="10439340" y="7946028"/>
              <a:ext cx="6996300" cy="5078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600" spc="132">
                  <a:solidFill>
                    <a:srgbClr val="14545E"/>
                  </a:solidFill>
                  <a:latin typeface="Work Sans" pitchFamily="50" charset="0"/>
                </a:rPr>
                <a:t>Neither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73F65A7-1B72-D1A2-9663-0F7112F67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Work Sans Black"/>
              </a:rPr>
              <a:t>PUBLIC OPINION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F5F5F6-0E7E-7080-0944-AA05533451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6201"/>
            <a:ext cx="10515600" cy="4830763"/>
          </a:xfrm>
        </p:spPr>
        <p:txBody>
          <a:bodyPr/>
          <a:lstStyle/>
          <a:p>
            <a:pPr marL="0" indent="0">
              <a:buNone/>
            </a:pPr>
            <a:r>
              <a:rPr lang="en-US" sz="2400" spc="140">
                <a:latin typeface="Work Sans Medium" pitchFamily="50" charset="0"/>
              </a:rPr>
              <a:t>ROLE BUSINESSES </a:t>
            </a:r>
            <a:r>
              <a:rPr lang="en-US" sz="2400" b="1" spc="140">
                <a:latin typeface="Work Sans Medium" pitchFamily="50" charset="0"/>
              </a:rPr>
              <a:t>SHOULD</a:t>
            </a:r>
            <a:r>
              <a:rPr lang="en-US" sz="2400" spc="140">
                <a:latin typeface="Work Sans Medium" pitchFamily="50" charset="0"/>
              </a:rPr>
              <a:t> HAVE IN SOCIETY</a:t>
            </a:r>
          </a:p>
          <a:p>
            <a:endParaRPr lang="en-GB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E4D76937-2543-A4AC-82BA-E2775C2A6C79}"/>
              </a:ext>
            </a:extLst>
          </p:cNvPr>
          <p:cNvGraphicFramePr/>
          <p:nvPr/>
        </p:nvGraphicFramePr>
        <p:xfrm>
          <a:off x="457200" y="2027237"/>
          <a:ext cx="68580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EF7185CA-846B-F478-BE03-E381F92A9102}"/>
              </a:ext>
            </a:extLst>
          </p:cNvPr>
          <p:cNvSpPr txBox="1">
            <a:spLocks/>
          </p:cNvSpPr>
          <p:nvPr/>
        </p:nvSpPr>
        <p:spPr>
          <a:xfrm>
            <a:off x="2268220" y="3750427"/>
            <a:ext cx="1371600" cy="1325563"/>
          </a:xfrm>
          <a:prstGeom prst="rect">
            <a:avLst/>
          </a:prstGeom>
        </p:spPr>
        <p:txBody>
          <a:bodyPr vert="horz" lIns="60960" tIns="30480" rIns="60960" bIns="30480" rtlCol="0" anchor="ctr">
            <a:normAutofit/>
          </a:bodyPr>
          <a:lstStyle>
            <a:lvl1pPr algn="l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rgbClr val="14545E"/>
                </a:solidFill>
                <a:latin typeface="Work Sans Black" pitchFamily="50" charset="0"/>
                <a:ea typeface="+mj-ea"/>
                <a:cs typeface="+mj-cs"/>
              </a:defRPr>
            </a:lvl1pPr>
          </a:lstStyle>
          <a:p>
            <a:r>
              <a:rPr lang="en-GB" sz="4400">
                <a:solidFill>
                  <a:schemeClr val="tx1"/>
                </a:solidFill>
              </a:rPr>
              <a:t>65%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B57603D-61CB-9EB1-3012-B69C84F27CF0}"/>
              </a:ext>
            </a:extLst>
          </p:cNvPr>
          <p:cNvSpPr txBox="1">
            <a:spLocks/>
          </p:cNvSpPr>
          <p:nvPr/>
        </p:nvSpPr>
        <p:spPr>
          <a:xfrm>
            <a:off x="3937000" y="2483305"/>
            <a:ext cx="1371600" cy="1325563"/>
          </a:xfrm>
          <a:prstGeom prst="rect">
            <a:avLst/>
          </a:prstGeom>
        </p:spPr>
        <p:txBody>
          <a:bodyPr vert="horz" lIns="60960" tIns="30480" rIns="60960" bIns="30480" rtlCol="0" anchor="ctr">
            <a:normAutofit/>
          </a:bodyPr>
          <a:lstStyle>
            <a:lvl1pPr algn="l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rgbClr val="14545E"/>
                </a:solidFill>
                <a:latin typeface="Work Sans Black" pitchFamily="50" charset="0"/>
                <a:ea typeface="+mj-ea"/>
                <a:cs typeface="+mj-cs"/>
              </a:defRPr>
            </a:lvl1pPr>
          </a:lstStyle>
          <a:p>
            <a:r>
              <a:rPr lang="en-GB" sz="4400">
                <a:solidFill>
                  <a:schemeClr val="tx1"/>
                </a:solidFill>
              </a:rPr>
              <a:t>17%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4307D1F-0B4B-FFAA-2753-430B74E57156}"/>
              </a:ext>
            </a:extLst>
          </p:cNvPr>
          <p:cNvSpPr txBox="1">
            <a:spLocks/>
          </p:cNvSpPr>
          <p:nvPr/>
        </p:nvSpPr>
        <p:spPr>
          <a:xfrm>
            <a:off x="4516120" y="3750427"/>
            <a:ext cx="1574800" cy="1325563"/>
          </a:xfrm>
          <a:prstGeom prst="rect">
            <a:avLst/>
          </a:prstGeom>
        </p:spPr>
        <p:txBody>
          <a:bodyPr vert="horz" lIns="60960" tIns="30480" rIns="60960" bIns="30480" rtlCol="0" anchor="ctr">
            <a:normAutofit/>
          </a:bodyPr>
          <a:lstStyle>
            <a:lvl1pPr algn="l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rgbClr val="14545E"/>
                </a:solidFill>
                <a:latin typeface="Work Sans Black" pitchFamily="50" charset="0"/>
                <a:ea typeface="+mj-ea"/>
                <a:cs typeface="+mj-cs"/>
              </a:defRPr>
            </a:lvl1pPr>
          </a:lstStyle>
          <a:p>
            <a:r>
              <a:rPr lang="en-GB" sz="4400">
                <a:solidFill>
                  <a:schemeClr val="tx1"/>
                </a:solidFill>
              </a:rPr>
              <a:t>18%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2CF6AB1-C144-212F-87C4-91D4BD8E30E1}"/>
              </a:ext>
            </a:extLst>
          </p:cNvPr>
          <p:cNvSpPr/>
          <p:nvPr/>
        </p:nvSpPr>
        <p:spPr>
          <a:xfrm>
            <a:off x="6188880" y="2259149"/>
            <a:ext cx="480000" cy="480000"/>
          </a:xfrm>
          <a:prstGeom prst="rect">
            <a:avLst/>
          </a:prstGeom>
          <a:solidFill>
            <a:srgbClr val="14545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89B05B3-A612-D071-A3A4-DF82E0E6F958}"/>
              </a:ext>
            </a:extLst>
          </p:cNvPr>
          <p:cNvSpPr txBox="1"/>
          <p:nvPr/>
        </p:nvSpPr>
        <p:spPr>
          <a:xfrm>
            <a:off x="6959560" y="2213662"/>
            <a:ext cx="46642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spc="132">
                <a:solidFill>
                  <a:srgbClr val="14545E"/>
                </a:solidFill>
                <a:latin typeface="Work Sans" pitchFamily="50" charset="0"/>
              </a:rPr>
              <a:t>To find profitable solutions to the problems of people and planet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EF43D10-D1ED-4FD9-51AD-3A63495C9EB2}"/>
              </a:ext>
            </a:extLst>
          </p:cNvPr>
          <p:cNvGrpSpPr/>
          <p:nvPr/>
        </p:nvGrpSpPr>
        <p:grpSpPr>
          <a:xfrm>
            <a:off x="6184900" y="3772144"/>
            <a:ext cx="5434880" cy="584775"/>
            <a:chOff x="9283320" y="5633260"/>
            <a:chExt cx="8152320" cy="877163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671385E-C31B-D1FA-0DB0-8FEB95BFC695}"/>
                </a:ext>
              </a:extLst>
            </p:cNvPr>
            <p:cNvSpPr/>
            <p:nvPr/>
          </p:nvSpPr>
          <p:spPr>
            <a:xfrm>
              <a:off x="9283320" y="5744257"/>
              <a:ext cx="720000" cy="720000"/>
            </a:xfrm>
            <a:prstGeom prst="rect">
              <a:avLst/>
            </a:prstGeom>
            <a:solidFill>
              <a:srgbClr val="00E6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6C509CB-3899-5F17-E88B-9190E8E0BFBE}"/>
                </a:ext>
              </a:extLst>
            </p:cNvPr>
            <p:cNvSpPr txBox="1"/>
            <p:nvPr/>
          </p:nvSpPr>
          <p:spPr>
            <a:xfrm>
              <a:off x="10439340" y="5633260"/>
              <a:ext cx="6996300" cy="8771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600" spc="132">
                  <a:solidFill>
                    <a:srgbClr val="14545E"/>
                  </a:solidFill>
                  <a:latin typeface="Work Sans" pitchFamily="50" charset="0"/>
                </a:rPr>
                <a:t>To </a:t>
              </a:r>
              <a:r>
                <a:rPr lang="en-US" sz="1600" spc="132" err="1">
                  <a:solidFill>
                    <a:srgbClr val="14545E"/>
                  </a:solidFill>
                  <a:latin typeface="Work Sans" pitchFamily="50" charset="0"/>
                </a:rPr>
                <a:t>maximise</a:t>
              </a:r>
              <a:r>
                <a:rPr lang="en-US" sz="1600" spc="132">
                  <a:solidFill>
                    <a:srgbClr val="14545E"/>
                  </a:solidFill>
                  <a:latin typeface="Work Sans" pitchFamily="50" charset="0"/>
                </a:rPr>
                <a:t> the returns for shareholders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65AE4F94-816A-24A0-3BAE-83DFCAB339CD}"/>
              </a:ext>
            </a:extLst>
          </p:cNvPr>
          <p:cNvSpPr txBox="1"/>
          <p:nvPr/>
        </p:nvSpPr>
        <p:spPr>
          <a:xfrm>
            <a:off x="6146800" y="6136068"/>
            <a:ext cx="6045200" cy="809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en-US" sz="1200" spc="20">
                <a:solidFill>
                  <a:srgbClr val="14545E"/>
                </a:solidFill>
                <a:latin typeface="Work Sans Light" pitchFamily="50" charset="0"/>
              </a:rPr>
              <a:t>Data collected by YouGov, 24th-28th February 2022, from a group of 1002 adults</a:t>
            </a:r>
          </a:p>
        </p:txBody>
      </p:sp>
    </p:spTree>
    <p:extLst>
      <p:ext uri="{BB962C8B-B14F-4D97-AF65-F5344CB8AC3E}">
        <p14:creationId xmlns:p14="http://schemas.microsoft.com/office/powerpoint/2010/main" val="3902298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F65A7-1B72-D1A2-9663-0F7112F67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Work Sans Black"/>
              </a:rPr>
              <a:t>BUSINESS OPINION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F5F5F6-0E7E-7080-0944-AA05533451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6201"/>
            <a:ext cx="10515600" cy="4830763"/>
          </a:xfrm>
        </p:spPr>
        <p:txBody>
          <a:bodyPr/>
          <a:lstStyle/>
          <a:p>
            <a:pPr marL="0" indent="0">
              <a:buNone/>
            </a:pPr>
            <a:r>
              <a:rPr lang="en-US" sz="2400" spc="140">
                <a:latin typeface="Work Sans Medium" pitchFamily="50" charset="0"/>
              </a:rPr>
              <a:t>ROLE OF BUSINESSES IN SOCIETY</a:t>
            </a:r>
          </a:p>
          <a:p>
            <a:endParaRPr lang="en-GB"/>
          </a:p>
        </p:txBody>
      </p:sp>
      <p:sp>
        <p:nvSpPr>
          <p:cNvPr id="39" name="TextBox 3">
            <a:extLst>
              <a:ext uri="{FF2B5EF4-FFF2-40B4-BE49-F238E27FC236}">
                <a16:creationId xmlns:a16="http://schemas.microsoft.com/office/drawing/2014/main" id="{AF22F77B-00E1-DA28-69D7-82EAD6465BCF}"/>
              </a:ext>
            </a:extLst>
          </p:cNvPr>
          <p:cNvSpPr txBox="1"/>
          <p:nvPr/>
        </p:nvSpPr>
        <p:spPr>
          <a:xfrm>
            <a:off x="7112000" y="6322092"/>
            <a:ext cx="4973945" cy="3130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828"/>
              </a:lnSpc>
            </a:pPr>
            <a:r>
              <a:rPr lang="en-US" sz="1200" spc="65">
                <a:solidFill>
                  <a:srgbClr val="14545E"/>
                </a:solidFill>
                <a:latin typeface="Work Sans Light" pitchFamily="50" charset="0"/>
              </a:rPr>
              <a:t>Source: Fraser of Allander Institute Scottish Business Monitor​. </a:t>
            </a:r>
          </a:p>
        </p:txBody>
      </p:sp>
      <p:grpSp>
        <p:nvGrpSpPr>
          <p:cNvPr id="40" name="Group 8">
            <a:extLst>
              <a:ext uri="{FF2B5EF4-FFF2-40B4-BE49-F238E27FC236}">
                <a16:creationId xmlns:a16="http://schemas.microsoft.com/office/drawing/2014/main" id="{9512EF8F-CF04-89CC-F732-2EC1B092251C}"/>
              </a:ext>
            </a:extLst>
          </p:cNvPr>
          <p:cNvGrpSpPr/>
          <p:nvPr/>
        </p:nvGrpSpPr>
        <p:grpSpPr>
          <a:xfrm>
            <a:off x="1436070" y="1977792"/>
            <a:ext cx="8331964" cy="3413166"/>
            <a:chOff x="0" y="-47625"/>
            <a:chExt cx="16663929" cy="6826333"/>
          </a:xfrm>
        </p:grpSpPr>
        <p:grpSp>
          <p:nvGrpSpPr>
            <p:cNvPr id="41" name="Group 9">
              <a:extLst>
                <a:ext uri="{FF2B5EF4-FFF2-40B4-BE49-F238E27FC236}">
                  <a16:creationId xmlns:a16="http://schemas.microsoft.com/office/drawing/2014/main" id="{62EC2038-02E8-0904-6E9C-18C3F71C6BE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834174" y="178388"/>
              <a:ext cx="15829755" cy="6430327"/>
              <a:chOff x="0" y="0"/>
              <a:chExt cx="14470306" cy="5878095"/>
            </a:xfrm>
          </p:grpSpPr>
          <p:sp>
            <p:nvSpPr>
              <p:cNvPr id="50" name="Freeform 10">
                <a:extLst>
                  <a:ext uri="{FF2B5EF4-FFF2-40B4-BE49-F238E27FC236}">
                    <a16:creationId xmlns:a16="http://schemas.microsoft.com/office/drawing/2014/main" id="{E0B9DCDF-9165-0A9D-8A66-51CBDC2EEEE5}"/>
                  </a:ext>
                </a:extLst>
              </p:cNvPr>
              <p:cNvSpPr/>
              <p:nvPr/>
            </p:nvSpPr>
            <p:spPr>
              <a:xfrm>
                <a:off x="0" y="-6350"/>
                <a:ext cx="14470306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14470306" h="12700">
                    <a:moveTo>
                      <a:pt x="0" y="0"/>
                    </a:moveTo>
                    <a:lnTo>
                      <a:pt x="14470306" y="0"/>
                    </a:lnTo>
                    <a:lnTo>
                      <a:pt x="14470306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solidFill>
                <a:srgbClr val="49403C">
                  <a:alpha val="24706"/>
                </a:srgbClr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51" name="Freeform 11">
                <a:extLst>
                  <a:ext uri="{FF2B5EF4-FFF2-40B4-BE49-F238E27FC236}">
                    <a16:creationId xmlns:a16="http://schemas.microsoft.com/office/drawing/2014/main" id="{13413CB6-7FAD-D265-A31A-42A8B2032B83}"/>
                  </a:ext>
                </a:extLst>
              </p:cNvPr>
              <p:cNvSpPr/>
              <p:nvPr/>
            </p:nvSpPr>
            <p:spPr>
              <a:xfrm>
                <a:off x="0" y="1953015"/>
                <a:ext cx="14470306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14470306" h="12700">
                    <a:moveTo>
                      <a:pt x="0" y="0"/>
                    </a:moveTo>
                    <a:lnTo>
                      <a:pt x="14470306" y="0"/>
                    </a:lnTo>
                    <a:lnTo>
                      <a:pt x="14470306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solidFill>
                <a:srgbClr val="49403C">
                  <a:alpha val="24706"/>
                </a:srgbClr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52" name="Freeform 12">
                <a:extLst>
                  <a:ext uri="{FF2B5EF4-FFF2-40B4-BE49-F238E27FC236}">
                    <a16:creationId xmlns:a16="http://schemas.microsoft.com/office/drawing/2014/main" id="{88EE206D-2A95-21F8-CF59-93973155EBDE}"/>
                  </a:ext>
                </a:extLst>
              </p:cNvPr>
              <p:cNvSpPr/>
              <p:nvPr/>
            </p:nvSpPr>
            <p:spPr>
              <a:xfrm>
                <a:off x="0" y="3912380"/>
                <a:ext cx="14470306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14470306" h="12700">
                    <a:moveTo>
                      <a:pt x="0" y="0"/>
                    </a:moveTo>
                    <a:lnTo>
                      <a:pt x="14470306" y="0"/>
                    </a:lnTo>
                    <a:lnTo>
                      <a:pt x="14470306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solidFill>
                <a:srgbClr val="49403C">
                  <a:alpha val="24706"/>
                </a:srgbClr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53" name="Freeform 13">
                <a:extLst>
                  <a:ext uri="{FF2B5EF4-FFF2-40B4-BE49-F238E27FC236}">
                    <a16:creationId xmlns:a16="http://schemas.microsoft.com/office/drawing/2014/main" id="{20681E8F-3F07-8E9E-14BE-56BB93517248}"/>
                  </a:ext>
                </a:extLst>
              </p:cNvPr>
              <p:cNvSpPr/>
              <p:nvPr/>
            </p:nvSpPr>
            <p:spPr>
              <a:xfrm>
                <a:off x="0" y="5871745"/>
                <a:ext cx="14470306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14470306" h="12700">
                    <a:moveTo>
                      <a:pt x="0" y="0"/>
                    </a:moveTo>
                    <a:lnTo>
                      <a:pt x="14470306" y="0"/>
                    </a:lnTo>
                    <a:lnTo>
                      <a:pt x="14470306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solidFill>
                <a:srgbClr val="49403C">
                  <a:alpha val="60000"/>
                </a:srgbClr>
              </a:solidFill>
            </p:spPr>
            <p:txBody>
              <a:bodyPr/>
              <a:lstStyle/>
              <a:p>
                <a:endParaRPr lang="en-US" sz="1200"/>
              </a:p>
            </p:txBody>
          </p:sp>
        </p:grpSp>
        <p:sp>
          <p:nvSpPr>
            <p:cNvPr id="42" name="TextBox 14">
              <a:extLst>
                <a:ext uri="{FF2B5EF4-FFF2-40B4-BE49-F238E27FC236}">
                  <a16:creationId xmlns:a16="http://schemas.microsoft.com/office/drawing/2014/main" id="{2F68FEA4-1854-3F45-540F-ABA25A73480C}"/>
                </a:ext>
              </a:extLst>
            </p:cNvPr>
            <p:cNvSpPr txBox="1"/>
            <p:nvPr/>
          </p:nvSpPr>
          <p:spPr>
            <a:xfrm>
              <a:off x="0" y="-47625"/>
              <a:ext cx="684128" cy="39600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654"/>
                </a:lnSpc>
              </a:pPr>
              <a:r>
                <a:rPr lang="en-US" sz="1181">
                  <a:solidFill>
                    <a:srgbClr val="49403C"/>
                  </a:solidFill>
                  <a:latin typeface="Arimo"/>
                </a:rPr>
                <a:t>60% </a:t>
              </a:r>
            </a:p>
          </p:txBody>
        </p:sp>
        <p:sp>
          <p:nvSpPr>
            <p:cNvPr id="43" name="TextBox 15">
              <a:extLst>
                <a:ext uri="{FF2B5EF4-FFF2-40B4-BE49-F238E27FC236}">
                  <a16:creationId xmlns:a16="http://schemas.microsoft.com/office/drawing/2014/main" id="{69744DAD-197F-F6AA-4426-0C37B154F6DA}"/>
                </a:ext>
              </a:extLst>
            </p:cNvPr>
            <p:cNvSpPr txBox="1"/>
            <p:nvPr/>
          </p:nvSpPr>
          <p:spPr>
            <a:xfrm>
              <a:off x="0" y="2095817"/>
              <a:ext cx="684128" cy="39600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654"/>
                </a:lnSpc>
              </a:pPr>
              <a:r>
                <a:rPr lang="en-US" sz="1181">
                  <a:solidFill>
                    <a:srgbClr val="49403C"/>
                  </a:solidFill>
                  <a:latin typeface="Arimo"/>
                </a:rPr>
                <a:t>40% </a:t>
              </a:r>
            </a:p>
          </p:txBody>
        </p:sp>
        <p:sp>
          <p:nvSpPr>
            <p:cNvPr id="44" name="TextBox 16">
              <a:extLst>
                <a:ext uri="{FF2B5EF4-FFF2-40B4-BE49-F238E27FC236}">
                  <a16:creationId xmlns:a16="http://schemas.microsoft.com/office/drawing/2014/main" id="{52BAB34C-2A3E-A976-4054-3E8D5E909C8C}"/>
                </a:ext>
              </a:extLst>
            </p:cNvPr>
            <p:cNvSpPr txBox="1"/>
            <p:nvPr/>
          </p:nvSpPr>
          <p:spPr>
            <a:xfrm>
              <a:off x="0" y="4239260"/>
              <a:ext cx="684128" cy="39600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654"/>
                </a:lnSpc>
              </a:pPr>
              <a:r>
                <a:rPr lang="en-US" sz="1181">
                  <a:solidFill>
                    <a:srgbClr val="49403C"/>
                  </a:solidFill>
                  <a:latin typeface="Arimo"/>
                </a:rPr>
                <a:t>20% </a:t>
              </a:r>
            </a:p>
          </p:txBody>
        </p:sp>
        <p:sp>
          <p:nvSpPr>
            <p:cNvPr id="45" name="TextBox 17">
              <a:extLst>
                <a:ext uri="{FF2B5EF4-FFF2-40B4-BE49-F238E27FC236}">
                  <a16:creationId xmlns:a16="http://schemas.microsoft.com/office/drawing/2014/main" id="{6427AC54-6CCF-45B8-4562-62DAB9B76F24}"/>
                </a:ext>
              </a:extLst>
            </p:cNvPr>
            <p:cNvSpPr txBox="1"/>
            <p:nvPr/>
          </p:nvSpPr>
          <p:spPr>
            <a:xfrm>
              <a:off x="166934" y="6382702"/>
              <a:ext cx="517192" cy="39600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654"/>
                </a:lnSpc>
              </a:pPr>
              <a:r>
                <a:rPr lang="en-US" sz="1181">
                  <a:solidFill>
                    <a:srgbClr val="49403C"/>
                  </a:solidFill>
                  <a:latin typeface="Arimo"/>
                </a:rPr>
                <a:t>0% </a:t>
              </a:r>
            </a:p>
          </p:txBody>
        </p:sp>
        <p:grpSp>
          <p:nvGrpSpPr>
            <p:cNvPr id="46" name="Group 18">
              <a:extLst>
                <a:ext uri="{FF2B5EF4-FFF2-40B4-BE49-F238E27FC236}">
                  <a16:creationId xmlns:a16="http://schemas.microsoft.com/office/drawing/2014/main" id="{F03DB553-37E1-AA6B-8BD1-930D9E4966E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834174" y="921646"/>
              <a:ext cx="15829755" cy="5687069"/>
              <a:chOff x="0" y="679428"/>
              <a:chExt cx="14470306" cy="5198667"/>
            </a:xfrm>
          </p:grpSpPr>
          <p:sp>
            <p:nvSpPr>
              <p:cNvPr id="47" name="Freeform 19">
                <a:extLst>
                  <a:ext uri="{FF2B5EF4-FFF2-40B4-BE49-F238E27FC236}">
                    <a16:creationId xmlns:a16="http://schemas.microsoft.com/office/drawing/2014/main" id="{91063BC3-4287-07DE-A74E-A95CAA38765D}"/>
                  </a:ext>
                </a:extLst>
              </p:cNvPr>
              <p:cNvSpPr/>
              <p:nvPr/>
            </p:nvSpPr>
            <p:spPr>
              <a:xfrm>
                <a:off x="0" y="679428"/>
                <a:ext cx="4461678" cy="5198667"/>
              </a:xfrm>
              <a:custGeom>
                <a:avLst/>
                <a:gdLst/>
                <a:ahLst/>
                <a:cxnLst/>
                <a:rect l="l" t="t" r="r" b="b"/>
                <a:pathLst>
                  <a:path w="4461678" h="5198667">
                    <a:moveTo>
                      <a:pt x="0" y="5198667"/>
                    </a:moveTo>
                    <a:lnTo>
                      <a:pt x="0" y="356934"/>
                    </a:lnTo>
                    <a:cubicBezTo>
                      <a:pt x="0" y="159805"/>
                      <a:pt x="159805" y="0"/>
                      <a:pt x="356934" y="0"/>
                    </a:cubicBezTo>
                    <a:lnTo>
                      <a:pt x="4104744" y="0"/>
                    </a:lnTo>
                    <a:cubicBezTo>
                      <a:pt x="4301873" y="0"/>
                      <a:pt x="4461678" y="159805"/>
                      <a:pt x="4461678" y="356934"/>
                    </a:cubicBezTo>
                    <a:lnTo>
                      <a:pt x="4461678" y="5198667"/>
                    </a:lnTo>
                    <a:close/>
                  </a:path>
                </a:pathLst>
              </a:custGeom>
              <a:solidFill>
                <a:schemeClr val="accent1"/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48" name="Freeform 20">
                <a:extLst>
                  <a:ext uri="{FF2B5EF4-FFF2-40B4-BE49-F238E27FC236}">
                    <a16:creationId xmlns:a16="http://schemas.microsoft.com/office/drawing/2014/main" id="{4A7B0489-E53D-9B32-23FA-ADC342D50672}"/>
                  </a:ext>
                </a:extLst>
              </p:cNvPr>
              <p:cNvSpPr/>
              <p:nvPr/>
            </p:nvSpPr>
            <p:spPr>
              <a:xfrm>
                <a:off x="5004314" y="3422539"/>
                <a:ext cx="4461678" cy="2455556"/>
              </a:xfrm>
              <a:custGeom>
                <a:avLst/>
                <a:gdLst/>
                <a:ahLst/>
                <a:cxnLst/>
                <a:rect l="l" t="t" r="r" b="b"/>
                <a:pathLst>
                  <a:path w="4461678" h="2455556">
                    <a:moveTo>
                      <a:pt x="0" y="2455556"/>
                    </a:moveTo>
                    <a:lnTo>
                      <a:pt x="0" y="356934"/>
                    </a:lnTo>
                    <a:cubicBezTo>
                      <a:pt x="0" y="159805"/>
                      <a:pt x="159805" y="0"/>
                      <a:pt x="356934" y="0"/>
                    </a:cubicBezTo>
                    <a:lnTo>
                      <a:pt x="4104744" y="0"/>
                    </a:lnTo>
                    <a:cubicBezTo>
                      <a:pt x="4301873" y="0"/>
                      <a:pt x="4461678" y="159805"/>
                      <a:pt x="4461678" y="356934"/>
                    </a:cubicBezTo>
                    <a:lnTo>
                      <a:pt x="4461678" y="2455556"/>
                    </a:lnTo>
                    <a:close/>
                  </a:path>
                </a:pathLst>
              </a:custGeom>
              <a:solidFill>
                <a:schemeClr val="accent1"/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49" name="Freeform 21">
                <a:extLst>
                  <a:ext uri="{FF2B5EF4-FFF2-40B4-BE49-F238E27FC236}">
                    <a16:creationId xmlns:a16="http://schemas.microsoft.com/office/drawing/2014/main" id="{230643DF-BBF5-D05A-49C3-7689370B999E}"/>
                  </a:ext>
                </a:extLst>
              </p:cNvPr>
              <p:cNvSpPr/>
              <p:nvPr/>
            </p:nvSpPr>
            <p:spPr>
              <a:xfrm>
                <a:off x="10008629" y="3716443"/>
                <a:ext cx="4461677" cy="2161651"/>
              </a:xfrm>
              <a:custGeom>
                <a:avLst/>
                <a:gdLst/>
                <a:ahLst/>
                <a:cxnLst/>
                <a:rect l="l" t="t" r="r" b="b"/>
                <a:pathLst>
                  <a:path w="4461677" h="2161651">
                    <a:moveTo>
                      <a:pt x="0" y="2161652"/>
                    </a:moveTo>
                    <a:lnTo>
                      <a:pt x="0" y="356935"/>
                    </a:lnTo>
                    <a:cubicBezTo>
                      <a:pt x="0" y="262270"/>
                      <a:pt x="37605" y="171482"/>
                      <a:pt x="104543" y="104544"/>
                    </a:cubicBezTo>
                    <a:cubicBezTo>
                      <a:pt x="171481" y="37606"/>
                      <a:pt x="262269" y="0"/>
                      <a:pt x="356934" y="0"/>
                    </a:cubicBezTo>
                    <a:lnTo>
                      <a:pt x="4104744" y="0"/>
                    </a:lnTo>
                    <a:cubicBezTo>
                      <a:pt x="4301873" y="1"/>
                      <a:pt x="4461677" y="159806"/>
                      <a:pt x="4461677" y="356935"/>
                    </a:cubicBezTo>
                    <a:lnTo>
                      <a:pt x="4461677" y="2161652"/>
                    </a:lnTo>
                    <a:close/>
                  </a:path>
                </a:pathLst>
              </a:custGeom>
              <a:solidFill>
                <a:schemeClr val="accent1"/>
              </a:solidFill>
            </p:spPr>
            <p:txBody>
              <a:bodyPr/>
              <a:lstStyle/>
              <a:p>
                <a:endParaRPr lang="en-US" sz="1200"/>
              </a:p>
            </p:txBody>
          </p:sp>
        </p:grpSp>
      </p:grpSp>
      <p:sp>
        <p:nvSpPr>
          <p:cNvPr id="54" name="TextBox 22">
            <a:extLst>
              <a:ext uri="{FF2B5EF4-FFF2-40B4-BE49-F238E27FC236}">
                <a16:creationId xmlns:a16="http://schemas.microsoft.com/office/drawing/2014/main" id="{49618421-910B-45B8-2604-41870507F6B3}"/>
              </a:ext>
            </a:extLst>
          </p:cNvPr>
          <p:cNvSpPr txBox="1"/>
          <p:nvPr/>
        </p:nvSpPr>
        <p:spPr>
          <a:xfrm>
            <a:off x="1724033" y="5411601"/>
            <a:ext cx="2583529" cy="86607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91"/>
              </a:lnSpc>
              <a:spcBef>
                <a:spcPct val="0"/>
              </a:spcBef>
            </a:pPr>
            <a:r>
              <a:rPr lang="en-US" sz="1333" spc="42">
                <a:solidFill>
                  <a:srgbClr val="14545E"/>
                </a:solidFill>
                <a:latin typeface="Work Sans" pitchFamily="50" charset="0"/>
              </a:rPr>
              <a:t>Find profitable solutions to the problems of people and planet, and to not create problems for either.</a:t>
            </a:r>
          </a:p>
        </p:txBody>
      </p:sp>
      <p:sp>
        <p:nvSpPr>
          <p:cNvPr id="55" name="TextBox 23">
            <a:extLst>
              <a:ext uri="{FF2B5EF4-FFF2-40B4-BE49-F238E27FC236}">
                <a16:creationId xmlns:a16="http://schemas.microsoft.com/office/drawing/2014/main" id="{2500E62E-9CE1-1BCF-8CD4-D875ADDFFB0E}"/>
              </a:ext>
            </a:extLst>
          </p:cNvPr>
          <p:cNvSpPr txBox="1"/>
          <p:nvPr/>
        </p:nvSpPr>
        <p:spPr>
          <a:xfrm>
            <a:off x="4673601" y="5411601"/>
            <a:ext cx="2325251" cy="91416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769"/>
              </a:lnSpc>
              <a:spcBef>
                <a:spcPct val="0"/>
              </a:spcBef>
            </a:pPr>
            <a:r>
              <a:rPr lang="en-US" sz="1333" spc="44" err="1">
                <a:solidFill>
                  <a:srgbClr val="14545E"/>
                </a:solidFill>
                <a:latin typeface="Work Sans" pitchFamily="50" charset="0"/>
              </a:rPr>
              <a:t>Maximise</a:t>
            </a:r>
            <a:r>
              <a:rPr lang="en-US" sz="1333" spc="44">
                <a:solidFill>
                  <a:srgbClr val="14545E"/>
                </a:solidFill>
                <a:latin typeface="Work Sans" pitchFamily="50" charset="0"/>
              </a:rPr>
              <a:t> returns for shareholders / owners within the confines of the law</a:t>
            </a:r>
          </a:p>
        </p:txBody>
      </p:sp>
      <p:sp>
        <p:nvSpPr>
          <p:cNvPr id="56" name="TextBox 24">
            <a:extLst>
              <a:ext uri="{FF2B5EF4-FFF2-40B4-BE49-F238E27FC236}">
                <a16:creationId xmlns:a16="http://schemas.microsoft.com/office/drawing/2014/main" id="{053D64BD-5E3A-F045-3376-7CB9C37A3F46}"/>
              </a:ext>
            </a:extLst>
          </p:cNvPr>
          <p:cNvSpPr txBox="1"/>
          <p:nvPr/>
        </p:nvSpPr>
        <p:spPr>
          <a:xfrm>
            <a:off x="7971065" y="5405251"/>
            <a:ext cx="1276013" cy="4973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970"/>
              </a:lnSpc>
              <a:spcBef>
                <a:spcPct val="0"/>
              </a:spcBef>
            </a:pPr>
            <a:r>
              <a:rPr lang="en-US" sz="1333" spc="49">
                <a:solidFill>
                  <a:srgbClr val="14545E"/>
                </a:solidFill>
                <a:latin typeface="Work Sans" pitchFamily="50" charset="0"/>
              </a:rPr>
              <a:t>Neither of these</a:t>
            </a:r>
          </a:p>
        </p:txBody>
      </p:sp>
      <p:sp>
        <p:nvSpPr>
          <p:cNvPr id="57" name="TextBox 25">
            <a:extLst>
              <a:ext uri="{FF2B5EF4-FFF2-40B4-BE49-F238E27FC236}">
                <a16:creationId xmlns:a16="http://schemas.microsoft.com/office/drawing/2014/main" id="{B4547520-CA1E-FDF1-A2E8-906E7602781A}"/>
              </a:ext>
            </a:extLst>
          </p:cNvPr>
          <p:cNvSpPr txBox="1"/>
          <p:nvPr/>
        </p:nvSpPr>
        <p:spPr>
          <a:xfrm>
            <a:off x="-1177412" y="2961084"/>
            <a:ext cx="8640435" cy="74379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807"/>
              </a:lnSpc>
              <a:spcBef>
                <a:spcPct val="0"/>
              </a:spcBef>
            </a:pPr>
            <a:r>
              <a:rPr lang="en-US" sz="4840" spc="145">
                <a:latin typeface="+mj-lt"/>
              </a:rPr>
              <a:t>53%</a:t>
            </a:r>
          </a:p>
        </p:txBody>
      </p:sp>
      <p:sp>
        <p:nvSpPr>
          <p:cNvPr id="58" name="TextBox 26">
            <a:extLst>
              <a:ext uri="{FF2B5EF4-FFF2-40B4-BE49-F238E27FC236}">
                <a16:creationId xmlns:a16="http://schemas.microsoft.com/office/drawing/2014/main" id="{4B8C2CCF-03AD-F2E5-EC97-6120F274EB40}"/>
              </a:ext>
            </a:extLst>
          </p:cNvPr>
          <p:cNvSpPr txBox="1"/>
          <p:nvPr/>
        </p:nvSpPr>
        <p:spPr>
          <a:xfrm>
            <a:off x="1724033" y="4338642"/>
            <a:ext cx="8331965" cy="7042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600"/>
              </a:lnSpc>
              <a:spcBef>
                <a:spcPct val="0"/>
              </a:spcBef>
            </a:pPr>
            <a:r>
              <a:rPr lang="en-US" sz="4666" spc="139">
                <a:latin typeface="+mj-lt"/>
              </a:rPr>
              <a:t>25%</a:t>
            </a:r>
          </a:p>
        </p:txBody>
      </p:sp>
      <p:sp>
        <p:nvSpPr>
          <p:cNvPr id="59" name="TextBox 27">
            <a:extLst>
              <a:ext uri="{FF2B5EF4-FFF2-40B4-BE49-F238E27FC236}">
                <a16:creationId xmlns:a16="http://schemas.microsoft.com/office/drawing/2014/main" id="{21FC0A4D-3858-0583-611C-FF8EAAD7E367}"/>
              </a:ext>
            </a:extLst>
          </p:cNvPr>
          <p:cNvSpPr txBox="1"/>
          <p:nvPr/>
        </p:nvSpPr>
        <p:spPr>
          <a:xfrm>
            <a:off x="4443089" y="4338642"/>
            <a:ext cx="8331965" cy="7042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600"/>
              </a:lnSpc>
              <a:spcBef>
                <a:spcPct val="0"/>
              </a:spcBef>
            </a:pPr>
            <a:r>
              <a:rPr lang="en-US" sz="4666" spc="139">
                <a:latin typeface="+mj-lt"/>
              </a:rPr>
              <a:t>22%</a:t>
            </a:r>
          </a:p>
        </p:txBody>
      </p:sp>
      <p:sp>
        <p:nvSpPr>
          <p:cNvPr id="60" name="TextBox 28">
            <a:extLst>
              <a:ext uri="{FF2B5EF4-FFF2-40B4-BE49-F238E27FC236}">
                <a16:creationId xmlns:a16="http://schemas.microsoft.com/office/drawing/2014/main" id="{692B3409-52F5-CF0A-401E-6E3EE99D2802}"/>
              </a:ext>
            </a:extLst>
          </p:cNvPr>
          <p:cNvSpPr txBox="1"/>
          <p:nvPr/>
        </p:nvSpPr>
        <p:spPr>
          <a:xfrm>
            <a:off x="4819500" y="2210933"/>
            <a:ext cx="5406057" cy="26507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228"/>
              </a:lnSpc>
              <a:spcBef>
                <a:spcPct val="0"/>
              </a:spcBef>
            </a:pPr>
            <a:r>
              <a:rPr lang="en-US" sz="1467" spc="55">
                <a:solidFill>
                  <a:srgbClr val="000000"/>
                </a:solidFill>
                <a:latin typeface="Work Sans" pitchFamily="50" charset="0"/>
              </a:rPr>
              <a:t>2021 Q3, survey of 475 total businesses.</a:t>
            </a:r>
          </a:p>
        </p:txBody>
      </p:sp>
    </p:spTree>
    <p:extLst>
      <p:ext uri="{BB962C8B-B14F-4D97-AF65-F5344CB8AC3E}">
        <p14:creationId xmlns:p14="http://schemas.microsoft.com/office/powerpoint/2010/main" val="140060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F65A7-1B72-D1A2-9663-0F7112F67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Work Sans Black"/>
              </a:rPr>
              <a:t> PUBLIC OPINION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F5F5F6-0E7E-7080-0944-AA05533451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6201"/>
            <a:ext cx="10515600" cy="4830763"/>
          </a:xfrm>
        </p:spPr>
        <p:txBody>
          <a:bodyPr vert="horz" lIns="60960" tIns="30480" rIns="60960" bIns="30480" rtlCol="0" anchor="t">
            <a:normAutofit/>
          </a:bodyPr>
          <a:lstStyle/>
          <a:p>
            <a:pPr marL="0" indent="0">
              <a:buNone/>
            </a:pPr>
            <a:endParaRPr lang="en-US" sz="2400" spc="140">
              <a:latin typeface="Work Sans Medium"/>
            </a:endParaRPr>
          </a:p>
          <a:p>
            <a:endParaRPr lang="en-GB"/>
          </a:p>
        </p:txBody>
      </p:sp>
      <p:grpSp>
        <p:nvGrpSpPr>
          <p:cNvPr id="4" name="Group 7">
            <a:extLst>
              <a:ext uri="{FF2B5EF4-FFF2-40B4-BE49-F238E27FC236}">
                <a16:creationId xmlns:a16="http://schemas.microsoft.com/office/drawing/2014/main" id="{ABF330BC-1A94-67E9-A5DA-70708819CDD5}"/>
              </a:ext>
            </a:extLst>
          </p:cNvPr>
          <p:cNvGrpSpPr/>
          <p:nvPr/>
        </p:nvGrpSpPr>
        <p:grpSpPr>
          <a:xfrm>
            <a:off x="1579821" y="3118690"/>
            <a:ext cx="3352487" cy="3210421"/>
            <a:chOff x="0" y="-47625"/>
            <a:chExt cx="6512073" cy="5317222"/>
          </a:xfrm>
        </p:grpSpPr>
        <p:sp>
          <p:nvSpPr>
            <p:cNvPr id="5" name="TextBox 8">
              <a:extLst>
                <a:ext uri="{FF2B5EF4-FFF2-40B4-BE49-F238E27FC236}">
                  <a16:creationId xmlns:a16="http://schemas.microsoft.com/office/drawing/2014/main" id="{56F37374-8160-F85F-8537-718E71BF2E0E}"/>
                </a:ext>
              </a:extLst>
            </p:cNvPr>
            <p:cNvSpPr txBox="1"/>
            <p:nvPr/>
          </p:nvSpPr>
          <p:spPr>
            <a:xfrm>
              <a:off x="1374384" y="4987215"/>
              <a:ext cx="549077" cy="28238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512"/>
                </a:lnSpc>
              </a:pPr>
              <a:r>
                <a:rPr lang="en-US" sz="900">
                  <a:solidFill>
                    <a:srgbClr val="49403C"/>
                  </a:solidFill>
                  <a:latin typeface="Arimo"/>
                </a:rPr>
                <a:t>Yes </a:t>
              </a:r>
            </a:p>
          </p:txBody>
        </p:sp>
        <p:sp>
          <p:nvSpPr>
            <p:cNvPr id="6" name="TextBox 9">
              <a:extLst>
                <a:ext uri="{FF2B5EF4-FFF2-40B4-BE49-F238E27FC236}">
                  <a16:creationId xmlns:a16="http://schemas.microsoft.com/office/drawing/2014/main" id="{E3AB86B7-43ED-9B76-C0A8-D3EE131F9212}"/>
                </a:ext>
              </a:extLst>
            </p:cNvPr>
            <p:cNvSpPr txBox="1"/>
            <p:nvPr/>
          </p:nvSpPr>
          <p:spPr>
            <a:xfrm>
              <a:off x="3461934" y="4987215"/>
              <a:ext cx="350738" cy="28238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512"/>
                </a:lnSpc>
              </a:pPr>
              <a:r>
                <a:rPr lang="en-US" sz="900">
                  <a:solidFill>
                    <a:srgbClr val="49403C"/>
                  </a:solidFill>
                  <a:latin typeface="Arimo"/>
                </a:rPr>
                <a:t>No</a:t>
              </a:r>
            </a:p>
          </p:txBody>
        </p:sp>
        <p:sp>
          <p:nvSpPr>
            <p:cNvPr id="7" name="TextBox 10">
              <a:extLst>
                <a:ext uri="{FF2B5EF4-FFF2-40B4-BE49-F238E27FC236}">
                  <a16:creationId xmlns:a16="http://schemas.microsoft.com/office/drawing/2014/main" id="{1F5117AE-0EBF-69D7-3900-64A6F29905AF}"/>
                </a:ext>
              </a:extLst>
            </p:cNvPr>
            <p:cNvSpPr txBox="1"/>
            <p:nvPr/>
          </p:nvSpPr>
          <p:spPr>
            <a:xfrm>
              <a:off x="4951444" y="4987215"/>
              <a:ext cx="1348483" cy="28238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512"/>
                </a:lnSpc>
              </a:pPr>
              <a:r>
                <a:rPr lang="en-US" sz="900">
                  <a:solidFill>
                    <a:srgbClr val="49403C"/>
                  </a:solidFill>
                  <a:latin typeface="Arimo"/>
                </a:rPr>
                <a:t>Don't know</a:t>
              </a:r>
            </a:p>
          </p:txBody>
        </p:sp>
        <p:grpSp>
          <p:nvGrpSpPr>
            <p:cNvPr id="8" name="Group 11">
              <a:extLst>
                <a:ext uri="{FF2B5EF4-FFF2-40B4-BE49-F238E27FC236}">
                  <a16:creationId xmlns:a16="http://schemas.microsoft.com/office/drawing/2014/main" id="{0A322CD5-3160-6730-A3FA-E53EEE8F09E2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762536" y="163068"/>
              <a:ext cx="5749537" cy="4734612"/>
              <a:chOff x="0" y="0"/>
              <a:chExt cx="5749537" cy="4734612"/>
            </a:xfrm>
          </p:grpSpPr>
          <p:sp>
            <p:nvSpPr>
              <p:cNvPr id="17" name="Freeform 12">
                <a:extLst>
                  <a:ext uri="{FF2B5EF4-FFF2-40B4-BE49-F238E27FC236}">
                    <a16:creationId xmlns:a16="http://schemas.microsoft.com/office/drawing/2014/main" id="{9907EEF8-E11B-D01D-0453-8CCF45391925}"/>
                  </a:ext>
                </a:extLst>
              </p:cNvPr>
              <p:cNvSpPr/>
              <p:nvPr/>
            </p:nvSpPr>
            <p:spPr>
              <a:xfrm>
                <a:off x="0" y="-6350"/>
                <a:ext cx="5749537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5749537" h="12700">
                    <a:moveTo>
                      <a:pt x="0" y="0"/>
                    </a:moveTo>
                    <a:lnTo>
                      <a:pt x="5749537" y="0"/>
                    </a:lnTo>
                    <a:lnTo>
                      <a:pt x="5749537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solidFill>
                <a:srgbClr val="49403C">
                  <a:alpha val="24706"/>
                </a:srgbClr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18" name="Freeform 13">
                <a:extLst>
                  <a:ext uri="{FF2B5EF4-FFF2-40B4-BE49-F238E27FC236}">
                    <a16:creationId xmlns:a16="http://schemas.microsoft.com/office/drawing/2014/main" id="{A61DACE9-DD71-319C-CA94-369285B77699}"/>
                  </a:ext>
                </a:extLst>
              </p:cNvPr>
              <p:cNvSpPr/>
              <p:nvPr/>
            </p:nvSpPr>
            <p:spPr>
              <a:xfrm>
                <a:off x="0" y="1571854"/>
                <a:ext cx="5749537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5749537" h="12700">
                    <a:moveTo>
                      <a:pt x="0" y="0"/>
                    </a:moveTo>
                    <a:lnTo>
                      <a:pt x="5749537" y="0"/>
                    </a:lnTo>
                    <a:lnTo>
                      <a:pt x="5749537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solidFill>
                <a:srgbClr val="49403C">
                  <a:alpha val="24706"/>
                </a:srgbClr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19" name="Freeform 14">
                <a:extLst>
                  <a:ext uri="{FF2B5EF4-FFF2-40B4-BE49-F238E27FC236}">
                    <a16:creationId xmlns:a16="http://schemas.microsoft.com/office/drawing/2014/main" id="{B59C074E-4BC4-8DA2-53DC-5E6D13772FAD}"/>
                  </a:ext>
                </a:extLst>
              </p:cNvPr>
              <p:cNvSpPr/>
              <p:nvPr/>
            </p:nvSpPr>
            <p:spPr>
              <a:xfrm>
                <a:off x="0" y="3150058"/>
                <a:ext cx="5749537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5749537" h="12700">
                    <a:moveTo>
                      <a:pt x="0" y="0"/>
                    </a:moveTo>
                    <a:lnTo>
                      <a:pt x="5749537" y="0"/>
                    </a:lnTo>
                    <a:lnTo>
                      <a:pt x="5749537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solidFill>
                <a:srgbClr val="49403C">
                  <a:alpha val="24706"/>
                </a:srgbClr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20" name="Freeform 15">
                <a:extLst>
                  <a:ext uri="{FF2B5EF4-FFF2-40B4-BE49-F238E27FC236}">
                    <a16:creationId xmlns:a16="http://schemas.microsoft.com/office/drawing/2014/main" id="{01672279-52F2-1FF2-F328-1016925543E0}"/>
                  </a:ext>
                </a:extLst>
              </p:cNvPr>
              <p:cNvSpPr/>
              <p:nvPr/>
            </p:nvSpPr>
            <p:spPr>
              <a:xfrm>
                <a:off x="0" y="4728262"/>
                <a:ext cx="5749537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5749537" h="12700">
                    <a:moveTo>
                      <a:pt x="0" y="0"/>
                    </a:moveTo>
                    <a:lnTo>
                      <a:pt x="5749537" y="0"/>
                    </a:lnTo>
                    <a:lnTo>
                      <a:pt x="5749537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solidFill>
                <a:srgbClr val="49403C">
                  <a:alpha val="60000"/>
                </a:srgbClr>
              </a:solidFill>
            </p:spPr>
            <p:txBody>
              <a:bodyPr/>
              <a:lstStyle/>
              <a:p>
                <a:endParaRPr lang="en-US" sz="1200"/>
              </a:p>
            </p:txBody>
          </p:sp>
        </p:grpSp>
        <p:sp>
          <p:nvSpPr>
            <p:cNvPr id="9" name="TextBox 16">
              <a:extLst>
                <a:ext uri="{FF2B5EF4-FFF2-40B4-BE49-F238E27FC236}">
                  <a16:creationId xmlns:a16="http://schemas.microsoft.com/office/drawing/2014/main" id="{158DE56E-6E72-F033-1403-00550CE4DAAD}"/>
                </a:ext>
              </a:extLst>
            </p:cNvPr>
            <p:cNvSpPr txBox="1"/>
            <p:nvPr/>
          </p:nvSpPr>
          <p:spPr>
            <a:xfrm>
              <a:off x="0" y="-47625"/>
              <a:ext cx="625375" cy="28238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512"/>
                </a:lnSpc>
              </a:pPr>
              <a:r>
                <a:rPr lang="en-US" sz="900">
                  <a:solidFill>
                    <a:srgbClr val="49403C"/>
                  </a:solidFill>
                  <a:latin typeface="Arimo"/>
                </a:rPr>
                <a:t>60% </a:t>
              </a:r>
            </a:p>
          </p:txBody>
        </p:sp>
        <p:sp>
          <p:nvSpPr>
            <p:cNvPr id="10" name="TextBox 17">
              <a:extLst>
                <a:ext uri="{FF2B5EF4-FFF2-40B4-BE49-F238E27FC236}">
                  <a16:creationId xmlns:a16="http://schemas.microsoft.com/office/drawing/2014/main" id="{F7873864-4521-74B9-AE55-1A079A2D3F13}"/>
                </a:ext>
              </a:extLst>
            </p:cNvPr>
            <p:cNvSpPr txBox="1"/>
            <p:nvPr/>
          </p:nvSpPr>
          <p:spPr>
            <a:xfrm>
              <a:off x="0" y="1530580"/>
              <a:ext cx="625375" cy="28238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512"/>
                </a:lnSpc>
              </a:pPr>
              <a:r>
                <a:rPr lang="en-US" sz="900">
                  <a:solidFill>
                    <a:srgbClr val="49403C"/>
                  </a:solidFill>
                  <a:latin typeface="Arimo"/>
                </a:rPr>
                <a:t>40% </a:t>
              </a:r>
            </a:p>
          </p:txBody>
        </p:sp>
        <p:sp>
          <p:nvSpPr>
            <p:cNvPr id="11" name="TextBox 18">
              <a:extLst>
                <a:ext uri="{FF2B5EF4-FFF2-40B4-BE49-F238E27FC236}">
                  <a16:creationId xmlns:a16="http://schemas.microsoft.com/office/drawing/2014/main" id="{CFD21FF1-7A65-C7DD-B7E9-FB7A9FA6B89B}"/>
                </a:ext>
              </a:extLst>
            </p:cNvPr>
            <p:cNvSpPr txBox="1"/>
            <p:nvPr/>
          </p:nvSpPr>
          <p:spPr>
            <a:xfrm>
              <a:off x="0" y="3108782"/>
              <a:ext cx="625375" cy="28238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512"/>
                </a:lnSpc>
              </a:pPr>
              <a:r>
                <a:rPr lang="en-US" sz="900">
                  <a:solidFill>
                    <a:srgbClr val="49403C"/>
                  </a:solidFill>
                  <a:latin typeface="Arimo"/>
                </a:rPr>
                <a:t>20% </a:t>
              </a:r>
            </a:p>
          </p:txBody>
        </p:sp>
        <p:sp>
          <p:nvSpPr>
            <p:cNvPr id="12" name="TextBox 19">
              <a:extLst>
                <a:ext uri="{FF2B5EF4-FFF2-40B4-BE49-F238E27FC236}">
                  <a16:creationId xmlns:a16="http://schemas.microsoft.com/office/drawing/2014/main" id="{E556B887-DE5E-F29C-6A9D-D7E8456DEBED}"/>
                </a:ext>
              </a:extLst>
            </p:cNvPr>
            <p:cNvSpPr txBox="1"/>
            <p:nvPr/>
          </p:nvSpPr>
          <p:spPr>
            <a:xfrm>
              <a:off x="152598" y="4686987"/>
              <a:ext cx="472777" cy="28238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512"/>
                </a:lnSpc>
              </a:pPr>
              <a:r>
                <a:rPr lang="en-US" sz="900">
                  <a:solidFill>
                    <a:srgbClr val="49403C"/>
                  </a:solidFill>
                  <a:latin typeface="Arimo"/>
                </a:rPr>
                <a:t>0% </a:t>
              </a:r>
            </a:p>
          </p:txBody>
        </p:sp>
        <p:grpSp>
          <p:nvGrpSpPr>
            <p:cNvPr id="13" name="Group 20">
              <a:extLst>
                <a:ext uri="{FF2B5EF4-FFF2-40B4-BE49-F238E27FC236}">
                  <a16:creationId xmlns:a16="http://schemas.microsoft.com/office/drawing/2014/main" id="{D6FA4681-840F-32D4-FC44-7E7EAB38BEA4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762536" y="630179"/>
              <a:ext cx="5749537" cy="4267501"/>
              <a:chOff x="0" y="467111"/>
              <a:chExt cx="5749537" cy="4267501"/>
            </a:xfrm>
          </p:grpSpPr>
          <p:sp>
            <p:nvSpPr>
              <p:cNvPr id="14" name="Freeform 21">
                <a:extLst>
                  <a:ext uri="{FF2B5EF4-FFF2-40B4-BE49-F238E27FC236}">
                    <a16:creationId xmlns:a16="http://schemas.microsoft.com/office/drawing/2014/main" id="{BA5866DC-B1EC-44C4-E2A5-982BED4ABD4A}"/>
                  </a:ext>
                </a:extLst>
              </p:cNvPr>
              <p:cNvSpPr/>
              <p:nvPr/>
            </p:nvSpPr>
            <p:spPr>
              <a:xfrm>
                <a:off x="0" y="467111"/>
                <a:ext cx="1772774" cy="4267501"/>
              </a:xfrm>
              <a:custGeom>
                <a:avLst/>
                <a:gdLst/>
                <a:ahLst/>
                <a:cxnLst/>
                <a:rect l="l" t="t" r="r" b="b"/>
                <a:pathLst>
                  <a:path w="1772774" h="4267501">
                    <a:moveTo>
                      <a:pt x="0" y="4267501"/>
                    </a:moveTo>
                    <a:lnTo>
                      <a:pt x="0" y="141822"/>
                    </a:lnTo>
                    <a:lnTo>
                      <a:pt x="0" y="141822"/>
                    </a:lnTo>
                    <a:cubicBezTo>
                      <a:pt x="0" y="104209"/>
                      <a:pt x="14942" y="68136"/>
                      <a:pt x="41539" y="41539"/>
                    </a:cubicBezTo>
                    <a:cubicBezTo>
                      <a:pt x="68135" y="14942"/>
                      <a:pt x="104208" y="0"/>
                      <a:pt x="141822" y="0"/>
                    </a:cubicBezTo>
                    <a:lnTo>
                      <a:pt x="1630952" y="0"/>
                    </a:lnTo>
                    <a:cubicBezTo>
                      <a:pt x="1668566" y="0"/>
                      <a:pt x="1704639" y="14942"/>
                      <a:pt x="1731235" y="41539"/>
                    </a:cubicBezTo>
                    <a:cubicBezTo>
                      <a:pt x="1757832" y="68136"/>
                      <a:pt x="1772774" y="104209"/>
                      <a:pt x="1772774" y="141822"/>
                    </a:cubicBezTo>
                    <a:lnTo>
                      <a:pt x="1772774" y="4267501"/>
                    </a:lnTo>
                    <a:close/>
                  </a:path>
                </a:pathLst>
              </a:custGeom>
              <a:solidFill>
                <a:schemeClr val="accent1"/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15" name="Freeform 22">
                <a:extLst>
                  <a:ext uri="{FF2B5EF4-FFF2-40B4-BE49-F238E27FC236}">
                    <a16:creationId xmlns:a16="http://schemas.microsoft.com/office/drawing/2014/main" id="{CF893659-7BD1-821B-5B43-F46724E63D8A}"/>
                  </a:ext>
                </a:extLst>
              </p:cNvPr>
              <p:cNvSpPr/>
              <p:nvPr/>
            </p:nvSpPr>
            <p:spPr>
              <a:xfrm>
                <a:off x="1988382" y="2597687"/>
                <a:ext cx="1772774" cy="2136925"/>
              </a:xfrm>
              <a:custGeom>
                <a:avLst/>
                <a:gdLst/>
                <a:ahLst/>
                <a:cxnLst/>
                <a:rect l="l" t="t" r="r" b="b"/>
                <a:pathLst>
                  <a:path w="1772774" h="2136925">
                    <a:moveTo>
                      <a:pt x="0" y="2136925"/>
                    </a:moveTo>
                    <a:lnTo>
                      <a:pt x="0" y="141822"/>
                    </a:lnTo>
                    <a:cubicBezTo>
                      <a:pt x="0" y="104208"/>
                      <a:pt x="14941" y="68135"/>
                      <a:pt x="41538" y="41538"/>
                    </a:cubicBezTo>
                    <a:cubicBezTo>
                      <a:pt x="68135" y="14942"/>
                      <a:pt x="104208" y="0"/>
                      <a:pt x="141822" y="0"/>
                    </a:cubicBezTo>
                    <a:lnTo>
                      <a:pt x="1630952" y="0"/>
                    </a:lnTo>
                    <a:cubicBezTo>
                      <a:pt x="1668565" y="0"/>
                      <a:pt x="1704638" y="14942"/>
                      <a:pt x="1731235" y="41538"/>
                    </a:cubicBezTo>
                    <a:cubicBezTo>
                      <a:pt x="1757832" y="68135"/>
                      <a:pt x="1772774" y="104208"/>
                      <a:pt x="1772774" y="141822"/>
                    </a:cubicBezTo>
                    <a:lnTo>
                      <a:pt x="1772774" y="2136925"/>
                    </a:lnTo>
                    <a:close/>
                  </a:path>
                </a:pathLst>
              </a:custGeom>
              <a:solidFill>
                <a:schemeClr val="accent1"/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16" name="Freeform 23">
                <a:extLst>
                  <a:ext uri="{FF2B5EF4-FFF2-40B4-BE49-F238E27FC236}">
                    <a16:creationId xmlns:a16="http://schemas.microsoft.com/office/drawing/2014/main" id="{DA993558-C11D-921E-7777-A0FD7C2DD104}"/>
                  </a:ext>
                </a:extLst>
              </p:cNvPr>
              <p:cNvSpPr/>
              <p:nvPr/>
            </p:nvSpPr>
            <p:spPr>
              <a:xfrm>
                <a:off x="3976763" y="3228968"/>
                <a:ext cx="1772774" cy="1505644"/>
              </a:xfrm>
              <a:custGeom>
                <a:avLst/>
                <a:gdLst/>
                <a:ahLst/>
                <a:cxnLst/>
                <a:rect l="l" t="t" r="r" b="b"/>
                <a:pathLst>
                  <a:path w="1772774" h="1505644">
                    <a:moveTo>
                      <a:pt x="0" y="1505644"/>
                    </a:moveTo>
                    <a:lnTo>
                      <a:pt x="0" y="141822"/>
                    </a:lnTo>
                    <a:cubicBezTo>
                      <a:pt x="0" y="63496"/>
                      <a:pt x="63496" y="0"/>
                      <a:pt x="141822" y="0"/>
                    </a:cubicBezTo>
                    <a:lnTo>
                      <a:pt x="1630952" y="0"/>
                    </a:lnTo>
                    <a:cubicBezTo>
                      <a:pt x="1709278" y="0"/>
                      <a:pt x="1772774" y="63496"/>
                      <a:pt x="1772774" y="141822"/>
                    </a:cubicBezTo>
                    <a:lnTo>
                      <a:pt x="1772774" y="1505644"/>
                    </a:lnTo>
                    <a:close/>
                  </a:path>
                </a:pathLst>
              </a:custGeom>
              <a:solidFill>
                <a:schemeClr val="accent1"/>
              </a:solidFill>
            </p:spPr>
            <p:txBody>
              <a:bodyPr/>
              <a:lstStyle/>
              <a:p>
                <a:endParaRPr lang="en-US" sz="1200"/>
              </a:p>
            </p:txBody>
          </p:sp>
        </p:grpSp>
      </p:grpSp>
      <p:grpSp>
        <p:nvGrpSpPr>
          <p:cNvPr id="85" name="Group 66">
            <a:extLst>
              <a:ext uri="{FF2B5EF4-FFF2-40B4-BE49-F238E27FC236}">
                <a16:creationId xmlns:a16="http://schemas.microsoft.com/office/drawing/2014/main" id="{8BAD7D9E-40A2-2000-CBA7-A5A850184BA6}"/>
              </a:ext>
            </a:extLst>
          </p:cNvPr>
          <p:cNvGrpSpPr/>
          <p:nvPr/>
        </p:nvGrpSpPr>
        <p:grpSpPr>
          <a:xfrm>
            <a:off x="6861615" y="3202235"/>
            <a:ext cx="3228692" cy="3335539"/>
            <a:chOff x="0" y="-28575"/>
            <a:chExt cx="6457383" cy="6671080"/>
          </a:xfrm>
        </p:grpSpPr>
        <p:sp>
          <p:nvSpPr>
            <p:cNvPr id="86" name="TextBox 67">
              <a:extLst>
                <a:ext uri="{FF2B5EF4-FFF2-40B4-BE49-F238E27FC236}">
                  <a16:creationId xmlns:a16="http://schemas.microsoft.com/office/drawing/2014/main" id="{5D7DE926-9A94-459F-5617-A26388E8A1A0}"/>
                </a:ext>
              </a:extLst>
            </p:cNvPr>
            <p:cNvSpPr txBox="1"/>
            <p:nvPr/>
          </p:nvSpPr>
          <p:spPr>
            <a:xfrm>
              <a:off x="1370226" y="6006561"/>
              <a:ext cx="385436" cy="63594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260"/>
                </a:lnSpc>
              </a:pPr>
              <a:r>
                <a:rPr lang="en-US" sz="900">
                  <a:solidFill>
                    <a:srgbClr val="000000"/>
                  </a:solidFill>
                  <a:latin typeface="Canva Sans"/>
                </a:rPr>
                <a:t>Yes</a:t>
              </a:r>
            </a:p>
          </p:txBody>
        </p:sp>
        <p:sp>
          <p:nvSpPr>
            <p:cNvPr id="87" name="TextBox 68">
              <a:extLst>
                <a:ext uri="{FF2B5EF4-FFF2-40B4-BE49-F238E27FC236}">
                  <a16:creationId xmlns:a16="http://schemas.microsoft.com/office/drawing/2014/main" id="{88B05358-BB0D-86B5-3F42-04C9F86ACBC5}"/>
                </a:ext>
              </a:extLst>
            </p:cNvPr>
            <p:cNvSpPr txBox="1"/>
            <p:nvPr/>
          </p:nvSpPr>
          <p:spPr>
            <a:xfrm>
              <a:off x="3378433" y="6006561"/>
              <a:ext cx="371370" cy="30252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260"/>
                </a:lnSpc>
              </a:pPr>
              <a:r>
                <a:rPr lang="en-US" sz="900">
                  <a:solidFill>
                    <a:srgbClr val="000000"/>
                  </a:solidFill>
                  <a:latin typeface="Canva Sans"/>
                </a:rPr>
                <a:t>No </a:t>
              </a:r>
            </a:p>
          </p:txBody>
        </p:sp>
        <p:sp>
          <p:nvSpPr>
            <p:cNvPr id="88" name="TextBox 69">
              <a:extLst>
                <a:ext uri="{FF2B5EF4-FFF2-40B4-BE49-F238E27FC236}">
                  <a16:creationId xmlns:a16="http://schemas.microsoft.com/office/drawing/2014/main" id="{E0CA364C-4BF1-E736-56D3-1FBD5E62F09B}"/>
                </a:ext>
              </a:extLst>
            </p:cNvPr>
            <p:cNvSpPr txBox="1"/>
            <p:nvPr/>
          </p:nvSpPr>
          <p:spPr>
            <a:xfrm>
              <a:off x="4945785" y="6006561"/>
              <a:ext cx="1239014" cy="30252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260"/>
                </a:lnSpc>
              </a:pPr>
              <a:r>
                <a:rPr lang="en-US" sz="900">
                  <a:solidFill>
                    <a:srgbClr val="000000"/>
                  </a:solidFill>
                  <a:latin typeface="Canva Sans"/>
                </a:rPr>
                <a:t>Don't know</a:t>
              </a:r>
            </a:p>
          </p:txBody>
        </p:sp>
        <p:grpSp>
          <p:nvGrpSpPr>
            <p:cNvPr id="89" name="Group 70">
              <a:extLst>
                <a:ext uri="{FF2B5EF4-FFF2-40B4-BE49-F238E27FC236}">
                  <a16:creationId xmlns:a16="http://schemas.microsoft.com/office/drawing/2014/main" id="{96A2A250-153F-2166-46C9-2408389FBD4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70853" y="134305"/>
              <a:ext cx="5786530" cy="5786530"/>
              <a:chOff x="0" y="0"/>
              <a:chExt cx="10287000" cy="10287000"/>
            </a:xfrm>
          </p:grpSpPr>
          <p:sp>
            <p:nvSpPr>
              <p:cNvPr id="98" name="Freeform 71">
                <a:extLst>
                  <a:ext uri="{FF2B5EF4-FFF2-40B4-BE49-F238E27FC236}">
                    <a16:creationId xmlns:a16="http://schemas.microsoft.com/office/drawing/2014/main" id="{CAE92F03-75FD-56D8-58BF-B5837636D9FD}"/>
                  </a:ext>
                </a:extLst>
              </p:cNvPr>
              <p:cNvSpPr/>
              <p:nvPr/>
            </p:nvSpPr>
            <p:spPr>
              <a:xfrm>
                <a:off x="0" y="-6350"/>
                <a:ext cx="10287000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10287000" h="12700">
                    <a:moveTo>
                      <a:pt x="0" y="0"/>
                    </a:moveTo>
                    <a:lnTo>
                      <a:pt x="10287000" y="0"/>
                    </a:lnTo>
                    <a:lnTo>
                      <a:pt x="10287000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solidFill>
                <a:srgbClr val="000000">
                  <a:alpha val="24706"/>
                </a:srgbClr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99" name="Freeform 72">
                <a:extLst>
                  <a:ext uri="{FF2B5EF4-FFF2-40B4-BE49-F238E27FC236}">
                    <a16:creationId xmlns:a16="http://schemas.microsoft.com/office/drawing/2014/main" id="{AB32EFC2-035F-5B5E-114E-747CC07D099E}"/>
                  </a:ext>
                </a:extLst>
              </p:cNvPr>
              <p:cNvSpPr/>
              <p:nvPr/>
            </p:nvSpPr>
            <p:spPr>
              <a:xfrm>
                <a:off x="0" y="3422650"/>
                <a:ext cx="10287000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10287000" h="12700">
                    <a:moveTo>
                      <a:pt x="0" y="0"/>
                    </a:moveTo>
                    <a:lnTo>
                      <a:pt x="10287000" y="0"/>
                    </a:lnTo>
                    <a:lnTo>
                      <a:pt x="10287000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solidFill>
                <a:srgbClr val="000000">
                  <a:alpha val="24706"/>
                </a:srgbClr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100" name="Freeform 73">
                <a:extLst>
                  <a:ext uri="{FF2B5EF4-FFF2-40B4-BE49-F238E27FC236}">
                    <a16:creationId xmlns:a16="http://schemas.microsoft.com/office/drawing/2014/main" id="{29DA476D-C2F6-CD79-54DF-384C179A4202}"/>
                  </a:ext>
                </a:extLst>
              </p:cNvPr>
              <p:cNvSpPr/>
              <p:nvPr/>
            </p:nvSpPr>
            <p:spPr>
              <a:xfrm>
                <a:off x="0" y="6851650"/>
                <a:ext cx="10287000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10287000" h="12700">
                    <a:moveTo>
                      <a:pt x="0" y="0"/>
                    </a:moveTo>
                    <a:lnTo>
                      <a:pt x="10287000" y="0"/>
                    </a:lnTo>
                    <a:lnTo>
                      <a:pt x="10287000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solidFill>
                <a:srgbClr val="000000">
                  <a:alpha val="24706"/>
                </a:srgbClr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101" name="Freeform 74">
                <a:extLst>
                  <a:ext uri="{FF2B5EF4-FFF2-40B4-BE49-F238E27FC236}">
                    <a16:creationId xmlns:a16="http://schemas.microsoft.com/office/drawing/2014/main" id="{423F3C4B-0497-5996-AED6-4DE55A4F12E0}"/>
                  </a:ext>
                </a:extLst>
              </p:cNvPr>
              <p:cNvSpPr/>
              <p:nvPr/>
            </p:nvSpPr>
            <p:spPr>
              <a:xfrm>
                <a:off x="0" y="10280650"/>
                <a:ext cx="10287000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10287000" h="12700">
                    <a:moveTo>
                      <a:pt x="0" y="0"/>
                    </a:moveTo>
                    <a:lnTo>
                      <a:pt x="10287000" y="0"/>
                    </a:lnTo>
                    <a:lnTo>
                      <a:pt x="10287000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solidFill>
                <a:srgbClr val="000000">
                  <a:alpha val="60000"/>
                </a:srgbClr>
              </a:solidFill>
            </p:spPr>
            <p:txBody>
              <a:bodyPr/>
              <a:lstStyle/>
              <a:p>
                <a:endParaRPr lang="en-US" sz="1200"/>
              </a:p>
            </p:txBody>
          </p:sp>
        </p:grpSp>
        <p:sp>
          <p:nvSpPr>
            <p:cNvPr id="90" name="TextBox 75">
              <a:extLst>
                <a:ext uri="{FF2B5EF4-FFF2-40B4-BE49-F238E27FC236}">
                  <a16:creationId xmlns:a16="http://schemas.microsoft.com/office/drawing/2014/main" id="{1411A264-5B31-09C2-D742-2502BBA98177}"/>
                </a:ext>
              </a:extLst>
            </p:cNvPr>
            <p:cNvSpPr txBox="1"/>
            <p:nvPr/>
          </p:nvSpPr>
          <p:spPr>
            <a:xfrm>
              <a:off x="0" y="-28575"/>
              <a:ext cx="556552" cy="30252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260"/>
                </a:lnSpc>
              </a:pPr>
              <a:r>
                <a:rPr lang="en-US" sz="900">
                  <a:solidFill>
                    <a:srgbClr val="000000"/>
                  </a:solidFill>
                  <a:latin typeface="Canva Sans"/>
                </a:rPr>
                <a:t>60% </a:t>
              </a:r>
            </a:p>
          </p:txBody>
        </p:sp>
        <p:sp>
          <p:nvSpPr>
            <p:cNvPr id="91" name="TextBox 76">
              <a:extLst>
                <a:ext uri="{FF2B5EF4-FFF2-40B4-BE49-F238E27FC236}">
                  <a16:creationId xmlns:a16="http://schemas.microsoft.com/office/drawing/2014/main" id="{CC5225A8-5B89-6039-4A06-19171253C273}"/>
                </a:ext>
              </a:extLst>
            </p:cNvPr>
            <p:cNvSpPr txBox="1"/>
            <p:nvPr/>
          </p:nvSpPr>
          <p:spPr>
            <a:xfrm>
              <a:off x="8708" y="1900268"/>
              <a:ext cx="547846" cy="30252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260"/>
                </a:lnSpc>
              </a:pPr>
              <a:r>
                <a:rPr lang="en-US" sz="900">
                  <a:solidFill>
                    <a:srgbClr val="000000"/>
                  </a:solidFill>
                  <a:latin typeface="Canva Sans"/>
                </a:rPr>
                <a:t>40% </a:t>
              </a:r>
            </a:p>
          </p:txBody>
        </p:sp>
        <p:sp>
          <p:nvSpPr>
            <p:cNvPr id="92" name="TextBox 77">
              <a:extLst>
                <a:ext uri="{FF2B5EF4-FFF2-40B4-BE49-F238E27FC236}">
                  <a16:creationId xmlns:a16="http://schemas.microsoft.com/office/drawing/2014/main" id="{57FC2FF9-CEC7-FB3D-98A9-10761F1C1469}"/>
                </a:ext>
              </a:extLst>
            </p:cNvPr>
            <p:cNvSpPr txBox="1"/>
            <p:nvPr/>
          </p:nvSpPr>
          <p:spPr>
            <a:xfrm>
              <a:off x="21544" y="3829112"/>
              <a:ext cx="535008" cy="30252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260"/>
                </a:lnSpc>
              </a:pPr>
              <a:r>
                <a:rPr lang="en-US" sz="900">
                  <a:solidFill>
                    <a:srgbClr val="000000"/>
                  </a:solidFill>
                  <a:latin typeface="Canva Sans"/>
                </a:rPr>
                <a:t>20% </a:t>
              </a:r>
            </a:p>
          </p:txBody>
        </p:sp>
        <p:sp>
          <p:nvSpPr>
            <p:cNvPr id="93" name="TextBox 78">
              <a:extLst>
                <a:ext uri="{FF2B5EF4-FFF2-40B4-BE49-F238E27FC236}">
                  <a16:creationId xmlns:a16="http://schemas.microsoft.com/office/drawing/2014/main" id="{A4BD7339-874A-1C20-07D3-16C23909E866}"/>
                </a:ext>
              </a:extLst>
            </p:cNvPr>
            <p:cNvSpPr txBox="1"/>
            <p:nvPr/>
          </p:nvSpPr>
          <p:spPr>
            <a:xfrm>
              <a:off x="147008" y="5757957"/>
              <a:ext cx="409544" cy="30252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260"/>
                </a:lnSpc>
              </a:pPr>
              <a:r>
                <a:rPr lang="en-US" sz="900">
                  <a:solidFill>
                    <a:srgbClr val="000000"/>
                  </a:solidFill>
                  <a:latin typeface="Canva Sans"/>
                </a:rPr>
                <a:t>0% </a:t>
              </a:r>
            </a:p>
          </p:txBody>
        </p:sp>
        <p:grpSp>
          <p:nvGrpSpPr>
            <p:cNvPr id="94" name="Group 79">
              <a:extLst>
                <a:ext uri="{FF2B5EF4-FFF2-40B4-BE49-F238E27FC236}">
                  <a16:creationId xmlns:a16="http://schemas.microsoft.com/office/drawing/2014/main" id="{EAC104F3-7776-8BCE-DCE1-30827AE7975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70853" y="612944"/>
              <a:ext cx="5786530" cy="5307891"/>
              <a:chOff x="0" y="850900"/>
              <a:chExt cx="10287000" cy="9436100"/>
            </a:xfrm>
          </p:grpSpPr>
          <p:sp>
            <p:nvSpPr>
              <p:cNvPr id="95" name="Freeform 80">
                <a:extLst>
                  <a:ext uri="{FF2B5EF4-FFF2-40B4-BE49-F238E27FC236}">
                    <a16:creationId xmlns:a16="http://schemas.microsoft.com/office/drawing/2014/main" id="{D3FE4060-B609-BE98-1CE0-06A45BCBC7BF}"/>
                  </a:ext>
                </a:extLst>
              </p:cNvPr>
              <p:cNvSpPr/>
              <p:nvPr/>
            </p:nvSpPr>
            <p:spPr>
              <a:xfrm>
                <a:off x="0" y="850900"/>
                <a:ext cx="3171825" cy="9436100"/>
              </a:xfrm>
              <a:custGeom>
                <a:avLst/>
                <a:gdLst/>
                <a:ahLst/>
                <a:cxnLst/>
                <a:rect l="l" t="t" r="r" b="b"/>
                <a:pathLst>
                  <a:path w="3171825" h="9436100">
                    <a:moveTo>
                      <a:pt x="0" y="9436100"/>
                    </a:moveTo>
                    <a:lnTo>
                      <a:pt x="0" y="253746"/>
                    </a:lnTo>
                    <a:cubicBezTo>
                      <a:pt x="0" y="186448"/>
                      <a:pt x="26734" y="121907"/>
                      <a:pt x="74320" y="74320"/>
                    </a:cubicBezTo>
                    <a:cubicBezTo>
                      <a:pt x="121907" y="26734"/>
                      <a:pt x="186448" y="0"/>
                      <a:pt x="253746" y="0"/>
                    </a:cubicBezTo>
                    <a:lnTo>
                      <a:pt x="2918079" y="0"/>
                    </a:lnTo>
                    <a:cubicBezTo>
                      <a:pt x="2985377" y="0"/>
                      <a:pt x="3049918" y="26734"/>
                      <a:pt x="3097505" y="74321"/>
                    </a:cubicBezTo>
                    <a:cubicBezTo>
                      <a:pt x="3145091" y="121907"/>
                      <a:pt x="3171825" y="186448"/>
                      <a:pt x="3171825" y="253746"/>
                    </a:cubicBezTo>
                    <a:lnTo>
                      <a:pt x="3171825" y="9436100"/>
                    </a:lnTo>
                    <a:close/>
                  </a:path>
                </a:pathLst>
              </a:custGeom>
              <a:solidFill>
                <a:srgbClr val="00E6FF"/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96" name="Freeform 81">
                <a:extLst>
                  <a:ext uri="{FF2B5EF4-FFF2-40B4-BE49-F238E27FC236}">
                    <a16:creationId xmlns:a16="http://schemas.microsoft.com/office/drawing/2014/main" id="{D93031EE-6213-DFCF-1386-7AD9494FBEAA}"/>
                  </a:ext>
                </a:extLst>
              </p:cNvPr>
              <p:cNvSpPr/>
              <p:nvPr/>
            </p:nvSpPr>
            <p:spPr>
              <a:xfrm>
                <a:off x="3557588" y="5651500"/>
                <a:ext cx="3171825" cy="4635500"/>
              </a:xfrm>
              <a:custGeom>
                <a:avLst/>
                <a:gdLst/>
                <a:ahLst/>
                <a:cxnLst/>
                <a:rect l="l" t="t" r="r" b="b"/>
                <a:pathLst>
                  <a:path w="3171825" h="4635500">
                    <a:moveTo>
                      <a:pt x="0" y="4635500"/>
                    </a:moveTo>
                    <a:lnTo>
                      <a:pt x="0" y="253746"/>
                    </a:lnTo>
                    <a:cubicBezTo>
                      <a:pt x="0" y="186448"/>
                      <a:pt x="26734" y="121907"/>
                      <a:pt x="74320" y="74321"/>
                    </a:cubicBezTo>
                    <a:cubicBezTo>
                      <a:pt x="121907" y="26734"/>
                      <a:pt x="186448" y="0"/>
                      <a:pt x="253746" y="0"/>
                    </a:cubicBezTo>
                    <a:lnTo>
                      <a:pt x="2918078" y="0"/>
                    </a:lnTo>
                    <a:cubicBezTo>
                      <a:pt x="2985376" y="0"/>
                      <a:pt x="3049917" y="26734"/>
                      <a:pt x="3097504" y="74321"/>
                    </a:cubicBezTo>
                    <a:cubicBezTo>
                      <a:pt x="3145090" y="121907"/>
                      <a:pt x="3171824" y="186448"/>
                      <a:pt x="3171824" y="253746"/>
                    </a:cubicBezTo>
                    <a:lnTo>
                      <a:pt x="3171824" y="4635500"/>
                    </a:lnTo>
                    <a:close/>
                  </a:path>
                </a:pathLst>
              </a:custGeom>
              <a:solidFill>
                <a:srgbClr val="00E6FF"/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97" name="Freeform 82">
                <a:extLst>
                  <a:ext uri="{FF2B5EF4-FFF2-40B4-BE49-F238E27FC236}">
                    <a16:creationId xmlns:a16="http://schemas.microsoft.com/office/drawing/2014/main" id="{BEDE1321-A627-18AD-4974-56C36C120E27}"/>
                  </a:ext>
                </a:extLst>
              </p:cNvPr>
              <p:cNvSpPr/>
              <p:nvPr/>
            </p:nvSpPr>
            <p:spPr>
              <a:xfrm>
                <a:off x="7115175" y="7366000"/>
                <a:ext cx="3171825" cy="2921000"/>
              </a:xfrm>
              <a:custGeom>
                <a:avLst/>
                <a:gdLst/>
                <a:ahLst/>
                <a:cxnLst/>
                <a:rect l="l" t="t" r="r" b="b"/>
                <a:pathLst>
                  <a:path w="3171825" h="2921000">
                    <a:moveTo>
                      <a:pt x="0" y="2921000"/>
                    </a:moveTo>
                    <a:lnTo>
                      <a:pt x="0" y="253746"/>
                    </a:lnTo>
                    <a:cubicBezTo>
                      <a:pt x="0" y="113606"/>
                      <a:pt x="113606" y="0"/>
                      <a:pt x="253746" y="0"/>
                    </a:cubicBezTo>
                    <a:lnTo>
                      <a:pt x="2918079" y="0"/>
                    </a:lnTo>
                    <a:cubicBezTo>
                      <a:pt x="3058219" y="0"/>
                      <a:pt x="3171825" y="113606"/>
                      <a:pt x="3171825" y="253746"/>
                    </a:cubicBezTo>
                    <a:lnTo>
                      <a:pt x="3171825" y="2921000"/>
                    </a:lnTo>
                    <a:close/>
                  </a:path>
                </a:pathLst>
              </a:custGeom>
              <a:solidFill>
                <a:srgbClr val="00E6FF"/>
              </a:solidFill>
            </p:spPr>
            <p:txBody>
              <a:bodyPr/>
              <a:lstStyle/>
              <a:p>
                <a:endParaRPr lang="en-US" sz="1200"/>
              </a:p>
            </p:txBody>
          </p:sp>
        </p:grpSp>
      </p:grpSp>
      <p:sp>
        <p:nvSpPr>
          <p:cNvPr id="102" name="TextBox 83">
            <a:extLst>
              <a:ext uri="{FF2B5EF4-FFF2-40B4-BE49-F238E27FC236}">
                <a16:creationId xmlns:a16="http://schemas.microsoft.com/office/drawing/2014/main" id="{4B883AB6-5792-061E-F2F0-19589B12C5ED}"/>
              </a:ext>
            </a:extLst>
          </p:cNvPr>
          <p:cNvSpPr txBox="1"/>
          <p:nvPr/>
        </p:nvSpPr>
        <p:spPr>
          <a:xfrm>
            <a:off x="1658380" y="2254661"/>
            <a:ext cx="3980420" cy="56425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199"/>
              </a:lnSpc>
              <a:spcBef>
                <a:spcPct val="0"/>
              </a:spcBef>
            </a:pPr>
            <a:r>
              <a:rPr lang="en-US" sz="1867" spc="55">
                <a:solidFill>
                  <a:srgbClr val="14545E"/>
                </a:solidFill>
                <a:latin typeface="Work Sans" pitchFamily="50" charset="0"/>
              </a:rPr>
              <a:t>Choose to buy from or support a business</a:t>
            </a:r>
          </a:p>
        </p:txBody>
      </p:sp>
      <p:sp>
        <p:nvSpPr>
          <p:cNvPr id="103" name="TextBox 84">
            <a:extLst>
              <a:ext uri="{FF2B5EF4-FFF2-40B4-BE49-F238E27FC236}">
                <a16:creationId xmlns:a16="http://schemas.microsoft.com/office/drawing/2014/main" id="{8FE058BE-D143-7F16-7FA9-D40647BC6123}"/>
              </a:ext>
            </a:extLst>
          </p:cNvPr>
          <p:cNvSpPr txBox="1"/>
          <p:nvPr/>
        </p:nvSpPr>
        <p:spPr>
          <a:xfrm>
            <a:off x="6877575" y="2209296"/>
            <a:ext cx="4095225" cy="53508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099"/>
              </a:lnSpc>
              <a:spcBef>
                <a:spcPct val="0"/>
              </a:spcBef>
            </a:pPr>
            <a:r>
              <a:rPr lang="en-US" sz="1749" spc="52">
                <a:solidFill>
                  <a:srgbClr val="14545E"/>
                </a:solidFill>
                <a:latin typeface="Work Sans" pitchFamily="50" charset="0"/>
              </a:rPr>
              <a:t>Choose to stop buying from or stop supporting a business</a:t>
            </a:r>
          </a:p>
        </p:txBody>
      </p:sp>
    </p:spTree>
    <p:extLst>
      <p:ext uri="{BB962C8B-B14F-4D97-AF65-F5344CB8AC3E}">
        <p14:creationId xmlns:p14="http://schemas.microsoft.com/office/powerpoint/2010/main" val="2050630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F65A7-1B72-D1A2-9663-0F7112F67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Work Sans Black"/>
              </a:rPr>
              <a:t>PUBLIC OPINION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F5F5F6-0E7E-7080-0944-AA05533451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6201"/>
            <a:ext cx="10515600" cy="4830763"/>
          </a:xfrm>
        </p:spPr>
        <p:txBody>
          <a:bodyPr vert="horz" lIns="60960" tIns="30480" rIns="60960" bIns="30480" rtlCol="0" anchor="t">
            <a:normAutofit/>
          </a:bodyPr>
          <a:lstStyle/>
          <a:p>
            <a:pPr marL="0" indent="0">
              <a:buNone/>
            </a:pPr>
            <a:endParaRPr lang="en-US" sz="2400" spc="140">
              <a:latin typeface="Work Sans Medium" pitchFamily="50" charset="0"/>
            </a:endParaRPr>
          </a:p>
          <a:p>
            <a:endParaRPr lang="en-GB"/>
          </a:p>
        </p:txBody>
      </p:sp>
      <p:sp>
        <p:nvSpPr>
          <p:cNvPr id="102" name="TextBox 83">
            <a:extLst>
              <a:ext uri="{FF2B5EF4-FFF2-40B4-BE49-F238E27FC236}">
                <a16:creationId xmlns:a16="http://schemas.microsoft.com/office/drawing/2014/main" id="{4B883AB6-5792-061E-F2F0-19589B12C5ED}"/>
              </a:ext>
            </a:extLst>
          </p:cNvPr>
          <p:cNvSpPr txBox="1"/>
          <p:nvPr/>
        </p:nvSpPr>
        <p:spPr>
          <a:xfrm>
            <a:off x="1658380" y="2254661"/>
            <a:ext cx="3980420" cy="28212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199"/>
              </a:lnSpc>
              <a:spcBef>
                <a:spcPct val="0"/>
              </a:spcBef>
            </a:pPr>
            <a:r>
              <a:rPr lang="en-US" sz="1867" spc="55">
                <a:solidFill>
                  <a:srgbClr val="14545E"/>
                </a:solidFill>
                <a:latin typeface="Work Sans" pitchFamily="50" charset="0"/>
              </a:rPr>
              <a:t>Choose to work for a business</a:t>
            </a:r>
          </a:p>
        </p:txBody>
      </p:sp>
      <p:sp>
        <p:nvSpPr>
          <p:cNvPr id="103" name="TextBox 84">
            <a:extLst>
              <a:ext uri="{FF2B5EF4-FFF2-40B4-BE49-F238E27FC236}">
                <a16:creationId xmlns:a16="http://schemas.microsoft.com/office/drawing/2014/main" id="{8FE058BE-D143-7F16-7FA9-D40647BC6123}"/>
              </a:ext>
            </a:extLst>
          </p:cNvPr>
          <p:cNvSpPr txBox="1"/>
          <p:nvPr/>
        </p:nvSpPr>
        <p:spPr>
          <a:xfrm>
            <a:off x="6877575" y="2209296"/>
            <a:ext cx="4095225" cy="26577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099"/>
              </a:lnSpc>
              <a:spcBef>
                <a:spcPct val="0"/>
              </a:spcBef>
            </a:pPr>
            <a:r>
              <a:rPr lang="en-US" sz="1749" spc="52">
                <a:solidFill>
                  <a:srgbClr val="14545E"/>
                </a:solidFill>
                <a:latin typeface="Work Sans" pitchFamily="50" charset="0"/>
              </a:rPr>
              <a:t>Choose to invest in a business</a:t>
            </a:r>
          </a:p>
        </p:txBody>
      </p:sp>
      <p:grpSp>
        <p:nvGrpSpPr>
          <p:cNvPr id="21" name="Group 24">
            <a:extLst>
              <a:ext uri="{FF2B5EF4-FFF2-40B4-BE49-F238E27FC236}">
                <a16:creationId xmlns:a16="http://schemas.microsoft.com/office/drawing/2014/main" id="{426EE0D4-A805-0CCB-B6D4-3EF2864A810B}"/>
              </a:ext>
            </a:extLst>
          </p:cNvPr>
          <p:cNvGrpSpPr/>
          <p:nvPr/>
        </p:nvGrpSpPr>
        <p:grpSpPr>
          <a:xfrm>
            <a:off x="6763341" y="2926061"/>
            <a:ext cx="3465719" cy="3404347"/>
            <a:chOff x="0" y="-28575"/>
            <a:chExt cx="6931438" cy="6808695"/>
          </a:xfrm>
        </p:grpSpPr>
        <p:sp>
          <p:nvSpPr>
            <p:cNvPr id="22" name="TextBox 25">
              <a:extLst>
                <a:ext uri="{FF2B5EF4-FFF2-40B4-BE49-F238E27FC236}">
                  <a16:creationId xmlns:a16="http://schemas.microsoft.com/office/drawing/2014/main" id="{62AB4850-7CD6-5C6B-8086-94025E2C210B}"/>
                </a:ext>
              </a:extLst>
            </p:cNvPr>
            <p:cNvSpPr txBox="1"/>
            <p:nvPr/>
          </p:nvSpPr>
          <p:spPr>
            <a:xfrm>
              <a:off x="1463426" y="6458364"/>
              <a:ext cx="414328" cy="32175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354"/>
                </a:lnSpc>
              </a:pPr>
              <a:r>
                <a:rPr lang="en-US" sz="900">
                  <a:solidFill>
                    <a:srgbClr val="000000"/>
                  </a:solidFill>
                  <a:latin typeface="Canva Sans"/>
                </a:rPr>
                <a:t>Yes</a:t>
              </a:r>
            </a:p>
          </p:txBody>
        </p:sp>
        <p:sp>
          <p:nvSpPr>
            <p:cNvPr id="23" name="TextBox 26">
              <a:extLst>
                <a:ext uri="{FF2B5EF4-FFF2-40B4-BE49-F238E27FC236}">
                  <a16:creationId xmlns:a16="http://schemas.microsoft.com/office/drawing/2014/main" id="{C2387315-5125-6BF9-1F2B-01FC60B6A9A7}"/>
                </a:ext>
              </a:extLst>
            </p:cNvPr>
            <p:cNvSpPr txBox="1"/>
            <p:nvPr/>
          </p:nvSpPr>
          <p:spPr>
            <a:xfrm>
              <a:off x="3652086" y="6458364"/>
              <a:ext cx="338982" cy="32175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354"/>
                </a:lnSpc>
              </a:pPr>
              <a:r>
                <a:rPr lang="en-US" sz="900">
                  <a:solidFill>
                    <a:srgbClr val="000000"/>
                  </a:solidFill>
                  <a:latin typeface="Canva Sans"/>
                </a:rPr>
                <a:t>No</a:t>
              </a:r>
            </a:p>
          </p:txBody>
        </p:sp>
        <p:sp>
          <p:nvSpPr>
            <p:cNvPr id="24" name="TextBox 27">
              <a:extLst>
                <a:ext uri="{FF2B5EF4-FFF2-40B4-BE49-F238E27FC236}">
                  <a16:creationId xmlns:a16="http://schemas.microsoft.com/office/drawing/2014/main" id="{F84C04DA-06ED-F825-44CF-776D0FE1E3D9}"/>
                </a:ext>
              </a:extLst>
            </p:cNvPr>
            <p:cNvSpPr txBox="1"/>
            <p:nvPr/>
          </p:nvSpPr>
          <p:spPr>
            <a:xfrm>
              <a:off x="5306680" y="6458364"/>
              <a:ext cx="1331770" cy="32175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354"/>
                </a:lnSpc>
              </a:pPr>
              <a:r>
                <a:rPr lang="en-US" sz="900">
                  <a:solidFill>
                    <a:srgbClr val="000000"/>
                  </a:solidFill>
                  <a:latin typeface="Canva Sans"/>
                </a:rPr>
                <a:t>Don't know</a:t>
              </a:r>
            </a:p>
          </p:txBody>
        </p:sp>
        <p:grpSp>
          <p:nvGrpSpPr>
            <p:cNvPr id="25" name="Group 28">
              <a:extLst>
                <a:ext uri="{FF2B5EF4-FFF2-40B4-BE49-F238E27FC236}">
                  <a16:creationId xmlns:a16="http://schemas.microsoft.com/office/drawing/2014/main" id="{B5CFBA99-41F0-609D-48B5-27C29A6C857B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711717" y="144359"/>
              <a:ext cx="6219721" cy="6219721"/>
              <a:chOff x="0" y="0"/>
              <a:chExt cx="10287000" cy="10287000"/>
            </a:xfrm>
          </p:grpSpPr>
          <p:sp>
            <p:nvSpPr>
              <p:cNvPr id="36" name="Freeform 29">
                <a:extLst>
                  <a:ext uri="{FF2B5EF4-FFF2-40B4-BE49-F238E27FC236}">
                    <a16:creationId xmlns:a16="http://schemas.microsoft.com/office/drawing/2014/main" id="{0C549BF6-CF8D-A262-3771-115127CD9FE9}"/>
                  </a:ext>
                </a:extLst>
              </p:cNvPr>
              <p:cNvSpPr/>
              <p:nvPr/>
            </p:nvSpPr>
            <p:spPr>
              <a:xfrm>
                <a:off x="0" y="-6350"/>
                <a:ext cx="10287000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10287000" h="12700">
                    <a:moveTo>
                      <a:pt x="0" y="0"/>
                    </a:moveTo>
                    <a:lnTo>
                      <a:pt x="10287000" y="0"/>
                    </a:lnTo>
                    <a:lnTo>
                      <a:pt x="10287000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solidFill>
                <a:srgbClr val="000000">
                  <a:alpha val="24706"/>
                </a:srgbClr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37" name="Freeform 30">
                <a:extLst>
                  <a:ext uri="{FF2B5EF4-FFF2-40B4-BE49-F238E27FC236}">
                    <a16:creationId xmlns:a16="http://schemas.microsoft.com/office/drawing/2014/main" id="{70BB26B5-81F2-06EC-79D3-6B64DDA13298}"/>
                  </a:ext>
                </a:extLst>
              </p:cNvPr>
              <p:cNvSpPr/>
              <p:nvPr/>
            </p:nvSpPr>
            <p:spPr>
              <a:xfrm>
                <a:off x="0" y="2051050"/>
                <a:ext cx="10287000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10287000" h="12700">
                    <a:moveTo>
                      <a:pt x="0" y="0"/>
                    </a:moveTo>
                    <a:lnTo>
                      <a:pt x="10287000" y="0"/>
                    </a:lnTo>
                    <a:lnTo>
                      <a:pt x="10287000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solidFill>
                <a:srgbClr val="000000">
                  <a:alpha val="24706"/>
                </a:srgbClr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38" name="Freeform 31">
                <a:extLst>
                  <a:ext uri="{FF2B5EF4-FFF2-40B4-BE49-F238E27FC236}">
                    <a16:creationId xmlns:a16="http://schemas.microsoft.com/office/drawing/2014/main" id="{B5A22828-9671-61A2-12C9-F49FD2E0620C}"/>
                  </a:ext>
                </a:extLst>
              </p:cNvPr>
              <p:cNvSpPr/>
              <p:nvPr/>
            </p:nvSpPr>
            <p:spPr>
              <a:xfrm>
                <a:off x="0" y="4108450"/>
                <a:ext cx="10287000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10287000" h="12700">
                    <a:moveTo>
                      <a:pt x="0" y="0"/>
                    </a:moveTo>
                    <a:lnTo>
                      <a:pt x="10287000" y="0"/>
                    </a:lnTo>
                    <a:lnTo>
                      <a:pt x="10287000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solidFill>
                <a:srgbClr val="000000">
                  <a:alpha val="24706"/>
                </a:srgbClr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39" name="Freeform 32">
                <a:extLst>
                  <a:ext uri="{FF2B5EF4-FFF2-40B4-BE49-F238E27FC236}">
                    <a16:creationId xmlns:a16="http://schemas.microsoft.com/office/drawing/2014/main" id="{3445BBB7-9DB8-2661-CB6D-281D18B819E3}"/>
                  </a:ext>
                </a:extLst>
              </p:cNvPr>
              <p:cNvSpPr/>
              <p:nvPr/>
            </p:nvSpPr>
            <p:spPr>
              <a:xfrm>
                <a:off x="0" y="6165850"/>
                <a:ext cx="10287000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10287000" h="12700">
                    <a:moveTo>
                      <a:pt x="0" y="0"/>
                    </a:moveTo>
                    <a:lnTo>
                      <a:pt x="10287000" y="0"/>
                    </a:lnTo>
                    <a:lnTo>
                      <a:pt x="10287000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solidFill>
                <a:srgbClr val="000000">
                  <a:alpha val="24706"/>
                </a:srgbClr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40" name="Freeform 33">
                <a:extLst>
                  <a:ext uri="{FF2B5EF4-FFF2-40B4-BE49-F238E27FC236}">
                    <a16:creationId xmlns:a16="http://schemas.microsoft.com/office/drawing/2014/main" id="{3F7DEAA8-740B-9120-843F-A2DBC49C8BC3}"/>
                  </a:ext>
                </a:extLst>
              </p:cNvPr>
              <p:cNvSpPr/>
              <p:nvPr/>
            </p:nvSpPr>
            <p:spPr>
              <a:xfrm>
                <a:off x="0" y="8223250"/>
                <a:ext cx="10287000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10287000" h="12700">
                    <a:moveTo>
                      <a:pt x="0" y="0"/>
                    </a:moveTo>
                    <a:lnTo>
                      <a:pt x="10287000" y="0"/>
                    </a:lnTo>
                    <a:lnTo>
                      <a:pt x="10287000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solidFill>
                <a:srgbClr val="000000">
                  <a:alpha val="24706"/>
                </a:srgbClr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41" name="Freeform 34">
                <a:extLst>
                  <a:ext uri="{FF2B5EF4-FFF2-40B4-BE49-F238E27FC236}">
                    <a16:creationId xmlns:a16="http://schemas.microsoft.com/office/drawing/2014/main" id="{E4BA0BCF-705B-F76F-43A8-A8B43FA98AC9}"/>
                  </a:ext>
                </a:extLst>
              </p:cNvPr>
              <p:cNvSpPr/>
              <p:nvPr/>
            </p:nvSpPr>
            <p:spPr>
              <a:xfrm>
                <a:off x="0" y="10280650"/>
                <a:ext cx="10287000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10287000" h="12700">
                    <a:moveTo>
                      <a:pt x="0" y="0"/>
                    </a:moveTo>
                    <a:lnTo>
                      <a:pt x="10287000" y="0"/>
                    </a:lnTo>
                    <a:lnTo>
                      <a:pt x="10287000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solidFill>
                <a:srgbClr val="000000">
                  <a:alpha val="60000"/>
                </a:srgbClr>
              </a:solidFill>
            </p:spPr>
            <p:txBody>
              <a:bodyPr/>
              <a:lstStyle/>
              <a:p>
                <a:endParaRPr lang="en-US" sz="1200"/>
              </a:p>
            </p:txBody>
          </p:sp>
        </p:grpSp>
        <p:sp>
          <p:nvSpPr>
            <p:cNvPr id="26" name="TextBox 35">
              <a:extLst>
                <a:ext uri="{FF2B5EF4-FFF2-40B4-BE49-F238E27FC236}">
                  <a16:creationId xmlns:a16="http://schemas.microsoft.com/office/drawing/2014/main" id="{8297AE22-F7B2-5C69-5687-DC9DAC08C4A4}"/>
                </a:ext>
              </a:extLst>
            </p:cNvPr>
            <p:cNvSpPr txBox="1"/>
            <p:nvPr/>
          </p:nvSpPr>
          <p:spPr>
            <a:xfrm>
              <a:off x="3440" y="-28575"/>
              <a:ext cx="585418" cy="32175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354"/>
                </a:lnSpc>
              </a:pPr>
              <a:r>
                <a:rPr lang="en-US" sz="900">
                  <a:solidFill>
                    <a:srgbClr val="000000"/>
                  </a:solidFill>
                  <a:latin typeface="Canva Sans"/>
                </a:rPr>
                <a:t>50% </a:t>
              </a:r>
            </a:p>
          </p:txBody>
        </p:sp>
        <p:sp>
          <p:nvSpPr>
            <p:cNvPr id="27" name="TextBox 36">
              <a:extLst>
                <a:ext uri="{FF2B5EF4-FFF2-40B4-BE49-F238E27FC236}">
                  <a16:creationId xmlns:a16="http://schemas.microsoft.com/office/drawing/2014/main" id="{227E06B7-F4E9-0D61-6D2A-0A7E0D80A343}"/>
                </a:ext>
              </a:extLst>
            </p:cNvPr>
            <p:cNvSpPr txBox="1"/>
            <p:nvPr/>
          </p:nvSpPr>
          <p:spPr>
            <a:xfrm>
              <a:off x="0" y="1215369"/>
              <a:ext cx="588858" cy="32175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354"/>
                </a:lnSpc>
              </a:pPr>
              <a:r>
                <a:rPr lang="en-US" sz="900">
                  <a:solidFill>
                    <a:srgbClr val="000000"/>
                  </a:solidFill>
                  <a:latin typeface="Canva Sans"/>
                </a:rPr>
                <a:t>40% </a:t>
              </a:r>
            </a:p>
          </p:txBody>
        </p:sp>
        <p:sp>
          <p:nvSpPr>
            <p:cNvPr id="28" name="TextBox 37">
              <a:extLst>
                <a:ext uri="{FF2B5EF4-FFF2-40B4-BE49-F238E27FC236}">
                  <a16:creationId xmlns:a16="http://schemas.microsoft.com/office/drawing/2014/main" id="{E1FA5172-12EA-6A37-08A8-455DD49D4068}"/>
                </a:ext>
              </a:extLst>
            </p:cNvPr>
            <p:cNvSpPr txBox="1"/>
            <p:nvPr/>
          </p:nvSpPr>
          <p:spPr>
            <a:xfrm>
              <a:off x="6080" y="2459313"/>
              <a:ext cx="582780" cy="32175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354"/>
                </a:lnSpc>
              </a:pPr>
              <a:r>
                <a:rPr lang="en-US" sz="900">
                  <a:solidFill>
                    <a:srgbClr val="000000"/>
                  </a:solidFill>
                  <a:latin typeface="Canva Sans"/>
                </a:rPr>
                <a:t>30% </a:t>
              </a:r>
            </a:p>
          </p:txBody>
        </p:sp>
        <p:sp>
          <p:nvSpPr>
            <p:cNvPr id="29" name="TextBox 38">
              <a:extLst>
                <a:ext uri="{FF2B5EF4-FFF2-40B4-BE49-F238E27FC236}">
                  <a16:creationId xmlns:a16="http://schemas.microsoft.com/office/drawing/2014/main" id="{732C98F5-0B97-6D87-5953-9BA1DEFEA1BD}"/>
                </a:ext>
              </a:extLst>
            </p:cNvPr>
            <p:cNvSpPr txBox="1"/>
            <p:nvPr/>
          </p:nvSpPr>
          <p:spPr>
            <a:xfrm>
              <a:off x="13758" y="3703260"/>
              <a:ext cx="575100" cy="32175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354"/>
                </a:lnSpc>
              </a:pPr>
              <a:r>
                <a:rPr lang="en-US" sz="900">
                  <a:solidFill>
                    <a:srgbClr val="000000"/>
                  </a:solidFill>
                  <a:latin typeface="Canva Sans"/>
                </a:rPr>
                <a:t>20% </a:t>
              </a:r>
            </a:p>
          </p:txBody>
        </p:sp>
        <p:sp>
          <p:nvSpPr>
            <p:cNvPr id="30" name="TextBox 39">
              <a:extLst>
                <a:ext uri="{FF2B5EF4-FFF2-40B4-BE49-F238E27FC236}">
                  <a16:creationId xmlns:a16="http://schemas.microsoft.com/office/drawing/2014/main" id="{B30EE8F8-9C89-D6E1-6BE0-A8BD8E46EC0C}"/>
                </a:ext>
              </a:extLst>
            </p:cNvPr>
            <p:cNvSpPr txBox="1"/>
            <p:nvPr/>
          </p:nvSpPr>
          <p:spPr>
            <a:xfrm>
              <a:off x="17838" y="4947204"/>
              <a:ext cx="571022" cy="32175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354"/>
                </a:lnSpc>
              </a:pPr>
              <a:r>
                <a:rPr lang="en-US" sz="900">
                  <a:solidFill>
                    <a:srgbClr val="000000"/>
                  </a:solidFill>
                  <a:latin typeface="Canva Sans"/>
                </a:rPr>
                <a:t>10% </a:t>
              </a:r>
            </a:p>
          </p:txBody>
        </p:sp>
        <p:sp>
          <p:nvSpPr>
            <p:cNvPr id="31" name="TextBox 40">
              <a:extLst>
                <a:ext uri="{FF2B5EF4-FFF2-40B4-BE49-F238E27FC236}">
                  <a16:creationId xmlns:a16="http://schemas.microsoft.com/office/drawing/2014/main" id="{1F9968BF-54EC-2609-A1BC-96ED2CFF9C02}"/>
                </a:ext>
              </a:extLst>
            </p:cNvPr>
            <p:cNvSpPr txBox="1"/>
            <p:nvPr/>
          </p:nvSpPr>
          <p:spPr>
            <a:xfrm>
              <a:off x="148614" y="6191148"/>
              <a:ext cx="440244" cy="32175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354"/>
                </a:lnSpc>
              </a:pPr>
              <a:r>
                <a:rPr lang="en-US" sz="900">
                  <a:solidFill>
                    <a:srgbClr val="000000"/>
                  </a:solidFill>
                  <a:latin typeface="Canva Sans"/>
                </a:rPr>
                <a:t>0% </a:t>
              </a:r>
            </a:p>
          </p:txBody>
        </p:sp>
        <p:grpSp>
          <p:nvGrpSpPr>
            <p:cNvPr id="32" name="Group 41">
              <a:extLst>
                <a:ext uri="{FF2B5EF4-FFF2-40B4-BE49-F238E27FC236}">
                  <a16:creationId xmlns:a16="http://schemas.microsoft.com/office/drawing/2014/main" id="{BE3F50E9-950C-D5AB-472E-6B048137231B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711717" y="1135675"/>
              <a:ext cx="6219721" cy="5228405"/>
              <a:chOff x="0" y="1639570"/>
              <a:chExt cx="10287000" cy="8647430"/>
            </a:xfrm>
          </p:grpSpPr>
          <p:sp>
            <p:nvSpPr>
              <p:cNvPr id="33" name="Freeform 42">
                <a:extLst>
                  <a:ext uri="{FF2B5EF4-FFF2-40B4-BE49-F238E27FC236}">
                    <a16:creationId xmlns:a16="http://schemas.microsoft.com/office/drawing/2014/main" id="{2483AEE4-39AA-4E3C-DC95-54003218A3FB}"/>
                  </a:ext>
                </a:extLst>
              </p:cNvPr>
              <p:cNvSpPr/>
              <p:nvPr/>
            </p:nvSpPr>
            <p:spPr>
              <a:xfrm>
                <a:off x="0" y="1639570"/>
                <a:ext cx="3171825" cy="8647430"/>
              </a:xfrm>
              <a:custGeom>
                <a:avLst/>
                <a:gdLst/>
                <a:ahLst/>
                <a:cxnLst/>
                <a:rect l="l" t="t" r="r" b="b"/>
                <a:pathLst>
                  <a:path w="3171825" h="8647430">
                    <a:moveTo>
                      <a:pt x="0" y="8647430"/>
                    </a:moveTo>
                    <a:lnTo>
                      <a:pt x="0" y="253746"/>
                    </a:lnTo>
                    <a:cubicBezTo>
                      <a:pt x="0" y="113606"/>
                      <a:pt x="113606" y="0"/>
                      <a:pt x="253746" y="0"/>
                    </a:cubicBezTo>
                    <a:lnTo>
                      <a:pt x="2918079" y="0"/>
                    </a:lnTo>
                    <a:cubicBezTo>
                      <a:pt x="3058219" y="0"/>
                      <a:pt x="3171825" y="113606"/>
                      <a:pt x="3171825" y="253746"/>
                    </a:cubicBezTo>
                    <a:lnTo>
                      <a:pt x="3171825" y="8647430"/>
                    </a:lnTo>
                    <a:close/>
                  </a:path>
                </a:pathLst>
              </a:custGeom>
              <a:solidFill>
                <a:srgbClr val="DC0073"/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34" name="Freeform 43">
                <a:extLst>
                  <a:ext uri="{FF2B5EF4-FFF2-40B4-BE49-F238E27FC236}">
                    <a16:creationId xmlns:a16="http://schemas.microsoft.com/office/drawing/2014/main" id="{E33DE78A-CE7C-4ADE-AAAF-810624F5AF1F}"/>
                  </a:ext>
                </a:extLst>
              </p:cNvPr>
              <p:cNvSpPr/>
              <p:nvPr/>
            </p:nvSpPr>
            <p:spPr>
              <a:xfrm>
                <a:off x="3557588" y="4108450"/>
                <a:ext cx="3171825" cy="6178550"/>
              </a:xfrm>
              <a:custGeom>
                <a:avLst/>
                <a:gdLst/>
                <a:ahLst/>
                <a:cxnLst/>
                <a:rect l="l" t="t" r="r" b="b"/>
                <a:pathLst>
                  <a:path w="3171825" h="6178550">
                    <a:moveTo>
                      <a:pt x="0" y="6178550"/>
                    </a:moveTo>
                    <a:lnTo>
                      <a:pt x="0" y="253746"/>
                    </a:lnTo>
                    <a:cubicBezTo>
                      <a:pt x="0" y="186448"/>
                      <a:pt x="26734" y="121907"/>
                      <a:pt x="74320" y="74321"/>
                    </a:cubicBezTo>
                    <a:cubicBezTo>
                      <a:pt x="121907" y="26734"/>
                      <a:pt x="186448" y="0"/>
                      <a:pt x="253746" y="0"/>
                    </a:cubicBezTo>
                    <a:lnTo>
                      <a:pt x="2918078" y="0"/>
                    </a:lnTo>
                    <a:cubicBezTo>
                      <a:pt x="2985376" y="0"/>
                      <a:pt x="3049917" y="26734"/>
                      <a:pt x="3097504" y="74321"/>
                    </a:cubicBezTo>
                    <a:cubicBezTo>
                      <a:pt x="3145090" y="121907"/>
                      <a:pt x="3171824" y="186448"/>
                      <a:pt x="3171824" y="253746"/>
                    </a:cubicBezTo>
                    <a:lnTo>
                      <a:pt x="3171824" y="6178550"/>
                    </a:lnTo>
                    <a:close/>
                  </a:path>
                </a:pathLst>
              </a:custGeom>
              <a:solidFill>
                <a:srgbClr val="DC0073"/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35" name="Freeform 44">
                <a:extLst>
                  <a:ext uri="{FF2B5EF4-FFF2-40B4-BE49-F238E27FC236}">
                    <a16:creationId xmlns:a16="http://schemas.microsoft.com/office/drawing/2014/main" id="{FFB8CB3F-A668-9539-B03B-C66FBB6DE358}"/>
                  </a:ext>
                </a:extLst>
              </p:cNvPr>
              <p:cNvSpPr/>
              <p:nvPr/>
            </p:nvSpPr>
            <p:spPr>
              <a:xfrm>
                <a:off x="7115175" y="4519930"/>
                <a:ext cx="3171825" cy="5767070"/>
              </a:xfrm>
              <a:custGeom>
                <a:avLst/>
                <a:gdLst/>
                <a:ahLst/>
                <a:cxnLst/>
                <a:rect l="l" t="t" r="r" b="b"/>
                <a:pathLst>
                  <a:path w="3171825" h="5767070">
                    <a:moveTo>
                      <a:pt x="0" y="5767070"/>
                    </a:moveTo>
                    <a:lnTo>
                      <a:pt x="0" y="253746"/>
                    </a:lnTo>
                    <a:cubicBezTo>
                      <a:pt x="0" y="113606"/>
                      <a:pt x="113605" y="0"/>
                      <a:pt x="253746" y="0"/>
                    </a:cubicBezTo>
                    <a:lnTo>
                      <a:pt x="2918079" y="0"/>
                    </a:lnTo>
                    <a:cubicBezTo>
                      <a:pt x="3058220" y="0"/>
                      <a:pt x="3171825" y="113606"/>
                      <a:pt x="3171825" y="253746"/>
                    </a:cubicBezTo>
                    <a:lnTo>
                      <a:pt x="3171825" y="5767070"/>
                    </a:lnTo>
                    <a:close/>
                  </a:path>
                </a:pathLst>
              </a:custGeom>
              <a:solidFill>
                <a:srgbClr val="DC0073"/>
              </a:solidFill>
            </p:spPr>
            <p:txBody>
              <a:bodyPr/>
              <a:lstStyle/>
              <a:p>
                <a:endParaRPr lang="en-US" sz="1200"/>
              </a:p>
            </p:txBody>
          </p:sp>
        </p:grpSp>
      </p:grpSp>
      <p:grpSp>
        <p:nvGrpSpPr>
          <p:cNvPr id="42" name="Group 45">
            <a:extLst>
              <a:ext uri="{FF2B5EF4-FFF2-40B4-BE49-F238E27FC236}">
                <a16:creationId xmlns:a16="http://schemas.microsoft.com/office/drawing/2014/main" id="{7D43E57A-C108-756E-879C-725E268DC5FE}"/>
              </a:ext>
            </a:extLst>
          </p:cNvPr>
          <p:cNvGrpSpPr/>
          <p:nvPr/>
        </p:nvGrpSpPr>
        <p:grpSpPr>
          <a:xfrm>
            <a:off x="1616630" y="2940348"/>
            <a:ext cx="3273787" cy="3527723"/>
            <a:chOff x="0" y="-28575"/>
            <a:chExt cx="6657006" cy="6847287"/>
          </a:xfrm>
        </p:grpSpPr>
        <p:sp>
          <p:nvSpPr>
            <p:cNvPr id="43" name="TextBox 46">
              <a:extLst>
                <a:ext uri="{FF2B5EF4-FFF2-40B4-BE49-F238E27FC236}">
                  <a16:creationId xmlns:a16="http://schemas.microsoft.com/office/drawing/2014/main" id="{7E541984-3C96-CF03-DCF3-0DD0B14BB95A}"/>
                </a:ext>
              </a:extLst>
            </p:cNvPr>
            <p:cNvSpPr txBox="1"/>
            <p:nvPr/>
          </p:nvSpPr>
          <p:spPr>
            <a:xfrm>
              <a:off x="1405505" y="6201530"/>
              <a:ext cx="397887" cy="61718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301"/>
                </a:lnSpc>
              </a:pPr>
              <a:r>
                <a:rPr lang="en-US" sz="900">
                  <a:solidFill>
                    <a:srgbClr val="000000"/>
                  </a:solidFill>
                  <a:latin typeface="Canva Sans"/>
                </a:rPr>
                <a:t>Yes</a:t>
              </a:r>
            </a:p>
          </p:txBody>
        </p:sp>
        <p:sp>
          <p:nvSpPr>
            <p:cNvPr id="44" name="TextBox 47">
              <a:extLst>
                <a:ext uri="{FF2B5EF4-FFF2-40B4-BE49-F238E27FC236}">
                  <a16:creationId xmlns:a16="http://schemas.microsoft.com/office/drawing/2014/main" id="{84079CC6-DB65-B5A1-D86D-08F7969AB48E}"/>
                </a:ext>
              </a:extLst>
            </p:cNvPr>
            <p:cNvSpPr txBox="1"/>
            <p:nvPr/>
          </p:nvSpPr>
          <p:spPr>
            <a:xfrm>
              <a:off x="3478589" y="6201532"/>
              <a:ext cx="383366" cy="2935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301"/>
                </a:lnSpc>
              </a:pPr>
              <a:r>
                <a:rPr lang="en-US" sz="900">
                  <a:solidFill>
                    <a:srgbClr val="000000"/>
                  </a:solidFill>
                  <a:latin typeface="Canva Sans"/>
                </a:rPr>
                <a:t>No </a:t>
              </a:r>
            </a:p>
          </p:txBody>
        </p:sp>
        <p:sp>
          <p:nvSpPr>
            <p:cNvPr id="45" name="TextBox 48">
              <a:extLst>
                <a:ext uri="{FF2B5EF4-FFF2-40B4-BE49-F238E27FC236}">
                  <a16:creationId xmlns:a16="http://schemas.microsoft.com/office/drawing/2014/main" id="{29016183-3DD1-1984-B08E-8646707CD0FC}"/>
                </a:ext>
              </a:extLst>
            </p:cNvPr>
            <p:cNvSpPr txBox="1"/>
            <p:nvPr/>
          </p:nvSpPr>
          <p:spPr>
            <a:xfrm>
              <a:off x="5096575" y="6201530"/>
              <a:ext cx="1279042" cy="2935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301"/>
                </a:lnSpc>
              </a:pPr>
              <a:r>
                <a:rPr lang="en-US" sz="900">
                  <a:solidFill>
                    <a:srgbClr val="000000"/>
                  </a:solidFill>
                  <a:latin typeface="Canva Sans"/>
                </a:rPr>
                <a:t>Don't know</a:t>
              </a:r>
            </a:p>
          </p:txBody>
        </p:sp>
        <p:grpSp>
          <p:nvGrpSpPr>
            <p:cNvPr id="46" name="Group 49">
              <a:extLst>
                <a:ext uri="{FF2B5EF4-FFF2-40B4-BE49-F238E27FC236}">
                  <a16:creationId xmlns:a16="http://schemas.microsoft.com/office/drawing/2014/main" id="{1F4897D8-F8A0-720C-78DC-A572CDF493E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83538" y="138643"/>
              <a:ext cx="5973468" cy="5973468"/>
              <a:chOff x="0" y="0"/>
              <a:chExt cx="10287000" cy="10287000"/>
            </a:xfrm>
          </p:grpSpPr>
          <p:sp>
            <p:nvSpPr>
              <p:cNvPr id="57" name="Freeform 50">
                <a:extLst>
                  <a:ext uri="{FF2B5EF4-FFF2-40B4-BE49-F238E27FC236}">
                    <a16:creationId xmlns:a16="http://schemas.microsoft.com/office/drawing/2014/main" id="{8E89A0B3-97C4-DBF8-E6AB-404181D1DD35}"/>
                  </a:ext>
                </a:extLst>
              </p:cNvPr>
              <p:cNvSpPr/>
              <p:nvPr/>
            </p:nvSpPr>
            <p:spPr>
              <a:xfrm>
                <a:off x="0" y="-6350"/>
                <a:ext cx="10287000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10287000" h="12700">
                    <a:moveTo>
                      <a:pt x="0" y="0"/>
                    </a:moveTo>
                    <a:lnTo>
                      <a:pt x="10287000" y="0"/>
                    </a:lnTo>
                    <a:lnTo>
                      <a:pt x="10287000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solidFill>
                <a:srgbClr val="000000">
                  <a:alpha val="24706"/>
                </a:srgbClr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58" name="Freeform 51">
                <a:extLst>
                  <a:ext uri="{FF2B5EF4-FFF2-40B4-BE49-F238E27FC236}">
                    <a16:creationId xmlns:a16="http://schemas.microsoft.com/office/drawing/2014/main" id="{FC8104C4-54A2-49A4-4FCE-EEBBF603FEF4}"/>
                  </a:ext>
                </a:extLst>
              </p:cNvPr>
              <p:cNvSpPr/>
              <p:nvPr/>
            </p:nvSpPr>
            <p:spPr>
              <a:xfrm>
                <a:off x="0" y="2051050"/>
                <a:ext cx="10287000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10287000" h="12700">
                    <a:moveTo>
                      <a:pt x="0" y="0"/>
                    </a:moveTo>
                    <a:lnTo>
                      <a:pt x="10287000" y="0"/>
                    </a:lnTo>
                    <a:lnTo>
                      <a:pt x="10287000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solidFill>
                <a:srgbClr val="000000">
                  <a:alpha val="24706"/>
                </a:srgbClr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59" name="Freeform 52">
                <a:extLst>
                  <a:ext uri="{FF2B5EF4-FFF2-40B4-BE49-F238E27FC236}">
                    <a16:creationId xmlns:a16="http://schemas.microsoft.com/office/drawing/2014/main" id="{337AF59D-7CB5-92C0-9DD8-5CF077DE4BD9}"/>
                  </a:ext>
                </a:extLst>
              </p:cNvPr>
              <p:cNvSpPr/>
              <p:nvPr/>
            </p:nvSpPr>
            <p:spPr>
              <a:xfrm>
                <a:off x="0" y="4108450"/>
                <a:ext cx="10287000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10287000" h="12700">
                    <a:moveTo>
                      <a:pt x="0" y="0"/>
                    </a:moveTo>
                    <a:lnTo>
                      <a:pt x="10287000" y="0"/>
                    </a:lnTo>
                    <a:lnTo>
                      <a:pt x="10287000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solidFill>
                <a:srgbClr val="000000">
                  <a:alpha val="24706"/>
                </a:srgbClr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60" name="Freeform 53">
                <a:extLst>
                  <a:ext uri="{FF2B5EF4-FFF2-40B4-BE49-F238E27FC236}">
                    <a16:creationId xmlns:a16="http://schemas.microsoft.com/office/drawing/2014/main" id="{9261AF7B-789E-097A-6299-E3FAE7D7D467}"/>
                  </a:ext>
                </a:extLst>
              </p:cNvPr>
              <p:cNvSpPr/>
              <p:nvPr/>
            </p:nvSpPr>
            <p:spPr>
              <a:xfrm>
                <a:off x="0" y="6165850"/>
                <a:ext cx="10287000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10287000" h="12700">
                    <a:moveTo>
                      <a:pt x="0" y="0"/>
                    </a:moveTo>
                    <a:lnTo>
                      <a:pt x="10287000" y="0"/>
                    </a:lnTo>
                    <a:lnTo>
                      <a:pt x="10287000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solidFill>
                <a:srgbClr val="000000">
                  <a:alpha val="24706"/>
                </a:srgbClr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61" name="Freeform 54">
                <a:extLst>
                  <a:ext uri="{FF2B5EF4-FFF2-40B4-BE49-F238E27FC236}">
                    <a16:creationId xmlns:a16="http://schemas.microsoft.com/office/drawing/2014/main" id="{2268C4B7-D138-20B9-EF58-21AF295D473B}"/>
                  </a:ext>
                </a:extLst>
              </p:cNvPr>
              <p:cNvSpPr/>
              <p:nvPr/>
            </p:nvSpPr>
            <p:spPr>
              <a:xfrm>
                <a:off x="0" y="8223250"/>
                <a:ext cx="10287000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10287000" h="12700">
                    <a:moveTo>
                      <a:pt x="0" y="0"/>
                    </a:moveTo>
                    <a:lnTo>
                      <a:pt x="10287000" y="0"/>
                    </a:lnTo>
                    <a:lnTo>
                      <a:pt x="10287000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solidFill>
                <a:srgbClr val="000000">
                  <a:alpha val="24706"/>
                </a:srgbClr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62" name="Freeform 55">
                <a:extLst>
                  <a:ext uri="{FF2B5EF4-FFF2-40B4-BE49-F238E27FC236}">
                    <a16:creationId xmlns:a16="http://schemas.microsoft.com/office/drawing/2014/main" id="{2E525552-4763-7F80-493F-B227C880F963}"/>
                  </a:ext>
                </a:extLst>
              </p:cNvPr>
              <p:cNvSpPr/>
              <p:nvPr/>
            </p:nvSpPr>
            <p:spPr>
              <a:xfrm>
                <a:off x="0" y="10280650"/>
                <a:ext cx="10287000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10287000" h="12700">
                    <a:moveTo>
                      <a:pt x="0" y="0"/>
                    </a:moveTo>
                    <a:lnTo>
                      <a:pt x="10287000" y="0"/>
                    </a:lnTo>
                    <a:lnTo>
                      <a:pt x="10287000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solidFill>
                <a:srgbClr val="000000">
                  <a:alpha val="60000"/>
                </a:srgbClr>
              </a:solidFill>
            </p:spPr>
            <p:txBody>
              <a:bodyPr/>
              <a:lstStyle/>
              <a:p>
                <a:endParaRPr lang="en-US" sz="1200"/>
              </a:p>
            </p:txBody>
          </p:sp>
        </p:grpSp>
        <p:sp>
          <p:nvSpPr>
            <p:cNvPr id="47" name="TextBox 56">
              <a:extLst>
                <a:ext uri="{FF2B5EF4-FFF2-40B4-BE49-F238E27FC236}">
                  <a16:creationId xmlns:a16="http://schemas.microsoft.com/office/drawing/2014/main" id="{2BAC59DE-9E11-1EC2-8622-2CFF37B09501}"/>
                </a:ext>
              </a:extLst>
            </p:cNvPr>
            <p:cNvSpPr txBox="1"/>
            <p:nvPr/>
          </p:nvSpPr>
          <p:spPr>
            <a:xfrm>
              <a:off x="3343" y="-28575"/>
              <a:ext cx="562204" cy="2935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301"/>
                </a:lnSpc>
              </a:pPr>
              <a:r>
                <a:rPr lang="en-US" sz="900">
                  <a:solidFill>
                    <a:srgbClr val="000000"/>
                  </a:solidFill>
                  <a:latin typeface="Canva Sans"/>
                </a:rPr>
                <a:t>50% </a:t>
              </a:r>
            </a:p>
          </p:txBody>
        </p:sp>
        <p:sp>
          <p:nvSpPr>
            <p:cNvPr id="48" name="TextBox 57">
              <a:extLst>
                <a:ext uri="{FF2B5EF4-FFF2-40B4-BE49-F238E27FC236}">
                  <a16:creationId xmlns:a16="http://schemas.microsoft.com/office/drawing/2014/main" id="{94858F88-DDFF-22CE-AB21-56EBD8AA377D}"/>
                </a:ext>
              </a:extLst>
            </p:cNvPr>
            <p:cNvSpPr txBox="1"/>
            <p:nvPr/>
          </p:nvSpPr>
          <p:spPr>
            <a:xfrm>
              <a:off x="0" y="1166122"/>
              <a:ext cx="565543" cy="2935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301"/>
                </a:lnSpc>
              </a:pPr>
              <a:r>
                <a:rPr lang="en-US" sz="900">
                  <a:solidFill>
                    <a:srgbClr val="000000"/>
                  </a:solidFill>
                  <a:latin typeface="Canva Sans"/>
                </a:rPr>
                <a:t>40% </a:t>
              </a:r>
            </a:p>
          </p:txBody>
        </p:sp>
        <p:sp>
          <p:nvSpPr>
            <p:cNvPr id="49" name="TextBox 58">
              <a:extLst>
                <a:ext uri="{FF2B5EF4-FFF2-40B4-BE49-F238E27FC236}">
                  <a16:creationId xmlns:a16="http://schemas.microsoft.com/office/drawing/2014/main" id="{EEE840C0-18A0-770F-08E7-E18089D0238E}"/>
                </a:ext>
              </a:extLst>
            </p:cNvPr>
            <p:cNvSpPr txBox="1"/>
            <p:nvPr/>
          </p:nvSpPr>
          <p:spPr>
            <a:xfrm>
              <a:off x="5877" y="2360811"/>
              <a:ext cx="559666" cy="2935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301"/>
                </a:lnSpc>
              </a:pPr>
              <a:r>
                <a:rPr lang="en-US" sz="900">
                  <a:solidFill>
                    <a:srgbClr val="000000"/>
                  </a:solidFill>
                  <a:latin typeface="Canva Sans"/>
                </a:rPr>
                <a:t>30% </a:t>
              </a:r>
            </a:p>
          </p:txBody>
        </p:sp>
        <p:sp>
          <p:nvSpPr>
            <p:cNvPr id="50" name="TextBox 59">
              <a:extLst>
                <a:ext uri="{FF2B5EF4-FFF2-40B4-BE49-F238E27FC236}">
                  <a16:creationId xmlns:a16="http://schemas.microsoft.com/office/drawing/2014/main" id="{BDA5FB61-30BD-0646-D5F7-AB53145889C6}"/>
                </a:ext>
              </a:extLst>
            </p:cNvPr>
            <p:cNvSpPr txBox="1"/>
            <p:nvPr/>
          </p:nvSpPr>
          <p:spPr>
            <a:xfrm>
              <a:off x="13252" y="3555504"/>
              <a:ext cx="552293" cy="2935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301"/>
                </a:lnSpc>
              </a:pPr>
              <a:r>
                <a:rPr lang="en-US" sz="900">
                  <a:solidFill>
                    <a:srgbClr val="000000"/>
                  </a:solidFill>
                  <a:latin typeface="Canva Sans"/>
                </a:rPr>
                <a:t>20% </a:t>
              </a:r>
            </a:p>
          </p:txBody>
        </p:sp>
        <p:sp>
          <p:nvSpPr>
            <p:cNvPr id="51" name="TextBox 60">
              <a:extLst>
                <a:ext uri="{FF2B5EF4-FFF2-40B4-BE49-F238E27FC236}">
                  <a16:creationId xmlns:a16="http://schemas.microsoft.com/office/drawing/2014/main" id="{9E12D7E3-DB43-0901-4482-4BA6DE85A6C8}"/>
                </a:ext>
              </a:extLst>
            </p:cNvPr>
            <p:cNvSpPr txBox="1"/>
            <p:nvPr/>
          </p:nvSpPr>
          <p:spPr>
            <a:xfrm>
              <a:off x="17168" y="4750197"/>
              <a:ext cx="548375" cy="2935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301"/>
                </a:lnSpc>
              </a:pPr>
              <a:r>
                <a:rPr lang="en-US" sz="900">
                  <a:solidFill>
                    <a:srgbClr val="000000"/>
                  </a:solidFill>
                  <a:latin typeface="Canva Sans"/>
                </a:rPr>
                <a:t>10% </a:t>
              </a:r>
            </a:p>
          </p:txBody>
        </p:sp>
        <p:sp>
          <p:nvSpPr>
            <p:cNvPr id="52" name="TextBox 61">
              <a:extLst>
                <a:ext uri="{FF2B5EF4-FFF2-40B4-BE49-F238E27FC236}">
                  <a16:creationId xmlns:a16="http://schemas.microsoft.com/office/drawing/2014/main" id="{9733B4B5-7096-E508-B552-0228DFA8B8BD}"/>
                </a:ext>
              </a:extLst>
            </p:cNvPr>
            <p:cNvSpPr txBox="1"/>
            <p:nvPr/>
          </p:nvSpPr>
          <p:spPr>
            <a:xfrm>
              <a:off x="142771" y="5944892"/>
              <a:ext cx="422776" cy="2935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301"/>
                </a:lnSpc>
              </a:pPr>
              <a:r>
                <a:rPr lang="en-US" sz="900">
                  <a:solidFill>
                    <a:srgbClr val="000000"/>
                  </a:solidFill>
                  <a:latin typeface="Canva Sans"/>
                </a:rPr>
                <a:t>0% </a:t>
              </a:r>
            </a:p>
          </p:txBody>
        </p:sp>
        <p:grpSp>
          <p:nvGrpSpPr>
            <p:cNvPr id="53" name="Group 62">
              <a:extLst>
                <a:ext uri="{FF2B5EF4-FFF2-40B4-BE49-F238E27FC236}">
                  <a16:creationId xmlns:a16="http://schemas.microsoft.com/office/drawing/2014/main" id="{19C7FC23-6E88-E0D3-8441-47B4B5754AF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83538" y="254425"/>
              <a:ext cx="5973468" cy="5857686"/>
              <a:chOff x="0" y="199390"/>
              <a:chExt cx="10287000" cy="10087610"/>
            </a:xfrm>
          </p:grpSpPr>
          <p:sp>
            <p:nvSpPr>
              <p:cNvPr id="54" name="Freeform 63">
                <a:extLst>
                  <a:ext uri="{FF2B5EF4-FFF2-40B4-BE49-F238E27FC236}">
                    <a16:creationId xmlns:a16="http://schemas.microsoft.com/office/drawing/2014/main" id="{391E7AA7-7E15-0C23-9439-37ECA796254E}"/>
                  </a:ext>
                </a:extLst>
              </p:cNvPr>
              <p:cNvSpPr/>
              <p:nvPr/>
            </p:nvSpPr>
            <p:spPr>
              <a:xfrm>
                <a:off x="0" y="199390"/>
                <a:ext cx="3171825" cy="10087610"/>
              </a:xfrm>
              <a:custGeom>
                <a:avLst/>
                <a:gdLst/>
                <a:ahLst/>
                <a:cxnLst/>
                <a:rect l="l" t="t" r="r" b="b"/>
                <a:pathLst>
                  <a:path w="3171825" h="10087610">
                    <a:moveTo>
                      <a:pt x="0" y="10087610"/>
                    </a:moveTo>
                    <a:lnTo>
                      <a:pt x="0" y="253746"/>
                    </a:lnTo>
                    <a:cubicBezTo>
                      <a:pt x="0" y="186448"/>
                      <a:pt x="26734" y="121907"/>
                      <a:pt x="74320" y="74320"/>
                    </a:cubicBezTo>
                    <a:cubicBezTo>
                      <a:pt x="121907" y="26734"/>
                      <a:pt x="186448" y="0"/>
                      <a:pt x="253746" y="0"/>
                    </a:cubicBezTo>
                    <a:lnTo>
                      <a:pt x="2918079" y="0"/>
                    </a:lnTo>
                    <a:cubicBezTo>
                      <a:pt x="3058219" y="0"/>
                      <a:pt x="3171825" y="113606"/>
                      <a:pt x="3171825" y="253746"/>
                    </a:cubicBezTo>
                    <a:lnTo>
                      <a:pt x="3171825" y="10087610"/>
                    </a:lnTo>
                    <a:close/>
                  </a:path>
                </a:pathLst>
              </a:custGeom>
              <a:solidFill>
                <a:srgbClr val="F4B700"/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55" name="Freeform 64">
                <a:extLst>
                  <a:ext uri="{FF2B5EF4-FFF2-40B4-BE49-F238E27FC236}">
                    <a16:creationId xmlns:a16="http://schemas.microsoft.com/office/drawing/2014/main" id="{9793F4CF-D635-75AF-943B-4E92C432BFAA}"/>
                  </a:ext>
                </a:extLst>
              </p:cNvPr>
              <p:cNvSpPr/>
              <p:nvPr/>
            </p:nvSpPr>
            <p:spPr>
              <a:xfrm>
                <a:off x="3557588" y="4519930"/>
                <a:ext cx="3171825" cy="5767070"/>
              </a:xfrm>
              <a:custGeom>
                <a:avLst/>
                <a:gdLst/>
                <a:ahLst/>
                <a:cxnLst/>
                <a:rect l="l" t="t" r="r" b="b"/>
                <a:pathLst>
                  <a:path w="3171825" h="5767070">
                    <a:moveTo>
                      <a:pt x="0" y="5767070"/>
                    </a:moveTo>
                    <a:lnTo>
                      <a:pt x="0" y="253746"/>
                    </a:lnTo>
                    <a:cubicBezTo>
                      <a:pt x="0" y="186448"/>
                      <a:pt x="26734" y="121907"/>
                      <a:pt x="74320" y="74321"/>
                    </a:cubicBezTo>
                    <a:cubicBezTo>
                      <a:pt x="121907" y="26734"/>
                      <a:pt x="186448" y="0"/>
                      <a:pt x="253746" y="0"/>
                    </a:cubicBezTo>
                    <a:lnTo>
                      <a:pt x="2918078" y="0"/>
                    </a:lnTo>
                    <a:cubicBezTo>
                      <a:pt x="2985376" y="0"/>
                      <a:pt x="3049917" y="26734"/>
                      <a:pt x="3097504" y="74321"/>
                    </a:cubicBezTo>
                    <a:cubicBezTo>
                      <a:pt x="3145090" y="121907"/>
                      <a:pt x="3171824" y="186448"/>
                      <a:pt x="3171824" y="253746"/>
                    </a:cubicBezTo>
                    <a:lnTo>
                      <a:pt x="3171824" y="5767070"/>
                    </a:lnTo>
                    <a:close/>
                  </a:path>
                </a:pathLst>
              </a:custGeom>
              <a:solidFill>
                <a:srgbClr val="F4B700"/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56" name="Freeform 65">
                <a:extLst>
                  <a:ext uri="{FF2B5EF4-FFF2-40B4-BE49-F238E27FC236}">
                    <a16:creationId xmlns:a16="http://schemas.microsoft.com/office/drawing/2014/main" id="{C4E6EA79-F8DC-431A-4006-FCD857104490}"/>
                  </a:ext>
                </a:extLst>
              </p:cNvPr>
              <p:cNvSpPr/>
              <p:nvPr/>
            </p:nvSpPr>
            <p:spPr>
              <a:xfrm>
                <a:off x="7115175" y="5548630"/>
                <a:ext cx="3171825" cy="4738370"/>
              </a:xfrm>
              <a:custGeom>
                <a:avLst/>
                <a:gdLst/>
                <a:ahLst/>
                <a:cxnLst/>
                <a:rect l="l" t="t" r="r" b="b"/>
                <a:pathLst>
                  <a:path w="3171825" h="4738370">
                    <a:moveTo>
                      <a:pt x="0" y="4738370"/>
                    </a:moveTo>
                    <a:lnTo>
                      <a:pt x="0" y="253746"/>
                    </a:lnTo>
                    <a:cubicBezTo>
                      <a:pt x="0" y="113606"/>
                      <a:pt x="113605" y="0"/>
                      <a:pt x="253746" y="0"/>
                    </a:cubicBezTo>
                    <a:lnTo>
                      <a:pt x="2918079" y="0"/>
                    </a:lnTo>
                    <a:cubicBezTo>
                      <a:pt x="3058220" y="0"/>
                      <a:pt x="3171825" y="113606"/>
                      <a:pt x="3171825" y="253746"/>
                    </a:cubicBezTo>
                    <a:lnTo>
                      <a:pt x="3171825" y="4738370"/>
                    </a:lnTo>
                    <a:close/>
                  </a:path>
                </a:pathLst>
              </a:custGeom>
              <a:solidFill>
                <a:srgbClr val="F4B700"/>
              </a:solidFill>
            </p:spPr>
            <p:txBody>
              <a:bodyPr/>
              <a:lstStyle/>
              <a:p>
                <a:endParaRPr lang="en-US" sz="12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27720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F65A7-1B72-D1A2-9663-0F7112F67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Work Sans Black"/>
              </a:rPr>
              <a:t>PUBLIC OPINION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F5F5F6-0E7E-7080-0944-AA05533451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6201"/>
            <a:ext cx="10515600" cy="4830763"/>
          </a:xfrm>
        </p:spPr>
        <p:txBody>
          <a:bodyPr/>
          <a:lstStyle/>
          <a:p>
            <a:pPr marL="0" indent="0">
              <a:buNone/>
            </a:pPr>
            <a:r>
              <a:rPr lang="en-US" sz="2400" spc="140">
                <a:latin typeface="Work Sans Medium" pitchFamily="50" charset="0"/>
              </a:rPr>
              <a:t>YOUNGER PEOPLE &amp; WOMEN</a:t>
            </a:r>
          </a:p>
          <a:p>
            <a:endParaRPr lang="en-GB"/>
          </a:p>
        </p:txBody>
      </p:sp>
      <p:sp>
        <p:nvSpPr>
          <p:cNvPr id="103" name="TextBox 84">
            <a:extLst>
              <a:ext uri="{FF2B5EF4-FFF2-40B4-BE49-F238E27FC236}">
                <a16:creationId xmlns:a16="http://schemas.microsoft.com/office/drawing/2014/main" id="{8FE058BE-D143-7F16-7FA9-D40647BC6123}"/>
              </a:ext>
            </a:extLst>
          </p:cNvPr>
          <p:cNvSpPr txBox="1"/>
          <p:nvPr/>
        </p:nvSpPr>
        <p:spPr>
          <a:xfrm>
            <a:off x="6877575" y="2209296"/>
            <a:ext cx="4095225" cy="26577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099"/>
              </a:lnSpc>
              <a:spcBef>
                <a:spcPct val="0"/>
              </a:spcBef>
            </a:pPr>
            <a:r>
              <a:rPr lang="en-US" sz="1749" spc="52">
                <a:solidFill>
                  <a:srgbClr val="14545E"/>
                </a:solidFill>
                <a:latin typeface="Work Sans" pitchFamily="50" charset="0"/>
              </a:rPr>
              <a:t>Choose to work for a business</a:t>
            </a:r>
          </a:p>
        </p:txBody>
      </p:sp>
      <p:grpSp>
        <p:nvGrpSpPr>
          <p:cNvPr id="4" name="Group 7">
            <a:extLst>
              <a:ext uri="{FF2B5EF4-FFF2-40B4-BE49-F238E27FC236}">
                <a16:creationId xmlns:a16="http://schemas.microsoft.com/office/drawing/2014/main" id="{69F7EA62-4753-CD16-1BFA-AB8A5AA57902}"/>
              </a:ext>
            </a:extLst>
          </p:cNvPr>
          <p:cNvGrpSpPr/>
          <p:nvPr/>
        </p:nvGrpSpPr>
        <p:grpSpPr>
          <a:xfrm>
            <a:off x="1229395" y="2671764"/>
            <a:ext cx="4615575" cy="3617770"/>
            <a:chOff x="0" y="-57150"/>
            <a:chExt cx="8684702" cy="5657792"/>
          </a:xfrm>
        </p:grpSpPr>
        <p:sp>
          <p:nvSpPr>
            <p:cNvPr id="5" name="TextBox 8">
              <a:extLst>
                <a:ext uri="{FF2B5EF4-FFF2-40B4-BE49-F238E27FC236}">
                  <a16:creationId xmlns:a16="http://schemas.microsoft.com/office/drawing/2014/main" id="{60090FA2-96D2-1073-F1A7-53B38ED02235}"/>
                </a:ext>
              </a:extLst>
            </p:cNvPr>
            <p:cNvSpPr txBox="1"/>
            <p:nvPr/>
          </p:nvSpPr>
          <p:spPr>
            <a:xfrm>
              <a:off x="1048257" y="5304324"/>
              <a:ext cx="1348059" cy="29631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610"/>
                </a:lnSpc>
              </a:pPr>
              <a:r>
                <a:rPr lang="en-US" sz="1220">
                  <a:solidFill>
                    <a:srgbClr val="49403C"/>
                  </a:solidFill>
                  <a:latin typeface="Arimo"/>
                </a:rPr>
                <a:t>Age 18-24</a:t>
              </a:r>
            </a:p>
          </p:txBody>
        </p:sp>
        <p:sp>
          <p:nvSpPr>
            <p:cNvPr id="6" name="TextBox 9">
              <a:extLst>
                <a:ext uri="{FF2B5EF4-FFF2-40B4-BE49-F238E27FC236}">
                  <a16:creationId xmlns:a16="http://schemas.microsoft.com/office/drawing/2014/main" id="{D0AD1BB1-DB3D-B26F-C9E8-0D3329B04F4C}"/>
                </a:ext>
              </a:extLst>
            </p:cNvPr>
            <p:cNvSpPr txBox="1"/>
            <p:nvPr/>
          </p:nvSpPr>
          <p:spPr>
            <a:xfrm>
              <a:off x="3065634" y="5304323"/>
              <a:ext cx="1348059" cy="29631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610"/>
                </a:lnSpc>
              </a:pPr>
              <a:r>
                <a:rPr lang="en-US" sz="1220">
                  <a:solidFill>
                    <a:srgbClr val="49403C"/>
                  </a:solidFill>
                  <a:latin typeface="Arimo"/>
                </a:rPr>
                <a:t>Age 25-34</a:t>
              </a:r>
            </a:p>
          </p:txBody>
        </p:sp>
        <p:sp>
          <p:nvSpPr>
            <p:cNvPr id="7" name="TextBox 10">
              <a:extLst>
                <a:ext uri="{FF2B5EF4-FFF2-40B4-BE49-F238E27FC236}">
                  <a16:creationId xmlns:a16="http://schemas.microsoft.com/office/drawing/2014/main" id="{071F10C5-9E13-24AD-5500-AECF5A3C9DB2}"/>
                </a:ext>
              </a:extLst>
            </p:cNvPr>
            <p:cNvSpPr txBox="1"/>
            <p:nvPr/>
          </p:nvSpPr>
          <p:spPr>
            <a:xfrm>
              <a:off x="5253807" y="5304323"/>
              <a:ext cx="1006474" cy="29631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610"/>
                </a:lnSpc>
              </a:pPr>
              <a:r>
                <a:rPr lang="en-US" sz="1220">
                  <a:solidFill>
                    <a:srgbClr val="49403C"/>
                  </a:solidFill>
                  <a:latin typeface="Arimo"/>
                </a:rPr>
                <a:t>Women</a:t>
              </a:r>
            </a:p>
          </p:txBody>
        </p:sp>
        <p:sp>
          <p:nvSpPr>
            <p:cNvPr id="8" name="TextBox 11">
              <a:extLst>
                <a:ext uri="{FF2B5EF4-FFF2-40B4-BE49-F238E27FC236}">
                  <a16:creationId xmlns:a16="http://schemas.microsoft.com/office/drawing/2014/main" id="{DEDEF8EB-2C2A-192F-85AE-AECACCB2A037}"/>
                </a:ext>
              </a:extLst>
            </p:cNvPr>
            <p:cNvSpPr txBox="1"/>
            <p:nvPr/>
          </p:nvSpPr>
          <p:spPr>
            <a:xfrm>
              <a:off x="7181747" y="5304323"/>
              <a:ext cx="1185349" cy="29631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610"/>
                </a:lnSpc>
              </a:pPr>
              <a:r>
                <a:rPr lang="en-US" sz="1220">
                  <a:solidFill>
                    <a:srgbClr val="49403C"/>
                  </a:solidFill>
                  <a:latin typeface="Arimo"/>
                </a:rPr>
                <a:t>All adults</a:t>
              </a:r>
            </a:p>
          </p:txBody>
        </p:sp>
        <p:grpSp>
          <p:nvGrpSpPr>
            <p:cNvPr id="9" name="Group 12">
              <a:extLst>
                <a:ext uri="{FF2B5EF4-FFF2-40B4-BE49-F238E27FC236}">
                  <a16:creationId xmlns:a16="http://schemas.microsoft.com/office/drawing/2014/main" id="{188F61B7-99B7-4849-265D-4E47E3EAB0E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812005" y="173647"/>
              <a:ext cx="7872697" cy="5041768"/>
              <a:chOff x="0" y="0"/>
              <a:chExt cx="7393074" cy="4734612"/>
            </a:xfrm>
          </p:grpSpPr>
          <p:sp>
            <p:nvSpPr>
              <p:cNvPr id="19" name="Freeform 13">
                <a:extLst>
                  <a:ext uri="{FF2B5EF4-FFF2-40B4-BE49-F238E27FC236}">
                    <a16:creationId xmlns:a16="http://schemas.microsoft.com/office/drawing/2014/main" id="{2F315391-3B37-E94A-FC4A-C6287F127367}"/>
                  </a:ext>
                </a:extLst>
              </p:cNvPr>
              <p:cNvSpPr/>
              <p:nvPr/>
            </p:nvSpPr>
            <p:spPr>
              <a:xfrm>
                <a:off x="0" y="-6350"/>
                <a:ext cx="7393074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7393074" h="12700">
                    <a:moveTo>
                      <a:pt x="0" y="0"/>
                    </a:moveTo>
                    <a:lnTo>
                      <a:pt x="7393074" y="0"/>
                    </a:lnTo>
                    <a:lnTo>
                      <a:pt x="7393074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solidFill>
                <a:srgbClr val="49403C">
                  <a:alpha val="24706"/>
                </a:srgbClr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20" name="Freeform 14">
                <a:extLst>
                  <a:ext uri="{FF2B5EF4-FFF2-40B4-BE49-F238E27FC236}">
                    <a16:creationId xmlns:a16="http://schemas.microsoft.com/office/drawing/2014/main" id="{8CCED4BF-E654-EBD3-D42B-EA6609755341}"/>
                  </a:ext>
                </a:extLst>
              </p:cNvPr>
              <p:cNvSpPr/>
              <p:nvPr/>
            </p:nvSpPr>
            <p:spPr>
              <a:xfrm>
                <a:off x="0" y="1571854"/>
                <a:ext cx="7393074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7393074" h="12700">
                    <a:moveTo>
                      <a:pt x="0" y="0"/>
                    </a:moveTo>
                    <a:lnTo>
                      <a:pt x="7393074" y="0"/>
                    </a:lnTo>
                    <a:lnTo>
                      <a:pt x="7393074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solidFill>
                <a:srgbClr val="49403C">
                  <a:alpha val="24706"/>
                </a:srgbClr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63" name="Freeform 15">
                <a:extLst>
                  <a:ext uri="{FF2B5EF4-FFF2-40B4-BE49-F238E27FC236}">
                    <a16:creationId xmlns:a16="http://schemas.microsoft.com/office/drawing/2014/main" id="{154DE462-BCEF-E7E2-E2F6-899DB4D4385C}"/>
                  </a:ext>
                </a:extLst>
              </p:cNvPr>
              <p:cNvSpPr/>
              <p:nvPr/>
            </p:nvSpPr>
            <p:spPr>
              <a:xfrm>
                <a:off x="0" y="3150058"/>
                <a:ext cx="7393074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7393074" h="12700">
                    <a:moveTo>
                      <a:pt x="0" y="0"/>
                    </a:moveTo>
                    <a:lnTo>
                      <a:pt x="7393074" y="0"/>
                    </a:lnTo>
                    <a:lnTo>
                      <a:pt x="7393074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solidFill>
                <a:srgbClr val="49403C">
                  <a:alpha val="24706"/>
                </a:srgbClr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64" name="Freeform 16">
                <a:extLst>
                  <a:ext uri="{FF2B5EF4-FFF2-40B4-BE49-F238E27FC236}">
                    <a16:creationId xmlns:a16="http://schemas.microsoft.com/office/drawing/2014/main" id="{DE4CCECC-44F8-98DD-6760-E37A30338218}"/>
                  </a:ext>
                </a:extLst>
              </p:cNvPr>
              <p:cNvSpPr/>
              <p:nvPr/>
            </p:nvSpPr>
            <p:spPr>
              <a:xfrm>
                <a:off x="0" y="4728262"/>
                <a:ext cx="7393074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7393074" h="12700">
                    <a:moveTo>
                      <a:pt x="0" y="0"/>
                    </a:moveTo>
                    <a:lnTo>
                      <a:pt x="7393074" y="0"/>
                    </a:lnTo>
                    <a:lnTo>
                      <a:pt x="7393074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solidFill>
                <a:srgbClr val="49403C">
                  <a:alpha val="60000"/>
                </a:srgbClr>
              </a:solidFill>
            </p:spPr>
            <p:txBody>
              <a:bodyPr/>
              <a:lstStyle/>
              <a:p>
                <a:endParaRPr lang="en-US" sz="1200"/>
              </a:p>
            </p:txBody>
          </p:sp>
        </p:grpSp>
        <p:sp>
          <p:nvSpPr>
            <p:cNvPr id="10" name="TextBox 17">
              <a:extLst>
                <a:ext uri="{FF2B5EF4-FFF2-40B4-BE49-F238E27FC236}">
                  <a16:creationId xmlns:a16="http://schemas.microsoft.com/office/drawing/2014/main" id="{3434A4DC-06D1-20D3-FE34-7F87963893BE}"/>
                </a:ext>
              </a:extLst>
            </p:cNvPr>
            <p:cNvSpPr txBox="1"/>
            <p:nvPr/>
          </p:nvSpPr>
          <p:spPr>
            <a:xfrm>
              <a:off x="0" y="-57150"/>
              <a:ext cx="665946" cy="29631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610"/>
                </a:lnSpc>
              </a:pPr>
              <a:r>
                <a:rPr lang="en-US" sz="1220">
                  <a:solidFill>
                    <a:srgbClr val="49403C"/>
                  </a:solidFill>
                  <a:latin typeface="Arimo"/>
                </a:rPr>
                <a:t>75% </a:t>
              </a:r>
            </a:p>
          </p:txBody>
        </p:sp>
        <p:sp>
          <p:nvSpPr>
            <p:cNvPr id="11" name="TextBox 18">
              <a:extLst>
                <a:ext uri="{FF2B5EF4-FFF2-40B4-BE49-F238E27FC236}">
                  <a16:creationId xmlns:a16="http://schemas.microsoft.com/office/drawing/2014/main" id="{2C08DEF8-AECD-84A8-AFDB-71722F42B8E2}"/>
                </a:ext>
              </a:extLst>
            </p:cNvPr>
            <p:cNvSpPr txBox="1"/>
            <p:nvPr/>
          </p:nvSpPr>
          <p:spPr>
            <a:xfrm>
              <a:off x="0" y="1623438"/>
              <a:ext cx="665946" cy="29631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610"/>
                </a:lnSpc>
              </a:pPr>
              <a:r>
                <a:rPr lang="en-US" sz="1220">
                  <a:solidFill>
                    <a:srgbClr val="49403C"/>
                  </a:solidFill>
                  <a:latin typeface="Arimo"/>
                </a:rPr>
                <a:t>50% </a:t>
              </a:r>
            </a:p>
          </p:txBody>
        </p:sp>
        <p:sp>
          <p:nvSpPr>
            <p:cNvPr id="12" name="TextBox 19">
              <a:extLst>
                <a:ext uri="{FF2B5EF4-FFF2-40B4-BE49-F238E27FC236}">
                  <a16:creationId xmlns:a16="http://schemas.microsoft.com/office/drawing/2014/main" id="{4334F6B9-9FAA-A475-69C7-F0B3251361F7}"/>
                </a:ext>
              </a:extLst>
            </p:cNvPr>
            <p:cNvSpPr txBox="1"/>
            <p:nvPr/>
          </p:nvSpPr>
          <p:spPr>
            <a:xfrm>
              <a:off x="0" y="3304028"/>
              <a:ext cx="665946" cy="29631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610"/>
                </a:lnSpc>
              </a:pPr>
              <a:r>
                <a:rPr lang="en-US" sz="1220">
                  <a:solidFill>
                    <a:srgbClr val="49403C"/>
                  </a:solidFill>
                  <a:latin typeface="Arimo"/>
                </a:rPr>
                <a:t>25% </a:t>
              </a:r>
            </a:p>
          </p:txBody>
        </p:sp>
        <p:sp>
          <p:nvSpPr>
            <p:cNvPr id="13" name="TextBox 20">
              <a:extLst>
                <a:ext uri="{FF2B5EF4-FFF2-40B4-BE49-F238E27FC236}">
                  <a16:creationId xmlns:a16="http://schemas.microsoft.com/office/drawing/2014/main" id="{A5520665-1094-5DBE-2CE5-858BAAFC806A}"/>
                </a:ext>
              </a:extLst>
            </p:cNvPr>
            <p:cNvSpPr txBox="1"/>
            <p:nvPr/>
          </p:nvSpPr>
          <p:spPr>
            <a:xfrm>
              <a:off x="162499" y="4984618"/>
              <a:ext cx="503449" cy="29631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610"/>
                </a:lnSpc>
              </a:pPr>
              <a:r>
                <a:rPr lang="en-US" sz="1220">
                  <a:solidFill>
                    <a:srgbClr val="49403C"/>
                  </a:solidFill>
                  <a:latin typeface="Arimo"/>
                </a:rPr>
                <a:t>0% </a:t>
              </a:r>
            </a:p>
          </p:txBody>
        </p:sp>
        <p:grpSp>
          <p:nvGrpSpPr>
            <p:cNvPr id="14" name="Group 21">
              <a:extLst>
                <a:ext uri="{FF2B5EF4-FFF2-40B4-BE49-F238E27FC236}">
                  <a16:creationId xmlns:a16="http://schemas.microsoft.com/office/drawing/2014/main" id="{0465B897-4A7D-C0D4-32E8-F1361F8DC0BD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812005" y="1108015"/>
              <a:ext cx="7872697" cy="4107400"/>
              <a:chOff x="0" y="877444"/>
              <a:chExt cx="7393074" cy="3857168"/>
            </a:xfrm>
          </p:grpSpPr>
          <p:sp>
            <p:nvSpPr>
              <p:cNvPr id="15" name="Freeform 22">
                <a:extLst>
                  <a:ext uri="{FF2B5EF4-FFF2-40B4-BE49-F238E27FC236}">
                    <a16:creationId xmlns:a16="http://schemas.microsoft.com/office/drawing/2014/main" id="{C21D40F7-1A7D-81FD-B05E-128F74854C31}"/>
                  </a:ext>
                </a:extLst>
              </p:cNvPr>
              <p:cNvSpPr/>
              <p:nvPr/>
            </p:nvSpPr>
            <p:spPr>
              <a:xfrm>
                <a:off x="0" y="877444"/>
                <a:ext cx="1709648" cy="3857168"/>
              </a:xfrm>
              <a:custGeom>
                <a:avLst/>
                <a:gdLst/>
                <a:ahLst/>
                <a:cxnLst/>
                <a:rect l="l" t="t" r="r" b="b"/>
                <a:pathLst>
                  <a:path w="1709648" h="3857168">
                    <a:moveTo>
                      <a:pt x="0" y="3857168"/>
                    </a:moveTo>
                    <a:lnTo>
                      <a:pt x="0" y="136772"/>
                    </a:lnTo>
                    <a:cubicBezTo>
                      <a:pt x="0" y="100498"/>
                      <a:pt x="14410" y="65709"/>
                      <a:pt x="40060" y="40060"/>
                    </a:cubicBezTo>
                    <a:cubicBezTo>
                      <a:pt x="65709" y="14410"/>
                      <a:pt x="100498" y="0"/>
                      <a:pt x="136772" y="0"/>
                    </a:cubicBezTo>
                    <a:lnTo>
                      <a:pt x="1572877" y="0"/>
                    </a:lnTo>
                    <a:cubicBezTo>
                      <a:pt x="1648414" y="0"/>
                      <a:pt x="1709648" y="61235"/>
                      <a:pt x="1709648" y="136772"/>
                    </a:cubicBezTo>
                    <a:lnTo>
                      <a:pt x="1709648" y="3857168"/>
                    </a:lnTo>
                    <a:close/>
                  </a:path>
                </a:pathLst>
              </a:custGeom>
              <a:solidFill>
                <a:srgbClr val="448AFF"/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16" name="Freeform 23">
                <a:extLst>
                  <a:ext uri="{FF2B5EF4-FFF2-40B4-BE49-F238E27FC236}">
                    <a16:creationId xmlns:a16="http://schemas.microsoft.com/office/drawing/2014/main" id="{7412438D-2ABF-574B-EF99-B60DD1A02EC2}"/>
                  </a:ext>
                </a:extLst>
              </p:cNvPr>
              <p:cNvSpPr/>
              <p:nvPr/>
            </p:nvSpPr>
            <p:spPr>
              <a:xfrm>
                <a:off x="1894475" y="877444"/>
                <a:ext cx="1709649" cy="3857168"/>
              </a:xfrm>
              <a:custGeom>
                <a:avLst/>
                <a:gdLst/>
                <a:ahLst/>
                <a:cxnLst/>
                <a:rect l="l" t="t" r="r" b="b"/>
                <a:pathLst>
                  <a:path w="1709649" h="3857168">
                    <a:moveTo>
                      <a:pt x="0" y="3857168"/>
                    </a:moveTo>
                    <a:lnTo>
                      <a:pt x="0" y="136772"/>
                    </a:lnTo>
                    <a:cubicBezTo>
                      <a:pt x="0" y="100498"/>
                      <a:pt x="14410" y="65709"/>
                      <a:pt x="40060" y="40060"/>
                    </a:cubicBezTo>
                    <a:cubicBezTo>
                      <a:pt x="65709" y="14410"/>
                      <a:pt x="100498" y="0"/>
                      <a:pt x="136772" y="0"/>
                    </a:cubicBezTo>
                    <a:lnTo>
                      <a:pt x="1572877" y="0"/>
                    </a:lnTo>
                    <a:cubicBezTo>
                      <a:pt x="1609151" y="0"/>
                      <a:pt x="1643940" y="14410"/>
                      <a:pt x="1669589" y="40060"/>
                    </a:cubicBezTo>
                    <a:cubicBezTo>
                      <a:pt x="1695239" y="65709"/>
                      <a:pt x="1709649" y="100498"/>
                      <a:pt x="1709649" y="136772"/>
                    </a:cubicBezTo>
                    <a:lnTo>
                      <a:pt x="1709649" y="3857168"/>
                    </a:lnTo>
                    <a:close/>
                  </a:path>
                </a:pathLst>
              </a:custGeom>
              <a:solidFill>
                <a:srgbClr val="448AFF"/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17" name="Freeform 24">
                <a:extLst>
                  <a:ext uri="{FF2B5EF4-FFF2-40B4-BE49-F238E27FC236}">
                    <a16:creationId xmlns:a16="http://schemas.microsoft.com/office/drawing/2014/main" id="{5BCBCE71-686D-8D2B-0859-1C1AFFE373ED}"/>
                  </a:ext>
                </a:extLst>
              </p:cNvPr>
              <p:cNvSpPr/>
              <p:nvPr/>
            </p:nvSpPr>
            <p:spPr>
              <a:xfrm>
                <a:off x="3788951" y="1066829"/>
                <a:ext cx="1709648" cy="3667783"/>
              </a:xfrm>
              <a:custGeom>
                <a:avLst/>
                <a:gdLst/>
                <a:ahLst/>
                <a:cxnLst/>
                <a:rect l="l" t="t" r="r" b="b"/>
                <a:pathLst>
                  <a:path w="1709648" h="3667783">
                    <a:moveTo>
                      <a:pt x="0" y="3667783"/>
                    </a:moveTo>
                    <a:lnTo>
                      <a:pt x="0" y="136772"/>
                    </a:lnTo>
                    <a:cubicBezTo>
                      <a:pt x="0" y="100497"/>
                      <a:pt x="14409" y="65709"/>
                      <a:pt x="40059" y="40059"/>
                    </a:cubicBezTo>
                    <a:cubicBezTo>
                      <a:pt x="65709" y="14410"/>
                      <a:pt x="100497" y="0"/>
                      <a:pt x="136771" y="0"/>
                    </a:cubicBezTo>
                    <a:lnTo>
                      <a:pt x="1572876" y="0"/>
                    </a:lnTo>
                    <a:cubicBezTo>
                      <a:pt x="1609150" y="0"/>
                      <a:pt x="1643939" y="14410"/>
                      <a:pt x="1669588" y="40059"/>
                    </a:cubicBezTo>
                    <a:cubicBezTo>
                      <a:pt x="1695238" y="65709"/>
                      <a:pt x="1709648" y="100497"/>
                      <a:pt x="1709648" y="136772"/>
                    </a:cubicBezTo>
                    <a:lnTo>
                      <a:pt x="1709648" y="3667783"/>
                    </a:lnTo>
                    <a:close/>
                  </a:path>
                </a:pathLst>
              </a:custGeom>
              <a:solidFill>
                <a:srgbClr val="448AFF"/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18" name="Freeform 25">
                <a:extLst>
                  <a:ext uri="{FF2B5EF4-FFF2-40B4-BE49-F238E27FC236}">
                    <a16:creationId xmlns:a16="http://schemas.microsoft.com/office/drawing/2014/main" id="{2D30B40A-B3AE-9C87-806F-6FD748F21806}"/>
                  </a:ext>
                </a:extLst>
              </p:cNvPr>
              <p:cNvSpPr/>
              <p:nvPr/>
            </p:nvSpPr>
            <p:spPr>
              <a:xfrm>
                <a:off x="5683426" y="1319341"/>
                <a:ext cx="1709648" cy="3415271"/>
              </a:xfrm>
              <a:custGeom>
                <a:avLst/>
                <a:gdLst/>
                <a:ahLst/>
                <a:cxnLst/>
                <a:rect l="l" t="t" r="r" b="b"/>
                <a:pathLst>
                  <a:path w="1709648" h="3415271">
                    <a:moveTo>
                      <a:pt x="0" y="3415271"/>
                    </a:moveTo>
                    <a:lnTo>
                      <a:pt x="0" y="136772"/>
                    </a:lnTo>
                    <a:cubicBezTo>
                      <a:pt x="0" y="61235"/>
                      <a:pt x="61235" y="1"/>
                      <a:pt x="136771" y="0"/>
                    </a:cubicBezTo>
                    <a:lnTo>
                      <a:pt x="1572876" y="0"/>
                    </a:lnTo>
                    <a:cubicBezTo>
                      <a:pt x="1609151" y="0"/>
                      <a:pt x="1643939" y="14410"/>
                      <a:pt x="1669589" y="40060"/>
                    </a:cubicBezTo>
                    <a:cubicBezTo>
                      <a:pt x="1695238" y="65710"/>
                      <a:pt x="1709648" y="100498"/>
                      <a:pt x="1709648" y="136772"/>
                    </a:cubicBezTo>
                    <a:lnTo>
                      <a:pt x="1709648" y="3415271"/>
                    </a:lnTo>
                    <a:close/>
                  </a:path>
                </a:pathLst>
              </a:custGeom>
              <a:solidFill>
                <a:srgbClr val="448AFF"/>
              </a:solidFill>
            </p:spPr>
            <p:txBody>
              <a:bodyPr/>
              <a:lstStyle/>
              <a:p>
                <a:endParaRPr lang="en-US" sz="1200"/>
              </a:p>
            </p:txBody>
          </p:sp>
        </p:grpSp>
      </p:grpSp>
      <p:grpSp>
        <p:nvGrpSpPr>
          <p:cNvPr id="65" name="Group 26">
            <a:extLst>
              <a:ext uri="{FF2B5EF4-FFF2-40B4-BE49-F238E27FC236}">
                <a16:creationId xmlns:a16="http://schemas.microsoft.com/office/drawing/2014/main" id="{0017F0C5-3338-696A-EB99-9FFB5FF076E6}"/>
              </a:ext>
            </a:extLst>
          </p:cNvPr>
          <p:cNvGrpSpPr/>
          <p:nvPr/>
        </p:nvGrpSpPr>
        <p:grpSpPr>
          <a:xfrm>
            <a:off x="6501232" y="2781394"/>
            <a:ext cx="4954159" cy="3519607"/>
            <a:chOff x="0" y="-28575"/>
            <a:chExt cx="8760067" cy="8694344"/>
          </a:xfrm>
        </p:grpSpPr>
        <p:sp>
          <p:nvSpPr>
            <p:cNvPr id="66" name="TextBox 27">
              <a:extLst>
                <a:ext uri="{FF2B5EF4-FFF2-40B4-BE49-F238E27FC236}">
                  <a16:creationId xmlns:a16="http://schemas.microsoft.com/office/drawing/2014/main" id="{597D13D1-EC80-723B-34AE-DCB04670BE8A}"/>
                </a:ext>
              </a:extLst>
            </p:cNvPr>
            <p:cNvSpPr txBox="1"/>
            <p:nvPr/>
          </p:nvSpPr>
          <p:spPr>
            <a:xfrm>
              <a:off x="1048497" y="8173799"/>
              <a:ext cx="1463669" cy="49197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712"/>
                </a:lnSpc>
              </a:pPr>
              <a:r>
                <a:rPr lang="en-US" sz="1223">
                  <a:solidFill>
                    <a:srgbClr val="000000"/>
                  </a:solidFill>
                  <a:latin typeface="Canva Sans"/>
                </a:rPr>
                <a:t>Age 18-24</a:t>
              </a:r>
            </a:p>
          </p:txBody>
        </p:sp>
        <p:sp>
          <p:nvSpPr>
            <p:cNvPr id="67" name="TextBox 28">
              <a:extLst>
                <a:ext uri="{FF2B5EF4-FFF2-40B4-BE49-F238E27FC236}">
                  <a16:creationId xmlns:a16="http://schemas.microsoft.com/office/drawing/2014/main" id="{6C4BC3AD-2A10-5906-48BE-2FC07556E199}"/>
                </a:ext>
              </a:extLst>
            </p:cNvPr>
            <p:cNvSpPr txBox="1"/>
            <p:nvPr/>
          </p:nvSpPr>
          <p:spPr>
            <a:xfrm>
              <a:off x="3074748" y="8173797"/>
              <a:ext cx="1474491" cy="49197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712"/>
                </a:lnSpc>
              </a:pPr>
              <a:r>
                <a:rPr lang="en-US" sz="1223">
                  <a:solidFill>
                    <a:srgbClr val="000000"/>
                  </a:solidFill>
                  <a:latin typeface="Canva Sans"/>
                </a:rPr>
                <a:t>Age 25-34</a:t>
              </a:r>
            </a:p>
          </p:txBody>
        </p:sp>
        <p:sp>
          <p:nvSpPr>
            <p:cNvPr id="68" name="TextBox 29">
              <a:extLst>
                <a:ext uri="{FF2B5EF4-FFF2-40B4-BE49-F238E27FC236}">
                  <a16:creationId xmlns:a16="http://schemas.microsoft.com/office/drawing/2014/main" id="{2C7B4909-3B56-9BD2-557D-F3E4C044652F}"/>
                </a:ext>
              </a:extLst>
            </p:cNvPr>
            <p:cNvSpPr txBox="1"/>
            <p:nvPr/>
          </p:nvSpPr>
          <p:spPr>
            <a:xfrm>
              <a:off x="5274650" y="8173797"/>
              <a:ext cx="1138005" cy="49197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712"/>
                </a:lnSpc>
              </a:pPr>
              <a:r>
                <a:rPr lang="en-US" sz="1223">
                  <a:solidFill>
                    <a:srgbClr val="000000"/>
                  </a:solidFill>
                  <a:latin typeface="Canva Sans"/>
                </a:rPr>
                <a:t>Women</a:t>
              </a:r>
            </a:p>
          </p:txBody>
        </p:sp>
        <p:sp>
          <p:nvSpPr>
            <p:cNvPr id="69" name="TextBox 30">
              <a:extLst>
                <a:ext uri="{FF2B5EF4-FFF2-40B4-BE49-F238E27FC236}">
                  <a16:creationId xmlns:a16="http://schemas.microsoft.com/office/drawing/2014/main" id="{883A7389-D5CB-0F80-1A63-C9BFE0735979}"/>
                </a:ext>
              </a:extLst>
            </p:cNvPr>
            <p:cNvSpPr txBox="1"/>
            <p:nvPr/>
          </p:nvSpPr>
          <p:spPr>
            <a:xfrm>
              <a:off x="7173869" y="8173797"/>
              <a:ext cx="1402885" cy="49197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712"/>
                </a:lnSpc>
              </a:pPr>
              <a:r>
                <a:rPr lang="en-US" sz="1223">
                  <a:solidFill>
                    <a:srgbClr val="000000"/>
                  </a:solidFill>
                  <a:latin typeface="Canva Sans"/>
                </a:rPr>
                <a:t>All adults</a:t>
              </a:r>
            </a:p>
          </p:txBody>
        </p:sp>
        <p:grpSp>
          <p:nvGrpSpPr>
            <p:cNvPr id="70" name="Group 31">
              <a:extLst>
                <a:ext uri="{FF2B5EF4-FFF2-40B4-BE49-F238E27FC236}">
                  <a16:creationId xmlns:a16="http://schemas.microsoft.com/office/drawing/2014/main" id="{60DC2660-51F6-098A-C02B-A5B5B5F6B2E4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895577" y="182534"/>
              <a:ext cx="7864490" cy="7864490"/>
              <a:chOff x="0" y="0"/>
              <a:chExt cx="10287000" cy="10287000"/>
            </a:xfrm>
          </p:grpSpPr>
          <p:sp>
            <p:nvSpPr>
              <p:cNvPr id="80" name="Freeform 32">
                <a:extLst>
                  <a:ext uri="{FF2B5EF4-FFF2-40B4-BE49-F238E27FC236}">
                    <a16:creationId xmlns:a16="http://schemas.microsoft.com/office/drawing/2014/main" id="{AE18562A-C902-77F7-E312-19946652D0F3}"/>
                  </a:ext>
                </a:extLst>
              </p:cNvPr>
              <p:cNvSpPr/>
              <p:nvPr/>
            </p:nvSpPr>
            <p:spPr>
              <a:xfrm>
                <a:off x="0" y="-6350"/>
                <a:ext cx="10287000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10287000" h="12700">
                    <a:moveTo>
                      <a:pt x="0" y="0"/>
                    </a:moveTo>
                    <a:lnTo>
                      <a:pt x="10287000" y="0"/>
                    </a:lnTo>
                    <a:lnTo>
                      <a:pt x="10287000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solidFill>
                <a:srgbClr val="000000">
                  <a:alpha val="24706"/>
                </a:srgbClr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81" name="Freeform 33">
                <a:extLst>
                  <a:ext uri="{FF2B5EF4-FFF2-40B4-BE49-F238E27FC236}">
                    <a16:creationId xmlns:a16="http://schemas.microsoft.com/office/drawing/2014/main" id="{53FF760E-33F9-400C-B809-CE045B2AE404}"/>
                  </a:ext>
                </a:extLst>
              </p:cNvPr>
              <p:cNvSpPr/>
              <p:nvPr/>
            </p:nvSpPr>
            <p:spPr>
              <a:xfrm>
                <a:off x="0" y="3422650"/>
                <a:ext cx="10287000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10287000" h="12700">
                    <a:moveTo>
                      <a:pt x="0" y="0"/>
                    </a:moveTo>
                    <a:lnTo>
                      <a:pt x="10287000" y="0"/>
                    </a:lnTo>
                    <a:lnTo>
                      <a:pt x="10287000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solidFill>
                <a:srgbClr val="000000">
                  <a:alpha val="24706"/>
                </a:srgbClr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82" name="Freeform 34">
                <a:extLst>
                  <a:ext uri="{FF2B5EF4-FFF2-40B4-BE49-F238E27FC236}">
                    <a16:creationId xmlns:a16="http://schemas.microsoft.com/office/drawing/2014/main" id="{5DCF9F67-3885-BEA4-FF53-07DD274BBA27}"/>
                  </a:ext>
                </a:extLst>
              </p:cNvPr>
              <p:cNvSpPr/>
              <p:nvPr/>
            </p:nvSpPr>
            <p:spPr>
              <a:xfrm>
                <a:off x="0" y="6851650"/>
                <a:ext cx="10287000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10287000" h="12700">
                    <a:moveTo>
                      <a:pt x="0" y="0"/>
                    </a:moveTo>
                    <a:lnTo>
                      <a:pt x="10287000" y="0"/>
                    </a:lnTo>
                    <a:lnTo>
                      <a:pt x="10287000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solidFill>
                <a:srgbClr val="000000">
                  <a:alpha val="24706"/>
                </a:srgbClr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83" name="Freeform 35">
                <a:extLst>
                  <a:ext uri="{FF2B5EF4-FFF2-40B4-BE49-F238E27FC236}">
                    <a16:creationId xmlns:a16="http://schemas.microsoft.com/office/drawing/2014/main" id="{3D16B179-2DF8-4761-08FD-3BB84A5B20A0}"/>
                  </a:ext>
                </a:extLst>
              </p:cNvPr>
              <p:cNvSpPr/>
              <p:nvPr/>
            </p:nvSpPr>
            <p:spPr>
              <a:xfrm>
                <a:off x="0" y="10280650"/>
                <a:ext cx="10287000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10287000" h="12700">
                    <a:moveTo>
                      <a:pt x="0" y="0"/>
                    </a:moveTo>
                    <a:lnTo>
                      <a:pt x="10287000" y="0"/>
                    </a:lnTo>
                    <a:lnTo>
                      <a:pt x="10287000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solidFill>
                <a:srgbClr val="000000">
                  <a:alpha val="60000"/>
                </a:srgbClr>
              </a:solidFill>
            </p:spPr>
            <p:txBody>
              <a:bodyPr/>
              <a:lstStyle/>
              <a:p>
                <a:endParaRPr lang="en-US" sz="1200"/>
              </a:p>
            </p:txBody>
          </p:sp>
        </p:grpSp>
        <p:sp>
          <p:nvSpPr>
            <p:cNvPr id="71" name="TextBox 36">
              <a:extLst>
                <a:ext uri="{FF2B5EF4-FFF2-40B4-BE49-F238E27FC236}">
                  <a16:creationId xmlns:a16="http://schemas.microsoft.com/office/drawing/2014/main" id="{EDC0C858-BF27-194E-D220-4ADC0FCF3E4C}"/>
                </a:ext>
              </a:extLst>
            </p:cNvPr>
            <p:cNvSpPr txBox="1"/>
            <p:nvPr/>
          </p:nvSpPr>
          <p:spPr>
            <a:xfrm>
              <a:off x="64933" y="-28575"/>
              <a:ext cx="675297" cy="49197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712"/>
                </a:lnSpc>
              </a:pPr>
              <a:r>
                <a:rPr lang="en-US" sz="1223">
                  <a:solidFill>
                    <a:srgbClr val="000000"/>
                  </a:solidFill>
                  <a:latin typeface="Canva Sans"/>
                </a:rPr>
                <a:t>75% </a:t>
              </a:r>
            </a:p>
          </p:txBody>
        </p:sp>
        <p:sp>
          <p:nvSpPr>
            <p:cNvPr id="72" name="TextBox 37">
              <a:extLst>
                <a:ext uri="{FF2B5EF4-FFF2-40B4-BE49-F238E27FC236}">
                  <a16:creationId xmlns:a16="http://schemas.microsoft.com/office/drawing/2014/main" id="{C4FDF0A8-04B3-F95E-36F4-249A98A18857}"/>
                </a:ext>
              </a:extLst>
            </p:cNvPr>
            <p:cNvSpPr txBox="1"/>
            <p:nvPr/>
          </p:nvSpPr>
          <p:spPr>
            <a:xfrm>
              <a:off x="0" y="2592924"/>
              <a:ext cx="740228" cy="49197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712"/>
                </a:lnSpc>
              </a:pPr>
              <a:r>
                <a:rPr lang="en-US" sz="1223">
                  <a:solidFill>
                    <a:srgbClr val="000000"/>
                  </a:solidFill>
                  <a:latin typeface="Canva Sans"/>
                </a:rPr>
                <a:t>50% </a:t>
              </a:r>
            </a:p>
          </p:txBody>
        </p:sp>
        <p:sp>
          <p:nvSpPr>
            <p:cNvPr id="73" name="TextBox 38">
              <a:extLst>
                <a:ext uri="{FF2B5EF4-FFF2-40B4-BE49-F238E27FC236}">
                  <a16:creationId xmlns:a16="http://schemas.microsoft.com/office/drawing/2014/main" id="{98E19DB0-0504-1C38-5F11-3FC009FD5D32}"/>
                </a:ext>
              </a:extLst>
            </p:cNvPr>
            <p:cNvSpPr txBox="1"/>
            <p:nvPr/>
          </p:nvSpPr>
          <p:spPr>
            <a:xfrm>
              <a:off x="47636" y="5214418"/>
              <a:ext cx="692592" cy="49197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712"/>
                </a:lnSpc>
              </a:pPr>
              <a:r>
                <a:rPr lang="en-US" sz="1223">
                  <a:solidFill>
                    <a:srgbClr val="000000"/>
                  </a:solidFill>
                  <a:latin typeface="Canva Sans"/>
                </a:rPr>
                <a:t>25% </a:t>
              </a:r>
            </a:p>
          </p:txBody>
        </p:sp>
        <p:sp>
          <p:nvSpPr>
            <p:cNvPr id="74" name="TextBox 39">
              <a:extLst>
                <a:ext uri="{FF2B5EF4-FFF2-40B4-BE49-F238E27FC236}">
                  <a16:creationId xmlns:a16="http://schemas.microsoft.com/office/drawing/2014/main" id="{2B088249-7508-BE04-D93B-FA3E12C5A6FB}"/>
                </a:ext>
              </a:extLst>
            </p:cNvPr>
            <p:cNvSpPr txBox="1"/>
            <p:nvPr/>
          </p:nvSpPr>
          <p:spPr>
            <a:xfrm>
              <a:off x="183565" y="7835915"/>
              <a:ext cx="556664" cy="49197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712"/>
                </a:lnSpc>
              </a:pPr>
              <a:r>
                <a:rPr lang="en-US" sz="1223">
                  <a:solidFill>
                    <a:srgbClr val="000000"/>
                  </a:solidFill>
                  <a:latin typeface="Canva Sans"/>
                </a:rPr>
                <a:t>0% </a:t>
              </a:r>
            </a:p>
          </p:txBody>
        </p:sp>
        <p:grpSp>
          <p:nvGrpSpPr>
            <p:cNvPr id="75" name="Group 40">
              <a:extLst>
                <a:ext uri="{FF2B5EF4-FFF2-40B4-BE49-F238E27FC236}">
                  <a16:creationId xmlns:a16="http://schemas.microsoft.com/office/drawing/2014/main" id="{4DA94F44-2AE6-CA45-61D9-6EB3F822C144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895577" y="1435998"/>
              <a:ext cx="7864490" cy="6611026"/>
              <a:chOff x="0" y="1639570"/>
              <a:chExt cx="10287000" cy="8647430"/>
            </a:xfrm>
          </p:grpSpPr>
          <p:sp>
            <p:nvSpPr>
              <p:cNvPr id="76" name="Freeform 41">
                <a:extLst>
                  <a:ext uri="{FF2B5EF4-FFF2-40B4-BE49-F238E27FC236}">
                    <a16:creationId xmlns:a16="http://schemas.microsoft.com/office/drawing/2014/main" id="{9E9D7A42-7A77-DCD9-1030-D773D9E1B252}"/>
                  </a:ext>
                </a:extLst>
              </p:cNvPr>
              <p:cNvSpPr/>
              <p:nvPr/>
            </p:nvSpPr>
            <p:spPr>
              <a:xfrm>
                <a:off x="0" y="1639570"/>
                <a:ext cx="2314575" cy="8647430"/>
              </a:xfrm>
              <a:custGeom>
                <a:avLst/>
                <a:gdLst/>
                <a:ahLst/>
                <a:cxnLst/>
                <a:rect l="l" t="t" r="r" b="b"/>
                <a:pathLst>
                  <a:path w="2314575" h="8647430">
                    <a:moveTo>
                      <a:pt x="0" y="8647430"/>
                    </a:moveTo>
                    <a:lnTo>
                      <a:pt x="0" y="185166"/>
                    </a:lnTo>
                    <a:cubicBezTo>
                      <a:pt x="0" y="136057"/>
                      <a:pt x="19508" y="88959"/>
                      <a:pt x="54234" y="54234"/>
                    </a:cubicBezTo>
                    <a:cubicBezTo>
                      <a:pt x="88959" y="19509"/>
                      <a:pt x="136057" y="0"/>
                      <a:pt x="185166" y="0"/>
                    </a:cubicBezTo>
                    <a:lnTo>
                      <a:pt x="2129409" y="0"/>
                    </a:lnTo>
                    <a:cubicBezTo>
                      <a:pt x="2178518" y="0"/>
                      <a:pt x="2225616" y="19509"/>
                      <a:pt x="2260341" y="54234"/>
                    </a:cubicBezTo>
                    <a:cubicBezTo>
                      <a:pt x="2295067" y="88959"/>
                      <a:pt x="2314575" y="136057"/>
                      <a:pt x="2314575" y="185166"/>
                    </a:cubicBezTo>
                    <a:lnTo>
                      <a:pt x="2314575" y="8647430"/>
                    </a:lnTo>
                    <a:close/>
                  </a:path>
                </a:pathLst>
              </a:custGeom>
              <a:solidFill>
                <a:srgbClr val="DC0073"/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77" name="Freeform 42">
                <a:extLst>
                  <a:ext uri="{FF2B5EF4-FFF2-40B4-BE49-F238E27FC236}">
                    <a16:creationId xmlns:a16="http://schemas.microsoft.com/office/drawing/2014/main" id="{166388C2-B498-576B-E8FE-17FAAA96E3DB}"/>
                  </a:ext>
                </a:extLst>
              </p:cNvPr>
              <p:cNvSpPr/>
              <p:nvPr/>
            </p:nvSpPr>
            <p:spPr>
              <a:xfrm>
                <a:off x="2657475" y="2051050"/>
                <a:ext cx="2314575" cy="8235950"/>
              </a:xfrm>
              <a:custGeom>
                <a:avLst/>
                <a:gdLst/>
                <a:ahLst/>
                <a:cxnLst/>
                <a:rect l="l" t="t" r="r" b="b"/>
                <a:pathLst>
                  <a:path w="2314575" h="8235950">
                    <a:moveTo>
                      <a:pt x="0" y="8235950"/>
                    </a:moveTo>
                    <a:lnTo>
                      <a:pt x="0" y="185166"/>
                    </a:lnTo>
                    <a:cubicBezTo>
                      <a:pt x="0" y="136057"/>
                      <a:pt x="19508" y="88959"/>
                      <a:pt x="54234" y="54234"/>
                    </a:cubicBezTo>
                    <a:cubicBezTo>
                      <a:pt x="88959" y="19508"/>
                      <a:pt x="136057" y="0"/>
                      <a:pt x="185166" y="0"/>
                    </a:cubicBezTo>
                    <a:lnTo>
                      <a:pt x="2129409" y="0"/>
                    </a:lnTo>
                    <a:cubicBezTo>
                      <a:pt x="2231673" y="0"/>
                      <a:pt x="2314575" y="82902"/>
                      <a:pt x="2314575" y="185166"/>
                    </a:cubicBezTo>
                    <a:lnTo>
                      <a:pt x="2314575" y="8235950"/>
                    </a:lnTo>
                    <a:close/>
                  </a:path>
                </a:pathLst>
              </a:custGeom>
              <a:solidFill>
                <a:srgbClr val="DC0073"/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78" name="Freeform 43">
                <a:extLst>
                  <a:ext uri="{FF2B5EF4-FFF2-40B4-BE49-F238E27FC236}">
                    <a16:creationId xmlns:a16="http://schemas.microsoft.com/office/drawing/2014/main" id="{AFED74E3-CA1C-8A83-F568-08FDA2DDC483}"/>
                  </a:ext>
                </a:extLst>
              </p:cNvPr>
              <p:cNvSpPr/>
              <p:nvPr/>
            </p:nvSpPr>
            <p:spPr>
              <a:xfrm>
                <a:off x="5314950" y="3011170"/>
                <a:ext cx="2314575" cy="7275830"/>
              </a:xfrm>
              <a:custGeom>
                <a:avLst/>
                <a:gdLst/>
                <a:ahLst/>
                <a:cxnLst/>
                <a:rect l="l" t="t" r="r" b="b"/>
                <a:pathLst>
                  <a:path w="2314575" h="7275830">
                    <a:moveTo>
                      <a:pt x="0" y="7275830"/>
                    </a:moveTo>
                    <a:lnTo>
                      <a:pt x="0" y="185166"/>
                    </a:lnTo>
                    <a:cubicBezTo>
                      <a:pt x="0" y="82902"/>
                      <a:pt x="82902" y="0"/>
                      <a:pt x="185166" y="0"/>
                    </a:cubicBezTo>
                    <a:lnTo>
                      <a:pt x="2129409" y="0"/>
                    </a:lnTo>
                    <a:cubicBezTo>
                      <a:pt x="2178518" y="0"/>
                      <a:pt x="2225615" y="19509"/>
                      <a:pt x="2260341" y="54234"/>
                    </a:cubicBezTo>
                    <a:cubicBezTo>
                      <a:pt x="2295066" y="88959"/>
                      <a:pt x="2314575" y="136057"/>
                      <a:pt x="2314575" y="185166"/>
                    </a:cubicBezTo>
                    <a:lnTo>
                      <a:pt x="2314575" y="7275830"/>
                    </a:lnTo>
                    <a:close/>
                  </a:path>
                </a:pathLst>
              </a:custGeom>
              <a:solidFill>
                <a:srgbClr val="DC0073"/>
              </a:solidFill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79" name="Freeform 44">
                <a:extLst>
                  <a:ext uri="{FF2B5EF4-FFF2-40B4-BE49-F238E27FC236}">
                    <a16:creationId xmlns:a16="http://schemas.microsoft.com/office/drawing/2014/main" id="{3D667670-2303-DEB9-50A0-7FF6DF365E90}"/>
                  </a:ext>
                </a:extLst>
              </p:cNvPr>
              <p:cNvSpPr/>
              <p:nvPr/>
            </p:nvSpPr>
            <p:spPr>
              <a:xfrm>
                <a:off x="7972425" y="4245610"/>
                <a:ext cx="2314575" cy="6041390"/>
              </a:xfrm>
              <a:custGeom>
                <a:avLst/>
                <a:gdLst/>
                <a:ahLst/>
                <a:cxnLst/>
                <a:rect l="l" t="t" r="r" b="b"/>
                <a:pathLst>
                  <a:path w="2314575" h="6041390">
                    <a:moveTo>
                      <a:pt x="0" y="6041390"/>
                    </a:moveTo>
                    <a:lnTo>
                      <a:pt x="0" y="185166"/>
                    </a:lnTo>
                    <a:cubicBezTo>
                      <a:pt x="0" y="136057"/>
                      <a:pt x="19508" y="88959"/>
                      <a:pt x="54234" y="54234"/>
                    </a:cubicBezTo>
                    <a:cubicBezTo>
                      <a:pt x="88959" y="19508"/>
                      <a:pt x="136057" y="0"/>
                      <a:pt x="185166" y="0"/>
                    </a:cubicBezTo>
                    <a:lnTo>
                      <a:pt x="2129409" y="0"/>
                    </a:lnTo>
                    <a:cubicBezTo>
                      <a:pt x="2178518" y="0"/>
                      <a:pt x="2225616" y="19508"/>
                      <a:pt x="2260341" y="54234"/>
                    </a:cubicBezTo>
                    <a:cubicBezTo>
                      <a:pt x="2295067" y="88959"/>
                      <a:pt x="2314575" y="136057"/>
                      <a:pt x="2314575" y="185166"/>
                    </a:cubicBezTo>
                    <a:lnTo>
                      <a:pt x="2314575" y="6041390"/>
                    </a:lnTo>
                    <a:close/>
                  </a:path>
                </a:pathLst>
              </a:custGeom>
              <a:solidFill>
                <a:srgbClr val="DC0073"/>
              </a:solidFill>
            </p:spPr>
            <p:txBody>
              <a:bodyPr/>
              <a:lstStyle/>
              <a:p>
                <a:endParaRPr lang="en-US" sz="1200"/>
              </a:p>
            </p:txBody>
          </p:sp>
        </p:grpSp>
      </p:grpSp>
      <p:sp>
        <p:nvSpPr>
          <p:cNvPr id="84" name="TextBox 83">
            <a:extLst>
              <a:ext uri="{FF2B5EF4-FFF2-40B4-BE49-F238E27FC236}">
                <a16:creationId xmlns:a16="http://schemas.microsoft.com/office/drawing/2014/main" id="{B5EA7C5E-05CC-0A2C-6C72-4F0E3D4C9270}"/>
              </a:ext>
            </a:extLst>
          </p:cNvPr>
          <p:cNvSpPr txBox="1"/>
          <p:nvPr/>
        </p:nvSpPr>
        <p:spPr>
          <a:xfrm>
            <a:off x="1384108" y="2180676"/>
            <a:ext cx="4842299" cy="27475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199"/>
              </a:lnSpc>
              <a:spcBef>
                <a:spcPct val="0"/>
              </a:spcBef>
            </a:pPr>
            <a:r>
              <a:rPr lang="en-US" sz="1733" spc="55">
                <a:solidFill>
                  <a:srgbClr val="14545E"/>
                </a:solidFill>
                <a:latin typeface="Work Sans" pitchFamily="50" charset="0"/>
              </a:rPr>
              <a:t>Choose to buy from or support a business</a:t>
            </a:r>
          </a:p>
        </p:txBody>
      </p:sp>
      <p:sp>
        <p:nvSpPr>
          <p:cNvPr id="85" name="TextBox 51">
            <a:extLst>
              <a:ext uri="{FF2B5EF4-FFF2-40B4-BE49-F238E27FC236}">
                <a16:creationId xmlns:a16="http://schemas.microsoft.com/office/drawing/2014/main" id="{358C6B3F-E0D6-42F1-EA0C-3A7DE1D895F7}"/>
              </a:ext>
            </a:extLst>
          </p:cNvPr>
          <p:cNvSpPr txBox="1"/>
          <p:nvPr/>
        </p:nvSpPr>
        <p:spPr>
          <a:xfrm>
            <a:off x="1594982" y="4293284"/>
            <a:ext cx="1064793" cy="39754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110"/>
              </a:lnSpc>
              <a:spcBef>
                <a:spcPct val="0"/>
              </a:spcBef>
            </a:pPr>
            <a:r>
              <a:rPr lang="en-US" sz="2592" spc="77">
                <a:latin typeface="+mj-lt"/>
              </a:rPr>
              <a:t>61%</a:t>
            </a:r>
          </a:p>
        </p:txBody>
      </p:sp>
      <p:sp>
        <p:nvSpPr>
          <p:cNvPr id="86" name="TextBox 52">
            <a:extLst>
              <a:ext uri="{FF2B5EF4-FFF2-40B4-BE49-F238E27FC236}">
                <a16:creationId xmlns:a16="http://schemas.microsoft.com/office/drawing/2014/main" id="{33091284-BD73-ECAD-CBFE-A9F4E58CAFD3}"/>
              </a:ext>
            </a:extLst>
          </p:cNvPr>
          <p:cNvSpPr txBox="1"/>
          <p:nvPr/>
        </p:nvSpPr>
        <p:spPr>
          <a:xfrm>
            <a:off x="2706943" y="4334892"/>
            <a:ext cx="1032353" cy="3998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183"/>
              </a:lnSpc>
              <a:spcBef>
                <a:spcPct val="0"/>
              </a:spcBef>
            </a:pPr>
            <a:r>
              <a:rPr lang="en-US" sz="2593" spc="79">
                <a:latin typeface="+mj-lt"/>
              </a:rPr>
              <a:t>61%</a:t>
            </a:r>
          </a:p>
        </p:txBody>
      </p:sp>
      <p:sp>
        <p:nvSpPr>
          <p:cNvPr id="87" name="TextBox 53">
            <a:extLst>
              <a:ext uri="{FF2B5EF4-FFF2-40B4-BE49-F238E27FC236}">
                <a16:creationId xmlns:a16="http://schemas.microsoft.com/office/drawing/2014/main" id="{DF1B9C60-28D8-AA25-4724-649079665CE9}"/>
              </a:ext>
            </a:extLst>
          </p:cNvPr>
          <p:cNvSpPr txBox="1"/>
          <p:nvPr/>
        </p:nvSpPr>
        <p:spPr>
          <a:xfrm>
            <a:off x="3715543" y="4489044"/>
            <a:ext cx="1111312" cy="3847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977"/>
              </a:lnSpc>
              <a:spcBef>
                <a:spcPct val="0"/>
              </a:spcBef>
            </a:pPr>
            <a:r>
              <a:rPr lang="en-US" sz="2593" spc="74">
                <a:latin typeface="+mj-lt"/>
              </a:rPr>
              <a:t>58%</a:t>
            </a:r>
          </a:p>
        </p:txBody>
      </p:sp>
      <p:sp>
        <p:nvSpPr>
          <p:cNvPr id="88" name="TextBox 54">
            <a:extLst>
              <a:ext uri="{FF2B5EF4-FFF2-40B4-BE49-F238E27FC236}">
                <a16:creationId xmlns:a16="http://schemas.microsoft.com/office/drawing/2014/main" id="{E7EF8E82-EDB5-0985-2BF9-EAEDCC713DE0}"/>
              </a:ext>
            </a:extLst>
          </p:cNvPr>
          <p:cNvSpPr txBox="1"/>
          <p:nvPr/>
        </p:nvSpPr>
        <p:spPr>
          <a:xfrm>
            <a:off x="4753292" y="4678452"/>
            <a:ext cx="1262681" cy="39754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140"/>
              </a:lnSpc>
              <a:spcBef>
                <a:spcPct val="0"/>
              </a:spcBef>
            </a:pPr>
            <a:r>
              <a:rPr lang="en-US" sz="2593" spc="78">
                <a:latin typeface="+mj-lt"/>
              </a:rPr>
              <a:t>54%</a:t>
            </a:r>
          </a:p>
        </p:txBody>
      </p:sp>
      <p:sp>
        <p:nvSpPr>
          <p:cNvPr id="89" name="TextBox 47">
            <a:extLst>
              <a:ext uri="{FF2B5EF4-FFF2-40B4-BE49-F238E27FC236}">
                <a16:creationId xmlns:a16="http://schemas.microsoft.com/office/drawing/2014/main" id="{4D29B9B2-B807-10B7-1B9E-AD282F803743}"/>
              </a:ext>
            </a:extLst>
          </p:cNvPr>
          <p:cNvSpPr txBox="1"/>
          <p:nvPr/>
        </p:nvSpPr>
        <p:spPr>
          <a:xfrm>
            <a:off x="6919860" y="4356715"/>
            <a:ext cx="1230482" cy="4094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313"/>
              </a:lnSpc>
              <a:spcBef>
                <a:spcPct val="0"/>
              </a:spcBef>
            </a:pPr>
            <a:r>
              <a:rPr lang="en-US" sz="2593" spc="83">
                <a:latin typeface="+mj-lt"/>
              </a:rPr>
              <a:t>63%</a:t>
            </a:r>
          </a:p>
        </p:txBody>
      </p:sp>
      <p:sp>
        <p:nvSpPr>
          <p:cNvPr id="90" name="TextBox 48">
            <a:extLst>
              <a:ext uri="{FF2B5EF4-FFF2-40B4-BE49-F238E27FC236}">
                <a16:creationId xmlns:a16="http://schemas.microsoft.com/office/drawing/2014/main" id="{622FABC6-221F-C8F4-C865-AB278BE7A60B}"/>
              </a:ext>
            </a:extLst>
          </p:cNvPr>
          <p:cNvSpPr txBox="1"/>
          <p:nvPr/>
        </p:nvSpPr>
        <p:spPr>
          <a:xfrm>
            <a:off x="8085498" y="4483158"/>
            <a:ext cx="1176453" cy="3998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171"/>
              </a:lnSpc>
              <a:spcBef>
                <a:spcPct val="0"/>
              </a:spcBef>
            </a:pPr>
            <a:r>
              <a:rPr lang="en-US" sz="2593" spc="79">
                <a:latin typeface="+mj-lt"/>
              </a:rPr>
              <a:t>60%</a:t>
            </a:r>
          </a:p>
        </p:txBody>
      </p:sp>
      <p:sp>
        <p:nvSpPr>
          <p:cNvPr id="91" name="TextBox 49">
            <a:extLst>
              <a:ext uri="{FF2B5EF4-FFF2-40B4-BE49-F238E27FC236}">
                <a16:creationId xmlns:a16="http://schemas.microsoft.com/office/drawing/2014/main" id="{B1C42EED-8732-44E3-3FD0-53639AE42E48}"/>
              </a:ext>
            </a:extLst>
          </p:cNvPr>
          <p:cNvSpPr txBox="1"/>
          <p:nvPr/>
        </p:nvSpPr>
        <p:spPr>
          <a:xfrm>
            <a:off x="9345026" y="4815948"/>
            <a:ext cx="974153" cy="39754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147"/>
              </a:lnSpc>
              <a:spcBef>
                <a:spcPct val="0"/>
              </a:spcBef>
            </a:pPr>
            <a:r>
              <a:rPr lang="en-US" sz="2593" spc="79">
                <a:latin typeface="+mj-lt"/>
              </a:rPr>
              <a:t>53%</a:t>
            </a:r>
          </a:p>
        </p:txBody>
      </p:sp>
      <p:sp>
        <p:nvSpPr>
          <p:cNvPr id="92" name="TextBox 50">
            <a:extLst>
              <a:ext uri="{FF2B5EF4-FFF2-40B4-BE49-F238E27FC236}">
                <a16:creationId xmlns:a16="http://schemas.microsoft.com/office/drawing/2014/main" id="{41324ED1-D30B-2A1A-2D15-E56EB08DBC40}"/>
              </a:ext>
            </a:extLst>
          </p:cNvPr>
          <p:cNvSpPr txBox="1"/>
          <p:nvPr/>
        </p:nvSpPr>
        <p:spPr>
          <a:xfrm>
            <a:off x="10446907" y="5271436"/>
            <a:ext cx="1026091" cy="39754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136"/>
              </a:lnSpc>
              <a:spcBef>
                <a:spcPct val="0"/>
              </a:spcBef>
            </a:pPr>
            <a:r>
              <a:rPr lang="en-US" sz="2593" spc="78">
                <a:latin typeface="+mj-lt"/>
              </a:rPr>
              <a:t>44%</a:t>
            </a:r>
          </a:p>
        </p:txBody>
      </p:sp>
    </p:spTree>
    <p:extLst>
      <p:ext uri="{BB962C8B-B14F-4D97-AF65-F5344CB8AC3E}">
        <p14:creationId xmlns:p14="http://schemas.microsoft.com/office/powerpoint/2010/main" val="4183631478"/>
      </p:ext>
    </p:extLst>
  </p:cSld>
  <p:clrMapOvr>
    <a:masterClrMapping/>
  </p:clrMapOvr>
</p:sld>
</file>

<file path=ppt/theme/theme1.xml><?xml version="1.0" encoding="utf-8"?>
<a:theme xmlns:a="http://schemas.openxmlformats.org/drawingml/2006/main" name="Prosper">
  <a:themeElements>
    <a:clrScheme name="Prosper">
      <a:dk1>
        <a:srgbClr val="14555F"/>
      </a:dk1>
      <a:lt1>
        <a:srgbClr val="FFFFFF"/>
      </a:lt1>
      <a:dk2>
        <a:srgbClr val="334069"/>
      </a:dk2>
      <a:lt2>
        <a:srgbClr val="D2F0E1"/>
      </a:lt2>
      <a:accent1>
        <a:srgbClr val="46E17D"/>
      </a:accent1>
      <a:accent2>
        <a:srgbClr val="E6FF50"/>
      </a:accent2>
      <a:accent3>
        <a:srgbClr val="00E6FF"/>
      </a:accent3>
      <a:accent4>
        <a:srgbClr val="D2F0E1"/>
      </a:accent4>
      <a:accent5>
        <a:srgbClr val="334069"/>
      </a:accent5>
      <a:accent6>
        <a:srgbClr val="46E17D"/>
      </a:accent6>
      <a:hlink>
        <a:srgbClr val="E6FF50"/>
      </a:hlink>
      <a:folHlink>
        <a:srgbClr val="46E17D"/>
      </a:folHlink>
    </a:clrScheme>
    <a:fontScheme name="Custom 2">
      <a:majorFont>
        <a:latin typeface="Work Sans Black"/>
        <a:ea typeface=""/>
        <a:cs typeface=""/>
      </a:majorFont>
      <a:minorFont>
        <a:latin typeface="Sentie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osper" id="{67684E5C-4DF8-4687-A573-34EE58359AA9}" vid="{A7723E81-7505-41D3-8990-E21F6DE4463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Prosper</Template>
  <TotalTime>1</TotalTime>
  <Words>713</Words>
  <Application>Microsoft Office PowerPoint</Application>
  <PresentationFormat>Widescreen</PresentationFormat>
  <Paragraphs>160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Prosper</vt:lpstr>
      <vt:lpstr>  NOW IS THE TIME FOR PURPOSE </vt:lpstr>
      <vt:lpstr>RECOMMENDATIONS</vt:lpstr>
      <vt:lpstr>RECOMMENDATIONS</vt:lpstr>
      <vt:lpstr>PUBLIC OPINION</vt:lpstr>
      <vt:lpstr>PUBLIC OPINION</vt:lpstr>
      <vt:lpstr>BUSINESS OPINION</vt:lpstr>
      <vt:lpstr> PUBLIC OPINION</vt:lpstr>
      <vt:lpstr>PUBLIC OPINION</vt:lpstr>
      <vt:lpstr>PUBLIC OPINION</vt:lpstr>
      <vt:lpstr>BUSINESS OPINION</vt:lpstr>
      <vt:lpstr>BUSINESS OPINION</vt:lpstr>
      <vt:lpstr>BUSINESS OPINION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 NOW IS THE TIME FOR PURPOSE </dc:title>
  <dc:creator>Alasdair Gray</dc:creator>
  <cp:lastModifiedBy>Alasdair Gray</cp:lastModifiedBy>
  <cp:revision>4</cp:revision>
  <dcterms:created xsi:type="dcterms:W3CDTF">2024-04-29T15:27:34Z</dcterms:created>
  <dcterms:modified xsi:type="dcterms:W3CDTF">2024-04-29T15:45:46Z</dcterms:modified>
</cp:coreProperties>
</file>