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312" r:id="rId3"/>
    <p:sldId id="288" r:id="rId4"/>
    <p:sldId id="311" r:id="rId5"/>
    <p:sldId id="313" r:id="rId6"/>
    <p:sldId id="314" r:id="rId7"/>
    <p:sldId id="315" r:id="rId8"/>
    <p:sldId id="310" r:id="rId9"/>
    <p:sldId id="308" r:id="rId10"/>
    <p:sldId id="289" r:id="rId11"/>
    <p:sldId id="290" r:id="rId12"/>
    <p:sldId id="291" r:id="rId13"/>
    <p:sldId id="295" r:id="rId14"/>
    <p:sldId id="307" r:id="rId15"/>
    <p:sldId id="296" r:id="rId16"/>
    <p:sldId id="297" r:id="rId17"/>
    <p:sldId id="316" r:id="rId18"/>
    <p:sldId id="292" r:id="rId19"/>
    <p:sldId id="293" r:id="rId20"/>
    <p:sldId id="294" r:id="rId21"/>
    <p:sldId id="303" r:id="rId22"/>
    <p:sldId id="304" r:id="rId23"/>
    <p:sldId id="305" r:id="rId24"/>
    <p:sldId id="306" r:id="rId25"/>
    <p:sldId id="317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6"/>
    <p:restoredTop sz="94657"/>
  </p:normalViewPr>
  <p:slideViewPr>
    <p:cSldViewPr snapToGrid="0">
      <p:cViewPr varScale="1">
        <p:scale>
          <a:sx n="102" d="100"/>
          <a:sy n="102" d="100"/>
        </p:scale>
        <p:origin x="71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3D219B-0EE5-8C12-5AFF-8D86635928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F83936-9B74-DC60-D327-7824BE20F3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6554A7-6BF4-D663-4A04-BC384F348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F37B-0BF4-8F40-8E73-E38BB938DB33}" type="datetimeFigureOut">
              <a:rPr lang="en-GB" smtClean="0"/>
              <a:t>16/08/2024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6D6D54-FE4A-A509-EC42-DB381217C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DE3959-AEB1-FAF8-91FE-B68FEA3D8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F6424-BDA2-924E-84DF-F4A26212D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7163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8BB49-4A19-5084-34F0-9CBEF2CBEF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E0B775-6892-7426-F26A-903A72D7D9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B7D52D-BF4E-A55A-13BD-EB3A76D222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F37B-0BF4-8F40-8E73-E38BB938DB33}" type="datetimeFigureOut">
              <a:rPr lang="en-GB" smtClean="0"/>
              <a:t>16/08/2024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621E2B-0411-C64A-3337-4642088C9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39948F-FFB9-5740-04D4-0E56A5FD1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F6424-BDA2-924E-84DF-F4A26212D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4607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35C7A67-9D4B-506E-469C-F3628F704C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14BE00-7B76-33A0-BA16-581E7BB345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416246-13D5-D57A-7943-19392C170D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F37B-0BF4-8F40-8E73-E38BB938DB33}" type="datetimeFigureOut">
              <a:rPr lang="en-GB" smtClean="0"/>
              <a:t>16/08/2024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4A34DE-1F9E-9698-B010-E3F37A1EF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D05320-B980-4C74-9CAC-DDABB727C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F6424-BDA2-924E-84DF-F4A26212D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8055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1EFD3A-01F5-8646-3B8B-A9703A960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E9F592-7320-80C8-3D2F-5D7320DD75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1C520C-C68F-CCD5-DD21-A42F7BB48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F37B-0BF4-8F40-8E73-E38BB938DB33}" type="datetimeFigureOut">
              <a:rPr lang="en-GB" smtClean="0"/>
              <a:t>16/08/2024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3FB726-A3DB-3807-3564-E62B48AA3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4DCC83-FB48-453E-3FD3-2EC6B7103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F6424-BDA2-924E-84DF-F4A26212D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2312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DA38B-C0F3-6967-30BB-732C3DAF0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1D1089-6894-84A6-C5A2-BE745DF942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9AC893-88C1-4165-C979-8AA87379D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F37B-0BF4-8F40-8E73-E38BB938DB33}" type="datetimeFigureOut">
              <a:rPr lang="en-GB" smtClean="0"/>
              <a:t>16/08/2024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0325B4-9466-9607-4934-D8A056A6E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CF972E-6CCD-2D17-C125-1772098D8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F6424-BDA2-924E-84DF-F4A26212D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7532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6B3BE-3876-ED40-9617-1B39B4A02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209A35-E20B-0565-1A0A-AF14FB91FD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D9F185-4FD3-E15F-4D5C-C040553239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CF81CF-6C7E-4436-8B3B-5B2A6E928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F37B-0BF4-8F40-8E73-E38BB938DB33}" type="datetimeFigureOut">
              <a:rPr lang="en-GB" smtClean="0"/>
              <a:t>16/08/2024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52646C-EC7B-0DCD-A44E-265E1845D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BA0B5B-B7F9-2FEB-48A3-C820770AD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F6424-BDA2-924E-84DF-F4A26212D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5594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75647F-A9C5-610B-E89A-2EECA4F1C5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B3E22C-B2C6-EBB0-6AC5-59A509D1E9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43EF0D-49AB-52FB-4BFC-A91B0A3228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02F76E-CB52-AD26-CD2D-9BBFD2DAB4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77F68E1-032D-4F40-2C1A-517660E69B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44BD7C9-85DA-7895-3BC6-641276157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F37B-0BF4-8F40-8E73-E38BB938DB33}" type="datetimeFigureOut">
              <a:rPr lang="en-GB" smtClean="0"/>
              <a:t>16/08/2024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A964B1-F8A5-EC36-08E1-15B3E5378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27E436C-EB64-2984-305F-2EB9A376A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F6424-BDA2-924E-84DF-F4A26212D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8560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468847-5629-88AB-8075-0D4BE7A95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4ED2E2-61DE-AB14-7A64-DC2BBC2A8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F37B-0BF4-8F40-8E73-E38BB938DB33}" type="datetimeFigureOut">
              <a:rPr lang="en-GB" smtClean="0"/>
              <a:t>16/08/2024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6882D4-5A7B-8D75-F13E-B198C13288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DD7B4C-06F6-68AA-682D-552023BA3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F6424-BDA2-924E-84DF-F4A26212D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309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3304CF6-D923-76ED-0025-51F2D09BC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F37B-0BF4-8F40-8E73-E38BB938DB33}" type="datetimeFigureOut">
              <a:rPr lang="en-GB" smtClean="0"/>
              <a:t>16/08/2024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FCC7FD-57B2-79BB-B030-61E48B8C0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C41C2D-8042-4D3D-6C18-855BF478B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F6424-BDA2-924E-84DF-F4A26212D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975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4B642-B5C1-9581-C4C0-F81C08C187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C1AD30-6530-B66F-A437-6DB82A1BF8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DD5664-EF95-822D-E83D-78DA43627B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DE0749-4069-91A1-B4AE-F6D82AD51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F37B-0BF4-8F40-8E73-E38BB938DB33}" type="datetimeFigureOut">
              <a:rPr lang="en-GB" smtClean="0"/>
              <a:t>16/08/2024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CB6526-3CB1-264D-A1E6-2E271B82C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150B7B-C8A4-45D5-CD5F-7551BE6E9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F6424-BDA2-924E-84DF-F4A26212D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6169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F213DB-D0D6-CABA-6041-858FC072DD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BBDD11-3315-D077-C59B-E3304AF6CC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84FFEB-A60D-A651-4A3C-402BF5BC26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1B7349-53C8-9896-3FAE-B9E659C97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F37B-0BF4-8F40-8E73-E38BB938DB33}" type="datetimeFigureOut">
              <a:rPr lang="en-GB" smtClean="0"/>
              <a:t>16/08/2024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6407F7-55C8-30C9-7E60-E4F12E828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0E6E12-9D44-B3E3-8B1C-242A62230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F6424-BDA2-924E-84DF-F4A26212D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6098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7D81854-5CC4-D72D-A5BC-FB2C9ABFA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644C80-F61A-272D-8D0E-3226BE840A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FA3E51-3E1B-72D7-CF0C-A16243E527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7F37B-0BF4-8F40-8E73-E38BB938DB33}" type="datetimeFigureOut">
              <a:rPr lang="en-GB" smtClean="0"/>
              <a:t>16/08/2024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77EB07-515B-751E-642B-679BF1A6C2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54EDBE-664C-CBA1-A0B4-D5E2480626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BF6424-BDA2-924E-84DF-F4A26212D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9611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gla.ac.uk/myglasgow/apg/policies/assessment/feedbackfollowingsummativeexaminations/" TargetMode="External"/><Relationship Id="rId5" Type="http://schemas.openxmlformats.org/officeDocument/2006/relationships/hyperlink" Target="https://www.gla.ac.uk/myglasgow/apg/policies/assessment/assessmentpolicy/" TargetMode="External"/><Relationship Id="rId4" Type="http://schemas.openxmlformats.org/officeDocument/2006/relationships/hyperlink" Target="https://www.gla.ac.uk/myglasgow/add/aftoolkit/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gla.ac.uk/myglasgow/apg/policies/uniregs/regulations2023-24/feesandgeneral/assessmentandacademicappeals/reg16/#timinganddurationofexaminations" TargetMode="External"/><Relationship Id="rId4" Type="http://schemas.openxmlformats.org/officeDocument/2006/relationships/hyperlink" Target="https://www.gla.ac.uk/myglasgow/apg/policies/assessment/codeofassessment/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hyperlink" Target="mailto:phas-senioradviser@glasgow.ac.uk" TargetMode="External"/><Relationship Id="rId3" Type="http://schemas.openxmlformats.org/officeDocument/2006/relationships/image" Target="../media/image2.png"/><Relationship Id="rId7" Type="http://schemas.openxmlformats.org/officeDocument/2006/relationships/hyperlink" Target="mailto:phas-studentsupport@glasgow.ac.uk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phas-teaching-techs@glasgow.ac.uk" TargetMode="External"/><Relationship Id="rId5" Type="http://schemas.openxmlformats.org/officeDocument/2006/relationships/hyperlink" Target="mailto:phas-teachingsupport@glasgow.ac.uk" TargetMode="External"/><Relationship Id="rId4" Type="http://schemas.openxmlformats.org/officeDocument/2006/relationships/hyperlink" Target="mailto:sarah.croke@Glasgow.ac.uk" TargetMode="External"/><Relationship Id="rId9" Type="http://schemas.openxmlformats.org/officeDocument/2006/relationships/hyperlink" Target="mailto:peter.Sneddon@Glasgow.ac.uk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605E9-4CBC-9C30-456C-2D24C25816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School of Physics &amp; Astronomy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C5D881-4251-B4C6-6B7B-A16BEC00CC5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Class &amp; Lab Head Guidance</a:t>
            </a:r>
          </a:p>
          <a:p>
            <a:r>
              <a:rPr lang="en-GB" dirty="0"/>
              <a:t>Dr Peter H. Sneddon</a:t>
            </a:r>
          </a:p>
          <a:p>
            <a:r>
              <a:rPr lang="en-GB" dirty="0" err="1"/>
              <a:t>Peter.Sneddon@Glasgow.ac.uk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65918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alf-frame 3">
            <a:extLst>
              <a:ext uri="{FF2B5EF4-FFF2-40B4-BE49-F238E27FC236}">
                <a16:creationId xmlns:a16="http://schemas.microsoft.com/office/drawing/2014/main" id="{79B393F9-CB5E-7107-8D46-1BD13925720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halfFrame">
            <a:avLst>
              <a:gd name="adj1" fmla="val 10450"/>
              <a:gd name="adj2" fmla="val 12432"/>
            </a:avLst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" name="Picture 5" descr="UoG_keyline.eps">
            <a:extLst>
              <a:ext uri="{FF2B5EF4-FFF2-40B4-BE49-F238E27FC236}">
                <a16:creationId xmlns:a16="http://schemas.microsoft.com/office/drawing/2014/main" id="{BEFA0EA1-EEC3-9AE9-7737-3EC9E999985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3831" y="63000"/>
            <a:ext cx="1968500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B2352537-78F2-287B-B283-9BF5694A88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95476" y="63000"/>
            <a:ext cx="1094859" cy="6228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6BD2D65-D913-16DE-FB37-555DEBD6F2FB}"/>
              </a:ext>
            </a:extLst>
          </p:cNvPr>
          <p:cNvSpPr txBox="1"/>
          <p:nvPr/>
        </p:nvSpPr>
        <p:spPr>
          <a:xfrm>
            <a:off x="1173892" y="1025611"/>
            <a:ext cx="1092337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Font typeface="Wingdings" pitchFamily="2" charset="2"/>
              <a:buChar char="§"/>
            </a:pPr>
            <a:r>
              <a:rPr lang="en-GB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 consist of individual assessments, or groups of related “sub-components”.</a:t>
            </a:r>
          </a:p>
          <a:p>
            <a:pPr lvl="1"/>
            <a:r>
              <a:rPr lang="en-GB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  <a:p>
            <a:pPr marL="800100" lvl="1" indent="-342900">
              <a:buFont typeface="Wingdings" pitchFamily="2" charset="2"/>
              <a:buChar char="§"/>
            </a:pPr>
            <a:r>
              <a:rPr lang="en-GB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E.g. </a:t>
            </a:r>
            <a:r>
              <a:rPr lang="en-GB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Physics 1 has 5 Components of Assessment. Three of these have sub-components, two do not.  The table below details these.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A25F288-C932-8CD9-DDC3-30C9CD72C6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2373868"/>
              </p:ext>
            </p:extLst>
          </p:nvPr>
        </p:nvGraphicFramePr>
        <p:xfrm>
          <a:off x="1405487" y="2725364"/>
          <a:ext cx="10460182" cy="4074107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1939637">
                  <a:extLst>
                    <a:ext uri="{9D8B030D-6E8A-4147-A177-3AD203B41FA5}">
                      <a16:colId xmlns:a16="http://schemas.microsoft.com/office/drawing/2014/main" val="646579373"/>
                    </a:ext>
                  </a:extLst>
                </a:gridCol>
                <a:gridCol w="1607127">
                  <a:extLst>
                    <a:ext uri="{9D8B030D-6E8A-4147-A177-3AD203B41FA5}">
                      <a16:colId xmlns:a16="http://schemas.microsoft.com/office/drawing/2014/main" val="2757795811"/>
                    </a:ext>
                  </a:extLst>
                </a:gridCol>
                <a:gridCol w="3962400">
                  <a:extLst>
                    <a:ext uri="{9D8B030D-6E8A-4147-A177-3AD203B41FA5}">
                      <a16:colId xmlns:a16="http://schemas.microsoft.com/office/drawing/2014/main" val="3945957517"/>
                    </a:ext>
                  </a:extLst>
                </a:gridCol>
                <a:gridCol w="2951018">
                  <a:extLst>
                    <a:ext uri="{9D8B030D-6E8A-4147-A177-3AD203B41FA5}">
                      <a16:colId xmlns:a16="http://schemas.microsoft.com/office/drawing/2014/main" val="1830672238"/>
                    </a:ext>
                  </a:extLst>
                </a:gridCol>
              </a:tblGrid>
              <a:tr h="692727">
                <a:tc>
                  <a:txBody>
                    <a:bodyPr/>
                    <a:lstStyle/>
                    <a:p>
                      <a:r>
                        <a:rPr lang="en-GB" sz="2000" kern="100" dirty="0">
                          <a:effectLst/>
                        </a:rPr>
                        <a:t>Component</a:t>
                      </a:r>
                      <a:endParaRPr lang="en-GB" sz="2000" kern="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2000" kern="100" dirty="0">
                          <a:effectLst/>
                        </a:rPr>
                        <a:t>Sub-Components?</a:t>
                      </a:r>
                      <a:endParaRPr lang="en-GB" sz="2000" kern="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2000" kern="100" dirty="0">
                          <a:effectLst/>
                        </a:rPr>
                        <a:t>Detail</a:t>
                      </a:r>
                      <a:endParaRPr lang="en-GB" sz="2000" kern="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2000" kern="100" dirty="0">
                          <a:effectLst/>
                        </a:rPr>
                        <a:t>Total weighting of component of assessment</a:t>
                      </a:r>
                      <a:endParaRPr lang="en-GB" sz="2000" kern="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78687102"/>
                  </a:ext>
                </a:extLst>
              </a:tr>
              <a:tr h="692727">
                <a:tc>
                  <a:txBody>
                    <a:bodyPr/>
                    <a:lstStyle/>
                    <a:p>
                      <a:r>
                        <a:rPr lang="en-GB" sz="2000" kern="100">
                          <a:effectLst/>
                        </a:rPr>
                        <a:t>Examination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2000" kern="100" dirty="0">
                          <a:effectLst/>
                        </a:rPr>
                        <a:t>Yes</a:t>
                      </a:r>
                      <a:endParaRPr lang="en-GB" sz="2000" kern="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2000" kern="100">
                          <a:effectLst/>
                        </a:rPr>
                        <a:t>Paper 1</a:t>
                      </a:r>
                    </a:p>
                    <a:p>
                      <a:r>
                        <a:rPr lang="en-GB" sz="2000" kern="100">
                          <a:effectLst/>
                        </a:rPr>
                        <a:t>Paper 2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2000" kern="100">
                          <a:effectLst/>
                        </a:rPr>
                        <a:t>50 %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06509321"/>
                  </a:ext>
                </a:extLst>
              </a:tr>
              <a:tr h="310210">
                <a:tc>
                  <a:txBody>
                    <a:bodyPr/>
                    <a:lstStyle/>
                    <a:p>
                      <a:r>
                        <a:rPr lang="en-GB" sz="2000" kern="100">
                          <a:effectLst/>
                        </a:rPr>
                        <a:t>Class Test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2000" kern="100" dirty="0">
                          <a:effectLst/>
                        </a:rPr>
                        <a:t>No</a:t>
                      </a:r>
                      <a:endParaRPr lang="en-GB" sz="2000" kern="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2000" kern="100">
                          <a:effectLst/>
                        </a:rPr>
                        <a:t>-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2000" kern="100">
                          <a:effectLst/>
                        </a:rPr>
                        <a:t>10 %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30714086"/>
                  </a:ext>
                </a:extLst>
              </a:tr>
              <a:tr h="1240837">
                <a:tc>
                  <a:txBody>
                    <a:bodyPr/>
                    <a:lstStyle/>
                    <a:p>
                      <a:r>
                        <a:rPr lang="en-GB" sz="2000" kern="100" dirty="0">
                          <a:effectLst/>
                        </a:rPr>
                        <a:t>Check Point Quizzes</a:t>
                      </a:r>
                      <a:endParaRPr lang="en-GB" sz="2000" kern="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2000" kern="100">
                          <a:effectLst/>
                        </a:rPr>
                        <a:t>Yes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2000" kern="100" dirty="0">
                          <a:effectLst/>
                        </a:rPr>
                        <a:t>Quiz 1</a:t>
                      </a:r>
                    </a:p>
                    <a:p>
                      <a:r>
                        <a:rPr lang="en-GB" sz="2000" kern="100" dirty="0">
                          <a:effectLst/>
                        </a:rPr>
                        <a:t>Quiz 2</a:t>
                      </a:r>
                    </a:p>
                    <a:p>
                      <a:r>
                        <a:rPr lang="en-GB" sz="2000" kern="100" dirty="0">
                          <a:effectLst/>
                        </a:rPr>
                        <a:t>Quiz 3</a:t>
                      </a:r>
                    </a:p>
                    <a:p>
                      <a:r>
                        <a:rPr lang="en-GB" sz="2000" kern="100" dirty="0">
                          <a:effectLst/>
                        </a:rPr>
                        <a:t>Quiz 4</a:t>
                      </a:r>
                      <a:endParaRPr lang="en-GB" sz="2000" kern="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2000" kern="100">
                          <a:effectLst/>
                        </a:rPr>
                        <a:t>10 %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57344640"/>
                  </a:ext>
                </a:extLst>
              </a:tr>
              <a:tr h="633501">
                <a:tc>
                  <a:txBody>
                    <a:bodyPr/>
                    <a:lstStyle/>
                    <a:p>
                      <a:r>
                        <a:rPr lang="en-GB" sz="2000" kern="100" dirty="0">
                          <a:effectLst/>
                        </a:rPr>
                        <a:t>Physics Comm Project</a:t>
                      </a:r>
                      <a:endParaRPr lang="en-GB" sz="2000" kern="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2000" kern="100">
                          <a:effectLst/>
                        </a:rPr>
                        <a:t>No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2000" kern="100" dirty="0">
                          <a:effectLst/>
                        </a:rPr>
                        <a:t>-</a:t>
                      </a:r>
                      <a:endParaRPr lang="en-GB" sz="2000" kern="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2000" kern="100">
                          <a:effectLst/>
                        </a:rPr>
                        <a:t>5 %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64116563"/>
                  </a:ext>
                </a:extLst>
              </a:tr>
              <a:tr h="504105">
                <a:tc>
                  <a:txBody>
                    <a:bodyPr/>
                    <a:lstStyle/>
                    <a:p>
                      <a:r>
                        <a:rPr lang="en-GB" sz="2000" kern="100">
                          <a:effectLst/>
                        </a:rPr>
                        <a:t>Labs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2000" kern="100">
                          <a:effectLst/>
                        </a:rPr>
                        <a:t>Yes</a:t>
                      </a:r>
                      <a:endParaRPr lang="en-GB" sz="2000" kern="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2000" kern="100" dirty="0">
                          <a:effectLst/>
                        </a:rPr>
                        <a:t>15 lab </a:t>
                      </a:r>
                      <a:r>
                        <a:rPr lang="en-GB" sz="2000" kern="100" dirty="0" err="1">
                          <a:effectLst/>
                        </a:rPr>
                        <a:t>exps</a:t>
                      </a:r>
                      <a:r>
                        <a:rPr lang="en-GB" sz="2000" kern="100" dirty="0">
                          <a:effectLst/>
                        </a:rPr>
                        <a:t> &amp; project components</a:t>
                      </a:r>
                      <a:endParaRPr lang="en-GB" sz="2000" kern="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2000" kern="100" dirty="0">
                          <a:effectLst/>
                        </a:rPr>
                        <a:t>25 %</a:t>
                      </a:r>
                      <a:endParaRPr lang="en-GB" sz="2000" kern="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39610587"/>
                  </a:ext>
                </a:extLst>
              </a:tr>
            </a:tbl>
          </a:graphicData>
        </a:graphic>
      </p:graphicFrame>
      <p:sp>
        <p:nvSpPr>
          <p:cNvPr id="7" name="Title 1">
            <a:extLst>
              <a:ext uri="{FF2B5EF4-FFF2-40B4-BE49-F238E27FC236}">
                <a16:creationId xmlns:a16="http://schemas.microsoft.com/office/drawing/2014/main" id="{7F4075DD-9BF5-40F9-8C63-83A01AF96C54}"/>
              </a:ext>
            </a:extLst>
          </p:cNvPr>
          <p:cNvSpPr txBox="1">
            <a:spLocks/>
          </p:cNvSpPr>
          <p:nvPr/>
        </p:nvSpPr>
        <p:spPr>
          <a:xfrm>
            <a:off x="2176162" y="103938"/>
            <a:ext cx="7342592" cy="51615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chemeClr val="bg1"/>
                </a:solidFill>
              </a:rPr>
              <a:t>Components of Assessment</a:t>
            </a:r>
          </a:p>
        </p:txBody>
      </p:sp>
    </p:spTree>
    <p:extLst>
      <p:ext uri="{BB962C8B-B14F-4D97-AF65-F5344CB8AC3E}">
        <p14:creationId xmlns:p14="http://schemas.microsoft.com/office/powerpoint/2010/main" val="935435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alf-frame 3">
            <a:extLst>
              <a:ext uri="{FF2B5EF4-FFF2-40B4-BE49-F238E27FC236}">
                <a16:creationId xmlns:a16="http://schemas.microsoft.com/office/drawing/2014/main" id="{79B393F9-CB5E-7107-8D46-1BD13925720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halfFrame">
            <a:avLst>
              <a:gd name="adj1" fmla="val 10450"/>
              <a:gd name="adj2" fmla="val 12432"/>
            </a:avLst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" name="Picture 5" descr="UoG_keyline.eps">
            <a:extLst>
              <a:ext uri="{FF2B5EF4-FFF2-40B4-BE49-F238E27FC236}">
                <a16:creationId xmlns:a16="http://schemas.microsoft.com/office/drawing/2014/main" id="{BEFA0EA1-EEC3-9AE9-7737-3EC9E999985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3831" y="63000"/>
            <a:ext cx="1968500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B2352537-78F2-287B-B283-9BF5694A88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95476" y="63000"/>
            <a:ext cx="1094859" cy="6228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6BD2D65-D913-16DE-FB37-555DEBD6F2FB}"/>
              </a:ext>
            </a:extLst>
          </p:cNvPr>
          <p:cNvSpPr txBox="1"/>
          <p:nvPr/>
        </p:nvSpPr>
        <p:spPr>
          <a:xfrm>
            <a:off x="634313" y="789238"/>
            <a:ext cx="1092337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Font typeface="Wingdings" pitchFamily="2" charset="2"/>
              <a:buChar char="§"/>
            </a:pPr>
            <a:r>
              <a:rPr lang="en-GB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Each of the five Components carries an assessment weighting.  </a:t>
            </a:r>
          </a:p>
          <a:p>
            <a:pPr marL="800100" lvl="1" indent="-342900">
              <a:buFont typeface="Wingdings" pitchFamily="2" charset="2"/>
              <a:buChar char="§"/>
            </a:pPr>
            <a:endParaRPr lang="en-GB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257300" lvl="2" indent="-342900">
              <a:buFont typeface="Wingdings" pitchFamily="2" charset="2"/>
              <a:buChar char="§"/>
            </a:pPr>
            <a:r>
              <a:rPr lang="en-GB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Once a final grade for each component has been calculated, those grades are then weighted and added together to calculate the final grade.  </a:t>
            </a:r>
          </a:p>
          <a:p>
            <a:pPr marL="1257300" lvl="2" indent="-342900">
              <a:buFont typeface="Wingdings" pitchFamily="2" charset="2"/>
              <a:buChar char="§"/>
            </a:pPr>
            <a:endParaRPr lang="en-GB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257300" lvl="2" indent="-342900">
              <a:buFont typeface="Wingdings" pitchFamily="2" charset="2"/>
              <a:buChar char="§"/>
            </a:pPr>
            <a:r>
              <a:rPr lang="en-GB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More detail on how this is done follows later.</a:t>
            </a:r>
          </a:p>
          <a:p>
            <a:pPr lvl="2"/>
            <a:endParaRPr lang="en-GB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800100" lvl="1" indent="-342900">
              <a:buFont typeface="Wingdings" pitchFamily="2" charset="2"/>
              <a:buChar char="§"/>
            </a:pPr>
            <a:r>
              <a:rPr lang="en-GB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Components of Assessment, and their weightings, must be spelled out in course documentation – this includes the official PIP documents.  </a:t>
            </a:r>
          </a:p>
          <a:p>
            <a:pPr marL="800100" lvl="1" indent="-342900">
              <a:buFont typeface="Wingdings" pitchFamily="2" charset="2"/>
              <a:buChar char="§"/>
            </a:pPr>
            <a:endParaRPr lang="en-GB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257300" lvl="2" indent="-342900">
              <a:buFont typeface="Wingdings" pitchFamily="2" charset="2"/>
              <a:buChar char="§"/>
            </a:pPr>
            <a:r>
              <a:rPr lang="en-GB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And it is essential that the information presented in the various documents is </a:t>
            </a:r>
            <a:r>
              <a:rPr lang="en-GB" sz="24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consistent</a:t>
            </a:r>
            <a:r>
              <a:rPr lang="en-GB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F27242F0-C988-D802-3BEC-ED8ADE7FCE12}"/>
              </a:ext>
            </a:extLst>
          </p:cNvPr>
          <p:cNvSpPr txBox="1">
            <a:spLocks/>
          </p:cNvSpPr>
          <p:nvPr/>
        </p:nvSpPr>
        <p:spPr>
          <a:xfrm>
            <a:off x="2176162" y="103938"/>
            <a:ext cx="7342592" cy="51615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chemeClr val="bg1"/>
                </a:solidFill>
              </a:rPr>
              <a:t>Components of Assessment</a:t>
            </a:r>
          </a:p>
        </p:txBody>
      </p:sp>
    </p:spTree>
    <p:extLst>
      <p:ext uri="{BB962C8B-B14F-4D97-AF65-F5344CB8AC3E}">
        <p14:creationId xmlns:p14="http://schemas.microsoft.com/office/powerpoint/2010/main" val="32042412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alf-frame 3">
            <a:extLst>
              <a:ext uri="{FF2B5EF4-FFF2-40B4-BE49-F238E27FC236}">
                <a16:creationId xmlns:a16="http://schemas.microsoft.com/office/drawing/2014/main" id="{79B393F9-CB5E-7107-8D46-1BD13925720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halfFrame">
            <a:avLst>
              <a:gd name="adj1" fmla="val 10450"/>
              <a:gd name="adj2" fmla="val 12432"/>
            </a:avLst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" name="Picture 5" descr="UoG_keyline.eps">
            <a:extLst>
              <a:ext uri="{FF2B5EF4-FFF2-40B4-BE49-F238E27FC236}">
                <a16:creationId xmlns:a16="http://schemas.microsoft.com/office/drawing/2014/main" id="{BEFA0EA1-EEC3-9AE9-7737-3EC9E999985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3831" y="63000"/>
            <a:ext cx="1968500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B2352537-78F2-287B-B283-9BF5694A88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95476" y="63000"/>
            <a:ext cx="1094859" cy="6228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6BD2D65-D913-16DE-FB37-555DEBD6F2FB}"/>
              </a:ext>
            </a:extLst>
          </p:cNvPr>
          <p:cNvSpPr txBox="1"/>
          <p:nvPr/>
        </p:nvSpPr>
        <p:spPr>
          <a:xfrm>
            <a:off x="827904" y="772331"/>
            <a:ext cx="577060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Font typeface="Wingdings" pitchFamily="2" charset="2"/>
              <a:buChar char="§"/>
            </a:pPr>
            <a:r>
              <a:rPr lang="en-GB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the School of Physics and Astronomy, all </a:t>
            </a:r>
            <a:r>
              <a:rPr lang="en-GB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components of assessment </a:t>
            </a:r>
            <a:r>
              <a:rPr lang="en-GB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 marked on “Schedule A” – this is otherwise known as the “22pt scale”.  </a:t>
            </a:r>
          </a:p>
          <a:p>
            <a:pPr marL="800100" lvl="1" indent="-342900">
              <a:buFont typeface="Wingdings" pitchFamily="2" charset="2"/>
              <a:buChar char="§"/>
            </a:pPr>
            <a:endParaRPr lang="en-GB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buFont typeface="Wingdings" pitchFamily="2" charset="2"/>
              <a:buChar char="§"/>
            </a:pPr>
            <a:r>
              <a:rPr lang="en-GB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is an alpha-numeric grading scale, where each grade has a corresponding grade point.  </a:t>
            </a:r>
          </a:p>
          <a:p>
            <a:pPr marL="800100" lvl="1" indent="-342900">
              <a:buFont typeface="Wingdings" pitchFamily="2" charset="2"/>
              <a:buChar char="§"/>
            </a:pPr>
            <a:endParaRPr lang="en-GB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buFont typeface="Wingdings" pitchFamily="2" charset="2"/>
              <a:buChar char="§"/>
            </a:pPr>
            <a:r>
              <a:rPr lang="en-GB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table gives the grades and points.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9B5043C-CB99-E593-0634-DB9F0A3854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6221578"/>
              </p:ext>
            </p:extLst>
          </p:nvPr>
        </p:nvGraphicFramePr>
        <p:xfrm>
          <a:off x="7063479" y="799147"/>
          <a:ext cx="4934931" cy="5945505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1149180">
                  <a:extLst>
                    <a:ext uri="{9D8B030D-6E8A-4147-A177-3AD203B41FA5}">
                      <a16:colId xmlns:a16="http://schemas.microsoft.com/office/drawing/2014/main" val="4210187068"/>
                    </a:ext>
                  </a:extLst>
                </a:gridCol>
                <a:gridCol w="1129302">
                  <a:extLst>
                    <a:ext uri="{9D8B030D-6E8A-4147-A177-3AD203B41FA5}">
                      <a16:colId xmlns:a16="http://schemas.microsoft.com/office/drawing/2014/main" val="87271317"/>
                    </a:ext>
                  </a:extLst>
                </a:gridCol>
                <a:gridCol w="351587">
                  <a:extLst>
                    <a:ext uri="{9D8B030D-6E8A-4147-A177-3AD203B41FA5}">
                      <a16:colId xmlns:a16="http://schemas.microsoft.com/office/drawing/2014/main" val="2855510012"/>
                    </a:ext>
                  </a:extLst>
                </a:gridCol>
                <a:gridCol w="1193518">
                  <a:extLst>
                    <a:ext uri="{9D8B030D-6E8A-4147-A177-3AD203B41FA5}">
                      <a16:colId xmlns:a16="http://schemas.microsoft.com/office/drawing/2014/main" val="1706453300"/>
                    </a:ext>
                  </a:extLst>
                </a:gridCol>
                <a:gridCol w="1111344">
                  <a:extLst>
                    <a:ext uri="{9D8B030D-6E8A-4147-A177-3AD203B41FA5}">
                      <a16:colId xmlns:a16="http://schemas.microsoft.com/office/drawing/2014/main" val="334900197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kern="100" dirty="0">
                          <a:effectLst/>
                        </a:rPr>
                        <a:t>Grade</a:t>
                      </a:r>
                      <a:endParaRPr lang="en-GB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kern="100" dirty="0">
                          <a:effectLst/>
                        </a:rPr>
                        <a:t>Grade Point</a:t>
                      </a:r>
                      <a:endParaRPr lang="en-GB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kern="100">
                          <a:effectLst/>
                        </a:rPr>
                        <a:t> </a:t>
                      </a:r>
                      <a:endParaRPr lang="en-GB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kern="100" dirty="0">
                          <a:effectLst/>
                        </a:rPr>
                        <a:t>Grade</a:t>
                      </a:r>
                      <a:endParaRPr lang="en-GB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kern="100">
                          <a:effectLst/>
                        </a:rPr>
                        <a:t>Grade Point</a:t>
                      </a:r>
                      <a:endParaRPr lang="en-GB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3375148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kern="100" dirty="0">
                          <a:effectLst/>
                        </a:rPr>
                        <a:t>A1</a:t>
                      </a:r>
                      <a:endParaRPr lang="en-GB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kern="100">
                          <a:effectLst/>
                        </a:rPr>
                        <a:t>22</a:t>
                      </a:r>
                      <a:endParaRPr lang="en-GB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kern="100">
                          <a:effectLst/>
                        </a:rPr>
                        <a:t> </a:t>
                      </a:r>
                      <a:endParaRPr lang="en-GB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b="1" kern="100" dirty="0">
                          <a:solidFill>
                            <a:schemeClr val="bg1"/>
                          </a:solidFill>
                          <a:effectLst/>
                        </a:rPr>
                        <a:t>E1</a:t>
                      </a:r>
                      <a:endParaRPr lang="en-GB" sz="1800" b="1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953653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kern="100" dirty="0">
                          <a:effectLst/>
                        </a:rPr>
                        <a:t>A2</a:t>
                      </a:r>
                      <a:endParaRPr lang="en-GB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kern="100" dirty="0">
                          <a:effectLst/>
                        </a:rPr>
                        <a:t>21</a:t>
                      </a:r>
                      <a:endParaRPr lang="en-GB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kern="100">
                          <a:effectLst/>
                        </a:rPr>
                        <a:t> </a:t>
                      </a:r>
                      <a:endParaRPr lang="en-GB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b="1" kern="100" dirty="0">
                          <a:solidFill>
                            <a:schemeClr val="bg1"/>
                          </a:solidFill>
                          <a:effectLst/>
                        </a:rPr>
                        <a:t>E2</a:t>
                      </a:r>
                      <a:endParaRPr lang="en-GB" sz="1800" b="1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085520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kern="100" dirty="0">
                          <a:effectLst/>
                        </a:rPr>
                        <a:t>A3</a:t>
                      </a:r>
                      <a:endParaRPr lang="en-GB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kern="100">
                          <a:effectLst/>
                        </a:rPr>
                        <a:t>20</a:t>
                      </a:r>
                      <a:endParaRPr lang="en-GB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kern="100">
                          <a:effectLst/>
                        </a:rPr>
                        <a:t> </a:t>
                      </a:r>
                      <a:endParaRPr lang="en-GB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b="1" kern="100" dirty="0">
                          <a:solidFill>
                            <a:schemeClr val="bg1"/>
                          </a:solidFill>
                          <a:effectLst/>
                        </a:rPr>
                        <a:t>E3</a:t>
                      </a:r>
                      <a:endParaRPr lang="en-GB" sz="1800" b="1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217866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kern="100" dirty="0">
                          <a:effectLst/>
                        </a:rPr>
                        <a:t>A4</a:t>
                      </a:r>
                      <a:endParaRPr lang="en-GB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kern="100">
                          <a:effectLst/>
                        </a:rPr>
                        <a:t>19</a:t>
                      </a:r>
                      <a:endParaRPr lang="en-GB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kern="100">
                          <a:effectLst/>
                        </a:rPr>
                        <a:t> </a:t>
                      </a:r>
                      <a:endParaRPr lang="en-GB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b="1" kern="100" dirty="0">
                          <a:solidFill>
                            <a:schemeClr val="bg1"/>
                          </a:solidFill>
                          <a:effectLst/>
                        </a:rPr>
                        <a:t>F1</a:t>
                      </a:r>
                      <a:endParaRPr lang="en-GB" sz="1800" b="1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697598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kern="100" dirty="0">
                          <a:effectLst/>
                        </a:rPr>
                        <a:t>A5</a:t>
                      </a:r>
                      <a:endParaRPr lang="en-GB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kern="100">
                          <a:effectLst/>
                        </a:rPr>
                        <a:t>18</a:t>
                      </a:r>
                      <a:endParaRPr lang="en-GB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kern="100">
                          <a:effectLst/>
                        </a:rPr>
                        <a:t> </a:t>
                      </a:r>
                      <a:endParaRPr lang="en-GB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b="1" kern="100" dirty="0">
                          <a:solidFill>
                            <a:schemeClr val="bg1"/>
                          </a:solidFill>
                          <a:effectLst/>
                        </a:rPr>
                        <a:t>F2</a:t>
                      </a:r>
                      <a:endParaRPr lang="en-GB" sz="1800" b="1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924845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kern="100" dirty="0">
                          <a:effectLst/>
                        </a:rPr>
                        <a:t>B1</a:t>
                      </a:r>
                      <a:endParaRPr lang="en-GB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kern="100">
                          <a:effectLst/>
                        </a:rPr>
                        <a:t>17</a:t>
                      </a:r>
                      <a:endParaRPr lang="en-GB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kern="100">
                          <a:effectLst/>
                        </a:rPr>
                        <a:t> </a:t>
                      </a:r>
                      <a:endParaRPr lang="en-GB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b="1" kern="100" dirty="0">
                          <a:solidFill>
                            <a:schemeClr val="bg1"/>
                          </a:solidFill>
                          <a:effectLst/>
                        </a:rPr>
                        <a:t>F3</a:t>
                      </a:r>
                      <a:endParaRPr lang="en-GB" sz="1800" b="1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225768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kern="100" dirty="0">
                          <a:effectLst/>
                        </a:rPr>
                        <a:t>B2</a:t>
                      </a:r>
                      <a:endParaRPr lang="en-GB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kern="100">
                          <a:effectLst/>
                        </a:rPr>
                        <a:t>16</a:t>
                      </a:r>
                      <a:endParaRPr lang="en-GB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kern="100">
                          <a:effectLst/>
                        </a:rPr>
                        <a:t> </a:t>
                      </a:r>
                      <a:endParaRPr lang="en-GB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b="1" kern="1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G1</a:t>
                      </a: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13527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kern="100" dirty="0">
                          <a:effectLst/>
                        </a:rPr>
                        <a:t>B3</a:t>
                      </a:r>
                      <a:endParaRPr lang="en-GB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kern="100" dirty="0">
                          <a:effectLst/>
                        </a:rPr>
                        <a:t>15</a:t>
                      </a:r>
                      <a:endParaRPr lang="en-GB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kern="100">
                          <a:effectLst/>
                        </a:rPr>
                        <a:t> </a:t>
                      </a:r>
                      <a:endParaRPr lang="en-GB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b="1" kern="1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G2</a:t>
                      </a: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223340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GB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b="1" kern="1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137042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GB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GB" sz="1800" b="1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GB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823810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GB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b="1" kern="1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MV</a:t>
                      </a: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046216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GB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b="1" kern="1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CW</a:t>
                      </a: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470722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GB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b="1" kern="1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</a:t>
                      </a: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635280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GB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b="1" kern="1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05211119"/>
                  </a:ext>
                </a:extLst>
              </a:tr>
            </a:tbl>
          </a:graphicData>
        </a:graphic>
      </p:graphicFrame>
      <p:sp>
        <p:nvSpPr>
          <p:cNvPr id="7" name="Title 1">
            <a:extLst>
              <a:ext uri="{FF2B5EF4-FFF2-40B4-BE49-F238E27FC236}">
                <a16:creationId xmlns:a16="http://schemas.microsoft.com/office/drawing/2014/main" id="{C842A949-B3F1-4B79-0388-EA977B924990}"/>
              </a:ext>
            </a:extLst>
          </p:cNvPr>
          <p:cNvSpPr txBox="1">
            <a:spLocks/>
          </p:cNvSpPr>
          <p:nvPr/>
        </p:nvSpPr>
        <p:spPr>
          <a:xfrm>
            <a:off x="2176162" y="103938"/>
            <a:ext cx="7342592" cy="51615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chemeClr val="bg1"/>
                </a:solidFill>
              </a:rPr>
              <a:t>Aggregation of components</a:t>
            </a:r>
          </a:p>
        </p:txBody>
      </p:sp>
    </p:spTree>
    <p:extLst>
      <p:ext uri="{BB962C8B-B14F-4D97-AF65-F5344CB8AC3E}">
        <p14:creationId xmlns:p14="http://schemas.microsoft.com/office/powerpoint/2010/main" val="37560886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alf-frame 3">
            <a:extLst>
              <a:ext uri="{FF2B5EF4-FFF2-40B4-BE49-F238E27FC236}">
                <a16:creationId xmlns:a16="http://schemas.microsoft.com/office/drawing/2014/main" id="{79B393F9-CB5E-7107-8D46-1BD13925720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halfFrame">
            <a:avLst>
              <a:gd name="adj1" fmla="val 10450"/>
              <a:gd name="adj2" fmla="val 12432"/>
            </a:avLst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" name="Picture 5" descr="UoG_keyline.eps">
            <a:extLst>
              <a:ext uri="{FF2B5EF4-FFF2-40B4-BE49-F238E27FC236}">
                <a16:creationId xmlns:a16="http://schemas.microsoft.com/office/drawing/2014/main" id="{BEFA0EA1-EEC3-9AE9-7737-3EC9E999985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3831" y="63000"/>
            <a:ext cx="1968500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B2352537-78F2-287B-B283-9BF5694A88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95476" y="63000"/>
            <a:ext cx="1094859" cy="6228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6BD2D65-D913-16DE-FB37-555DEBD6F2FB}"/>
              </a:ext>
            </a:extLst>
          </p:cNvPr>
          <p:cNvSpPr txBox="1"/>
          <p:nvPr/>
        </p:nvSpPr>
        <p:spPr>
          <a:xfrm>
            <a:off x="1173892" y="1025611"/>
            <a:ext cx="1092337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Aggregation of components of assessment </a:t>
            </a:r>
          </a:p>
          <a:p>
            <a:endParaRPr lang="en-GB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>
              <a:buFont typeface="Wingdings" pitchFamily="2" charset="2"/>
              <a:buChar char="§"/>
            </a:pPr>
            <a:r>
              <a:rPr lang="en-GB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your course has more than one Component of Assessment then you need to determine a mark on the 22pt scale for EACH Component, and THEN apply the % weighting factor.</a:t>
            </a:r>
          </a:p>
          <a:p>
            <a:pPr marL="800100" lvl="1" indent="-342900">
              <a:buFont typeface="Wingdings" pitchFamily="2" charset="2"/>
              <a:buChar char="§"/>
            </a:pPr>
            <a:endParaRPr lang="en-GB" sz="24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6C194C-BA06-F874-DAA3-E49C84DAB39E}"/>
              </a:ext>
            </a:extLst>
          </p:cNvPr>
          <p:cNvSpPr txBox="1">
            <a:spLocks/>
          </p:cNvSpPr>
          <p:nvPr/>
        </p:nvSpPr>
        <p:spPr>
          <a:xfrm>
            <a:off x="2176162" y="103938"/>
            <a:ext cx="7342592" cy="51615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chemeClr val="bg1"/>
                </a:solidFill>
              </a:rPr>
              <a:t>Aggregation of Assessment</a:t>
            </a:r>
          </a:p>
        </p:txBody>
      </p:sp>
    </p:spTree>
    <p:extLst>
      <p:ext uri="{BB962C8B-B14F-4D97-AF65-F5344CB8AC3E}">
        <p14:creationId xmlns:p14="http://schemas.microsoft.com/office/powerpoint/2010/main" val="22640859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61D9D5-3B26-4FB3-B0CA-107E1EA23E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alf-frame 3">
            <a:extLst>
              <a:ext uri="{FF2B5EF4-FFF2-40B4-BE49-F238E27FC236}">
                <a16:creationId xmlns:a16="http://schemas.microsoft.com/office/drawing/2014/main" id="{4870C31B-EF26-5B60-53B5-05358A310FE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halfFrame">
            <a:avLst>
              <a:gd name="adj1" fmla="val 10450"/>
              <a:gd name="adj2" fmla="val 12432"/>
            </a:avLst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" name="Picture 5" descr="UoG_keyline.eps">
            <a:extLst>
              <a:ext uri="{FF2B5EF4-FFF2-40B4-BE49-F238E27FC236}">
                <a16:creationId xmlns:a16="http://schemas.microsoft.com/office/drawing/2014/main" id="{6A5F7A0D-5CA8-3750-14F4-83DB81DFD3F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3831" y="63000"/>
            <a:ext cx="1968500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FE4FAC4D-1F6D-E0B0-710B-FB092C336A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95476" y="63000"/>
            <a:ext cx="1094859" cy="6228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3E90D89-3B2E-7F75-B583-2DC930AFF975}"/>
              </a:ext>
            </a:extLst>
          </p:cNvPr>
          <p:cNvSpPr txBox="1"/>
          <p:nvPr/>
        </p:nvSpPr>
        <p:spPr>
          <a:xfrm>
            <a:off x="1173892" y="1025611"/>
            <a:ext cx="1092337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E.g. Physics 1 …</a:t>
            </a:r>
            <a:endParaRPr lang="en-GB" sz="24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itchFamily="2" charset="2"/>
              <a:buChar char="§"/>
            </a:pPr>
            <a:endParaRPr lang="en-GB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en-GB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Student A gets a 21 for the exam, 16 for the labs, 17 for the class test, 15 for the communication project and 20 for the quizzes.  </a:t>
            </a:r>
          </a:p>
          <a:p>
            <a:pPr marL="342900" indent="-342900">
              <a:buFont typeface="Wingdings" pitchFamily="2" charset="2"/>
              <a:buChar char="§"/>
            </a:pPr>
            <a:endParaRPr lang="en-GB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en-GB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weightings for these Components are 50 %, 25 %, 10 %, 5 % and 10 %, respectively, so …</a:t>
            </a:r>
          </a:p>
          <a:p>
            <a:pPr marL="342900" indent="-342900">
              <a:buFont typeface="Wingdings" pitchFamily="2" charset="2"/>
              <a:buChar char="§"/>
            </a:pPr>
            <a:endParaRPr lang="en-GB" sz="24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en-GB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Their overall grade is …</a:t>
            </a:r>
          </a:p>
          <a:p>
            <a:pPr marL="342900" indent="-342900">
              <a:buFont typeface="Wingdings" pitchFamily="2" charset="2"/>
              <a:buChar char="§"/>
            </a:pPr>
            <a:endParaRPr lang="en-GB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en-GB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(0.5 x 21) + (0.25 x 16) </a:t>
            </a:r>
            <a:r>
              <a:rPr lang="en-GB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(0.10 x 17) + (0.05 x 15) + (0.10 x 20) </a:t>
            </a:r>
          </a:p>
          <a:p>
            <a:pPr lvl="2"/>
            <a:r>
              <a:rPr lang="en-GB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10.5 + 4 + 1.7 + 0.75 + 2 = 18.98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E9F17C8-0093-1B99-D330-F4F47C116532}"/>
              </a:ext>
            </a:extLst>
          </p:cNvPr>
          <p:cNvSpPr txBox="1"/>
          <p:nvPr/>
        </p:nvSpPr>
        <p:spPr>
          <a:xfrm>
            <a:off x="1088081" y="5711543"/>
            <a:ext cx="109233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en-GB" sz="2400" dirty="0"/>
              <a:t>This is rounded to the nearest integer – 19 in this case – and the student is awarded an A4 grade overall in </a:t>
            </a:r>
            <a:r>
              <a:rPr lang="en-GB" sz="2400" dirty="0" err="1"/>
              <a:t>MyCampus</a:t>
            </a:r>
            <a:r>
              <a:rPr lang="en-GB" sz="2400" dirty="0"/>
              <a:t>.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1ACB88E0-C9DD-3434-4E7E-D7C4D521F7D6}"/>
              </a:ext>
            </a:extLst>
          </p:cNvPr>
          <p:cNvSpPr txBox="1">
            <a:spLocks/>
          </p:cNvSpPr>
          <p:nvPr/>
        </p:nvSpPr>
        <p:spPr>
          <a:xfrm>
            <a:off x="2176162" y="103938"/>
            <a:ext cx="7342592" cy="51615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chemeClr val="bg1"/>
                </a:solidFill>
              </a:rPr>
              <a:t>Aggregation Example</a:t>
            </a:r>
          </a:p>
        </p:txBody>
      </p:sp>
    </p:spTree>
    <p:extLst>
      <p:ext uri="{BB962C8B-B14F-4D97-AF65-F5344CB8AC3E}">
        <p14:creationId xmlns:p14="http://schemas.microsoft.com/office/powerpoint/2010/main" val="3901842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alf-frame 3">
            <a:extLst>
              <a:ext uri="{FF2B5EF4-FFF2-40B4-BE49-F238E27FC236}">
                <a16:creationId xmlns:a16="http://schemas.microsoft.com/office/drawing/2014/main" id="{79B393F9-CB5E-7107-8D46-1BD13925720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halfFrame">
            <a:avLst>
              <a:gd name="adj1" fmla="val 10450"/>
              <a:gd name="adj2" fmla="val 12432"/>
            </a:avLst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" name="Picture 5" descr="UoG_keyline.eps">
            <a:extLst>
              <a:ext uri="{FF2B5EF4-FFF2-40B4-BE49-F238E27FC236}">
                <a16:creationId xmlns:a16="http://schemas.microsoft.com/office/drawing/2014/main" id="{BEFA0EA1-EEC3-9AE9-7737-3EC9E999985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3831" y="63000"/>
            <a:ext cx="1968500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B2352537-78F2-287B-B283-9BF5694A88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95476" y="63000"/>
            <a:ext cx="1094859" cy="6228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6BD2D65-D913-16DE-FB37-555DEBD6F2FB}"/>
              </a:ext>
            </a:extLst>
          </p:cNvPr>
          <p:cNvSpPr txBox="1"/>
          <p:nvPr/>
        </p:nvSpPr>
        <p:spPr>
          <a:xfrm>
            <a:off x="1173892" y="1025611"/>
            <a:ext cx="1092337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Calculating the grade for a component of assessment </a:t>
            </a:r>
            <a:endParaRPr lang="en-GB" sz="2400" kern="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400" kern="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Whilst an overall component of assessment must eventually be graded on the 22pt scale, sub-components can be determined in a variety of ways.</a:t>
            </a:r>
          </a:p>
          <a:p>
            <a:pPr marL="800100" lvl="1" indent="-342900">
              <a:buFont typeface="Wingdings" pitchFamily="2" charset="2"/>
              <a:buChar char="§"/>
            </a:pPr>
            <a:endParaRPr lang="en-GB" sz="24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buFont typeface="Wingdings" pitchFamily="2" charset="2"/>
              <a:buChar char="§"/>
            </a:pPr>
            <a:r>
              <a:rPr lang="en-GB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Directly on the 22pt scale – e.g. a lab report or a project dissertation</a:t>
            </a:r>
          </a:p>
          <a:p>
            <a:pPr marL="800100" lvl="1" indent="-342900">
              <a:buFont typeface="Wingdings" pitchFamily="2" charset="2"/>
              <a:buChar char="§"/>
            </a:pPr>
            <a:endParaRPr lang="en-GB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buFont typeface="Wingdings" pitchFamily="2" charset="2"/>
              <a:buChar char="§"/>
            </a:pPr>
            <a:r>
              <a:rPr lang="en-GB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Marked numerically</a:t>
            </a:r>
          </a:p>
          <a:p>
            <a:pPr marL="800100" lvl="1" indent="-342900">
              <a:buFont typeface="Wingdings" pitchFamily="2" charset="2"/>
              <a:buChar char="§"/>
            </a:pPr>
            <a:endParaRPr lang="en-GB" sz="24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lvl="2" indent="-342900">
              <a:buFont typeface="Wingdings" pitchFamily="2" charset="2"/>
              <a:buChar char="§"/>
            </a:pPr>
            <a:r>
              <a:rPr lang="en-GB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Here the grade would be converted to a % and then a standard conversion table used to turn this into a mark on the 22pt scale.  Exam boards will make this conversion table known to you as exams approach.  </a:t>
            </a:r>
          </a:p>
          <a:p>
            <a:pPr marL="1257300" lvl="2" indent="-342900">
              <a:buFont typeface="Wingdings" pitchFamily="2" charset="2"/>
              <a:buChar char="§"/>
            </a:pPr>
            <a:endParaRPr lang="en-GB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lvl="2" indent="-342900">
              <a:buFont typeface="Wingdings" pitchFamily="2" charset="2"/>
              <a:buChar char="§"/>
            </a:pPr>
            <a:r>
              <a:rPr lang="en-GB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 examp</a:t>
            </a:r>
            <a:r>
              <a:rPr lang="en-GB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table follows … the exam boards will let you know each year what conversions you should use.</a:t>
            </a:r>
            <a:endParaRPr lang="en-GB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EB1E5D1F-4FE5-0BE6-90C9-0B445F723943}"/>
              </a:ext>
            </a:extLst>
          </p:cNvPr>
          <p:cNvSpPr txBox="1">
            <a:spLocks/>
          </p:cNvSpPr>
          <p:nvPr/>
        </p:nvSpPr>
        <p:spPr>
          <a:xfrm>
            <a:off x="2176162" y="103938"/>
            <a:ext cx="7342592" cy="51615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chemeClr val="bg1"/>
                </a:solidFill>
              </a:rPr>
              <a:t>Calculating a grade</a:t>
            </a:r>
          </a:p>
        </p:txBody>
      </p:sp>
    </p:spTree>
    <p:extLst>
      <p:ext uri="{BB962C8B-B14F-4D97-AF65-F5344CB8AC3E}">
        <p14:creationId xmlns:p14="http://schemas.microsoft.com/office/powerpoint/2010/main" val="37903435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alf-frame 3">
            <a:extLst>
              <a:ext uri="{FF2B5EF4-FFF2-40B4-BE49-F238E27FC236}">
                <a16:creationId xmlns:a16="http://schemas.microsoft.com/office/drawing/2014/main" id="{79B393F9-CB5E-7107-8D46-1BD13925720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halfFrame">
            <a:avLst>
              <a:gd name="adj1" fmla="val 10450"/>
              <a:gd name="adj2" fmla="val 12432"/>
            </a:avLst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" name="Picture 5" descr="UoG_keyline.eps">
            <a:extLst>
              <a:ext uri="{FF2B5EF4-FFF2-40B4-BE49-F238E27FC236}">
                <a16:creationId xmlns:a16="http://schemas.microsoft.com/office/drawing/2014/main" id="{BEFA0EA1-EEC3-9AE9-7737-3EC9E999985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3831" y="63000"/>
            <a:ext cx="1968500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B2352537-78F2-287B-B283-9BF5694A88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95476" y="63000"/>
            <a:ext cx="1094859" cy="622800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362C398-A370-D29F-CDC8-BF58E26FCE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457535"/>
              </p:ext>
            </p:extLst>
          </p:nvPr>
        </p:nvGraphicFramePr>
        <p:xfrm>
          <a:off x="1251527" y="1096817"/>
          <a:ext cx="10233889" cy="51654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4502">
                  <a:extLst>
                    <a:ext uri="{9D8B030D-6E8A-4147-A177-3AD203B41FA5}">
                      <a16:colId xmlns:a16="http://schemas.microsoft.com/office/drawing/2014/main" val="4063299339"/>
                    </a:ext>
                  </a:extLst>
                </a:gridCol>
                <a:gridCol w="453042">
                  <a:extLst>
                    <a:ext uri="{9D8B030D-6E8A-4147-A177-3AD203B41FA5}">
                      <a16:colId xmlns:a16="http://schemas.microsoft.com/office/drawing/2014/main" val="3619814948"/>
                    </a:ext>
                  </a:extLst>
                </a:gridCol>
                <a:gridCol w="533942">
                  <a:extLst>
                    <a:ext uri="{9D8B030D-6E8A-4147-A177-3AD203B41FA5}">
                      <a16:colId xmlns:a16="http://schemas.microsoft.com/office/drawing/2014/main" val="4125174323"/>
                    </a:ext>
                  </a:extLst>
                </a:gridCol>
                <a:gridCol w="485402">
                  <a:extLst>
                    <a:ext uri="{9D8B030D-6E8A-4147-A177-3AD203B41FA5}">
                      <a16:colId xmlns:a16="http://schemas.microsoft.com/office/drawing/2014/main" val="1001053153"/>
                    </a:ext>
                  </a:extLst>
                </a:gridCol>
                <a:gridCol w="307421">
                  <a:extLst>
                    <a:ext uri="{9D8B030D-6E8A-4147-A177-3AD203B41FA5}">
                      <a16:colId xmlns:a16="http://schemas.microsoft.com/office/drawing/2014/main" val="3752824081"/>
                    </a:ext>
                  </a:extLst>
                </a:gridCol>
                <a:gridCol w="453042">
                  <a:extLst>
                    <a:ext uri="{9D8B030D-6E8A-4147-A177-3AD203B41FA5}">
                      <a16:colId xmlns:a16="http://schemas.microsoft.com/office/drawing/2014/main" val="1031481388"/>
                    </a:ext>
                  </a:extLst>
                </a:gridCol>
                <a:gridCol w="533942">
                  <a:extLst>
                    <a:ext uri="{9D8B030D-6E8A-4147-A177-3AD203B41FA5}">
                      <a16:colId xmlns:a16="http://schemas.microsoft.com/office/drawing/2014/main" val="659783979"/>
                    </a:ext>
                  </a:extLst>
                </a:gridCol>
                <a:gridCol w="473266">
                  <a:extLst>
                    <a:ext uri="{9D8B030D-6E8A-4147-A177-3AD203B41FA5}">
                      <a16:colId xmlns:a16="http://schemas.microsoft.com/office/drawing/2014/main" val="3100272225"/>
                    </a:ext>
                  </a:extLst>
                </a:gridCol>
                <a:gridCol w="307421">
                  <a:extLst>
                    <a:ext uri="{9D8B030D-6E8A-4147-A177-3AD203B41FA5}">
                      <a16:colId xmlns:a16="http://schemas.microsoft.com/office/drawing/2014/main" val="595345659"/>
                    </a:ext>
                  </a:extLst>
                </a:gridCol>
                <a:gridCol w="453042">
                  <a:extLst>
                    <a:ext uri="{9D8B030D-6E8A-4147-A177-3AD203B41FA5}">
                      <a16:colId xmlns:a16="http://schemas.microsoft.com/office/drawing/2014/main" val="376627764"/>
                    </a:ext>
                  </a:extLst>
                </a:gridCol>
                <a:gridCol w="533942">
                  <a:extLst>
                    <a:ext uri="{9D8B030D-6E8A-4147-A177-3AD203B41FA5}">
                      <a16:colId xmlns:a16="http://schemas.microsoft.com/office/drawing/2014/main" val="1326448684"/>
                    </a:ext>
                  </a:extLst>
                </a:gridCol>
                <a:gridCol w="501582">
                  <a:extLst>
                    <a:ext uri="{9D8B030D-6E8A-4147-A177-3AD203B41FA5}">
                      <a16:colId xmlns:a16="http://schemas.microsoft.com/office/drawing/2014/main" val="4234960577"/>
                    </a:ext>
                  </a:extLst>
                </a:gridCol>
                <a:gridCol w="307421">
                  <a:extLst>
                    <a:ext uri="{9D8B030D-6E8A-4147-A177-3AD203B41FA5}">
                      <a16:colId xmlns:a16="http://schemas.microsoft.com/office/drawing/2014/main" val="1542049386"/>
                    </a:ext>
                  </a:extLst>
                </a:gridCol>
                <a:gridCol w="453042">
                  <a:extLst>
                    <a:ext uri="{9D8B030D-6E8A-4147-A177-3AD203B41FA5}">
                      <a16:colId xmlns:a16="http://schemas.microsoft.com/office/drawing/2014/main" val="3222666409"/>
                    </a:ext>
                  </a:extLst>
                </a:gridCol>
                <a:gridCol w="533942">
                  <a:extLst>
                    <a:ext uri="{9D8B030D-6E8A-4147-A177-3AD203B41FA5}">
                      <a16:colId xmlns:a16="http://schemas.microsoft.com/office/drawing/2014/main" val="283936418"/>
                    </a:ext>
                  </a:extLst>
                </a:gridCol>
                <a:gridCol w="473266">
                  <a:extLst>
                    <a:ext uri="{9D8B030D-6E8A-4147-A177-3AD203B41FA5}">
                      <a16:colId xmlns:a16="http://schemas.microsoft.com/office/drawing/2014/main" val="4160059794"/>
                    </a:ext>
                  </a:extLst>
                </a:gridCol>
                <a:gridCol w="307421">
                  <a:extLst>
                    <a:ext uri="{9D8B030D-6E8A-4147-A177-3AD203B41FA5}">
                      <a16:colId xmlns:a16="http://schemas.microsoft.com/office/drawing/2014/main" val="98625981"/>
                    </a:ext>
                  </a:extLst>
                </a:gridCol>
                <a:gridCol w="453042">
                  <a:extLst>
                    <a:ext uri="{9D8B030D-6E8A-4147-A177-3AD203B41FA5}">
                      <a16:colId xmlns:a16="http://schemas.microsoft.com/office/drawing/2014/main" val="3515335804"/>
                    </a:ext>
                  </a:extLst>
                </a:gridCol>
                <a:gridCol w="533942">
                  <a:extLst>
                    <a:ext uri="{9D8B030D-6E8A-4147-A177-3AD203B41FA5}">
                      <a16:colId xmlns:a16="http://schemas.microsoft.com/office/drawing/2014/main" val="1651958448"/>
                    </a:ext>
                  </a:extLst>
                </a:gridCol>
                <a:gridCol w="436862">
                  <a:extLst>
                    <a:ext uri="{9D8B030D-6E8A-4147-A177-3AD203B41FA5}">
                      <a16:colId xmlns:a16="http://schemas.microsoft.com/office/drawing/2014/main" val="4036555495"/>
                    </a:ext>
                  </a:extLst>
                </a:gridCol>
                <a:gridCol w="307421">
                  <a:extLst>
                    <a:ext uri="{9D8B030D-6E8A-4147-A177-3AD203B41FA5}">
                      <a16:colId xmlns:a16="http://schemas.microsoft.com/office/drawing/2014/main" val="2548744192"/>
                    </a:ext>
                  </a:extLst>
                </a:gridCol>
                <a:gridCol w="453042">
                  <a:extLst>
                    <a:ext uri="{9D8B030D-6E8A-4147-A177-3AD203B41FA5}">
                      <a16:colId xmlns:a16="http://schemas.microsoft.com/office/drawing/2014/main" val="429662225"/>
                    </a:ext>
                  </a:extLst>
                </a:gridCol>
                <a:gridCol w="533942">
                  <a:extLst>
                    <a:ext uri="{9D8B030D-6E8A-4147-A177-3AD203B41FA5}">
                      <a16:colId xmlns:a16="http://schemas.microsoft.com/office/drawing/2014/main" val="541910602"/>
                    </a:ext>
                  </a:extLst>
                </a:gridCol>
              </a:tblGrid>
              <a:tr h="27186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%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Band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Points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%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Band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Points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%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Band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Points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%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Band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Points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%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Band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Points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%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Band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Points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82741118"/>
                  </a:ext>
                </a:extLst>
              </a:tr>
              <a:tr h="27186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100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A1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22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82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A2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21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64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B2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16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46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D2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10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28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F1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5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10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G2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87020413"/>
                  </a:ext>
                </a:extLst>
              </a:tr>
              <a:tr h="27186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99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A1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22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81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A2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21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63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B3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15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45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D2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10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27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F1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5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9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G2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89703841"/>
                  </a:ext>
                </a:extLst>
              </a:tr>
              <a:tr h="27186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98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A1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22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80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A2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21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62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B3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15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44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D2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10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26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F2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4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8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G2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0433209"/>
                  </a:ext>
                </a:extLst>
              </a:tr>
              <a:tr h="27186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97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A1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>
                          <a:effectLst/>
                        </a:rPr>
                        <a:t>22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79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A3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20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61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B3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15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43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D3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9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25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F2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4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7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G2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67100906"/>
                  </a:ext>
                </a:extLst>
              </a:tr>
              <a:tr h="27186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96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A1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22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78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A3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20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60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B3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15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42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D3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9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24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F2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4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6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G2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1946319"/>
                  </a:ext>
                </a:extLst>
              </a:tr>
              <a:tr h="27186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95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A1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22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77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A3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20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59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C1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14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41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D3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9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23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F3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3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5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H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0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30506272"/>
                  </a:ext>
                </a:extLst>
              </a:tr>
              <a:tr h="27186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94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A1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22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76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A4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19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58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C1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14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40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D3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9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22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F3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3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4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H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0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0821708"/>
                  </a:ext>
                </a:extLst>
              </a:tr>
              <a:tr h="27186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93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A1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22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75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A4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19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57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C1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14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39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E1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8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21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F3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3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3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H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0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35755128"/>
                  </a:ext>
                </a:extLst>
              </a:tr>
              <a:tr h="27186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92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A1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22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74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A4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19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56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C2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13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38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E1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8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20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F3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3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H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0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13649835"/>
                  </a:ext>
                </a:extLst>
              </a:tr>
              <a:tr h="27186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91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A1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22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73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A5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18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55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C2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13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37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E1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8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19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G1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H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0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29837051"/>
                  </a:ext>
                </a:extLst>
              </a:tr>
              <a:tr h="27186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90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A1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22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72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A5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18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54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C2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13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36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E2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7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18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G1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0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H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0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4402727"/>
                  </a:ext>
                </a:extLst>
              </a:tr>
              <a:tr h="27186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89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A1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22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71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A5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18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53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C3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35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E2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7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17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G1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23542163"/>
                  </a:ext>
                </a:extLst>
              </a:tr>
              <a:tr h="27186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88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A1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22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70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A5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18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52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C3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34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E2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7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16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G1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50972181"/>
                  </a:ext>
                </a:extLst>
              </a:tr>
              <a:tr h="27186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87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A1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22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69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B1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17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51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C3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33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E3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6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15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G1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42340118"/>
                  </a:ext>
                </a:extLst>
              </a:tr>
              <a:tr h="27186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86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A1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22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68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B1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17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50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C3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32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E3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6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14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G1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35126171"/>
                  </a:ext>
                </a:extLst>
              </a:tr>
              <a:tr h="27186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85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A1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22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67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B1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17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49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D1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31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E3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6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13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G1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4777444"/>
                  </a:ext>
                </a:extLst>
              </a:tr>
              <a:tr h="27186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84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A1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22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66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B2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16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48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D1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30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E3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6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G2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44299233"/>
                  </a:ext>
                </a:extLst>
              </a:tr>
              <a:tr h="27186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83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A1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22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65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B2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16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47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D1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29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F1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5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G2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Geneva" panose="020B05030304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41473215"/>
                  </a:ext>
                </a:extLst>
              </a:tr>
            </a:tbl>
          </a:graphicData>
        </a:graphic>
      </p:graphicFrame>
      <p:sp>
        <p:nvSpPr>
          <p:cNvPr id="3" name="Title 1">
            <a:extLst>
              <a:ext uri="{FF2B5EF4-FFF2-40B4-BE49-F238E27FC236}">
                <a16:creationId xmlns:a16="http://schemas.microsoft.com/office/drawing/2014/main" id="{834096F6-DCC6-BEA0-6579-3A937DA6B8B2}"/>
              </a:ext>
            </a:extLst>
          </p:cNvPr>
          <p:cNvSpPr txBox="1">
            <a:spLocks/>
          </p:cNvSpPr>
          <p:nvPr/>
        </p:nvSpPr>
        <p:spPr>
          <a:xfrm>
            <a:off x="2176162" y="103938"/>
            <a:ext cx="7342592" cy="51615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chemeClr val="bg1"/>
                </a:solidFill>
              </a:rPr>
              <a:t>Example conversion table</a:t>
            </a:r>
          </a:p>
        </p:txBody>
      </p:sp>
    </p:spTree>
    <p:extLst>
      <p:ext uri="{BB962C8B-B14F-4D97-AF65-F5344CB8AC3E}">
        <p14:creationId xmlns:p14="http://schemas.microsoft.com/office/powerpoint/2010/main" val="41507422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alf-frame 3">
            <a:extLst>
              <a:ext uri="{FF2B5EF4-FFF2-40B4-BE49-F238E27FC236}">
                <a16:creationId xmlns:a16="http://schemas.microsoft.com/office/drawing/2014/main" id="{79B393F9-CB5E-7107-8D46-1BD13925720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halfFrame">
            <a:avLst>
              <a:gd name="adj1" fmla="val 10450"/>
              <a:gd name="adj2" fmla="val 12432"/>
            </a:avLst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" name="Picture 5" descr="UoG_keyline.eps">
            <a:extLst>
              <a:ext uri="{FF2B5EF4-FFF2-40B4-BE49-F238E27FC236}">
                <a16:creationId xmlns:a16="http://schemas.microsoft.com/office/drawing/2014/main" id="{BEFA0EA1-EEC3-9AE9-7737-3EC9E999985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3831" y="63000"/>
            <a:ext cx="1968500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B2352537-78F2-287B-B283-9BF5694A88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95476" y="63000"/>
            <a:ext cx="1094859" cy="6228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6BD2D65-D913-16DE-FB37-555DEBD6F2FB}"/>
              </a:ext>
            </a:extLst>
          </p:cNvPr>
          <p:cNvSpPr txBox="1"/>
          <p:nvPr/>
        </p:nvSpPr>
        <p:spPr>
          <a:xfrm>
            <a:off x="1173892" y="1025611"/>
            <a:ext cx="1092337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Use of multiple criteria</a:t>
            </a:r>
          </a:p>
          <a:p>
            <a:endParaRPr lang="en-GB" sz="2400" kern="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en-GB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One component of assessment can contain a number of separately assessed criteria.</a:t>
            </a:r>
          </a:p>
          <a:p>
            <a:pPr marL="342900" indent="-342900">
              <a:buFont typeface="Wingdings" pitchFamily="2" charset="2"/>
              <a:buChar char="§"/>
            </a:pPr>
            <a:endParaRPr lang="en-GB" sz="2400" kern="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>
              <a:buFont typeface="Wingdings" pitchFamily="2" charset="2"/>
              <a:buChar char="§"/>
            </a:pPr>
            <a:r>
              <a:rPr lang="en-GB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e.g. a lab report may have criteria on “Content”, “Presentation”, “Conclusions” etc.</a:t>
            </a:r>
          </a:p>
          <a:p>
            <a:pPr marL="342900" indent="-342900">
              <a:buFont typeface="Wingdings" pitchFamily="2" charset="2"/>
              <a:buChar char="§"/>
            </a:pPr>
            <a:endParaRPr lang="en-GB" sz="2400" kern="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>
              <a:buFont typeface="Wingdings" pitchFamily="2" charset="2"/>
              <a:buChar char="§"/>
            </a:pPr>
            <a:r>
              <a:rPr lang="en-GB" sz="24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You can choose to return one over all grade explicitly for the piece of work, or provide separate marks for each criteria</a:t>
            </a:r>
          </a:p>
          <a:p>
            <a:pPr marL="342900" indent="-342900">
              <a:buFont typeface="Wingdings" pitchFamily="2" charset="2"/>
              <a:buChar char="§"/>
            </a:pPr>
            <a:endParaRPr lang="en-GB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>
              <a:buFont typeface="Wingdings" pitchFamily="2" charset="2"/>
              <a:buChar char="§"/>
            </a:pPr>
            <a:r>
              <a:rPr lang="en-GB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latter is the preferred default, but </a:t>
            </a:r>
            <a:r>
              <a:rPr lang="en-GB" sz="24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not mandatory.</a:t>
            </a:r>
          </a:p>
          <a:p>
            <a:pPr marL="342900" indent="-342900">
              <a:buFont typeface="Wingdings" pitchFamily="2" charset="2"/>
              <a:buChar char="§"/>
            </a:pPr>
            <a:endParaRPr lang="en-GB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>
              <a:buFont typeface="Wingdings" pitchFamily="2" charset="2"/>
              <a:buChar char="§"/>
            </a:pPr>
            <a:r>
              <a:rPr lang="en-GB" sz="24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Default assumption is that each separate criteria are equally weighted.  If this is NOT the case, you must make the actual relative weightings clear to students.</a:t>
            </a:r>
            <a:endParaRPr lang="en-GB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EB1E5D1F-4FE5-0BE6-90C9-0B445F723943}"/>
              </a:ext>
            </a:extLst>
          </p:cNvPr>
          <p:cNvSpPr txBox="1">
            <a:spLocks/>
          </p:cNvSpPr>
          <p:nvPr/>
        </p:nvSpPr>
        <p:spPr>
          <a:xfrm>
            <a:off x="2176162" y="103938"/>
            <a:ext cx="7342592" cy="51615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chemeClr val="bg1"/>
                </a:solidFill>
              </a:rPr>
              <a:t>Calculating a grade</a:t>
            </a:r>
          </a:p>
        </p:txBody>
      </p:sp>
    </p:spTree>
    <p:extLst>
      <p:ext uri="{BB962C8B-B14F-4D97-AF65-F5344CB8AC3E}">
        <p14:creationId xmlns:p14="http://schemas.microsoft.com/office/powerpoint/2010/main" val="37362373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alf-frame 3">
            <a:extLst>
              <a:ext uri="{FF2B5EF4-FFF2-40B4-BE49-F238E27FC236}">
                <a16:creationId xmlns:a16="http://schemas.microsoft.com/office/drawing/2014/main" id="{79B393F9-CB5E-7107-8D46-1BD13925720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halfFrame">
            <a:avLst>
              <a:gd name="adj1" fmla="val 10450"/>
              <a:gd name="adj2" fmla="val 12432"/>
            </a:avLst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" name="Picture 5" descr="UoG_keyline.eps">
            <a:extLst>
              <a:ext uri="{FF2B5EF4-FFF2-40B4-BE49-F238E27FC236}">
                <a16:creationId xmlns:a16="http://schemas.microsoft.com/office/drawing/2014/main" id="{BEFA0EA1-EEC3-9AE9-7737-3EC9E999985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3831" y="63000"/>
            <a:ext cx="1968500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B2352537-78F2-287B-B283-9BF5694A88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95476" y="63000"/>
            <a:ext cx="1094859" cy="6228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6BD2D65-D913-16DE-FB37-555DEBD6F2FB}"/>
              </a:ext>
            </a:extLst>
          </p:cNvPr>
          <p:cNvSpPr txBox="1"/>
          <p:nvPr/>
        </p:nvSpPr>
        <p:spPr>
          <a:xfrm>
            <a:off x="1173892" y="1025611"/>
            <a:ext cx="10923373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en-GB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Students must receive some level of feedback on all forms of summative assessment they carry out, and ideally on all forms of formative feedback too.  </a:t>
            </a:r>
          </a:p>
          <a:p>
            <a:pPr marL="342900" indent="-342900">
              <a:buFont typeface="Wingdings" pitchFamily="2" charset="2"/>
              <a:buChar char="§"/>
            </a:pPr>
            <a:endParaRPr lang="en-GB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en-GB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University has various schemes and policies to help support the provision of quality feedback – below are some useful links for you to explore.</a:t>
            </a:r>
          </a:p>
          <a:p>
            <a:endParaRPr lang="en-GB" sz="24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Font typeface="Wingdings" pitchFamily="2" charset="2"/>
              <a:buChar char="§"/>
            </a:pPr>
            <a:r>
              <a:rPr lang="en-GB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Assessment and Feedback Toolkit: </a:t>
            </a:r>
            <a:br>
              <a:rPr lang="en-GB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u="sng" kern="1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https://www.gla.ac.uk/myglasgow/add/aftoolkit/</a:t>
            </a:r>
            <a:endParaRPr lang="en-GB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en-GB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University Assessment Policy: </a:t>
            </a:r>
            <a:r>
              <a:rPr lang="en-GB" u="sng" kern="1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https://www.gla.ac.uk/myglasgow/apg/policies/assessment/assessmentpolicy/</a:t>
            </a:r>
            <a:endParaRPr lang="en-GB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Font typeface="Wingdings" pitchFamily="2" charset="2"/>
              <a:buChar char="§"/>
            </a:pPr>
            <a:r>
              <a:rPr lang="en-GB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Feedback following summative exams: </a:t>
            </a:r>
            <a:r>
              <a:rPr lang="en-GB" u="sng" kern="1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https://www.gla.ac.uk/myglasgow/apg/policies/assessment/feedbackfollowingsummativeexaminations/</a:t>
            </a:r>
            <a:endParaRPr lang="en-GB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FB732A39-5CB1-3697-AFDE-5931EDBDC0D9}"/>
              </a:ext>
            </a:extLst>
          </p:cNvPr>
          <p:cNvSpPr txBox="1">
            <a:spLocks/>
          </p:cNvSpPr>
          <p:nvPr/>
        </p:nvSpPr>
        <p:spPr>
          <a:xfrm>
            <a:off x="2176162" y="103938"/>
            <a:ext cx="7342592" cy="51615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chemeClr val="bg1"/>
                </a:solidFill>
              </a:rPr>
              <a:t>Providing feedback</a:t>
            </a:r>
          </a:p>
        </p:txBody>
      </p:sp>
    </p:spTree>
    <p:extLst>
      <p:ext uri="{BB962C8B-B14F-4D97-AF65-F5344CB8AC3E}">
        <p14:creationId xmlns:p14="http://schemas.microsoft.com/office/powerpoint/2010/main" val="39621297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alf-frame 3">
            <a:extLst>
              <a:ext uri="{FF2B5EF4-FFF2-40B4-BE49-F238E27FC236}">
                <a16:creationId xmlns:a16="http://schemas.microsoft.com/office/drawing/2014/main" id="{79B393F9-CB5E-7107-8D46-1BD13925720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halfFrame">
            <a:avLst>
              <a:gd name="adj1" fmla="val 10450"/>
              <a:gd name="adj2" fmla="val 12432"/>
            </a:avLst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" name="Picture 5" descr="UoG_keyline.eps">
            <a:extLst>
              <a:ext uri="{FF2B5EF4-FFF2-40B4-BE49-F238E27FC236}">
                <a16:creationId xmlns:a16="http://schemas.microsoft.com/office/drawing/2014/main" id="{BEFA0EA1-EEC3-9AE9-7737-3EC9E999985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3831" y="63000"/>
            <a:ext cx="1968500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B2352537-78F2-287B-B283-9BF5694A88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95476" y="63000"/>
            <a:ext cx="1094859" cy="6228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6BD2D65-D913-16DE-FB37-555DEBD6F2FB}"/>
              </a:ext>
            </a:extLst>
          </p:cNvPr>
          <p:cNvSpPr txBox="1"/>
          <p:nvPr/>
        </p:nvSpPr>
        <p:spPr>
          <a:xfrm>
            <a:off x="1173892" y="1025611"/>
            <a:ext cx="10923373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en-GB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key point is that the default position is that students will receive their feedback within 15 working days of the assessment deadline.  </a:t>
            </a:r>
          </a:p>
          <a:p>
            <a:pPr marL="342900" indent="-342900">
              <a:buFont typeface="Wingdings" pitchFamily="2" charset="2"/>
              <a:buChar char="§"/>
            </a:pPr>
            <a:endParaRPr lang="en-GB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buFont typeface="Wingdings" pitchFamily="2" charset="2"/>
              <a:buChar char="§"/>
            </a:pPr>
            <a:r>
              <a:rPr lang="en-GB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the return of feedback will be after that time students must be informed as soon as the delay is identified.  </a:t>
            </a:r>
          </a:p>
          <a:p>
            <a:pPr marL="800100" lvl="1" indent="-342900">
              <a:buFont typeface="Wingdings" pitchFamily="2" charset="2"/>
              <a:buChar char="§"/>
            </a:pPr>
            <a:endParaRPr lang="en-GB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lvl="2" indent="-342900">
              <a:buFont typeface="Wingdings" pitchFamily="2" charset="2"/>
              <a:buChar char="§"/>
            </a:pPr>
            <a:r>
              <a:rPr lang="en-GB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E.g. if a marker is on holiday for one week during the default 15 working days, then students will not likely receive their feedback until 20 work days after submission.  </a:t>
            </a:r>
          </a:p>
          <a:p>
            <a:pPr marL="1257300" lvl="2" indent="-342900">
              <a:buFont typeface="Wingdings" pitchFamily="2" charset="2"/>
              <a:buChar char="§"/>
            </a:pPr>
            <a:endParaRPr lang="en-GB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lvl="2" indent="-342900">
              <a:buFont typeface="Wingdings" pitchFamily="2" charset="2"/>
              <a:buChar char="§"/>
            </a:pPr>
            <a:r>
              <a:rPr lang="en-GB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That is absolutely fine, but students should be told this will happen.  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06F740E-C4EF-A87B-8BE7-28877E1DFF45}"/>
              </a:ext>
            </a:extLst>
          </p:cNvPr>
          <p:cNvSpPr txBox="1">
            <a:spLocks/>
          </p:cNvSpPr>
          <p:nvPr/>
        </p:nvSpPr>
        <p:spPr>
          <a:xfrm>
            <a:off x="2176162" y="103938"/>
            <a:ext cx="7342592" cy="51615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chemeClr val="bg1"/>
                </a:solidFill>
              </a:rPr>
              <a:t>Feedback timescales</a:t>
            </a:r>
          </a:p>
        </p:txBody>
      </p:sp>
    </p:spTree>
    <p:extLst>
      <p:ext uri="{BB962C8B-B14F-4D97-AF65-F5344CB8AC3E}">
        <p14:creationId xmlns:p14="http://schemas.microsoft.com/office/powerpoint/2010/main" val="1506618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605E9-4CBC-9C30-456C-2D24C25816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n-GB" dirty="0"/>
            </a:br>
            <a:r>
              <a:rPr lang="en-GB" dirty="0"/>
              <a:t>INTRODUCTION TO THE ROLE</a:t>
            </a:r>
            <a:br>
              <a:rPr lang="en-GB" dirty="0"/>
            </a:br>
            <a:r>
              <a:rPr lang="en-GB" dirty="0"/>
              <a:t>ASSESSING YOUR COURSE</a:t>
            </a:r>
          </a:p>
        </p:txBody>
      </p:sp>
    </p:spTree>
    <p:extLst>
      <p:ext uri="{BB962C8B-B14F-4D97-AF65-F5344CB8AC3E}">
        <p14:creationId xmlns:p14="http://schemas.microsoft.com/office/powerpoint/2010/main" val="27453916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alf-frame 3">
            <a:extLst>
              <a:ext uri="{FF2B5EF4-FFF2-40B4-BE49-F238E27FC236}">
                <a16:creationId xmlns:a16="http://schemas.microsoft.com/office/drawing/2014/main" id="{79B393F9-CB5E-7107-8D46-1BD13925720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halfFrame">
            <a:avLst>
              <a:gd name="adj1" fmla="val 10450"/>
              <a:gd name="adj2" fmla="val 12432"/>
            </a:avLst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" name="Picture 5" descr="UoG_keyline.eps">
            <a:extLst>
              <a:ext uri="{FF2B5EF4-FFF2-40B4-BE49-F238E27FC236}">
                <a16:creationId xmlns:a16="http://schemas.microsoft.com/office/drawing/2014/main" id="{BEFA0EA1-EEC3-9AE9-7737-3EC9E999985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3831" y="63000"/>
            <a:ext cx="1968500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B2352537-78F2-287B-B283-9BF5694A88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95476" y="63000"/>
            <a:ext cx="1094859" cy="6228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6BD2D65-D913-16DE-FB37-555DEBD6F2FB}"/>
              </a:ext>
            </a:extLst>
          </p:cNvPr>
          <p:cNvSpPr txBox="1"/>
          <p:nvPr/>
        </p:nvSpPr>
        <p:spPr>
          <a:xfrm>
            <a:off x="919059" y="920680"/>
            <a:ext cx="1092337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en-GB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If a piece of work is submitted late then it will be subject to a reduction in the grade by two secondary bands per working day (or part of a working day) up to 5 working days.  </a:t>
            </a:r>
          </a:p>
          <a:p>
            <a:pPr marL="342900" indent="-342900">
              <a:buFont typeface="Wingdings" pitchFamily="2" charset="2"/>
              <a:buChar char="§"/>
            </a:pPr>
            <a:endParaRPr lang="en-GB" sz="2400" kern="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en-GB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If the work is submitted after feedback and/or grades have been returned to the cohort, or after 5 working days, then the submitted work will receive an H.</a:t>
            </a:r>
          </a:p>
          <a:p>
            <a:endParaRPr lang="en-GB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If work is marked numerically, then the daily reduction is 10 %, again up to 5 days max.</a:t>
            </a:r>
            <a:r>
              <a:rPr lang="en-GB" sz="2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GB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18A54CFA-B87E-0257-7E60-0E13FD6EC37C}"/>
              </a:ext>
            </a:extLst>
          </p:cNvPr>
          <p:cNvSpPr txBox="1">
            <a:spLocks/>
          </p:cNvSpPr>
          <p:nvPr/>
        </p:nvSpPr>
        <p:spPr>
          <a:xfrm>
            <a:off x="2176162" y="103938"/>
            <a:ext cx="7342592" cy="51615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chemeClr val="bg1"/>
                </a:solidFill>
              </a:rPr>
              <a:t>Late submission penalties</a:t>
            </a:r>
          </a:p>
        </p:txBody>
      </p:sp>
    </p:spTree>
    <p:extLst>
      <p:ext uri="{BB962C8B-B14F-4D97-AF65-F5344CB8AC3E}">
        <p14:creationId xmlns:p14="http://schemas.microsoft.com/office/powerpoint/2010/main" val="34332604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alf-frame 3">
            <a:extLst>
              <a:ext uri="{FF2B5EF4-FFF2-40B4-BE49-F238E27FC236}">
                <a16:creationId xmlns:a16="http://schemas.microsoft.com/office/drawing/2014/main" id="{79B393F9-CB5E-7107-8D46-1BD13925720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halfFrame">
            <a:avLst>
              <a:gd name="adj1" fmla="val 10450"/>
              <a:gd name="adj2" fmla="val 12432"/>
            </a:avLst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" name="Picture 5" descr="UoG_keyline.eps">
            <a:extLst>
              <a:ext uri="{FF2B5EF4-FFF2-40B4-BE49-F238E27FC236}">
                <a16:creationId xmlns:a16="http://schemas.microsoft.com/office/drawing/2014/main" id="{BEFA0EA1-EEC3-9AE9-7737-3EC9E999985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3831" y="63000"/>
            <a:ext cx="1968500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B2352537-78F2-287B-B283-9BF5694A88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95476" y="63000"/>
            <a:ext cx="1094859" cy="6228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6BD2D65-D913-16DE-FB37-555DEBD6F2FB}"/>
              </a:ext>
            </a:extLst>
          </p:cNvPr>
          <p:cNvSpPr txBox="1"/>
          <p:nvPr/>
        </p:nvSpPr>
        <p:spPr>
          <a:xfrm>
            <a:off x="1173892" y="1025611"/>
            <a:ext cx="1092337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en-GB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You will inherit a structure when you take over the course.</a:t>
            </a:r>
          </a:p>
          <a:p>
            <a:pPr marL="342900" indent="-342900">
              <a:buFont typeface="Wingdings" pitchFamily="2" charset="2"/>
              <a:buChar char="§"/>
            </a:pPr>
            <a:endParaRPr lang="en-GB" sz="2400" kern="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en-GB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 NOT change this without consulting with the L&amp;T Committee.</a:t>
            </a:r>
          </a:p>
          <a:p>
            <a:pPr marL="342900" indent="-342900">
              <a:buFont typeface="Wingdings" pitchFamily="2" charset="2"/>
              <a:buChar char="§"/>
            </a:pPr>
            <a:endParaRPr lang="en-GB" sz="2400" kern="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en-GB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If you are designing a brand new course, consult L&amp;T Committee when designing the assessment.</a:t>
            </a:r>
          </a:p>
          <a:p>
            <a:endParaRPr lang="en-GB" sz="2400" kern="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7DA3A6E4-8D02-6C5D-2FF8-A6D59A02683C}"/>
              </a:ext>
            </a:extLst>
          </p:cNvPr>
          <p:cNvSpPr txBox="1">
            <a:spLocks/>
          </p:cNvSpPr>
          <p:nvPr/>
        </p:nvSpPr>
        <p:spPr>
          <a:xfrm>
            <a:off x="2176162" y="103938"/>
            <a:ext cx="7342592" cy="51615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chemeClr val="bg1"/>
                </a:solidFill>
              </a:rPr>
              <a:t>Structure of examinations</a:t>
            </a:r>
          </a:p>
        </p:txBody>
      </p:sp>
    </p:spTree>
    <p:extLst>
      <p:ext uri="{BB962C8B-B14F-4D97-AF65-F5344CB8AC3E}">
        <p14:creationId xmlns:p14="http://schemas.microsoft.com/office/powerpoint/2010/main" val="19501193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alf-frame 3">
            <a:extLst>
              <a:ext uri="{FF2B5EF4-FFF2-40B4-BE49-F238E27FC236}">
                <a16:creationId xmlns:a16="http://schemas.microsoft.com/office/drawing/2014/main" id="{79B393F9-CB5E-7107-8D46-1BD13925720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halfFrame">
            <a:avLst>
              <a:gd name="adj1" fmla="val 10450"/>
              <a:gd name="adj2" fmla="val 12432"/>
            </a:avLst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" name="Picture 5" descr="UoG_keyline.eps">
            <a:extLst>
              <a:ext uri="{FF2B5EF4-FFF2-40B4-BE49-F238E27FC236}">
                <a16:creationId xmlns:a16="http://schemas.microsoft.com/office/drawing/2014/main" id="{BEFA0EA1-EEC3-9AE9-7737-3EC9E999985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3831" y="63000"/>
            <a:ext cx="1968500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B2352537-78F2-287B-B283-9BF5694A88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95476" y="63000"/>
            <a:ext cx="1094859" cy="6228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6BD2D65-D913-16DE-FB37-555DEBD6F2FB}"/>
              </a:ext>
            </a:extLst>
          </p:cNvPr>
          <p:cNvSpPr txBox="1"/>
          <p:nvPr/>
        </p:nvSpPr>
        <p:spPr>
          <a:xfrm>
            <a:off x="1173892" y="1025611"/>
            <a:ext cx="1092337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Font typeface="Wingdings" pitchFamily="2" charset="2"/>
              <a:buChar char="§"/>
            </a:pPr>
            <a:r>
              <a:rPr lang="en-GB" sz="24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Laid out in the University’s Code of Assessment</a:t>
            </a:r>
            <a:br>
              <a:rPr lang="en-GB" sz="24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20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4"/>
              </a:rPr>
              <a:t>https://www.gla.ac.uk/myglasgow/apg/policies/assessment/codeofassessment/</a:t>
            </a:r>
            <a:br>
              <a:rPr lang="en-GB" sz="20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en-GB" sz="20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20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5"/>
              </a:rPr>
              <a:t>https://www.gla.ac.uk/myglasgow/apg/policies/uniregs/regulations2023-24/feesandgeneral/assessmentandacademicappeals/reg16/#timinganddurationofexaminations</a:t>
            </a:r>
            <a:endParaRPr lang="en-GB" sz="2000" kern="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400" kern="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54E1787-3C55-46A8-A7DB-A2660A4ACF83}"/>
              </a:ext>
            </a:extLst>
          </p:cNvPr>
          <p:cNvSpPr txBox="1">
            <a:spLocks/>
          </p:cNvSpPr>
          <p:nvPr/>
        </p:nvSpPr>
        <p:spPr>
          <a:xfrm>
            <a:off x="2176162" y="103938"/>
            <a:ext cx="7342592" cy="51615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chemeClr val="bg1"/>
                </a:solidFill>
              </a:rPr>
              <a:t>Length of examinations</a:t>
            </a:r>
          </a:p>
        </p:txBody>
      </p:sp>
    </p:spTree>
    <p:extLst>
      <p:ext uri="{BB962C8B-B14F-4D97-AF65-F5344CB8AC3E}">
        <p14:creationId xmlns:p14="http://schemas.microsoft.com/office/powerpoint/2010/main" val="30202338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alf-frame 3">
            <a:extLst>
              <a:ext uri="{FF2B5EF4-FFF2-40B4-BE49-F238E27FC236}">
                <a16:creationId xmlns:a16="http://schemas.microsoft.com/office/drawing/2014/main" id="{79B393F9-CB5E-7107-8D46-1BD13925720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halfFrame">
            <a:avLst>
              <a:gd name="adj1" fmla="val 10450"/>
              <a:gd name="adj2" fmla="val 12432"/>
            </a:avLst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" name="Picture 5" descr="UoG_keyline.eps">
            <a:extLst>
              <a:ext uri="{FF2B5EF4-FFF2-40B4-BE49-F238E27FC236}">
                <a16:creationId xmlns:a16="http://schemas.microsoft.com/office/drawing/2014/main" id="{BEFA0EA1-EEC3-9AE9-7737-3EC9E999985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3831" y="63000"/>
            <a:ext cx="1968500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B2352537-78F2-287B-B283-9BF5694A88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95476" y="63000"/>
            <a:ext cx="1094859" cy="6228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6BD2D65-D913-16DE-FB37-555DEBD6F2FB}"/>
              </a:ext>
            </a:extLst>
          </p:cNvPr>
          <p:cNvSpPr txBox="1"/>
          <p:nvPr/>
        </p:nvSpPr>
        <p:spPr>
          <a:xfrm>
            <a:off x="1173892" y="1025611"/>
            <a:ext cx="109233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en-GB" sz="24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en-GB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epends on the level of the course, the number of credits the course is worth and what the weighting of the exam is. The maxima are …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9643607-2AA9-D48D-96E3-1701A10648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73511" y="1989438"/>
            <a:ext cx="6692900" cy="32893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71F234E-BD39-F1C2-0F65-BAE889C7CF2E}"/>
              </a:ext>
            </a:extLst>
          </p:cNvPr>
          <p:cNvSpPr txBox="1"/>
          <p:nvPr/>
        </p:nvSpPr>
        <p:spPr>
          <a:xfrm>
            <a:off x="1173891" y="5291095"/>
            <a:ext cx="109233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en-GB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above assumes exam represents 100 % </a:t>
            </a:r>
            <a:r>
              <a:rPr lang="en-GB" sz="24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 course assessment.</a:t>
            </a:r>
          </a:p>
          <a:p>
            <a:pPr marL="342900" indent="-342900">
              <a:buFont typeface="Wingdings" pitchFamily="2" charset="2"/>
              <a:buChar char="§"/>
            </a:pPr>
            <a:endParaRPr lang="en-GB" sz="2400" kern="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en-GB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GB" sz="24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 this is not the case, you scale by the assessment weighting.</a:t>
            </a:r>
            <a:r>
              <a:rPr lang="en-GB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CA67CA40-5287-F8A2-720A-1EE1549CFCC8}"/>
              </a:ext>
            </a:extLst>
          </p:cNvPr>
          <p:cNvSpPr txBox="1">
            <a:spLocks/>
          </p:cNvSpPr>
          <p:nvPr/>
        </p:nvSpPr>
        <p:spPr>
          <a:xfrm>
            <a:off x="2176162" y="103938"/>
            <a:ext cx="7342592" cy="51615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chemeClr val="bg1"/>
                </a:solidFill>
              </a:rPr>
              <a:t>Lengths of examinations</a:t>
            </a:r>
          </a:p>
        </p:txBody>
      </p:sp>
    </p:spTree>
    <p:extLst>
      <p:ext uri="{BB962C8B-B14F-4D97-AF65-F5344CB8AC3E}">
        <p14:creationId xmlns:p14="http://schemas.microsoft.com/office/powerpoint/2010/main" val="14838466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alf-frame 3">
            <a:extLst>
              <a:ext uri="{FF2B5EF4-FFF2-40B4-BE49-F238E27FC236}">
                <a16:creationId xmlns:a16="http://schemas.microsoft.com/office/drawing/2014/main" id="{79B393F9-CB5E-7107-8D46-1BD13925720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halfFrame">
            <a:avLst>
              <a:gd name="adj1" fmla="val 10450"/>
              <a:gd name="adj2" fmla="val 12432"/>
            </a:avLst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" name="Picture 5" descr="UoG_keyline.eps">
            <a:extLst>
              <a:ext uri="{FF2B5EF4-FFF2-40B4-BE49-F238E27FC236}">
                <a16:creationId xmlns:a16="http://schemas.microsoft.com/office/drawing/2014/main" id="{BEFA0EA1-EEC3-9AE9-7737-3EC9E999985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3831" y="63000"/>
            <a:ext cx="1968500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B2352537-78F2-287B-B283-9BF5694A88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95476" y="63000"/>
            <a:ext cx="1094859" cy="6228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19643607-2AA9-D48D-96E3-1701A10648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49550" y="1000898"/>
            <a:ext cx="6692900" cy="32893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71F234E-BD39-F1C2-0F65-BAE889C7CF2E}"/>
              </a:ext>
            </a:extLst>
          </p:cNvPr>
          <p:cNvSpPr txBox="1"/>
          <p:nvPr/>
        </p:nvSpPr>
        <p:spPr>
          <a:xfrm>
            <a:off x="1088081" y="4290198"/>
            <a:ext cx="1092337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en-GB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Example: Physics 1 – level 1 course, 40 credits, 50 % of assessmen</a:t>
            </a:r>
            <a:r>
              <a:rPr lang="en-GB" sz="24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 in exams, 2 papers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GB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 max duration allowed across both papers is 0.5 x 330 minutes = 165 mi</a:t>
            </a:r>
            <a:r>
              <a:rPr lang="en-GB" sz="24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nutes</a:t>
            </a:r>
            <a:endParaRPr lang="en-GB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en-GB" sz="24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That would be 82.5 minutes each, but papers must be multiples of 30 minutes (minimum 60, maximum 180) so we run …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GB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 90-minute papers.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E749729B-10C9-6C2F-98EF-4F235DD32472}"/>
              </a:ext>
            </a:extLst>
          </p:cNvPr>
          <p:cNvSpPr txBox="1">
            <a:spLocks/>
          </p:cNvSpPr>
          <p:nvPr/>
        </p:nvSpPr>
        <p:spPr>
          <a:xfrm>
            <a:off x="2176162" y="103938"/>
            <a:ext cx="7342592" cy="51615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chemeClr val="bg1"/>
                </a:solidFill>
              </a:rPr>
              <a:t>Lengths of examinations</a:t>
            </a:r>
          </a:p>
        </p:txBody>
      </p:sp>
    </p:spTree>
    <p:extLst>
      <p:ext uri="{BB962C8B-B14F-4D97-AF65-F5344CB8AC3E}">
        <p14:creationId xmlns:p14="http://schemas.microsoft.com/office/powerpoint/2010/main" val="17416215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alf-frame 3">
            <a:extLst>
              <a:ext uri="{FF2B5EF4-FFF2-40B4-BE49-F238E27FC236}">
                <a16:creationId xmlns:a16="http://schemas.microsoft.com/office/drawing/2014/main" id="{79B393F9-CB5E-7107-8D46-1BD13925720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halfFrame">
            <a:avLst>
              <a:gd name="adj1" fmla="val 10450"/>
              <a:gd name="adj2" fmla="val 12432"/>
            </a:avLst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" name="Picture 5" descr="UoG_keyline.eps">
            <a:extLst>
              <a:ext uri="{FF2B5EF4-FFF2-40B4-BE49-F238E27FC236}">
                <a16:creationId xmlns:a16="http://schemas.microsoft.com/office/drawing/2014/main" id="{BEFA0EA1-EEC3-9AE9-7737-3EC9E999985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3831" y="63000"/>
            <a:ext cx="1968500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B2352537-78F2-287B-B283-9BF5694A88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95476" y="63000"/>
            <a:ext cx="1094859" cy="6228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D2EC2BB-E36B-1217-3FEA-73193634EEC9}"/>
              </a:ext>
            </a:extLst>
          </p:cNvPr>
          <p:cNvSpPr txBox="1"/>
          <p:nvPr/>
        </p:nvSpPr>
        <p:spPr>
          <a:xfrm>
            <a:off x="4662434" y="63000"/>
            <a:ext cx="30538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solidFill>
                  <a:schemeClr val="bg1"/>
                </a:solidFill>
              </a:rPr>
              <a:t>Useful contacts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FEFC9B3-ADF8-8D4F-35CA-07630A01FDDC}"/>
              </a:ext>
            </a:extLst>
          </p:cNvPr>
          <p:cNvSpPr txBox="1"/>
          <p:nvPr/>
        </p:nvSpPr>
        <p:spPr>
          <a:xfrm>
            <a:off x="998528" y="943479"/>
            <a:ext cx="10923373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Learning &amp; Teaching Committee: Convenor Sarah Croke </a:t>
            </a:r>
            <a:r>
              <a:rPr lang="en-GB" sz="2400" dirty="0">
                <a:hlinkClick r:id="rId4"/>
              </a:rPr>
              <a:t>sarah.croke@glasgow.ac.uk</a:t>
            </a:r>
            <a:endParaRPr lang="en-GB" sz="2400" dirty="0"/>
          </a:p>
          <a:p>
            <a:endParaRPr lang="en-GB" sz="2400" dirty="0"/>
          </a:p>
          <a:p>
            <a:r>
              <a:rPr lang="en-GB" sz="2400" dirty="0"/>
              <a:t>Teaching Support Team: Lead by Lynne Stewart </a:t>
            </a:r>
            <a:r>
              <a:rPr lang="en-GB" sz="2400" dirty="0">
                <a:hlinkClick r:id="rId5"/>
              </a:rPr>
              <a:t>phas-teachingsupport@glasgow.ac.uk</a:t>
            </a:r>
            <a:endParaRPr lang="en-GB" sz="2400" dirty="0"/>
          </a:p>
          <a:p>
            <a:endParaRPr lang="en-GB" sz="2400" dirty="0"/>
          </a:p>
          <a:p>
            <a:r>
              <a:rPr lang="en-GB" sz="2400" dirty="0"/>
              <a:t>Technician Team: Led by Tom Queen </a:t>
            </a:r>
            <a:r>
              <a:rPr lang="en-GB" sz="2400" dirty="0">
                <a:hlinkClick r:id="rId6"/>
              </a:rPr>
              <a:t>phas-teaching-techs@glasgow.ac.uk</a:t>
            </a:r>
            <a:endParaRPr lang="en-GB" sz="2400" dirty="0"/>
          </a:p>
          <a:p>
            <a:endParaRPr lang="en-GB" sz="2400" dirty="0"/>
          </a:p>
          <a:p>
            <a:r>
              <a:rPr lang="en-GB" sz="2400" dirty="0"/>
              <a:t>Student Support Officer: Mara </a:t>
            </a:r>
            <a:r>
              <a:rPr lang="en-GB" sz="2400" dirty="0" err="1"/>
              <a:t>Dougall</a:t>
            </a:r>
            <a:r>
              <a:rPr lang="en-GB" sz="2400" dirty="0"/>
              <a:t> </a:t>
            </a:r>
            <a:r>
              <a:rPr lang="en-GB" sz="2400" dirty="0">
                <a:hlinkClick r:id="rId7"/>
              </a:rPr>
              <a:t>phas-studentsupport@glasgow.ac.uk</a:t>
            </a:r>
            <a:endParaRPr lang="en-GB" sz="2400" dirty="0"/>
          </a:p>
          <a:p>
            <a:endParaRPr lang="en-GB" sz="2400" dirty="0"/>
          </a:p>
          <a:p>
            <a:r>
              <a:rPr lang="en-GB" sz="2400" dirty="0"/>
              <a:t>Senior Adviser of Studies for School: </a:t>
            </a:r>
            <a:r>
              <a:rPr lang="en-GB" sz="2400" dirty="0" err="1"/>
              <a:t>Jörg</a:t>
            </a:r>
            <a:r>
              <a:rPr lang="en-GB" sz="2400" dirty="0"/>
              <a:t> </a:t>
            </a:r>
            <a:r>
              <a:rPr lang="en-GB" sz="2400" dirty="0" err="1"/>
              <a:t>Goette</a:t>
            </a:r>
            <a:r>
              <a:rPr lang="en-GB" sz="2400" dirty="0"/>
              <a:t> </a:t>
            </a:r>
            <a:r>
              <a:rPr lang="en-GB" sz="2400" dirty="0">
                <a:hlinkClick r:id="rId8"/>
              </a:rPr>
              <a:t>phas-senioradviser@glasgow.ac.uk</a:t>
            </a:r>
            <a:endParaRPr lang="en-GB" sz="2400" dirty="0"/>
          </a:p>
          <a:p>
            <a:endParaRPr lang="en-GB" sz="2400" dirty="0"/>
          </a:p>
          <a:p>
            <a:r>
              <a:rPr lang="en-GB" sz="2400" dirty="0"/>
              <a:t>Good Cause Claims: Me </a:t>
            </a:r>
            <a:r>
              <a:rPr lang="en-GB" sz="2400" dirty="0">
                <a:hlinkClick r:id="rId9"/>
              </a:rPr>
              <a:t>peter.sneddon@glasgow.ac.uk</a:t>
            </a:r>
            <a:endParaRPr lang="en-GB" sz="2400" dirty="0"/>
          </a:p>
          <a:p>
            <a:endParaRPr lang="en-GB" sz="2400" dirty="0"/>
          </a:p>
          <a:p>
            <a:r>
              <a:rPr lang="en-GB" sz="2400" dirty="0"/>
              <a:t>General queries</a:t>
            </a:r>
            <a:r>
              <a:rPr lang="en-GB" sz="2400"/>
              <a:t>: Also me </a:t>
            </a:r>
            <a:r>
              <a:rPr lang="en-GB" sz="2400" dirty="0">
                <a:hlinkClick r:id="rId9"/>
              </a:rPr>
              <a:t>peter.sneddon@glasgow.ac.uk</a:t>
            </a:r>
            <a:endParaRPr lang="en-GB" sz="2400" dirty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089443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alf-frame 3">
            <a:extLst>
              <a:ext uri="{FF2B5EF4-FFF2-40B4-BE49-F238E27FC236}">
                <a16:creationId xmlns:a16="http://schemas.microsoft.com/office/drawing/2014/main" id="{79B393F9-CB5E-7107-8D46-1BD13925720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halfFrame">
            <a:avLst>
              <a:gd name="adj1" fmla="val 10450"/>
              <a:gd name="adj2" fmla="val 12432"/>
            </a:avLst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" name="Picture 5" descr="UoG_keyline.eps">
            <a:extLst>
              <a:ext uri="{FF2B5EF4-FFF2-40B4-BE49-F238E27FC236}">
                <a16:creationId xmlns:a16="http://schemas.microsoft.com/office/drawing/2014/main" id="{BEFA0EA1-EEC3-9AE9-7737-3EC9E999985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3831" y="63000"/>
            <a:ext cx="1968500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B2352537-78F2-287B-B283-9BF5694A88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95476" y="63000"/>
            <a:ext cx="1094859" cy="6228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6BD2D65-D913-16DE-FB37-555DEBD6F2FB}"/>
              </a:ext>
            </a:extLst>
          </p:cNvPr>
          <p:cNvSpPr txBox="1"/>
          <p:nvPr/>
        </p:nvSpPr>
        <p:spPr>
          <a:xfrm>
            <a:off x="1173892" y="1025611"/>
            <a:ext cx="1092337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en-GB" sz="2400" dirty="0"/>
              <a:t>What does the role of Class and Lab Head entail?</a:t>
            </a:r>
          </a:p>
          <a:p>
            <a:pPr marL="342900" indent="-342900">
              <a:buFont typeface="Wingdings" pitchFamily="2" charset="2"/>
              <a:buChar char="§"/>
            </a:pPr>
            <a:endParaRPr lang="en-GB" sz="2400" dirty="0"/>
          </a:p>
          <a:p>
            <a:pPr marL="342900" indent="-342900">
              <a:buFont typeface="Wingdings" pitchFamily="2" charset="2"/>
              <a:buChar char="§"/>
            </a:pPr>
            <a:r>
              <a:rPr lang="en-GB" sz="2400" dirty="0"/>
              <a:t>Types of assessment</a:t>
            </a:r>
          </a:p>
          <a:p>
            <a:pPr marL="342900" indent="-342900">
              <a:buFont typeface="Wingdings" pitchFamily="2" charset="2"/>
              <a:buChar char="§"/>
            </a:pPr>
            <a:endParaRPr lang="en-GB" sz="2400" dirty="0"/>
          </a:p>
          <a:p>
            <a:pPr marL="342900" indent="-342900">
              <a:buFont typeface="Wingdings" pitchFamily="2" charset="2"/>
              <a:buChar char="§"/>
            </a:pPr>
            <a:r>
              <a:rPr lang="en-GB" sz="2400" dirty="0"/>
              <a:t>Components of assessment</a:t>
            </a:r>
          </a:p>
          <a:p>
            <a:pPr marL="342900" indent="-342900">
              <a:buFont typeface="Wingdings" pitchFamily="2" charset="2"/>
              <a:buChar char="§"/>
            </a:pPr>
            <a:endParaRPr lang="en-GB" sz="2400" dirty="0"/>
          </a:p>
          <a:p>
            <a:pPr marL="342900" indent="-342900">
              <a:buFont typeface="Wingdings" pitchFamily="2" charset="2"/>
              <a:buChar char="§"/>
            </a:pPr>
            <a:r>
              <a:rPr lang="en-GB" sz="2400" dirty="0"/>
              <a:t>Aggregation of marks</a:t>
            </a:r>
          </a:p>
          <a:p>
            <a:pPr marL="342900" indent="-342900">
              <a:buFont typeface="Wingdings" pitchFamily="2" charset="2"/>
              <a:buChar char="§"/>
            </a:pPr>
            <a:endParaRPr lang="en-GB" sz="2400" dirty="0"/>
          </a:p>
          <a:p>
            <a:pPr marL="342900" indent="-342900">
              <a:buFont typeface="Wingdings" pitchFamily="2" charset="2"/>
              <a:buChar char="§"/>
            </a:pPr>
            <a:r>
              <a:rPr lang="en-GB" sz="2400" dirty="0"/>
              <a:t>Calculating grades</a:t>
            </a:r>
          </a:p>
          <a:p>
            <a:pPr marL="342900" indent="-342900">
              <a:buFont typeface="Wingdings" pitchFamily="2" charset="2"/>
              <a:buChar char="§"/>
            </a:pPr>
            <a:endParaRPr lang="en-GB" sz="2400" dirty="0"/>
          </a:p>
          <a:p>
            <a:pPr marL="342900" indent="-342900">
              <a:buFont typeface="Wingdings" pitchFamily="2" charset="2"/>
              <a:buChar char="§"/>
            </a:pPr>
            <a:r>
              <a:rPr lang="en-GB" sz="2400" dirty="0"/>
              <a:t>Providing feedback</a:t>
            </a:r>
          </a:p>
          <a:p>
            <a:pPr marL="342900" indent="-342900">
              <a:buFont typeface="Wingdings" pitchFamily="2" charset="2"/>
              <a:buChar char="§"/>
            </a:pPr>
            <a:endParaRPr lang="en-GB" sz="2400" dirty="0"/>
          </a:p>
          <a:p>
            <a:pPr marL="342900" indent="-342900">
              <a:buFont typeface="Wingdings" pitchFamily="2" charset="2"/>
              <a:buChar char="§"/>
            </a:pPr>
            <a:r>
              <a:rPr lang="en-GB" sz="2400" dirty="0"/>
              <a:t>Late submission penalties</a:t>
            </a:r>
          </a:p>
          <a:p>
            <a:pPr marL="342900" indent="-342900">
              <a:buFont typeface="Wingdings" pitchFamily="2" charset="2"/>
              <a:buChar char="§"/>
            </a:pPr>
            <a:endParaRPr lang="en-GB" sz="2400" dirty="0"/>
          </a:p>
          <a:p>
            <a:pPr marL="342900" indent="-342900">
              <a:buFont typeface="Wingdings" pitchFamily="2" charset="2"/>
              <a:buChar char="§"/>
            </a:pPr>
            <a:r>
              <a:rPr lang="en-GB" sz="2400" dirty="0"/>
              <a:t>Structure and length of examinations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402391B-543C-ED7A-5372-B26EF295A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6162" y="103938"/>
            <a:ext cx="7342592" cy="516156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Content</a:t>
            </a:r>
          </a:p>
        </p:txBody>
      </p:sp>
    </p:spTree>
    <p:extLst>
      <p:ext uri="{BB962C8B-B14F-4D97-AF65-F5344CB8AC3E}">
        <p14:creationId xmlns:p14="http://schemas.microsoft.com/office/powerpoint/2010/main" val="1379189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605E9-4CBC-9C30-456C-2D24C25816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n-GB" dirty="0"/>
            </a:br>
            <a:r>
              <a:rPr lang="en-GB" dirty="0"/>
              <a:t>INTRODUCTION TO THE ROLE</a:t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6119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alf-frame 3">
            <a:extLst>
              <a:ext uri="{FF2B5EF4-FFF2-40B4-BE49-F238E27FC236}">
                <a16:creationId xmlns:a16="http://schemas.microsoft.com/office/drawing/2014/main" id="{79B393F9-CB5E-7107-8D46-1BD13925720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halfFrame">
            <a:avLst>
              <a:gd name="adj1" fmla="val 10450"/>
              <a:gd name="adj2" fmla="val 12432"/>
            </a:avLst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" name="Picture 5" descr="UoG_keyline.eps">
            <a:extLst>
              <a:ext uri="{FF2B5EF4-FFF2-40B4-BE49-F238E27FC236}">
                <a16:creationId xmlns:a16="http://schemas.microsoft.com/office/drawing/2014/main" id="{BEFA0EA1-EEC3-9AE9-7737-3EC9E999985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3831" y="63000"/>
            <a:ext cx="1968500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B2352537-78F2-287B-B283-9BF5694A88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95476" y="63000"/>
            <a:ext cx="1094859" cy="6228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6BD2D65-D913-16DE-FB37-555DEBD6F2FB}"/>
              </a:ext>
            </a:extLst>
          </p:cNvPr>
          <p:cNvSpPr txBox="1"/>
          <p:nvPr/>
        </p:nvSpPr>
        <p:spPr>
          <a:xfrm>
            <a:off x="1173892" y="1025611"/>
            <a:ext cx="1092337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en-GB" sz="2400" dirty="0"/>
              <a:t>These are ADMINISTRATIVE roles</a:t>
            </a:r>
          </a:p>
          <a:p>
            <a:pPr marL="342900" indent="-342900">
              <a:buFont typeface="Wingdings" pitchFamily="2" charset="2"/>
              <a:buChar char="§"/>
            </a:pPr>
            <a:endParaRPr lang="en-GB" sz="2400" dirty="0"/>
          </a:p>
          <a:p>
            <a:pPr marL="342900" indent="-342900">
              <a:buFont typeface="Wingdings" pitchFamily="2" charset="2"/>
              <a:buChar char="§"/>
            </a:pPr>
            <a:r>
              <a:rPr lang="en-GB" sz="2400" dirty="0"/>
              <a:t>There is no teaching-time attached officially to the position</a:t>
            </a:r>
          </a:p>
          <a:p>
            <a:pPr marL="342900" indent="-342900">
              <a:buFont typeface="Wingdings" pitchFamily="2" charset="2"/>
              <a:buChar char="§"/>
            </a:pPr>
            <a:endParaRPr lang="en-GB" sz="2400" dirty="0"/>
          </a:p>
          <a:p>
            <a:pPr marL="800100" lvl="1" indent="-342900">
              <a:buFont typeface="Wingdings" pitchFamily="2" charset="2"/>
              <a:buChar char="§"/>
            </a:pPr>
            <a:r>
              <a:rPr lang="en-GB" sz="2400" dirty="0"/>
              <a:t>Common for class heads to also lecture on their course</a:t>
            </a:r>
          </a:p>
          <a:p>
            <a:pPr marL="800100" lvl="1" indent="-342900">
              <a:buFont typeface="Wingdings" pitchFamily="2" charset="2"/>
              <a:buChar char="§"/>
            </a:pPr>
            <a:endParaRPr lang="en-GB" sz="2400" dirty="0"/>
          </a:p>
          <a:p>
            <a:pPr marL="800100" lvl="1" indent="-342900">
              <a:buFont typeface="Wingdings" pitchFamily="2" charset="2"/>
              <a:buChar char="§"/>
            </a:pPr>
            <a:r>
              <a:rPr lang="en-GB" sz="2400" dirty="0"/>
              <a:t>Common for lab heads to be demonstrators on their course</a:t>
            </a:r>
          </a:p>
          <a:p>
            <a:pPr marL="800100" lvl="1" indent="-342900">
              <a:buFont typeface="Wingdings" pitchFamily="2" charset="2"/>
              <a:buChar char="§"/>
            </a:pPr>
            <a:endParaRPr lang="en-GB" sz="2400" dirty="0"/>
          </a:p>
          <a:p>
            <a:pPr marL="800100" lvl="1" indent="-342900">
              <a:buFont typeface="Wingdings" pitchFamily="2" charset="2"/>
              <a:buChar char="§"/>
            </a:pPr>
            <a:r>
              <a:rPr lang="en-GB" sz="2400" dirty="0"/>
              <a:t>In both instances, though, you will have additional workload allocation for those duties</a:t>
            </a:r>
          </a:p>
          <a:p>
            <a:pPr marL="800100" lvl="1" indent="-342900">
              <a:buFont typeface="Wingdings" pitchFamily="2" charset="2"/>
              <a:buChar char="§"/>
            </a:pPr>
            <a:endParaRPr lang="en-GB" sz="2400" dirty="0"/>
          </a:p>
          <a:p>
            <a:pPr marL="800100" lvl="1" indent="-342900">
              <a:buFont typeface="Wingdings" pitchFamily="2" charset="2"/>
              <a:buChar char="§"/>
            </a:pPr>
            <a:r>
              <a:rPr lang="en-GB" sz="2400" dirty="0"/>
              <a:t>Your job is to make sure everything happens, NOT to do everything yourself.</a:t>
            </a:r>
          </a:p>
          <a:p>
            <a:pPr marL="800100" lvl="1" indent="-342900">
              <a:buFont typeface="Wingdings" pitchFamily="2" charset="2"/>
              <a:buChar char="§"/>
            </a:pPr>
            <a:endParaRPr lang="en-GB" sz="2400" dirty="0"/>
          </a:p>
          <a:p>
            <a:pPr marL="800100" lvl="1" indent="-342900">
              <a:buFont typeface="Wingdings" pitchFamily="2" charset="2"/>
              <a:buChar char="§"/>
            </a:pPr>
            <a:r>
              <a:rPr lang="en-GB" sz="2400" dirty="0"/>
              <a:t>If a class or lab only functions because of your presence/work alone – it is not functioning properly.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402391B-543C-ED7A-5372-B26EF295A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6162" y="103938"/>
            <a:ext cx="7342592" cy="516156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The role of Class and Lab head</a:t>
            </a:r>
          </a:p>
        </p:txBody>
      </p:sp>
    </p:spTree>
    <p:extLst>
      <p:ext uri="{BB962C8B-B14F-4D97-AF65-F5344CB8AC3E}">
        <p14:creationId xmlns:p14="http://schemas.microsoft.com/office/powerpoint/2010/main" val="662436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alf-frame 3">
            <a:extLst>
              <a:ext uri="{FF2B5EF4-FFF2-40B4-BE49-F238E27FC236}">
                <a16:creationId xmlns:a16="http://schemas.microsoft.com/office/drawing/2014/main" id="{79B393F9-CB5E-7107-8D46-1BD13925720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halfFrame">
            <a:avLst>
              <a:gd name="adj1" fmla="val 10450"/>
              <a:gd name="adj2" fmla="val 12432"/>
            </a:avLst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" name="Picture 5" descr="UoG_keyline.eps">
            <a:extLst>
              <a:ext uri="{FF2B5EF4-FFF2-40B4-BE49-F238E27FC236}">
                <a16:creationId xmlns:a16="http://schemas.microsoft.com/office/drawing/2014/main" id="{BEFA0EA1-EEC3-9AE9-7737-3EC9E999985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3831" y="63000"/>
            <a:ext cx="1968500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B2352537-78F2-287B-B283-9BF5694A88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95476" y="63000"/>
            <a:ext cx="1094859" cy="6228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402391B-543C-ED7A-5372-B26EF295A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6162" y="103938"/>
            <a:ext cx="7342592" cy="516156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Responsibilities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A2CD1CFC-E073-539A-8E3C-BA4097ACED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597289"/>
              </p:ext>
            </p:extLst>
          </p:nvPr>
        </p:nvGraphicFramePr>
        <p:xfrm>
          <a:off x="1760859" y="789238"/>
          <a:ext cx="8670282" cy="60401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012557">
                  <a:extLst>
                    <a:ext uri="{9D8B030D-6E8A-4147-A177-3AD203B41FA5}">
                      <a16:colId xmlns:a16="http://schemas.microsoft.com/office/drawing/2014/main" val="3937557606"/>
                    </a:ext>
                  </a:extLst>
                </a:gridCol>
                <a:gridCol w="2486025">
                  <a:extLst>
                    <a:ext uri="{9D8B030D-6E8A-4147-A177-3AD203B41FA5}">
                      <a16:colId xmlns:a16="http://schemas.microsoft.com/office/drawing/2014/main" val="4012103999"/>
                    </a:ext>
                  </a:extLst>
                </a:gridCol>
                <a:gridCol w="2171700">
                  <a:extLst>
                    <a:ext uri="{9D8B030D-6E8A-4147-A177-3AD203B41FA5}">
                      <a16:colId xmlns:a16="http://schemas.microsoft.com/office/drawing/2014/main" val="9825559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dirty="0"/>
                        <a:t>CLASS HEAD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946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Non-Honours</a:t>
                      </a:r>
                    </a:p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(P1, A1, P2, A2, ExC1XY, </a:t>
                      </a:r>
                      <a:r>
                        <a:rPr lang="en-GB" dirty="0" err="1">
                          <a:solidFill>
                            <a:schemeClr val="bg1"/>
                          </a:solidFill>
                        </a:rPr>
                        <a:t>SciSkills</a:t>
                      </a: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, MA, P2T)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Honours</a:t>
                      </a:r>
                    </a:p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(P3, P45, A345, PGT)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28097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Creation of lecture timetable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✔️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86379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Selection of Class Representatives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✔️</a:t>
                      </a:r>
                    </a:p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✔️</a:t>
                      </a:r>
                    </a:p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94565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Processing Good Cause Claims (non-labs)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✔️</a:t>
                      </a:r>
                    </a:p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✔️</a:t>
                      </a:r>
                    </a:p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45468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General class administration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✔️</a:t>
                      </a:r>
                    </a:p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✔️</a:t>
                      </a:r>
                    </a:p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2156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Class assessment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✔️</a:t>
                      </a:r>
                    </a:p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06645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Finalisation of class grades and presentation of these to exam board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✔️</a:t>
                      </a:r>
                    </a:p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12404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Tracking of attendance at lectures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✔️</a:t>
                      </a:r>
                    </a:p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✔️</a:t>
                      </a:r>
                    </a:p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73253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43418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alf-frame 3">
            <a:extLst>
              <a:ext uri="{FF2B5EF4-FFF2-40B4-BE49-F238E27FC236}">
                <a16:creationId xmlns:a16="http://schemas.microsoft.com/office/drawing/2014/main" id="{79B393F9-CB5E-7107-8D46-1BD13925720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halfFrame">
            <a:avLst>
              <a:gd name="adj1" fmla="val 10450"/>
              <a:gd name="adj2" fmla="val 12432"/>
            </a:avLst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" name="Picture 5" descr="UoG_keyline.eps">
            <a:extLst>
              <a:ext uri="{FF2B5EF4-FFF2-40B4-BE49-F238E27FC236}">
                <a16:creationId xmlns:a16="http://schemas.microsoft.com/office/drawing/2014/main" id="{BEFA0EA1-EEC3-9AE9-7737-3EC9E999985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3831" y="63000"/>
            <a:ext cx="1968500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B2352537-78F2-287B-B283-9BF5694A88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95476" y="63000"/>
            <a:ext cx="1094859" cy="6228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402391B-543C-ED7A-5372-B26EF295A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6162" y="103938"/>
            <a:ext cx="7342592" cy="516156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Responsibilities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A2CD1CFC-E073-539A-8E3C-BA4097ACED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022695"/>
              </p:ext>
            </p:extLst>
          </p:nvPr>
        </p:nvGraphicFramePr>
        <p:xfrm>
          <a:off x="1760859" y="789238"/>
          <a:ext cx="8670282" cy="60401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012557">
                  <a:extLst>
                    <a:ext uri="{9D8B030D-6E8A-4147-A177-3AD203B41FA5}">
                      <a16:colId xmlns:a16="http://schemas.microsoft.com/office/drawing/2014/main" val="3937557606"/>
                    </a:ext>
                  </a:extLst>
                </a:gridCol>
                <a:gridCol w="2486025">
                  <a:extLst>
                    <a:ext uri="{9D8B030D-6E8A-4147-A177-3AD203B41FA5}">
                      <a16:colId xmlns:a16="http://schemas.microsoft.com/office/drawing/2014/main" val="4012103999"/>
                    </a:ext>
                  </a:extLst>
                </a:gridCol>
                <a:gridCol w="2171700">
                  <a:extLst>
                    <a:ext uri="{9D8B030D-6E8A-4147-A177-3AD203B41FA5}">
                      <a16:colId xmlns:a16="http://schemas.microsoft.com/office/drawing/2014/main" val="9825559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dirty="0"/>
                        <a:t>LAB HEAD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946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Non-Honours</a:t>
                      </a:r>
                    </a:p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(P1, A1, P2, A2, ExC1XY, </a:t>
                      </a:r>
                      <a:r>
                        <a:rPr lang="en-GB" dirty="0" err="1">
                          <a:solidFill>
                            <a:schemeClr val="bg1"/>
                          </a:solidFill>
                        </a:rPr>
                        <a:t>SciSkills</a:t>
                      </a: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, MA, P2T)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Honours</a:t>
                      </a:r>
                    </a:p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(P3, P45, A345, PGT)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28097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Creation of lab timetable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✔️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86379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Selection of Class Representatives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✔️?</a:t>
                      </a:r>
                    </a:p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94565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Processing Good Cause Claims (labs)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✔️</a:t>
                      </a:r>
                    </a:p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✔️</a:t>
                      </a:r>
                    </a:p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45468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General class administration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✔️</a:t>
                      </a:r>
                    </a:p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✔️</a:t>
                      </a:r>
                    </a:p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2156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Class assessment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✔️</a:t>
                      </a:r>
                    </a:p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✔️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06645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Finalisation of class grades and presentation of these to exam board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✔️</a:t>
                      </a:r>
                    </a:p>
                    <a:p>
                      <a:pPr algn="ctr"/>
                      <a:r>
                        <a:rPr lang="en-GB" dirty="0"/>
                        <a:t>(Presented to class head)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✔️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12404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Tracking of attendance at labs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✔️</a:t>
                      </a:r>
                    </a:p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✔️</a:t>
                      </a:r>
                    </a:p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732533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8291ABD-5DD7-0336-9F1D-E067D353B456}"/>
              </a:ext>
            </a:extLst>
          </p:cNvPr>
          <p:cNvSpPr txBox="1"/>
          <p:nvPr/>
        </p:nvSpPr>
        <p:spPr>
          <a:xfrm>
            <a:off x="10431141" y="3033236"/>
            <a:ext cx="176085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Train your demonstrators in what they be asked to do and how they should act.</a:t>
            </a:r>
          </a:p>
        </p:txBody>
      </p:sp>
    </p:spTree>
    <p:extLst>
      <p:ext uri="{BB962C8B-B14F-4D97-AF65-F5344CB8AC3E}">
        <p14:creationId xmlns:p14="http://schemas.microsoft.com/office/powerpoint/2010/main" val="17480336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605E9-4CBC-9C30-456C-2D24C25816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ASSESSING YOUR COURSE</a:t>
            </a:r>
          </a:p>
        </p:txBody>
      </p:sp>
    </p:spTree>
    <p:extLst>
      <p:ext uri="{BB962C8B-B14F-4D97-AF65-F5344CB8AC3E}">
        <p14:creationId xmlns:p14="http://schemas.microsoft.com/office/powerpoint/2010/main" val="39490397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606B86-B6FF-C731-ACDB-86DC5B657D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alf-frame 3">
            <a:extLst>
              <a:ext uri="{FF2B5EF4-FFF2-40B4-BE49-F238E27FC236}">
                <a16:creationId xmlns:a16="http://schemas.microsoft.com/office/drawing/2014/main" id="{EC4E83EE-5F0F-4217-6072-B8027D27652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halfFrame">
            <a:avLst>
              <a:gd name="adj1" fmla="val 10450"/>
              <a:gd name="adj2" fmla="val 12432"/>
            </a:avLst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" name="Picture 5" descr="UoG_keyline.eps">
            <a:extLst>
              <a:ext uri="{FF2B5EF4-FFF2-40B4-BE49-F238E27FC236}">
                <a16:creationId xmlns:a16="http://schemas.microsoft.com/office/drawing/2014/main" id="{D406A062-F845-1F81-A049-B1D6AF78454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3831" y="63000"/>
            <a:ext cx="1968500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6D4F803F-D52E-0C0E-8FBE-98597B96C9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95476" y="63000"/>
            <a:ext cx="1094859" cy="6228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96AF6B0-D15C-A957-71C6-5FDD8BE6D1CA}"/>
              </a:ext>
            </a:extLst>
          </p:cNvPr>
          <p:cNvSpPr txBox="1"/>
          <p:nvPr/>
        </p:nvSpPr>
        <p:spPr>
          <a:xfrm>
            <a:off x="1173892" y="1025611"/>
            <a:ext cx="10923373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Assessing students – formative and summative</a:t>
            </a:r>
          </a:p>
          <a:p>
            <a:pPr marL="800100" lvl="1" indent="-342900">
              <a:lnSpc>
                <a:spcPct val="150000"/>
              </a:lnSpc>
              <a:buFont typeface="Wingdings" pitchFamily="2" charset="2"/>
              <a:buChar char=""/>
            </a:pPr>
            <a:r>
              <a:rPr lang="en-GB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Formative assessment provides material for feedback to students and teachers</a:t>
            </a:r>
          </a:p>
          <a:p>
            <a:pPr marL="800100" lvl="1" indent="-342900">
              <a:lnSpc>
                <a:spcPct val="150000"/>
              </a:lnSpc>
              <a:buFont typeface="Wingdings" pitchFamily="2" charset="2"/>
              <a:buChar char=""/>
            </a:pPr>
            <a:r>
              <a:rPr lang="en-GB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Summative assessment should result in evidence of achievement and will be used to make decisions about progress or qualification.  </a:t>
            </a:r>
          </a:p>
          <a:p>
            <a:endParaRPr lang="en-GB" sz="2400" dirty="0"/>
          </a:p>
          <a:p>
            <a:r>
              <a:rPr lang="en-GB" sz="2400" dirty="0"/>
              <a:t>Basically … summative counts to the final course grades, formative does not.</a:t>
            </a:r>
          </a:p>
          <a:p>
            <a:endParaRPr lang="en-GB" sz="2400" dirty="0"/>
          </a:p>
          <a:p>
            <a:r>
              <a:rPr lang="en-GB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 assessment should always be designed to address the course Intended Learning Outcomes (ILOs).  </a:t>
            </a:r>
          </a:p>
          <a:p>
            <a:endParaRPr lang="en-GB" sz="24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buFont typeface="Wingdings" pitchFamily="2" charset="2"/>
              <a:buChar char="§"/>
            </a:pPr>
            <a:r>
              <a:rPr lang="en-GB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student’s grade for a course is based on their performance in the summative assessment, which typically consists of a weighted combination of several “Components of Assessment”. </a:t>
            </a:r>
            <a:endParaRPr lang="en-GB" sz="24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AE54148-0574-171A-ED49-2F3F9ACCC7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6162" y="103938"/>
            <a:ext cx="7342592" cy="516156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Assessment</a:t>
            </a:r>
          </a:p>
        </p:txBody>
      </p:sp>
    </p:spTree>
    <p:extLst>
      <p:ext uri="{BB962C8B-B14F-4D97-AF65-F5344CB8AC3E}">
        <p14:creationId xmlns:p14="http://schemas.microsoft.com/office/powerpoint/2010/main" val="13496615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876</TotalTime>
  <Words>2133</Words>
  <Application>Microsoft Macintosh PowerPoint</Application>
  <PresentationFormat>Widescreen</PresentationFormat>
  <Paragraphs>632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Calibri</vt:lpstr>
      <vt:lpstr>Calibri Light</vt:lpstr>
      <vt:lpstr>Geneva</vt:lpstr>
      <vt:lpstr>Wingdings</vt:lpstr>
      <vt:lpstr>Office Theme</vt:lpstr>
      <vt:lpstr>School of Physics &amp; Astronomy</vt:lpstr>
      <vt:lpstr> INTRODUCTION TO THE ROLE ASSESSING YOUR COURSE</vt:lpstr>
      <vt:lpstr>Content</vt:lpstr>
      <vt:lpstr> INTRODUCTION TO THE ROLE </vt:lpstr>
      <vt:lpstr>The role of Class and Lab head</vt:lpstr>
      <vt:lpstr>Responsibilities</vt:lpstr>
      <vt:lpstr>Responsibilities</vt:lpstr>
      <vt:lpstr>ASSESSING YOUR COURSE</vt:lpstr>
      <vt:lpstr>Assessment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Sneddon</dc:creator>
  <cp:lastModifiedBy>Peter Sneddon</cp:lastModifiedBy>
  <cp:revision>52</cp:revision>
  <dcterms:created xsi:type="dcterms:W3CDTF">2023-08-17T07:21:58Z</dcterms:created>
  <dcterms:modified xsi:type="dcterms:W3CDTF">2024-08-16T13:37:54Z</dcterms:modified>
</cp:coreProperties>
</file>