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1380" r:id="rId4"/>
    <p:sldId id="1379" r:id="rId5"/>
    <p:sldId id="492" r:id="rId6"/>
    <p:sldId id="495" r:id="rId7"/>
    <p:sldId id="497" r:id="rId8"/>
    <p:sldId id="496" r:id="rId9"/>
    <p:sldId id="493" r:id="rId10"/>
    <p:sldId id="494" r:id="rId11"/>
    <p:sldId id="500" r:id="rId12"/>
    <p:sldId id="498" r:id="rId13"/>
    <p:sldId id="4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74" d="100"/>
          <a:sy n="74" d="100"/>
        </p:scale>
        <p:origin x="6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4510E-9E9A-4D34-87E7-DCBE6AE6009C}" type="datetimeFigureOut">
              <a:rPr lang="en-GB" smtClean="0"/>
              <a:t>30/10/2024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322EC-A123-4C0B-9962-0BB10A2E0D49}" type="slidenum">
              <a:rPr lang="en-GB" smtClean="0"/>
              <a:t>‹#›</a:t>
            </a:fld>
            <a:endParaRPr lang="en-GB"/>
          </a:p>
        </p:txBody>
      </p:sp>
    </p:spTree>
    <p:extLst>
      <p:ext uri="{BB962C8B-B14F-4D97-AF65-F5344CB8AC3E}">
        <p14:creationId xmlns:p14="http://schemas.microsoft.com/office/powerpoint/2010/main" val="323428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339786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28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64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a:t>FTE:</a:t>
            </a:r>
          </a:p>
          <a:p>
            <a:pPr marL="0" indent="0">
              <a:buFontTx/>
              <a:buNone/>
            </a:pPr>
            <a:endParaRPr lang="en-GB"/>
          </a:p>
          <a:p>
            <a:pPr marL="0" indent="0">
              <a:buFontTx/>
              <a:buNone/>
            </a:pPr>
            <a:r>
              <a:rPr lang="en-GB" err="1"/>
              <a:t>HoCRS</a:t>
            </a:r>
            <a:r>
              <a:rPr lang="en-GB"/>
              <a:t>:	1 FTE	Headcount 1</a:t>
            </a:r>
          </a:p>
          <a:p>
            <a:pPr marL="0" indent="0">
              <a:buFontTx/>
              <a:buNone/>
            </a:pPr>
            <a:endParaRPr lang="en-GB"/>
          </a:p>
          <a:p>
            <a:pPr marL="0" indent="0">
              <a:buFontTx/>
              <a:buNone/>
            </a:pPr>
            <a:r>
              <a:rPr lang="en-GB"/>
              <a:t>Snr IE Mgr:	1 FTE	Headcount 1</a:t>
            </a:r>
          </a:p>
          <a:p>
            <a:pPr marL="0" indent="0">
              <a:buFontTx/>
              <a:buNone/>
            </a:pPr>
            <a:r>
              <a:rPr lang="en-GB"/>
              <a:t>IE </a:t>
            </a:r>
            <a:r>
              <a:rPr lang="en-GB" err="1"/>
              <a:t>Mgrs</a:t>
            </a:r>
            <a:r>
              <a:rPr lang="en-GB"/>
              <a:t>	3 FTE	Headcount 3</a:t>
            </a:r>
          </a:p>
          <a:p>
            <a:pPr marL="0" indent="0">
              <a:buFontTx/>
              <a:buNone/>
            </a:pPr>
            <a:r>
              <a:rPr lang="en-GB"/>
              <a:t>Research Admin 1 FTE	Headcount 1</a:t>
            </a:r>
          </a:p>
          <a:p>
            <a:pPr marL="0" indent="0">
              <a:buFontTx/>
              <a:buNone/>
            </a:pPr>
            <a:endParaRPr lang="en-GB"/>
          </a:p>
          <a:p>
            <a:pPr marL="0" indent="0">
              <a:buFontTx/>
              <a:buNone/>
            </a:pPr>
            <a:r>
              <a:rPr lang="en-GB"/>
              <a:t>Research &amp; Biz Dev Mgr:	1 FTE	Headcount 1</a:t>
            </a:r>
          </a:p>
          <a:p>
            <a:pPr marL="0" indent="0">
              <a:buFontTx/>
              <a:buNone/>
            </a:pPr>
            <a:r>
              <a:rPr lang="en-GB"/>
              <a:t>RDMs	2.8FTE	Headcount 4</a:t>
            </a:r>
          </a:p>
          <a:p>
            <a:pPr marL="0" indent="0">
              <a:buFontTx/>
              <a:buNone/>
            </a:pPr>
            <a:endParaRPr lang="en-GB"/>
          </a:p>
          <a:p>
            <a:pPr marL="0" indent="0">
              <a:buFontTx/>
              <a:buNone/>
            </a:pPr>
            <a:r>
              <a:rPr lang="en-GB"/>
              <a:t>RSM:	1 FTE	</a:t>
            </a:r>
            <a:r>
              <a:rPr lang="en-GB" err="1"/>
              <a:t>Headount</a:t>
            </a:r>
            <a:r>
              <a:rPr lang="en-GB"/>
              <a:t> 1</a:t>
            </a:r>
          </a:p>
          <a:p>
            <a:pPr marL="0" indent="0">
              <a:buFontTx/>
              <a:buNone/>
            </a:pPr>
            <a:r>
              <a:rPr lang="en-GB"/>
              <a:t>PCs:	12.2 FTE	Headcount 13</a:t>
            </a:r>
          </a:p>
          <a:p>
            <a:pPr marL="0" indent="0">
              <a:buFontTx/>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I&amp;I Mgr	1 FTE	Headcount 1 (funded from EPSRC IAA Project)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Impact Officer	1 FTE	Headcount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KE Associates	3.9FTE	Headcount 4 (funded from EPSRC IAA Project)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IAA Digital Comms 0.6FTE	Headcount 1 (funded from EPSRC IAA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374563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88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28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23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65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7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30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9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314B-0D19-DF79-156D-712416B930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DA76A2-7396-D509-F61D-323966366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940380-988A-4818-A12B-40D43AA19B64}"/>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5" name="Footer Placeholder 4">
            <a:extLst>
              <a:ext uri="{FF2B5EF4-FFF2-40B4-BE49-F238E27FC236}">
                <a16:creationId xmlns:a16="http://schemas.microsoft.com/office/drawing/2014/main" id="{26636095-803B-FEE8-61CD-97E1519D99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1158F-B217-4F12-F491-B56E84E526D0}"/>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366728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FD33-752B-E62A-F974-FBA76C32B9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AD4DEA-5D07-6C75-06CA-7996AADCDB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7FF38A-40D2-54ED-A87D-1AC75B7A5A91}"/>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5" name="Footer Placeholder 4">
            <a:extLst>
              <a:ext uri="{FF2B5EF4-FFF2-40B4-BE49-F238E27FC236}">
                <a16:creationId xmlns:a16="http://schemas.microsoft.com/office/drawing/2014/main" id="{DB64EE54-0607-DB5C-DEB4-4CCB4FED9E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12330C-3A6B-F0DC-6B90-82D7EB88C608}"/>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334706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5CE6A9-99D0-CA27-E44A-7EE6DAE7A5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9B9E22-5224-2AA2-FCF0-8B5CD59720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46F413-533C-14A1-A1FA-9ABA71C1B75A}"/>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5" name="Footer Placeholder 4">
            <a:extLst>
              <a:ext uri="{FF2B5EF4-FFF2-40B4-BE49-F238E27FC236}">
                <a16:creationId xmlns:a16="http://schemas.microsoft.com/office/drawing/2014/main" id="{72FBF90E-93AB-B39B-0CAB-027CBF6CD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F7913-300B-2DC1-7DE8-B55C2F63AA2F}"/>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194191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1346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5782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65433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418" y="1657926"/>
            <a:ext cx="6629400" cy="789709"/>
          </a:xfrm>
        </p:spPr>
        <p:txBody>
          <a:bodyPr anchor="t">
            <a:normAutofit/>
          </a:bodyPr>
          <a:lstStyle>
            <a:lvl1pPr algn="l">
              <a:defRPr sz="28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0418" y="3015529"/>
            <a:ext cx="5680364" cy="623598"/>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156278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3619908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73133" y="1705342"/>
            <a:ext cx="11487066" cy="4932963"/>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70029598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48370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63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C994-5BC8-48B7-21E9-C7385F9353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ED4544-9E84-C9D2-D85D-F1338B771B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617445-FFD8-324C-F293-96855F935D02}"/>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5" name="Footer Placeholder 4">
            <a:extLst>
              <a:ext uri="{FF2B5EF4-FFF2-40B4-BE49-F238E27FC236}">
                <a16:creationId xmlns:a16="http://schemas.microsoft.com/office/drawing/2014/main" id="{C64234EC-79BE-4FFC-20C1-4DA77C821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AFC985-FDDE-3D7B-84F5-813C82ED403E}"/>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5577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6AB9-0714-B783-A2A6-AD46EFDF9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397B72-EC64-0CF3-9950-F73F1AC40F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B1BBF1-47BC-F9CB-4978-CB7B7BBF918C}"/>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5" name="Footer Placeholder 4">
            <a:extLst>
              <a:ext uri="{FF2B5EF4-FFF2-40B4-BE49-F238E27FC236}">
                <a16:creationId xmlns:a16="http://schemas.microsoft.com/office/drawing/2014/main" id="{07DC7AE6-B765-58EA-6089-18C892B82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B6EC53-EEC5-09BB-C9A0-21D7CC004EF8}"/>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280134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AE70-3133-213F-9C61-E6B7D9DC87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E74DAB-2ADF-9590-7DBB-D06536265D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7A755F-DA33-79C1-5AAA-076124FFD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10E36F-3FA0-DFAA-D9EB-532F342B0BB7}"/>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6" name="Footer Placeholder 5">
            <a:extLst>
              <a:ext uri="{FF2B5EF4-FFF2-40B4-BE49-F238E27FC236}">
                <a16:creationId xmlns:a16="http://schemas.microsoft.com/office/drawing/2014/main" id="{5D570F53-6BAA-8F21-3E20-408E47EBAE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F25D56-9164-4098-C5AE-316D4144DA16}"/>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60791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BFB8-E671-3DBB-0DAF-E32EF5984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8CBAD2-2183-5C12-DD8F-CFBB2F012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5FCC12-5F57-C1FC-D8A8-A6E18CFC5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E10FA4-5E95-C667-27F9-093672945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89850-DDC1-6A63-A369-142DD4E9F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05E114-44D9-66F1-4707-9CEF39170F4D}"/>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8" name="Footer Placeholder 7">
            <a:extLst>
              <a:ext uri="{FF2B5EF4-FFF2-40B4-BE49-F238E27FC236}">
                <a16:creationId xmlns:a16="http://schemas.microsoft.com/office/drawing/2014/main" id="{F1C55995-8165-14E2-5D9F-F1A4C3C1B5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929FD2-FBB8-F3BD-99D9-F5A667D60F7E}"/>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167438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0B59-8A72-4E0A-7F3B-C7A83B799B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29BF47-9F68-B5C4-B810-8F1F163EB885}"/>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4" name="Footer Placeholder 3">
            <a:extLst>
              <a:ext uri="{FF2B5EF4-FFF2-40B4-BE49-F238E27FC236}">
                <a16:creationId xmlns:a16="http://schemas.microsoft.com/office/drawing/2014/main" id="{220835B2-492D-C064-7A7D-4F4FAF5994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CCB663-D6CA-6A1A-DC3C-64B88EE0E118}"/>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262134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8EEAF-64E8-B9CC-C1AA-35443E2E45AC}"/>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3" name="Footer Placeholder 2">
            <a:extLst>
              <a:ext uri="{FF2B5EF4-FFF2-40B4-BE49-F238E27FC236}">
                <a16:creationId xmlns:a16="http://schemas.microsoft.com/office/drawing/2014/main" id="{84E9F303-FB3D-1706-F690-02979E263E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67AF9A-224E-374F-AE1D-7C3F74FB3791}"/>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413949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BD9D-5F3D-91D0-5003-B326D961D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0B8DAD-A187-70D6-2CE2-0D296F6EED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61E61E-F166-A33C-E154-C789AD319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B5C91-74C1-D2C4-FDBF-C317E5FABD0E}"/>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6" name="Footer Placeholder 5">
            <a:extLst>
              <a:ext uri="{FF2B5EF4-FFF2-40B4-BE49-F238E27FC236}">
                <a16:creationId xmlns:a16="http://schemas.microsoft.com/office/drawing/2014/main" id="{D089F0F8-29DE-F7F4-ADCC-DF5F549A73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2803F7-37AB-8CE1-97B0-4FEB898A6E98}"/>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27296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1895-A2C4-A040-5D6C-E8FB129E4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E0454D-4FE2-503B-6B18-1B8D9CC1D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98BC24-1FF0-DAB7-E4D8-BBBD0464E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2F0E5-BEEB-4D22-B1FC-E316F35AB53B}"/>
              </a:ext>
            </a:extLst>
          </p:cNvPr>
          <p:cNvSpPr>
            <a:spLocks noGrp="1"/>
          </p:cNvSpPr>
          <p:nvPr>
            <p:ph type="dt" sz="half" idx="10"/>
          </p:nvPr>
        </p:nvSpPr>
        <p:spPr/>
        <p:txBody>
          <a:bodyPr/>
          <a:lstStyle/>
          <a:p>
            <a:fld id="{082513E4-3E0F-472B-844B-A838B7C0FC1D}" type="datetimeFigureOut">
              <a:rPr lang="en-GB" smtClean="0"/>
              <a:t>30/10/2024</a:t>
            </a:fld>
            <a:endParaRPr lang="en-GB"/>
          </a:p>
        </p:txBody>
      </p:sp>
      <p:sp>
        <p:nvSpPr>
          <p:cNvPr id="6" name="Footer Placeholder 5">
            <a:extLst>
              <a:ext uri="{FF2B5EF4-FFF2-40B4-BE49-F238E27FC236}">
                <a16:creationId xmlns:a16="http://schemas.microsoft.com/office/drawing/2014/main" id="{2E12FDDA-C41D-0434-6758-E71B1B6663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E89DD-5754-9F72-4A52-54A62D912FE1}"/>
              </a:ext>
            </a:extLst>
          </p:cNvPr>
          <p:cNvSpPr>
            <a:spLocks noGrp="1"/>
          </p:cNvSpPr>
          <p:nvPr>
            <p:ph type="sldNum" sz="quarter" idx="12"/>
          </p:nvPr>
        </p:nvSpPr>
        <p:spPr/>
        <p:txBody>
          <a:bodyPr/>
          <a:lstStyle/>
          <a:p>
            <a:fld id="{71CEECF5-BE5F-45A3-9F8F-E777708C293E}" type="slidenum">
              <a:rPr lang="en-GB" smtClean="0"/>
              <a:t>‹#›</a:t>
            </a:fld>
            <a:endParaRPr lang="en-GB"/>
          </a:p>
        </p:txBody>
      </p:sp>
    </p:spTree>
    <p:extLst>
      <p:ext uri="{BB962C8B-B14F-4D97-AF65-F5344CB8AC3E}">
        <p14:creationId xmlns:p14="http://schemas.microsoft.com/office/powerpoint/2010/main" val="370895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A2521-7737-8C14-E30F-9099D225C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E30A4-C66D-278A-9540-864CB7CE81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0BCC01-A183-009F-9A9B-1053E8D41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513E4-3E0F-472B-844B-A838B7C0FC1D}" type="datetimeFigureOut">
              <a:rPr lang="en-GB" smtClean="0"/>
              <a:t>30/10/2024</a:t>
            </a:fld>
            <a:endParaRPr lang="en-GB"/>
          </a:p>
        </p:txBody>
      </p:sp>
      <p:sp>
        <p:nvSpPr>
          <p:cNvPr id="5" name="Footer Placeholder 4">
            <a:extLst>
              <a:ext uri="{FF2B5EF4-FFF2-40B4-BE49-F238E27FC236}">
                <a16:creationId xmlns:a16="http://schemas.microsoft.com/office/drawing/2014/main" id="{AFDFAF6B-5BAC-5640-496C-96445F21F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5E843E-ABA9-AC28-49C9-B8A1026F8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EECF5-BE5F-45A3-9F8F-E777708C293E}" type="slidenum">
              <a:rPr lang="en-GB" smtClean="0"/>
              <a:t>‹#›</a:t>
            </a:fld>
            <a:endParaRPr lang="en-GB"/>
          </a:p>
        </p:txBody>
      </p:sp>
    </p:spTree>
    <p:extLst>
      <p:ext uri="{BB962C8B-B14F-4D97-AF65-F5344CB8AC3E}">
        <p14:creationId xmlns:p14="http://schemas.microsoft.com/office/powerpoint/2010/main" val="289979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30/10/2024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7738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file:///\\campus.gla.ac.uk\SSD_Dept_Data_D\CSE\CSEPublic\TRM\Templates\Costing%20Request%20Form.xlsx" TargetMode="Externa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F9B8-0590-E149-7272-F8B9ABF16E42}"/>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9175A25C-D97A-AD10-7E1F-B9D9A20F8420}"/>
              </a:ext>
            </a:extLst>
          </p:cNvPr>
          <p:cNvSpPr>
            <a:spLocks noGrp="1"/>
          </p:cNvSpPr>
          <p:nvPr>
            <p:ph type="subTitle" idx="1"/>
          </p:nvPr>
        </p:nvSpPr>
        <p:spPr/>
        <p:txBody>
          <a:bodyPr/>
          <a:lstStyle/>
          <a:p>
            <a:endParaRPr lang="en-GB"/>
          </a:p>
        </p:txBody>
      </p:sp>
      <p:pic>
        <p:nvPicPr>
          <p:cNvPr id="5" name="Picture 4" descr="The tower of the main building with the city in the background">
            <a:extLst>
              <a:ext uri="{FF2B5EF4-FFF2-40B4-BE49-F238E27FC236}">
                <a16:creationId xmlns:a16="http://schemas.microsoft.com/office/drawing/2014/main" id="{2943BABF-2D3F-FE80-A536-EB8489FB862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70FDE04-6153-7ED0-7E1E-ECF0735E339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pic>
        <p:nvPicPr>
          <p:cNvPr id="6" name="Picture 5">
            <a:extLst>
              <a:ext uri="{FF2B5EF4-FFF2-40B4-BE49-F238E27FC236}">
                <a16:creationId xmlns:a16="http://schemas.microsoft.com/office/drawing/2014/main" id="{2C1DBC34-5F62-2A66-8F55-E7DCDD14F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40831"/>
            <a:ext cx="1907704" cy="1122179"/>
          </a:xfrm>
          <a:prstGeom prst="rect">
            <a:avLst/>
          </a:prstGeom>
        </p:spPr>
      </p:pic>
      <p:sp>
        <p:nvSpPr>
          <p:cNvPr id="7" name="Title 1">
            <a:extLst>
              <a:ext uri="{FF2B5EF4-FFF2-40B4-BE49-F238E27FC236}">
                <a16:creationId xmlns:a16="http://schemas.microsoft.com/office/drawing/2014/main" id="{2D4803AB-AA79-9A26-6252-A4FC8890D1DC}"/>
              </a:ext>
            </a:extLst>
          </p:cNvPr>
          <p:cNvSpPr txBox="1">
            <a:spLocks/>
          </p:cNvSpPr>
          <p:nvPr/>
        </p:nvSpPr>
        <p:spPr>
          <a:xfrm>
            <a:off x="595293" y="1333489"/>
            <a:ext cx="6551819" cy="114142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b="1" dirty="0">
                <a:solidFill>
                  <a:schemeClr val="accent1">
                    <a:lumMod val="75000"/>
                  </a:schemeClr>
                </a:solidFill>
              </a:rPr>
              <a:t>Research Support Office - Overview</a:t>
            </a:r>
          </a:p>
        </p:txBody>
      </p:sp>
      <p:sp>
        <p:nvSpPr>
          <p:cNvPr id="9" name="Subtitle 2">
            <a:extLst>
              <a:ext uri="{FF2B5EF4-FFF2-40B4-BE49-F238E27FC236}">
                <a16:creationId xmlns:a16="http://schemas.microsoft.com/office/drawing/2014/main" id="{3448818D-2BD7-51E0-C495-5E995227DEB9}"/>
              </a:ext>
            </a:extLst>
          </p:cNvPr>
          <p:cNvSpPr txBox="1">
            <a:spLocks/>
          </p:cNvSpPr>
          <p:nvPr/>
        </p:nvSpPr>
        <p:spPr>
          <a:xfrm>
            <a:off x="690418" y="2655933"/>
            <a:ext cx="7299547" cy="9384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solidFill>
                  <a:schemeClr val="accent1">
                    <a:lumMod val="75000"/>
                  </a:schemeClr>
                </a:solidFill>
              </a:rPr>
              <a:t>Project Coordinator - College of Science &amp; Engineering</a:t>
            </a:r>
          </a:p>
        </p:txBody>
      </p:sp>
    </p:spTree>
    <p:extLst>
      <p:ext uri="{BB962C8B-B14F-4D97-AF65-F5344CB8AC3E}">
        <p14:creationId xmlns:p14="http://schemas.microsoft.com/office/powerpoint/2010/main" val="413795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a:xfrm>
            <a:off x="2549236" y="533614"/>
            <a:ext cx="9210963" cy="718424"/>
          </a:xfrm>
        </p:spPr>
        <p:txBody>
          <a:bodyPr/>
          <a:lstStyle/>
          <a:p>
            <a:r>
              <a:rPr lang="en-US" dirty="0">
                <a:solidFill>
                  <a:schemeClr val="tx1"/>
                </a:solidFill>
              </a:rPr>
              <a:t>   Award set up</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a:xfrm>
            <a:off x="558684" y="1638987"/>
            <a:ext cx="11474450" cy="5022994"/>
          </a:xfrm>
        </p:spPr>
        <p:txBody>
          <a:bodyPr>
            <a:normAutofit/>
          </a:bodyPr>
          <a:lstStyle/>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p:txBody>
      </p:sp>
      <p:cxnSp>
        <p:nvCxnSpPr>
          <p:cNvPr id="9" name="Straight Connector 8">
            <a:extLst>
              <a:ext uri="{FF2B5EF4-FFF2-40B4-BE49-F238E27FC236}">
                <a16:creationId xmlns:a16="http://schemas.microsoft.com/office/drawing/2014/main" id="{3652E15C-DA66-15D7-B660-2AA30E438C7F}"/>
              </a:ext>
            </a:extLst>
          </p:cNvPr>
          <p:cNvCxnSpPr>
            <a:cxnSpLocks/>
          </p:cNvCxnSpPr>
          <p:nvPr/>
        </p:nvCxnSpPr>
        <p:spPr>
          <a:xfrm flipH="1">
            <a:off x="8621486" y="4049486"/>
            <a:ext cx="409304" cy="714103"/>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464D02A-6C01-0976-F732-E47DCD80E9F3}"/>
              </a:ext>
            </a:extLst>
          </p:cNvPr>
          <p:cNvSpPr txBox="1"/>
          <p:nvPr/>
        </p:nvSpPr>
        <p:spPr>
          <a:xfrm>
            <a:off x="161447" y="1593428"/>
            <a:ext cx="11502924" cy="584775"/>
          </a:xfrm>
          <a:prstGeom prst="rect">
            <a:avLst/>
          </a:prstGeom>
          <a:noFill/>
        </p:spPr>
        <p:txBody>
          <a:bodyPr wrap="square" rtlCol="0">
            <a:spAutoFit/>
          </a:bodyPr>
          <a:lstStyle/>
          <a:p>
            <a:r>
              <a:rPr lang="en-GB" sz="1400" dirty="0"/>
              <a:t> </a:t>
            </a:r>
            <a:r>
              <a:rPr lang="en-GB" sz="1600" dirty="0"/>
              <a:t>After confirmation of funding , the PI should forward this correspondence to their PC. The PC will monitor the funder portal for Award letter etc. Once received, your PC will initiate the acceptance and award approval process. </a:t>
            </a:r>
          </a:p>
        </p:txBody>
      </p:sp>
      <p:sp>
        <p:nvSpPr>
          <p:cNvPr id="42" name="Rectangle: Rounded Corners 41">
            <a:extLst>
              <a:ext uri="{FF2B5EF4-FFF2-40B4-BE49-F238E27FC236}">
                <a16:creationId xmlns:a16="http://schemas.microsoft.com/office/drawing/2014/main" id="{C12F3E7B-6EEE-7EB3-3C65-4F3E05AC6B31}"/>
              </a:ext>
            </a:extLst>
          </p:cNvPr>
          <p:cNvSpPr/>
          <p:nvPr/>
        </p:nvSpPr>
        <p:spPr>
          <a:xfrm>
            <a:off x="558684" y="2233575"/>
            <a:ext cx="9994906" cy="231657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53AA5C2E-030C-D408-FF9A-917B05176E34}"/>
              </a:ext>
            </a:extLst>
          </p:cNvPr>
          <p:cNvSpPr txBox="1"/>
          <p:nvPr/>
        </p:nvSpPr>
        <p:spPr>
          <a:xfrm>
            <a:off x="2885775" y="2397062"/>
            <a:ext cx="2412968" cy="338554"/>
          </a:xfrm>
          <a:prstGeom prst="rect">
            <a:avLst/>
          </a:prstGeom>
          <a:noFill/>
        </p:spPr>
        <p:txBody>
          <a:bodyPr wrap="none" rtlCol="0">
            <a:spAutoFit/>
          </a:bodyPr>
          <a:lstStyle/>
          <a:p>
            <a:r>
              <a:rPr lang="en-GB" sz="1600" dirty="0"/>
              <a:t>Led by Project Coordinator</a:t>
            </a:r>
          </a:p>
        </p:txBody>
      </p:sp>
      <p:sp>
        <p:nvSpPr>
          <p:cNvPr id="49" name="Rectangle: Rounded Corners 4">
            <a:extLst>
              <a:ext uri="{FF2B5EF4-FFF2-40B4-BE49-F238E27FC236}">
                <a16:creationId xmlns:a16="http://schemas.microsoft.com/office/drawing/2014/main" id="{458E0B11-C843-A8DF-C00F-4454BB0EA0C9}"/>
              </a:ext>
            </a:extLst>
          </p:cNvPr>
          <p:cNvSpPr txBox="1"/>
          <p:nvPr/>
        </p:nvSpPr>
        <p:spPr>
          <a:xfrm>
            <a:off x="944206" y="3391860"/>
            <a:ext cx="988729" cy="1077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Review award letter (figures and conditions) and agree start date with PI</a:t>
            </a:r>
          </a:p>
        </p:txBody>
      </p:sp>
      <p:sp>
        <p:nvSpPr>
          <p:cNvPr id="61" name="Rectangle: Rounded Corners 4">
            <a:extLst>
              <a:ext uri="{FF2B5EF4-FFF2-40B4-BE49-F238E27FC236}">
                <a16:creationId xmlns:a16="http://schemas.microsoft.com/office/drawing/2014/main" id="{A22F94AD-4AEE-60AE-4D20-A1452A5408DB}"/>
              </a:ext>
            </a:extLst>
          </p:cNvPr>
          <p:cNvSpPr txBox="1"/>
          <p:nvPr/>
        </p:nvSpPr>
        <p:spPr>
          <a:xfrm>
            <a:off x="2449399" y="2955933"/>
            <a:ext cx="954312" cy="1350900"/>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dirty="0">
                <a:solidFill>
                  <a:schemeClr val="accent1">
                    <a:lumMod val="50000"/>
                  </a:schemeClr>
                </a:solidFill>
              </a:rPr>
              <a:t>Formal award acceptance on funder system </a:t>
            </a:r>
            <a:endParaRPr lang="en-GB" sz="1200" kern="1200" dirty="0">
              <a:solidFill>
                <a:schemeClr val="accent1">
                  <a:lumMod val="50000"/>
                </a:schemeClr>
              </a:solidFill>
            </a:endParaRPr>
          </a:p>
        </p:txBody>
      </p:sp>
      <p:sp>
        <p:nvSpPr>
          <p:cNvPr id="64" name="Rectangle: Rounded Corners 4">
            <a:extLst>
              <a:ext uri="{FF2B5EF4-FFF2-40B4-BE49-F238E27FC236}">
                <a16:creationId xmlns:a16="http://schemas.microsoft.com/office/drawing/2014/main" id="{79C086ED-4375-88CE-917E-8DAC83E2E21B}"/>
              </a:ext>
            </a:extLst>
          </p:cNvPr>
          <p:cNvSpPr txBox="1"/>
          <p:nvPr/>
        </p:nvSpPr>
        <p:spPr>
          <a:xfrm>
            <a:off x="3650289" y="2939872"/>
            <a:ext cx="922910" cy="1366961"/>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accent1">
                    <a:lumMod val="50000"/>
                  </a:schemeClr>
                </a:solidFill>
              </a:rPr>
              <a:t>Award workflow approval</a:t>
            </a:r>
            <a:r>
              <a:rPr lang="en-GB" sz="1200" dirty="0">
                <a:solidFill>
                  <a:schemeClr val="accent1">
                    <a:lumMod val="50000"/>
                  </a:schemeClr>
                </a:solidFill>
              </a:rPr>
              <a:t> on ARCP</a:t>
            </a:r>
            <a:endParaRPr lang="en-GB" sz="1200" kern="1200" dirty="0">
              <a:solidFill>
                <a:schemeClr val="accent1">
                  <a:lumMod val="50000"/>
                </a:schemeClr>
              </a:solidFill>
            </a:endParaRPr>
          </a:p>
        </p:txBody>
      </p:sp>
      <p:sp>
        <p:nvSpPr>
          <p:cNvPr id="70" name="Rectangle: Rounded Corners 4">
            <a:extLst>
              <a:ext uri="{FF2B5EF4-FFF2-40B4-BE49-F238E27FC236}">
                <a16:creationId xmlns:a16="http://schemas.microsoft.com/office/drawing/2014/main" id="{C0DC2AA9-0A5F-E032-07E4-A70A7FB05A9E}"/>
              </a:ext>
            </a:extLst>
          </p:cNvPr>
          <p:cNvSpPr txBox="1"/>
          <p:nvPr/>
        </p:nvSpPr>
        <p:spPr>
          <a:xfrm>
            <a:off x="6095998" y="2907117"/>
            <a:ext cx="885535" cy="1392552"/>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dirty="0">
                <a:solidFill>
                  <a:schemeClr val="tx1"/>
                </a:solidFill>
              </a:rPr>
              <a:t>Recruitment starts </a:t>
            </a:r>
            <a:endParaRPr lang="en-GB" sz="1200" kern="1200" dirty="0">
              <a:solidFill>
                <a:schemeClr val="tx1"/>
              </a:solidFill>
            </a:endParaRPr>
          </a:p>
        </p:txBody>
      </p:sp>
      <p:sp>
        <p:nvSpPr>
          <p:cNvPr id="73" name="Rectangle: Rounded Corners 4">
            <a:extLst>
              <a:ext uri="{FF2B5EF4-FFF2-40B4-BE49-F238E27FC236}">
                <a16:creationId xmlns:a16="http://schemas.microsoft.com/office/drawing/2014/main" id="{4985A908-B8AC-FE31-BEC0-2C2C97C82610}"/>
              </a:ext>
            </a:extLst>
          </p:cNvPr>
          <p:cNvSpPr txBox="1"/>
          <p:nvPr/>
        </p:nvSpPr>
        <p:spPr>
          <a:xfrm>
            <a:off x="7347006" y="2896239"/>
            <a:ext cx="885536" cy="1364011"/>
          </a:xfrm>
          <a:prstGeom prst="rect">
            <a:avLst/>
          </a:prstGeom>
          <a:solidFill>
            <a:schemeClr val="accent5">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dirty="0">
                <a:solidFill>
                  <a:schemeClr val="tx1"/>
                </a:solidFill>
              </a:rPr>
              <a:t>Start certificate submission</a:t>
            </a:r>
            <a:endParaRPr lang="en-GB" sz="1200" kern="1200" dirty="0">
              <a:solidFill>
                <a:schemeClr val="tx1"/>
              </a:solidFill>
            </a:endParaRPr>
          </a:p>
        </p:txBody>
      </p:sp>
      <p:sp>
        <p:nvSpPr>
          <p:cNvPr id="76" name="Rectangle: Rounded Corners 4">
            <a:extLst>
              <a:ext uri="{FF2B5EF4-FFF2-40B4-BE49-F238E27FC236}">
                <a16:creationId xmlns:a16="http://schemas.microsoft.com/office/drawing/2014/main" id="{0DB1666A-8937-86FE-302B-B6978E055EEF}"/>
              </a:ext>
            </a:extLst>
          </p:cNvPr>
          <p:cNvSpPr txBox="1"/>
          <p:nvPr/>
        </p:nvSpPr>
        <p:spPr>
          <a:xfrm>
            <a:off x="8767873" y="2896239"/>
            <a:ext cx="915205" cy="1410594"/>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dirty="0">
                <a:solidFill>
                  <a:schemeClr val="tx1"/>
                </a:solidFill>
              </a:rPr>
              <a:t>Final finance Report and award closure </a:t>
            </a:r>
            <a:endParaRPr lang="en-GB" sz="1200" kern="1200" dirty="0">
              <a:solidFill>
                <a:schemeClr val="tx1"/>
              </a:solidFill>
            </a:endParaRPr>
          </a:p>
        </p:txBody>
      </p:sp>
      <p:sp>
        <p:nvSpPr>
          <p:cNvPr id="77" name="Arrow: Right 76">
            <a:extLst>
              <a:ext uri="{FF2B5EF4-FFF2-40B4-BE49-F238E27FC236}">
                <a16:creationId xmlns:a16="http://schemas.microsoft.com/office/drawing/2014/main" id="{61F2C646-E184-E2E5-D15A-90F3C279F69B}"/>
              </a:ext>
            </a:extLst>
          </p:cNvPr>
          <p:cNvSpPr/>
          <p:nvPr/>
        </p:nvSpPr>
        <p:spPr>
          <a:xfrm>
            <a:off x="2056224" y="3342664"/>
            <a:ext cx="241182" cy="237507"/>
          </a:xfrm>
          <a:prstGeom prst="rightArrow">
            <a:avLst>
              <a:gd name="adj1" fmla="val 50000"/>
              <a:gd name="adj2" fmla="val 47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6DF2F829-B9BB-6561-BE7C-354BE36C8A1C}"/>
              </a:ext>
            </a:extLst>
          </p:cNvPr>
          <p:cNvSpPr txBox="1"/>
          <p:nvPr/>
        </p:nvSpPr>
        <p:spPr>
          <a:xfrm>
            <a:off x="349535" y="5095959"/>
            <a:ext cx="11424902" cy="1754326"/>
          </a:xfrm>
          <a:prstGeom prst="rect">
            <a:avLst/>
          </a:prstGeom>
          <a:noFill/>
        </p:spPr>
        <p:txBody>
          <a:bodyPr wrap="square" rtlCol="0">
            <a:spAutoFit/>
          </a:bodyPr>
          <a:lstStyle/>
          <a:p>
            <a:pPr marL="285750" indent="-285750">
              <a:buFont typeface="Arial" panose="020B0604020202020204" pitchFamily="34" charset="0"/>
              <a:buChar char="•"/>
            </a:pPr>
            <a:r>
              <a:rPr lang="en-GB" dirty="0"/>
              <a:t>The process varies depending on funder and scheme</a:t>
            </a:r>
            <a:endParaRPr lang="en-GB" dirty="0">
              <a:solidFill>
                <a:schemeClr val="accent1">
                  <a:lumMod val="50000"/>
                </a:schemeClr>
              </a:solidFill>
            </a:endParaRPr>
          </a:p>
          <a:p>
            <a:pPr marL="285750" indent="-285750">
              <a:buFont typeface="Arial" panose="020B0604020202020204" pitchFamily="34" charset="0"/>
              <a:buChar char="•"/>
            </a:pPr>
            <a:r>
              <a:rPr lang="en-GB" dirty="0">
                <a:solidFill>
                  <a:schemeClr val="accent1">
                    <a:lumMod val="50000"/>
                  </a:schemeClr>
                </a:solidFill>
              </a:rPr>
              <a:t>The award set up process will usually involve PC, PI, Finance and HR (in some cases contracts)</a:t>
            </a:r>
          </a:p>
          <a:p>
            <a:pPr marL="285750" indent="-285750">
              <a:buFont typeface="Arial" panose="020B0604020202020204" pitchFamily="34" charset="0"/>
              <a:buChar char="•"/>
            </a:pPr>
            <a:r>
              <a:rPr lang="en-GB" dirty="0"/>
              <a:t>Once award is active, PI will receive automatically generated financial reports monthly. Any questions regarding expenditure can be sent to Project Coordinator</a:t>
            </a:r>
          </a:p>
          <a:p>
            <a:pPr marL="285750" indent="-285750">
              <a:buFont typeface="Arial" panose="020B0604020202020204" pitchFamily="34" charset="0"/>
              <a:buChar char="•"/>
            </a:pPr>
            <a:r>
              <a:rPr lang="en-GB" dirty="0"/>
              <a:t>Project reporting (regarding deliverables etc) is a responsibility of the PI</a:t>
            </a:r>
          </a:p>
          <a:p>
            <a:pPr marL="285750" indent="-285750">
              <a:buFont typeface="Arial" panose="020B0604020202020204" pitchFamily="34" charset="0"/>
              <a:buChar char="•"/>
            </a:pPr>
            <a:endParaRPr lang="en-GB" dirty="0"/>
          </a:p>
        </p:txBody>
      </p:sp>
      <p:sp>
        <p:nvSpPr>
          <p:cNvPr id="7" name="Arrow: Right 6">
            <a:extLst>
              <a:ext uri="{FF2B5EF4-FFF2-40B4-BE49-F238E27FC236}">
                <a16:creationId xmlns:a16="http://schemas.microsoft.com/office/drawing/2014/main" id="{43388399-79CF-5C00-2332-9C82479714FD}"/>
              </a:ext>
            </a:extLst>
          </p:cNvPr>
          <p:cNvSpPr/>
          <p:nvPr/>
        </p:nvSpPr>
        <p:spPr>
          <a:xfrm>
            <a:off x="8329999" y="3394560"/>
            <a:ext cx="241182" cy="237507"/>
          </a:xfrm>
          <a:prstGeom prst="rightArrow">
            <a:avLst>
              <a:gd name="adj1" fmla="val 50000"/>
              <a:gd name="adj2" fmla="val 47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4">
            <a:extLst>
              <a:ext uri="{FF2B5EF4-FFF2-40B4-BE49-F238E27FC236}">
                <a16:creationId xmlns:a16="http://schemas.microsoft.com/office/drawing/2014/main" id="{D957CDCE-B00D-E796-5742-F3E7AA82934D}"/>
              </a:ext>
            </a:extLst>
          </p:cNvPr>
          <p:cNvSpPr txBox="1"/>
          <p:nvPr/>
        </p:nvSpPr>
        <p:spPr>
          <a:xfrm>
            <a:off x="4819777" y="2918055"/>
            <a:ext cx="997696" cy="1381614"/>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a:r>
              <a:rPr lang="en-GB" sz="1200" dirty="0">
                <a:solidFill>
                  <a:schemeClr val="accent1">
                    <a:lumMod val="50000"/>
                  </a:schemeClr>
                </a:solidFill>
              </a:rPr>
              <a:t>Finance set up and activation</a:t>
            </a:r>
          </a:p>
        </p:txBody>
      </p:sp>
      <p:sp>
        <p:nvSpPr>
          <p:cNvPr id="16" name="Rectangle: Rounded Corners 4">
            <a:extLst>
              <a:ext uri="{FF2B5EF4-FFF2-40B4-BE49-F238E27FC236}">
                <a16:creationId xmlns:a16="http://schemas.microsoft.com/office/drawing/2014/main" id="{248D45E3-70A8-BB47-D2AF-E2786E6FE837}"/>
              </a:ext>
            </a:extLst>
          </p:cNvPr>
          <p:cNvSpPr txBox="1"/>
          <p:nvPr/>
        </p:nvSpPr>
        <p:spPr>
          <a:xfrm>
            <a:off x="926599" y="2948769"/>
            <a:ext cx="954312" cy="1350900"/>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accent1">
                    <a:lumMod val="50000"/>
                  </a:schemeClr>
                </a:solidFill>
              </a:rPr>
              <a:t>Review award letter (</a:t>
            </a:r>
            <a:r>
              <a:rPr lang="en-GB" sz="900" kern="1200" dirty="0">
                <a:solidFill>
                  <a:schemeClr val="accent1">
                    <a:lumMod val="50000"/>
                  </a:schemeClr>
                </a:solidFill>
              </a:rPr>
              <a:t>figures and conditions</a:t>
            </a:r>
            <a:r>
              <a:rPr lang="en-GB" sz="1200" kern="1200" dirty="0">
                <a:solidFill>
                  <a:schemeClr val="accent1">
                    <a:lumMod val="50000"/>
                  </a:schemeClr>
                </a:solidFill>
              </a:rPr>
              <a:t>) and agree start date with</a:t>
            </a:r>
          </a:p>
        </p:txBody>
      </p:sp>
    </p:spTree>
    <p:extLst>
      <p:ext uri="{BB962C8B-B14F-4D97-AF65-F5344CB8AC3E}">
        <p14:creationId xmlns:p14="http://schemas.microsoft.com/office/powerpoint/2010/main" val="69078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a:xfrm>
            <a:off x="2549236" y="533614"/>
            <a:ext cx="9210963" cy="653918"/>
          </a:xfrm>
        </p:spPr>
        <p:txBody>
          <a:bodyPr/>
          <a:lstStyle/>
          <a:p>
            <a:r>
              <a:rPr lang="en-US" dirty="0">
                <a:solidFill>
                  <a:schemeClr val="tx1"/>
                </a:solidFill>
              </a:rPr>
              <a:t>Post Award Support</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a:xfrm>
            <a:off x="285750" y="1627188"/>
            <a:ext cx="11474450" cy="5022994"/>
          </a:xfrm>
        </p:spPr>
        <p:txBody>
          <a:bodyPr>
            <a:normAutofit/>
          </a:bodyPr>
          <a:lstStyle/>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5" name="Content Placeholder 2">
            <a:extLst>
              <a:ext uri="{FF2B5EF4-FFF2-40B4-BE49-F238E27FC236}">
                <a16:creationId xmlns:a16="http://schemas.microsoft.com/office/drawing/2014/main" id="{6E980DDC-5892-3A40-D530-71810D63E5A5}"/>
              </a:ext>
            </a:extLst>
          </p:cNvPr>
          <p:cNvSpPr txBox="1">
            <a:spLocks/>
          </p:cNvSpPr>
          <p:nvPr/>
        </p:nvSpPr>
        <p:spPr>
          <a:xfrm>
            <a:off x="285750" y="1711792"/>
            <a:ext cx="11474450" cy="4606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dirty="0"/>
          </a:p>
        </p:txBody>
      </p:sp>
      <p:sp>
        <p:nvSpPr>
          <p:cNvPr id="4" name="Rectangle: Rounded Corners 3">
            <a:extLst>
              <a:ext uri="{FF2B5EF4-FFF2-40B4-BE49-F238E27FC236}">
                <a16:creationId xmlns:a16="http://schemas.microsoft.com/office/drawing/2014/main" id="{F2A5C751-8086-64D7-D610-982588F6AFED}"/>
              </a:ext>
            </a:extLst>
          </p:cNvPr>
          <p:cNvSpPr/>
          <p:nvPr/>
        </p:nvSpPr>
        <p:spPr>
          <a:xfrm>
            <a:off x="209059" y="1579375"/>
            <a:ext cx="1919426" cy="1652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Recruitment/HR</a:t>
            </a:r>
          </a:p>
        </p:txBody>
      </p:sp>
      <p:sp>
        <p:nvSpPr>
          <p:cNvPr id="6" name="Rectangle: Rounded Corners 5">
            <a:extLst>
              <a:ext uri="{FF2B5EF4-FFF2-40B4-BE49-F238E27FC236}">
                <a16:creationId xmlns:a16="http://schemas.microsoft.com/office/drawing/2014/main" id="{BEC023C6-C679-D7F1-56EA-BCE23E577F99}"/>
              </a:ext>
            </a:extLst>
          </p:cNvPr>
          <p:cNvSpPr/>
          <p:nvPr/>
        </p:nvSpPr>
        <p:spPr>
          <a:xfrm>
            <a:off x="2315686" y="1598088"/>
            <a:ext cx="9334007" cy="53568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rPr>
              <a:t>Liaise with RSA regarding the recruitment to progress externally funded posts on research projects, both directly and advertised appointments</a:t>
            </a:r>
          </a:p>
        </p:txBody>
      </p:sp>
      <p:sp>
        <p:nvSpPr>
          <p:cNvPr id="13" name="Rectangle: Rounded Corners 12">
            <a:extLst>
              <a:ext uri="{FF2B5EF4-FFF2-40B4-BE49-F238E27FC236}">
                <a16:creationId xmlns:a16="http://schemas.microsoft.com/office/drawing/2014/main" id="{E7A550AE-7AAA-1837-64B9-CEB6B2E81C3E}"/>
              </a:ext>
            </a:extLst>
          </p:cNvPr>
          <p:cNvSpPr/>
          <p:nvPr/>
        </p:nvSpPr>
        <p:spPr>
          <a:xfrm>
            <a:off x="2315684" y="2189228"/>
            <a:ext cx="9334006" cy="522691"/>
          </a:xfrm>
          <a:prstGeom prst="roundRect">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Processing of managers requests to amend contracts and staff that are paid via externally funded research grants</a:t>
            </a:r>
          </a:p>
        </p:txBody>
      </p:sp>
      <p:sp>
        <p:nvSpPr>
          <p:cNvPr id="18" name="Rectangle: Rounded Corners 17">
            <a:extLst>
              <a:ext uri="{FF2B5EF4-FFF2-40B4-BE49-F238E27FC236}">
                <a16:creationId xmlns:a16="http://schemas.microsoft.com/office/drawing/2014/main" id="{129D5F5B-8FAE-FEC6-4ADA-63968CA8FC1B}"/>
              </a:ext>
            </a:extLst>
          </p:cNvPr>
          <p:cNvSpPr/>
          <p:nvPr/>
        </p:nvSpPr>
        <p:spPr>
          <a:xfrm>
            <a:off x="2315683" y="2776917"/>
            <a:ext cx="9334005" cy="45447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en-GB" sz="1600" dirty="0"/>
              <a:t>Work with Schools and local HR to ensure monthly tenure reports are completed and contracts are amended before payroll deadlines</a:t>
            </a:r>
            <a:endParaRPr lang="en-US" sz="1600" dirty="0"/>
          </a:p>
        </p:txBody>
      </p:sp>
      <p:sp>
        <p:nvSpPr>
          <p:cNvPr id="19" name="Rectangle: Rounded Corners 18">
            <a:extLst>
              <a:ext uri="{FF2B5EF4-FFF2-40B4-BE49-F238E27FC236}">
                <a16:creationId xmlns:a16="http://schemas.microsoft.com/office/drawing/2014/main" id="{CB06536C-E447-2F52-E838-4EC0A21A15F1}"/>
              </a:ext>
            </a:extLst>
          </p:cNvPr>
          <p:cNvSpPr/>
          <p:nvPr/>
        </p:nvSpPr>
        <p:spPr>
          <a:xfrm>
            <a:off x="285747" y="3507556"/>
            <a:ext cx="1919426" cy="1305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Reporting and Financial Management</a:t>
            </a:r>
          </a:p>
        </p:txBody>
      </p:sp>
      <p:sp>
        <p:nvSpPr>
          <p:cNvPr id="20" name="Rectangle: Rounded Corners 19">
            <a:extLst>
              <a:ext uri="{FF2B5EF4-FFF2-40B4-BE49-F238E27FC236}">
                <a16:creationId xmlns:a16="http://schemas.microsoft.com/office/drawing/2014/main" id="{46646A32-161C-C099-F2AA-A531CD6D2F65}"/>
              </a:ext>
            </a:extLst>
          </p:cNvPr>
          <p:cNvSpPr/>
          <p:nvPr/>
        </p:nvSpPr>
        <p:spPr>
          <a:xfrm>
            <a:off x="2357248" y="3553585"/>
            <a:ext cx="9334007" cy="249079"/>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dirty="0"/>
              <a:t>Monitoring post award expenditure against budget and providing advice on project and financial queries</a:t>
            </a:r>
            <a:endParaRPr lang="en-US" sz="1600" dirty="0"/>
          </a:p>
        </p:txBody>
      </p:sp>
      <p:sp>
        <p:nvSpPr>
          <p:cNvPr id="21" name="Rectangle: Rounded Corners 20">
            <a:extLst>
              <a:ext uri="{FF2B5EF4-FFF2-40B4-BE49-F238E27FC236}">
                <a16:creationId xmlns:a16="http://schemas.microsoft.com/office/drawing/2014/main" id="{314ECD92-3D94-2712-24BA-E4583FFE7D6E}"/>
              </a:ext>
            </a:extLst>
          </p:cNvPr>
          <p:cNvSpPr/>
          <p:nvPr/>
        </p:nvSpPr>
        <p:spPr>
          <a:xfrm>
            <a:off x="2357248" y="3924267"/>
            <a:ext cx="9334006" cy="312320"/>
          </a:xfrm>
          <a:prstGeom prst="roundRect">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dirty="0"/>
              <a:t>Ensuring expenditure is eligible as determined by funder terms and conditions</a:t>
            </a:r>
            <a:endParaRPr lang="en-US" sz="1600" dirty="0"/>
          </a:p>
        </p:txBody>
      </p:sp>
      <p:sp>
        <p:nvSpPr>
          <p:cNvPr id="22" name="Rectangle: Rounded Corners 21">
            <a:extLst>
              <a:ext uri="{FF2B5EF4-FFF2-40B4-BE49-F238E27FC236}">
                <a16:creationId xmlns:a16="http://schemas.microsoft.com/office/drawing/2014/main" id="{E08305B7-7386-9396-56C0-7AC60F8A17E9}"/>
              </a:ext>
            </a:extLst>
          </p:cNvPr>
          <p:cNvSpPr/>
          <p:nvPr/>
        </p:nvSpPr>
        <p:spPr>
          <a:xfrm>
            <a:off x="2357248" y="4358190"/>
            <a:ext cx="9334005" cy="45447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Financial reporting on spend to funders on a quarterly/annual and also review and submission of final expenditure statements</a:t>
            </a:r>
            <a:endParaRPr lang="en-US" sz="1600" dirty="0"/>
          </a:p>
        </p:txBody>
      </p:sp>
      <p:sp>
        <p:nvSpPr>
          <p:cNvPr id="26" name="Rectangle: Rounded Corners 25">
            <a:extLst>
              <a:ext uri="{FF2B5EF4-FFF2-40B4-BE49-F238E27FC236}">
                <a16:creationId xmlns:a16="http://schemas.microsoft.com/office/drawing/2014/main" id="{532D9B17-5829-4011-E34E-EC39138C260B}"/>
              </a:ext>
            </a:extLst>
          </p:cNvPr>
          <p:cNvSpPr/>
          <p:nvPr/>
        </p:nvSpPr>
        <p:spPr>
          <a:xfrm>
            <a:off x="285747" y="5120639"/>
            <a:ext cx="1919426" cy="1529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Liaising with University Services</a:t>
            </a:r>
          </a:p>
        </p:txBody>
      </p:sp>
      <p:sp>
        <p:nvSpPr>
          <p:cNvPr id="27" name="Rectangle: Rounded Corners 26">
            <a:extLst>
              <a:ext uri="{FF2B5EF4-FFF2-40B4-BE49-F238E27FC236}">
                <a16:creationId xmlns:a16="http://schemas.microsoft.com/office/drawing/2014/main" id="{73223A73-35D9-19CE-AA64-02FC39637429}"/>
              </a:ext>
            </a:extLst>
          </p:cNvPr>
          <p:cNvSpPr/>
          <p:nvPr/>
        </p:nvSpPr>
        <p:spPr>
          <a:xfrm>
            <a:off x="2357246" y="5111216"/>
            <a:ext cx="9334007" cy="454474"/>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dirty="0"/>
              <a:t>Liaising with Contracts Office to ensure Collaboration agreements are prepared and fully executed when required where a grant has an external partner</a:t>
            </a:r>
            <a:endParaRPr lang="en-US" sz="1600" dirty="0"/>
          </a:p>
        </p:txBody>
      </p:sp>
      <p:sp>
        <p:nvSpPr>
          <p:cNvPr id="28" name="Rectangle: Rounded Corners 27">
            <a:extLst>
              <a:ext uri="{FF2B5EF4-FFF2-40B4-BE49-F238E27FC236}">
                <a16:creationId xmlns:a16="http://schemas.microsoft.com/office/drawing/2014/main" id="{B03C0514-9FBF-9762-7380-21FEDD73F50B}"/>
              </a:ext>
            </a:extLst>
          </p:cNvPr>
          <p:cNvSpPr/>
          <p:nvPr/>
        </p:nvSpPr>
        <p:spPr>
          <a:xfrm>
            <a:off x="2357246" y="5644494"/>
            <a:ext cx="9334006" cy="454473"/>
          </a:xfrm>
          <a:prstGeom prst="roundRect">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dirty="0"/>
              <a:t>Working with Central Research Support Team to resolve any issues relating to award documentation, invoicing &amp; Income, and to support funder audits.</a:t>
            </a:r>
            <a:endParaRPr lang="en-US" sz="1600" dirty="0"/>
          </a:p>
        </p:txBody>
      </p:sp>
      <p:sp>
        <p:nvSpPr>
          <p:cNvPr id="29" name="Rectangle: Rounded Corners 28">
            <a:extLst>
              <a:ext uri="{FF2B5EF4-FFF2-40B4-BE49-F238E27FC236}">
                <a16:creationId xmlns:a16="http://schemas.microsoft.com/office/drawing/2014/main" id="{834DD3D0-5FB3-A78F-876F-DB93E7E82B4D}"/>
              </a:ext>
            </a:extLst>
          </p:cNvPr>
          <p:cNvSpPr/>
          <p:nvPr/>
        </p:nvSpPr>
        <p:spPr>
          <a:xfrm>
            <a:off x="2357246" y="6210682"/>
            <a:ext cx="9334005" cy="45447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dirty="0"/>
              <a:t>Point of contact for other University services including, Local Finance, Central Finance (including Payroll &amp; Accounts Payable), Research Assurance Office &amp; Agresso Support Team</a:t>
            </a:r>
            <a:endParaRPr lang="en-US" sz="1600" dirty="0"/>
          </a:p>
        </p:txBody>
      </p:sp>
    </p:spTree>
    <p:extLst>
      <p:ext uri="{BB962C8B-B14F-4D97-AF65-F5344CB8AC3E}">
        <p14:creationId xmlns:p14="http://schemas.microsoft.com/office/powerpoint/2010/main" val="192165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p:txBody>
          <a:bodyPr/>
          <a:lstStyle/>
          <a:p>
            <a:r>
              <a:rPr lang="en-US" dirty="0">
                <a:solidFill>
                  <a:schemeClr val="tx1"/>
                </a:solidFill>
              </a:rPr>
              <a:t>Some useful jargon definitions…</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a:xfrm>
            <a:off x="285750" y="1627188"/>
            <a:ext cx="11474450" cy="5022994"/>
          </a:xfrm>
        </p:spPr>
        <p:txBody>
          <a:bodyPr>
            <a:normAutofit/>
          </a:bodyPr>
          <a:lstStyle/>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 name="Table 3">
            <a:extLst>
              <a:ext uri="{FF2B5EF4-FFF2-40B4-BE49-F238E27FC236}">
                <a16:creationId xmlns:a16="http://schemas.microsoft.com/office/drawing/2014/main" id="{0C47E517-AF8E-AE5A-1154-960D0503E56B}"/>
              </a:ext>
            </a:extLst>
          </p:cNvPr>
          <p:cNvGraphicFramePr>
            <a:graphicFrameLocks noGrp="1"/>
          </p:cNvGraphicFramePr>
          <p:nvPr>
            <p:extLst>
              <p:ext uri="{D42A27DB-BD31-4B8C-83A1-F6EECF244321}">
                <p14:modId xmlns:p14="http://schemas.microsoft.com/office/powerpoint/2010/main" val="3730162495"/>
              </p:ext>
            </p:extLst>
          </p:nvPr>
        </p:nvGraphicFramePr>
        <p:xfrm>
          <a:off x="285749" y="1516342"/>
          <a:ext cx="11157698" cy="5133836"/>
        </p:xfrm>
        <a:graphic>
          <a:graphicData uri="http://schemas.openxmlformats.org/drawingml/2006/table">
            <a:tbl>
              <a:tblPr>
                <a:tableStyleId>{5C22544A-7EE6-4342-B048-85BDC9FD1C3A}</a:tableStyleId>
              </a:tblPr>
              <a:tblGrid>
                <a:gridCol w="1371431">
                  <a:extLst>
                    <a:ext uri="{9D8B030D-6E8A-4147-A177-3AD203B41FA5}">
                      <a16:colId xmlns:a16="http://schemas.microsoft.com/office/drawing/2014/main" val="3908625886"/>
                    </a:ext>
                  </a:extLst>
                </a:gridCol>
                <a:gridCol w="9786267">
                  <a:extLst>
                    <a:ext uri="{9D8B030D-6E8A-4147-A177-3AD203B41FA5}">
                      <a16:colId xmlns:a16="http://schemas.microsoft.com/office/drawing/2014/main" val="3068256178"/>
                    </a:ext>
                  </a:extLst>
                </a:gridCol>
              </a:tblGrid>
              <a:tr h="209692">
                <a:tc>
                  <a:txBody>
                    <a:bodyPr/>
                    <a:lstStyle/>
                    <a:p>
                      <a:pPr algn="l" fontAlgn="ctr"/>
                      <a:r>
                        <a:rPr lang="en-GB" sz="1100" u="none" strike="noStrike">
                          <a:effectLst/>
                        </a:rPr>
                        <a:t>PC</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dirty="0">
                          <a:effectLst/>
                        </a:rPr>
                        <a:t>Project Coordinator</a:t>
                      </a:r>
                      <a:endParaRPr lang="en-GB"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07780768"/>
                  </a:ext>
                </a:extLst>
              </a:tr>
              <a:tr h="209692">
                <a:tc>
                  <a:txBody>
                    <a:bodyPr/>
                    <a:lstStyle/>
                    <a:p>
                      <a:pPr algn="l" fontAlgn="ctr"/>
                      <a:r>
                        <a:rPr lang="en-GB" sz="1100" u="none" strike="noStrike">
                          <a:effectLst/>
                        </a:rPr>
                        <a:t>RSA</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Research Support Assistant</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92408622"/>
                  </a:ext>
                </a:extLst>
              </a:tr>
              <a:tr h="209692">
                <a:tc>
                  <a:txBody>
                    <a:bodyPr/>
                    <a:lstStyle/>
                    <a:p>
                      <a:pPr algn="l" fontAlgn="ctr"/>
                      <a:r>
                        <a:rPr lang="en-GB" sz="1100" u="none" strike="noStrike">
                          <a:effectLst/>
                        </a:rPr>
                        <a:t>BDM</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Business Development Manager</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70482884"/>
                  </a:ext>
                </a:extLst>
              </a:tr>
              <a:tr h="209692">
                <a:tc>
                  <a:txBody>
                    <a:bodyPr/>
                    <a:lstStyle/>
                    <a:p>
                      <a:pPr algn="l" fontAlgn="ctr"/>
                      <a:r>
                        <a:rPr lang="en-GB" sz="1100" u="none" strike="noStrike">
                          <a:effectLst/>
                        </a:rPr>
                        <a:t>ARCP</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Glasgow's internal research costing system</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36330191"/>
                  </a:ext>
                </a:extLst>
              </a:tr>
              <a:tr h="629076">
                <a:tc>
                  <a:txBody>
                    <a:bodyPr/>
                    <a:lstStyle/>
                    <a:p>
                      <a:pPr algn="l" fontAlgn="ctr"/>
                      <a:r>
                        <a:rPr lang="en-GB" sz="1100" u="none" strike="noStrike">
                          <a:effectLst/>
                        </a:rPr>
                        <a:t>CRF</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dirty="0">
                          <a:effectLst/>
                        </a:rPr>
                        <a:t>Costing request form.</a:t>
                      </a:r>
                      <a:br>
                        <a:rPr lang="en-GB" sz="1100" u="none" strike="noStrike" dirty="0">
                          <a:effectLst/>
                        </a:rPr>
                      </a:br>
                      <a:r>
                        <a:rPr lang="en-GB" sz="1100" u="none" strike="noStrike" dirty="0">
                          <a:effectLst/>
                        </a:rPr>
                        <a:t>Should be completed for all applications. </a:t>
                      </a:r>
                      <a:br>
                        <a:rPr lang="en-GB" sz="1100" u="none" strike="noStrike" dirty="0">
                          <a:effectLst/>
                        </a:rPr>
                      </a:br>
                      <a:r>
                        <a:rPr lang="en-GB" sz="1100" u="none" strike="noStrike" dirty="0">
                          <a:effectLst/>
                        </a:rPr>
                        <a:t>Used by PC to draft all costings.</a:t>
                      </a:r>
                      <a:endParaRPr lang="en-GB"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20927707"/>
                  </a:ext>
                </a:extLst>
              </a:tr>
              <a:tr h="209692">
                <a:tc>
                  <a:txBody>
                    <a:bodyPr/>
                    <a:lstStyle/>
                    <a:p>
                      <a:pPr algn="l" fontAlgn="ctr"/>
                      <a:r>
                        <a:rPr lang="en-GB" sz="1100" u="none" strike="noStrike">
                          <a:effectLst/>
                        </a:rPr>
                        <a:t>Workflow</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Process to receive full institutional approval</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24400153"/>
                  </a:ext>
                </a:extLst>
              </a:tr>
              <a:tr h="1149691">
                <a:tc>
                  <a:txBody>
                    <a:bodyPr/>
                    <a:lstStyle/>
                    <a:p>
                      <a:pPr algn="l" fontAlgn="ctr"/>
                      <a:r>
                        <a:rPr lang="en-GB" sz="1100" u="none" strike="noStrike">
                          <a:effectLst/>
                        </a:rPr>
                        <a:t>FEC</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Full Economic Cost. </a:t>
                      </a:r>
                      <a:br>
                        <a:rPr lang="en-GB" sz="1100" u="none" strike="noStrike">
                          <a:effectLst/>
                        </a:rPr>
                      </a:br>
                      <a:r>
                        <a:rPr lang="en-GB" sz="1100" u="none" strike="noStrike">
                          <a:effectLst/>
                        </a:rPr>
                        <a:t>Costing and pricing methodology derived from TRAC. </a:t>
                      </a:r>
                      <a:br>
                        <a:rPr lang="en-GB" sz="1100" u="none" strike="noStrike">
                          <a:effectLst/>
                        </a:rPr>
                      </a:br>
                      <a:r>
                        <a:rPr lang="en-GB" sz="1100" u="none" strike="noStrike">
                          <a:effectLst/>
                        </a:rPr>
                        <a:t>Cost of all resources needed to undertake all activies associated with project, irrespective of what funder will pay. </a:t>
                      </a:r>
                      <a:br>
                        <a:rPr lang="en-GB" sz="1100" u="none" strike="noStrike">
                          <a:effectLst/>
                        </a:rPr>
                      </a:br>
                      <a:r>
                        <a:rPr lang="en-GB" sz="1100" u="none" strike="noStrike">
                          <a:effectLst/>
                        </a:rPr>
                        <a:t>Internally referred to as UofG FEC, which is higher than funder FEC (internally referred to as FAC) as it includes inflation. </a:t>
                      </a:r>
                      <a:br>
                        <a:rPr lang="en-GB" sz="1100" u="none" strike="noStrike">
                          <a:effectLst/>
                        </a:rPr>
                      </a:br>
                      <a:r>
                        <a:rPr lang="en-GB" sz="1100" u="none" strike="noStrike">
                          <a:effectLst/>
                        </a:rPr>
                        <a:t>Amount PI will have to spend.</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25603654"/>
                  </a:ext>
                </a:extLst>
              </a:tr>
              <a:tr h="419383">
                <a:tc>
                  <a:txBody>
                    <a:bodyPr/>
                    <a:lstStyle/>
                    <a:p>
                      <a:pPr algn="l" fontAlgn="ctr"/>
                      <a:r>
                        <a:rPr lang="en-GB" sz="1100" u="none" strike="noStrike">
                          <a:effectLst/>
                        </a:rPr>
                        <a:t>FAC</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Funder Accepted Costing (Funder FEC). </a:t>
                      </a:r>
                      <a:br>
                        <a:rPr lang="en-GB" sz="1100" u="none" strike="noStrike">
                          <a:effectLst/>
                        </a:rPr>
                      </a:br>
                      <a:r>
                        <a:rPr lang="en-GB" sz="1100" u="none" strike="noStrike">
                          <a:effectLst/>
                        </a:rPr>
                        <a:t>As above, less inflation. Funder may apply their own inflation at award.</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04088246"/>
                  </a:ext>
                </a:extLst>
              </a:tr>
              <a:tr h="419383">
                <a:tc>
                  <a:txBody>
                    <a:bodyPr/>
                    <a:lstStyle/>
                    <a:p>
                      <a:pPr algn="l" fontAlgn="ctr"/>
                      <a:r>
                        <a:rPr lang="en-GB" sz="1100" u="none" strike="noStrike">
                          <a:effectLst/>
                        </a:rPr>
                        <a:t>Price</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The value the funder will actually cover (i.e. UKRI = 80% FAC). </a:t>
                      </a:r>
                      <a:br>
                        <a:rPr lang="en-GB" sz="1100" u="none" strike="noStrike">
                          <a:effectLst/>
                        </a:rPr>
                      </a:br>
                      <a:r>
                        <a:rPr lang="en-GB" sz="1100" u="none" strike="noStrike">
                          <a:effectLst/>
                        </a:rPr>
                        <a:t>Income to University.</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69272276"/>
                  </a:ext>
                </a:extLst>
              </a:tr>
              <a:tr h="209692">
                <a:tc>
                  <a:txBody>
                    <a:bodyPr/>
                    <a:lstStyle/>
                    <a:p>
                      <a:pPr algn="l" fontAlgn="ctr"/>
                      <a:r>
                        <a:rPr lang="en-GB" sz="1100" u="none" strike="noStrike">
                          <a:effectLst/>
                        </a:rPr>
                        <a:t>JoR</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Justification of Resources</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52651555"/>
                  </a:ext>
                </a:extLst>
              </a:tr>
              <a:tr h="419383">
                <a:tc>
                  <a:txBody>
                    <a:bodyPr/>
                    <a:lstStyle/>
                    <a:p>
                      <a:pPr algn="l" fontAlgn="ctr"/>
                      <a:r>
                        <a:rPr lang="en-GB" sz="1100" u="none" strike="noStrike">
                          <a:effectLst/>
                        </a:rPr>
                        <a:t>DI</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Directly incurred costs, arise from conduct of project. </a:t>
                      </a:r>
                      <a:br>
                        <a:rPr lang="en-GB" sz="1100" u="none" strike="noStrike">
                          <a:effectLst/>
                        </a:rPr>
                      </a:br>
                      <a:r>
                        <a:rPr lang="en-GB" sz="1100" u="none" strike="noStrike">
                          <a:effectLst/>
                        </a:rPr>
                        <a:t>Items with an audit trail, directly charged as cash value actually spent.</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26545728"/>
                  </a:ext>
                </a:extLst>
              </a:tr>
              <a:tr h="209692">
                <a:tc>
                  <a:txBody>
                    <a:bodyPr/>
                    <a:lstStyle/>
                    <a:p>
                      <a:pPr algn="l" fontAlgn="ctr"/>
                      <a:r>
                        <a:rPr lang="en-GB" sz="1100" u="none" strike="noStrike">
                          <a:effectLst/>
                        </a:rPr>
                        <a:t>DA </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Directly allocated costs - cost of shared resources e.g. core staff time, estates, DA consumables</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5065405"/>
                  </a:ext>
                </a:extLst>
              </a:tr>
              <a:tr h="209692">
                <a:tc>
                  <a:txBody>
                    <a:bodyPr/>
                    <a:lstStyle/>
                    <a:p>
                      <a:pPr algn="l" fontAlgn="ctr"/>
                      <a:r>
                        <a:rPr lang="en-GB" sz="1100" u="none" strike="noStrike">
                          <a:effectLst/>
                        </a:rPr>
                        <a:t>Indirects</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Non-specific costs charged across all projects based on estimates that are not already included under DA, eg. Library, HR.</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90559767"/>
                  </a:ext>
                </a:extLst>
              </a:tr>
              <a:tr h="209692">
                <a:tc>
                  <a:txBody>
                    <a:bodyPr/>
                    <a:lstStyle/>
                    <a:p>
                      <a:pPr algn="l" fontAlgn="ctr"/>
                      <a:r>
                        <a:rPr lang="en-GB" sz="1100" u="none" strike="noStrike">
                          <a:effectLst/>
                        </a:rPr>
                        <a:t>Overheads</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a:effectLst/>
                        </a:rPr>
                        <a:t>Estates, Technical Infrastructure, Indirects.</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93480833"/>
                  </a:ext>
                </a:extLst>
              </a:tr>
              <a:tr h="209692">
                <a:tc>
                  <a:txBody>
                    <a:bodyPr/>
                    <a:lstStyle/>
                    <a:p>
                      <a:pPr algn="l" fontAlgn="ctr"/>
                      <a:r>
                        <a:rPr lang="en-GB" sz="1100" u="none" strike="noStrike">
                          <a:effectLst/>
                        </a:rPr>
                        <a:t>CAPEX</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100" u="none" strike="noStrike" dirty="0">
                          <a:effectLst/>
                        </a:rPr>
                        <a:t>Procedure that must be followed for equipment &gt;£50K</a:t>
                      </a:r>
                      <a:endParaRPr lang="en-GB"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01584929"/>
                  </a:ext>
                </a:extLst>
              </a:tr>
            </a:tbl>
          </a:graphicData>
        </a:graphic>
      </p:graphicFrame>
    </p:spTree>
    <p:extLst>
      <p:ext uri="{BB962C8B-B14F-4D97-AF65-F5344CB8AC3E}">
        <p14:creationId xmlns:p14="http://schemas.microsoft.com/office/powerpoint/2010/main" val="188422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FCC5F1-2FA1-9860-CEF9-070734911FF8}"/>
              </a:ext>
            </a:extLst>
          </p:cNvPr>
          <p:cNvSpPr/>
          <p:nvPr/>
        </p:nvSpPr>
        <p:spPr>
          <a:xfrm>
            <a:off x="779341" y="1617560"/>
            <a:ext cx="11412659" cy="5123988"/>
          </a:xfrm>
          <a:prstGeom prst="rect">
            <a:avLst/>
          </a:prstGeom>
          <a:ln w="19050">
            <a:noFill/>
          </a:ln>
        </p:spPr>
        <p:txBody>
          <a:bodyPr/>
          <a:lstStyle/>
          <a:p>
            <a:endParaRPr lang="en-GB"/>
          </a:p>
        </p:txBody>
      </p:sp>
      <p:sp>
        <p:nvSpPr>
          <p:cNvPr id="40" name="Flowchart: Process 39">
            <a:extLst>
              <a:ext uri="{FF2B5EF4-FFF2-40B4-BE49-F238E27FC236}">
                <a16:creationId xmlns:a16="http://schemas.microsoft.com/office/drawing/2014/main" id="{F6D0AD2A-07AB-F964-E867-72A0A4AC78B8}"/>
              </a:ext>
            </a:extLst>
          </p:cNvPr>
          <p:cNvSpPr/>
          <p:nvPr/>
        </p:nvSpPr>
        <p:spPr>
          <a:xfrm>
            <a:off x="4907965" y="2667000"/>
            <a:ext cx="2744370" cy="694417"/>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dirty="0">
                <a:latin typeface="Arial"/>
                <a:cs typeface="Arial"/>
              </a:rPr>
              <a:t>Sarah MacPhail</a:t>
            </a:r>
          </a:p>
          <a:p>
            <a:pPr marL="0" lvl="0" indent="0" algn="ctr" defTabSz="488950" rtl="0">
              <a:lnSpc>
                <a:spcPct val="100000"/>
              </a:lnSpc>
              <a:spcBef>
                <a:spcPct val="0"/>
              </a:spcBef>
              <a:spcAft>
                <a:spcPct val="35000"/>
              </a:spcAft>
              <a:buNone/>
            </a:pPr>
            <a:r>
              <a:rPr lang="en-GB" sz="1100" b="1" kern="1200" dirty="0">
                <a:latin typeface="Arial"/>
                <a:cs typeface="Arial"/>
              </a:rPr>
              <a:t>Research Support Manager </a:t>
            </a:r>
          </a:p>
        </p:txBody>
      </p:sp>
      <p:sp>
        <p:nvSpPr>
          <p:cNvPr id="41" name="Flowchart: Process 40">
            <a:extLst>
              <a:ext uri="{FF2B5EF4-FFF2-40B4-BE49-F238E27FC236}">
                <a16:creationId xmlns:a16="http://schemas.microsoft.com/office/drawing/2014/main" id="{75CBF637-160F-06F3-CC70-F1E6D6C6892D}"/>
              </a:ext>
            </a:extLst>
          </p:cNvPr>
          <p:cNvSpPr/>
          <p:nvPr/>
        </p:nvSpPr>
        <p:spPr>
          <a:xfrm>
            <a:off x="204526" y="4838252"/>
            <a:ext cx="2344710" cy="1203082"/>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lvl="0" algn="ctr" defTabSz="488950">
              <a:spcBef>
                <a:spcPct val="0"/>
              </a:spcBef>
              <a:spcAft>
                <a:spcPct val="35000"/>
              </a:spcAft>
            </a:pPr>
            <a:r>
              <a:rPr lang="en-GB" sz="1100" b="0" kern="1200">
                <a:latin typeface="Arial" panose="020B0604020202020204" pitchFamily="34" charset="0"/>
                <a:cs typeface="Arial" panose="020B0604020202020204" pitchFamily="34" charset="0"/>
              </a:rPr>
              <a:t>Derek Motherwell,, Anca Quinn, Tom Staves, </a:t>
            </a:r>
            <a:r>
              <a:rPr lang="en-GB" sz="1100">
                <a:latin typeface="Arial" panose="020B0604020202020204" pitchFamily="34" charset="0"/>
                <a:cs typeface="Arial" panose="020B0604020202020204" pitchFamily="34" charset="0"/>
              </a:rPr>
              <a:t>Shannon Llewelyn, Craig Mannion</a:t>
            </a:r>
            <a:br>
              <a:rPr lang="en-GB" sz="1100" b="0" kern="1200">
                <a:latin typeface="Arial" panose="020B0604020202020204" pitchFamily="34" charset="0"/>
                <a:cs typeface="Arial" panose="020B0604020202020204" pitchFamily="34" charset="0"/>
              </a:rPr>
            </a:br>
            <a:r>
              <a:rPr lang="en-GB" sz="1100" b="1" kern="1200">
                <a:latin typeface="Arial"/>
                <a:cs typeface="Arial"/>
              </a:rPr>
              <a:t>Project Coordinators</a:t>
            </a:r>
            <a:endParaRPr lang="en-GB" sz="1100" b="1">
              <a:latin typeface="Arial"/>
              <a:cs typeface="Arial"/>
            </a:endParaRPr>
          </a:p>
        </p:txBody>
      </p:sp>
      <p:sp>
        <p:nvSpPr>
          <p:cNvPr id="42" name="Flowchart: Process 41">
            <a:extLst>
              <a:ext uri="{FF2B5EF4-FFF2-40B4-BE49-F238E27FC236}">
                <a16:creationId xmlns:a16="http://schemas.microsoft.com/office/drawing/2014/main" id="{94AAE010-FCC6-52D8-F233-63199281D39C}"/>
              </a:ext>
            </a:extLst>
          </p:cNvPr>
          <p:cNvSpPr/>
          <p:nvPr/>
        </p:nvSpPr>
        <p:spPr>
          <a:xfrm>
            <a:off x="9238191" y="4301306"/>
            <a:ext cx="2507398" cy="535451"/>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b="0" kern="1200">
                <a:latin typeface="Arial"/>
                <a:cs typeface="Arial"/>
              </a:rPr>
              <a:t>Lesley McGown</a:t>
            </a:r>
            <a:br>
              <a:rPr lang="en-GB" sz="1100" b="0" kern="1200">
                <a:latin typeface="Arial"/>
                <a:cs typeface="Arial"/>
              </a:rPr>
            </a:br>
            <a:r>
              <a:rPr lang="en-GB" sz="1100" b="1" kern="1200">
                <a:latin typeface="Arial"/>
                <a:cs typeface="Arial"/>
              </a:rPr>
              <a:t>Senior Research Support  Administrator</a:t>
            </a:r>
          </a:p>
        </p:txBody>
      </p:sp>
      <p:sp>
        <p:nvSpPr>
          <p:cNvPr id="43" name="Flowchart: Process 42">
            <a:extLst>
              <a:ext uri="{FF2B5EF4-FFF2-40B4-BE49-F238E27FC236}">
                <a16:creationId xmlns:a16="http://schemas.microsoft.com/office/drawing/2014/main" id="{1FB7F388-D588-9639-543D-51D79A2FD97B}"/>
              </a:ext>
            </a:extLst>
          </p:cNvPr>
          <p:cNvSpPr/>
          <p:nvPr/>
        </p:nvSpPr>
        <p:spPr>
          <a:xfrm>
            <a:off x="8838232" y="5016867"/>
            <a:ext cx="3307315" cy="1307519"/>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b="0" kern="1200" dirty="0">
                <a:latin typeface="Arial" panose="020B0604020202020204" pitchFamily="34" charset="0"/>
                <a:cs typeface="Arial" panose="020B0604020202020204" pitchFamily="34" charset="0"/>
              </a:rPr>
              <a:t>Sandra James, Linda French, </a:t>
            </a:r>
          </a:p>
          <a:p>
            <a:pPr marL="0" lvl="0" indent="0" algn="ctr" defTabSz="488950" rtl="0">
              <a:lnSpc>
                <a:spcPct val="100000"/>
              </a:lnSpc>
              <a:spcBef>
                <a:spcPct val="0"/>
              </a:spcBef>
              <a:spcAft>
                <a:spcPct val="35000"/>
              </a:spcAft>
              <a:buNone/>
            </a:pPr>
            <a:r>
              <a:rPr lang="en-GB" sz="1100" b="0" kern="1200" dirty="0">
                <a:latin typeface="Arial" panose="020B0604020202020204" pitchFamily="34" charset="0"/>
                <a:cs typeface="Arial" panose="020B0604020202020204" pitchFamily="34" charset="0"/>
              </a:rPr>
              <a:t>Amina Choudary</a:t>
            </a:r>
            <a:r>
              <a:rPr lang="en-GB" sz="1100" dirty="0">
                <a:latin typeface="Arial" panose="020B0604020202020204" pitchFamily="34" charset="0"/>
                <a:cs typeface="Arial" panose="020B0604020202020204" pitchFamily="34" charset="0"/>
              </a:rPr>
              <a:t>(</a:t>
            </a:r>
            <a:r>
              <a:rPr lang="en-GB" sz="1100" b="0" kern="1200" dirty="0">
                <a:latin typeface="Arial" panose="020B0604020202020204" pitchFamily="34" charset="0"/>
                <a:cs typeface="Arial" panose="020B0604020202020204" pitchFamily="34" charset="0"/>
              </a:rPr>
              <a:t>on Mat Leave), </a:t>
            </a:r>
          </a:p>
          <a:p>
            <a:pPr marL="0" lvl="0" indent="0" algn="ctr" defTabSz="488950" rtl="0">
              <a:lnSpc>
                <a:spcPct val="100000"/>
              </a:lnSpc>
              <a:spcBef>
                <a:spcPct val="0"/>
              </a:spcBef>
              <a:spcAft>
                <a:spcPct val="35000"/>
              </a:spcAft>
              <a:buNone/>
            </a:pPr>
            <a:r>
              <a:rPr lang="en-GB" sz="1100" b="0" kern="1200" dirty="0">
                <a:latin typeface="Arial" panose="020B0604020202020204" pitchFamily="34" charset="0"/>
                <a:cs typeface="Arial" panose="020B0604020202020204" pitchFamily="34" charset="0"/>
              </a:rPr>
              <a:t>Jaime Cross, Iona Davidson, </a:t>
            </a:r>
          </a:p>
          <a:p>
            <a:pPr marL="0" lvl="0" indent="0" algn="ctr" defTabSz="488950" rtl="0">
              <a:lnSpc>
                <a:spcPct val="100000"/>
              </a:lnSpc>
              <a:spcBef>
                <a:spcPct val="0"/>
              </a:spcBef>
              <a:spcAft>
                <a:spcPct val="35000"/>
              </a:spcAft>
              <a:buNone/>
            </a:pPr>
            <a:r>
              <a:rPr lang="en-GB" sz="1100" b="0" kern="1200" dirty="0">
                <a:latin typeface="Arial" panose="020B0604020202020204" pitchFamily="34" charset="0"/>
                <a:cs typeface="Arial" panose="020B0604020202020204" pitchFamily="34" charset="0"/>
              </a:rPr>
              <a:t>Fatma </a:t>
            </a:r>
            <a:r>
              <a:rPr lang="en-GB" sz="1100" b="0" kern="1200" dirty="0" err="1">
                <a:latin typeface="Arial" panose="020B0604020202020204" pitchFamily="34" charset="0"/>
                <a:cs typeface="Arial" panose="020B0604020202020204" pitchFamily="34" charset="0"/>
              </a:rPr>
              <a:t>Ashraf,</a:t>
            </a:r>
            <a:r>
              <a:rPr lang="en-GB" sz="1100" dirty="0" err="1">
                <a:latin typeface="Arial" panose="020B0604020202020204" pitchFamily="34" charset="0"/>
                <a:cs typeface="Arial" panose="020B0604020202020204" pitchFamily="34" charset="0"/>
              </a:rPr>
              <a:t>Olga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Getsaeva</a:t>
            </a:r>
            <a:r>
              <a:rPr lang="en-GB" sz="1100" dirty="0">
                <a:latin typeface="Arial" panose="020B0604020202020204" pitchFamily="34" charset="0"/>
                <a:cs typeface="Arial" panose="020B0604020202020204" pitchFamily="34" charset="0"/>
              </a:rPr>
              <a:t> </a:t>
            </a:r>
          </a:p>
          <a:p>
            <a:pPr marL="0" lvl="0" indent="0" algn="ctr" defTabSz="488950" rtl="0">
              <a:lnSpc>
                <a:spcPct val="100000"/>
              </a:lnSpc>
              <a:spcBef>
                <a:spcPct val="0"/>
              </a:spcBef>
              <a:spcAft>
                <a:spcPct val="35000"/>
              </a:spcAft>
              <a:buNone/>
            </a:pPr>
            <a:r>
              <a:rPr lang="en-GB" sz="1100" b="1" kern="1200" dirty="0">
                <a:latin typeface="Arial" panose="020B0604020202020204" pitchFamily="34" charset="0"/>
                <a:cs typeface="Arial" panose="020B0604020202020204" pitchFamily="34" charset="0"/>
              </a:rPr>
              <a:t>R</a:t>
            </a:r>
            <a:r>
              <a:rPr lang="en-GB" sz="1100" b="1" kern="1200" dirty="0">
                <a:latin typeface="Arial"/>
                <a:cs typeface="Arial"/>
              </a:rPr>
              <a:t>esearch Support Administrators</a:t>
            </a:r>
            <a:endParaRPr lang="en-GB" sz="1100" b="0" kern="12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51C109AB-4B36-DD81-A407-97843E6ADCF7}"/>
              </a:ext>
            </a:extLst>
          </p:cNvPr>
          <p:cNvSpPr>
            <a:spLocks noGrp="1"/>
          </p:cNvSpPr>
          <p:nvPr>
            <p:ph type="title"/>
          </p:nvPr>
        </p:nvSpPr>
        <p:spPr/>
        <p:txBody>
          <a:bodyPr/>
          <a:lstStyle/>
          <a:p>
            <a:pPr algn="r"/>
            <a:r>
              <a:rPr lang="en-GB" dirty="0">
                <a:latin typeface="Arial"/>
                <a:cs typeface="Arial"/>
              </a:rPr>
              <a:t>Research Support Manager Interim Structure</a:t>
            </a:r>
          </a:p>
        </p:txBody>
      </p:sp>
      <p:cxnSp>
        <p:nvCxnSpPr>
          <p:cNvPr id="64" name="Connector: Elbow 63">
            <a:extLst>
              <a:ext uri="{FF2B5EF4-FFF2-40B4-BE49-F238E27FC236}">
                <a16:creationId xmlns:a16="http://schemas.microsoft.com/office/drawing/2014/main" id="{5952686F-74B9-8043-AE0D-DA0CD5F374FF}"/>
              </a:ext>
            </a:extLst>
          </p:cNvPr>
          <p:cNvCxnSpPr>
            <a:cxnSpLocks/>
            <a:stCxn id="40" idx="2"/>
            <a:endCxn id="21" idx="0"/>
          </p:cNvCxnSpPr>
          <p:nvPr/>
        </p:nvCxnSpPr>
        <p:spPr>
          <a:xfrm rot="5400000">
            <a:off x="3361264" y="1378591"/>
            <a:ext cx="936060" cy="490171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E40FEAC0-2AC7-6125-D805-A033BB77BC05}"/>
              </a:ext>
            </a:extLst>
          </p:cNvPr>
          <p:cNvCxnSpPr>
            <a:cxnSpLocks/>
            <a:stCxn id="40" idx="2"/>
            <a:endCxn id="42" idx="0"/>
          </p:cNvCxnSpPr>
          <p:nvPr/>
        </p:nvCxnSpPr>
        <p:spPr>
          <a:xfrm rot="16200000" flipH="1">
            <a:off x="7916076" y="1725491"/>
            <a:ext cx="939889" cy="421174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5C50C436-45AA-BCAC-0844-65FD46693A5A}"/>
              </a:ext>
            </a:extLst>
          </p:cNvPr>
          <p:cNvCxnSpPr>
            <a:cxnSpLocks/>
            <a:stCxn id="42" idx="2"/>
            <a:endCxn id="43" idx="0"/>
          </p:cNvCxnSpPr>
          <p:nvPr/>
        </p:nvCxnSpPr>
        <p:spPr>
          <a:xfrm rot="5400000">
            <a:off x="10401835" y="4926812"/>
            <a:ext cx="180110" cy="127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lowchart: Process 2">
            <a:extLst>
              <a:ext uri="{FF2B5EF4-FFF2-40B4-BE49-F238E27FC236}">
                <a16:creationId xmlns:a16="http://schemas.microsoft.com/office/drawing/2014/main" id="{2B766155-2273-9F32-DEE9-FB8D6935E727}"/>
              </a:ext>
            </a:extLst>
          </p:cNvPr>
          <p:cNvSpPr/>
          <p:nvPr/>
        </p:nvSpPr>
        <p:spPr>
          <a:xfrm>
            <a:off x="5795348" y="4849951"/>
            <a:ext cx="2344710" cy="1191384"/>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lvl="0" algn="ctr" defTabSz="488950">
              <a:spcBef>
                <a:spcPct val="0"/>
              </a:spcBef>
              <a:spcAft>
                <a:spcPct val="35000"/>
              </a:spcAft>
            </a:pPr>
            <a:r>
              <a:rPr lang="en-GB" sz="1100" b="0" kern="1200" dirty="0">
                <a:latin typeface="Arial" panose="020B0604020202020204" pitchFamily="34" charset="0"/>
                <a:cs typeface="Arial" panose="020B0604020202020204" pitchFamily="34" charset="0"/>
              </a:rPr>
              <a:t>Jeanne Dayton, Ana Carneiro, Karen Docherty, </a:t>
            </a:r>
            <a:r>
              <a:rPr lang="en-GB" sz="1100" dirty="0">
                <a:latin typeface="Arial" panose="020B0604020202020204" pitchFamily="34" charset="0"/>
                <a:cs typeface="Arial" panose="020B0604020202020204" pitchFamily="34" charset="0"/>
              </a:rPr>
              <a:t>Maria Alguero- Muniz (Mat Leave) </a:t>
            </a:r>
            <a:br>
              <a:rPr lang="en-GB" sz="1100" b="0" kern="1200" dirty="0">
                <a:latin typeface="Arial" panose="020B0604020202020204" pitchFamily="34" charset="0"/>
                <a:cs typeface="Arial" panose="020B0604020202020204" pitchFamily="34" charset="0"/>
              </a:rPr>
            </a:br>
            <a:r>
              <a:rPr lang="en-GB" sz="1100" b="1" kern="1200" dirty="0">
                <a:latin typeface="Arial"/>
                <a:cs typeface="Arial"/>
              </a:rPr>
              <a:t>Project Coordinators</a:t>
            </a:r>
          </a:p>
          <a:p>
            <a:pPr lvl="0" algn="ctr" defTabSz="488950">
              <a:spcBef>
                <a:spcPct val="0"/>
              </a:spcBef>
              <a:spcAft>
                <a:spcPct val="35000"/>
              </a:spcAft>
            </a:pPr>
            <a:r>
              <a:rPr lang="en-GB" sz="1100" dirty="0">
                <a:latin typeface="Arial"/>
                <a:cs typeface="Arial"/>
              </a:rPr>
              <a:t>Emma Cheasty, Andrew Bruce</a:t>
            </a:r>
            <a:endParaRPr lang="en-GB" sz="1100" kern="1200" dirty="0">
              <a:latin typeface="Arial"/>
              <a:cs typeface="Arial"/>
            </a:endParaRPr>
          </a:p>
          <a:p>
            <a:pPr lvl="0" algn="ctr" defTabSz="488950">
              <a:spcBef>
                <a:spcPct val="0"/>
              </a:spcBef>
              <a:spcAft>
                <a:spcPct val="35000"/>
              </a:spcAft>
            </a:pPr>
            <a:r>
              <a:rPr lang="en-GB" sz="1100" b="1" i="0" dirty="0">
                <a:latin typeface="Arial"/>
                <a:cs typeface="Arial"/>
              </a:rPr>
              <a:t>Asst Project Coordinators</a:t>
            </a:r>
          </a:p>
        </p:txBody>
      </p:sp>
      <p:sp>
        <p:nvSpPr>
          <p:cNvPr id="4" name="Flowchart: Process 3">
            <a:extLst>
              <a:ext uri="{FF2B5EF4-FFF2-40B4-BE49-F238E27FC236}">
                <a16:creationId xmlns:a16="http://schemas.microsoft.com/office/drawing/2014/main" id="{C5CAC651-EA9D-883F-20E6-853109C30D75}"/>
              </a:ext>
            </a:extLst>
          </p:cNvPr>
          <p:cNvSpPr/>
          <p:nvPr/>
        </p:nvSpPr>
        <p:spPr>
          <a:xfrm>
            <a:off x="2953809" y="4838252"/>
            <a:ext cx="2344710" cy="1203083"/>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lvl="0" algn="ctr" defTabSz="488950">
              <a:spcBef>
                <a:spcPct val="0"/>
              </a:spcBef>
              <a:spcAft>
                <a:spcPct val="35000"/>
              </a:spcAft>
            </a:pPr>
            <a:r>
              <a:rPr lang="en-GB" sz="1100" b="0" kern="1200" dirty="0">
                <a:latin typeface="Arial" panose="020B0604020202020204" pitchFamily="34" charset="0"/>
                <a:cs typeface="Arial" panose="020B0604020202020204" pitchFamily="34" charset="0"/>
              </a:rPr>
              <a:t>Jacqueline Heuchan, Nikki Sloan</a:t>
            </a:r>
          </a:p>
          <a:p>
            <a:pPr lvl="0" algn="ctr" defTabSz="488950">
              <a:spcBef>
                <a:spcPct val="0"/>
              </a:spcBef>
              <a:spcAft>
                <a:spcPct val="35000"/>
              </a:spcAft>
            </a:pPr>
            <a:r>
              <a:rPr lang="en-GB" sz="1100" dirty="0">
                <a:latin typeface="Arial" panose="020B0604020202020204" pitchFamily="34" charset="0"/>
                <a:cs typeface="Arial" panose="020B0604020202020204" pitchFamily="34" charset="0"/>
              </a:rPr>
              <a:t>1 PC Vacancy</a:t>
            </a:r>
            <a:endParaRPr lang="en-GB" sz="1100" b="0" kern="1200" dirty="0">
              <a:latin typeface="Arial" panose="020B0604020202020204" pitchFamily="34" charset="0"/>
              <a:cs typeface="Arial" panose="020B0604020202020204" pitchFamily="34" charset="0"/>
            </a:endParaRPr>
          </a:p>
          <a:p>
            <a:pPr lvl="0" algn="ctr" defTabSz="488950">
              <a:spcBef>
                <a:spcPct val="0"/>
              </a:spcBef>
              <a:spcAft>
                <a:spcPct val="35000"/>
              </a:spcAft>
            </a:pPr>
            <a:r>
              <a:rPr lang="en-GB" sz="1100" b="1" kern="1200" dirty="0">
                <a:latin typeface="Arial"/>
                <a:cs typeface="Arial"/>
              </a:rPr>
              <a:t>Project Coordinators</a:t>
            </a:r>
          </a:p>
          <a:p>
            <a:pPr lvl="0" algn="ctr" defTabSz="488950">
              <a:spcBef>
                <a:spcPct val="0"/>
              </a:spcBef>
              <a:spcAft>
                <a:spcPct val="35000"/>
              </a:spcAft>
            </a:pPr>
            <a:endParaRPr lang="en-GB" sz="1100" b="1" dirty="0">
              <a:latin typeface="Arial"/>
              <a:cs typeface="Arial"/>
            </a:endParaRPr>
          </a:p>
        </p:txBody>
      </p:sp>
      <p:cxnSp>
        <p:nvCxnSpPr>
          <p:cNvPr id="13" name="Connector: Elbow 12">
            <a:extLst>
              <a:ext uri="{FF2B5EF4-FFF2-40B4-BE49-F238E27FC236}">
                <a16:creationId xmlns:a16="http://schemas.microsoft.com/office/drawing/2014/main" id="{4FC67DBB-4416-29A4-A676-FB5F294A63F7}"/>
              </a:ext>
            </a:extLst>
          </p:cNvPr>
          <p:cNvCxnSpPr>
            <a:cxnSpLocks/>
            <a:stCxn id="40" idx="2"/>
            <a:endCxn id="22" idx="0"/>
          </p:cNvCxnSpPr>
          <p:nvPr/>
        </p:nvCxnSpPr>
        <p:spPr>
          <a:xfrm rot="5400000">
            <a:off x="4728835" y="2758644"/>
            <a:ext cx="948543" cy="215408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B22B05E4-27C0-78C0-2886-9494AE12396E}"/>
              </a:ext>
            </a:extLst>
          </p:cNvPr>
          <p:cNvCxnSpPr>
            <a:cxnSpLocks/>
            <a:stCxn id="40" idx="2"/>
            <a:endCxn id="23" idx="0"/>
          </p:cNvCxnSpPr>
          <p:nvPr/>
        </p:nvCxnSpPr>
        <p:spPr>
          <a:xfrm rot="16200000" flipH="1">
            <a:off x="6149910" y="3491656"/>
            <a:ext cx="948033" cy="68755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lowchart: Process 20">
            <a:extLst>
              <a:ext uri="{FF2B5EF4-FFF2-40B4-BE49-F238E27FC236}">
                <a16:creationId xmlns:a16="http://schemas.microsoft.com/office/drawing/2014/main" id="{0B502A50-B437-9730-21B9-91946CA0444B}"/>
              </a:ext>
            </a:extLst>
          </p:cNvPr>
          <p:cNvSpPr/>
          <p:nvPr/>
        </p:nvSpPr>
        <p:spPr>
          <a:xfrm>
            <a:off x="206082" y="4297477"/>
            <a:ext cx="2344710" cy="535451"/>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b="1" kern="1200">
                <a:latin typeface="Arial"/>
                <a:cs typeface="Arial"/>
              </a:rPr>
              <a:t>Hub 1</a:t>
            </a:r>
          </a:p>
          <a:p>
            <a:pPr marL="0" lvl="0" indent="0" algn="ctr" defTabSz="488950" rtl="0">
              <a:lnSpc>
                <a:spcPct val="100000"/>
              </a:lnSpc>
              <a:spcBef>
                <a:spcPct val="0"/>
              </a:spcBef>
              <a:spcAft>
                <a:spcPct val="35000"/>
              </a:spcAft>
              <a:buNone/>
            </a:pPr>
            <a:r>
              <a:rPr lang="en-GB" sz="1100" b="1" kern="1200">
                <a:latin typeface="Arial"/>
                <a:cs typeface="Arial"/>
              </a:rPr>
              <a:t>Hub Lead: </a:t>
            </a:r>
            <a:r>
              <a:rPr lang="en-GB" sz="1100" kern="1200">
                <a:latin typeface="Arial"/>
                <a:cs typeface="Arial"/>
              </a:rPr>
              <a:t>Derek Motherwell</a:t>
            </a:r>
          </a:p>
        </p:txBody>
      </p:sp>
      <p:sp>
        <p:nvSpPr>
          <p:cNvPr id="22" name="Flowchart: Process 21">
            <a:extLst>
              <a:ext uri="{FF2B5EF4-FFF2-40B4-BE49-F238E27FC236}">
                <a16:creationId xmlns:a16="http://schemas.microsoft.com/office/drawing/2014/main" id="{3B371315-6935-CF66-2D60-90A1032804EA}"/>
              </a:ext>
            </a:extLst>
          </p:cNvPr>
          <p:cNvSpPr/>
          <p:nvPr/>
        </p:nvSpPr>
        <p:spPr>
          <a:xfrm>
            <a:off x="2953706" y="4309960"/>
            <a:ext cx="2344710" cy="535451"/>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b="1" kern="1200">
                <a:latin typeface="Arial"/>
                <a:cs typeface="Arial"/>
              </a:rPr>
              <a:t>Hub 2</a:t>
            </a:r>
          </a:p>
          <a:p>
            <a:pPr marL="0" lvl="0" indent="0" algn="ctr" defTabSz="488950" rtl="0">
              <a:lnSpc>
                <a:spcPct val="100000"/>
              </a:lnSpc>
              <a:spcBef>
                <a:spcPct val="0"/>
              </a:spcBef>
              <a:spcAft>
                <a:spcPct val="35000"/>
              </a:spcAft>
              <a:buNone/>
            </a:pPr>
            <a:r>
              <a:rPr lang="en-GB" sz="1100" b="1">
                <a:latin typeface="Arial"/>
                <a:cs typeface="Arial"/>
              </a:rPr>
              <a:t>Hub</a:t>
            </a:r>
            <a:r>
              <a:rPr lang="en-GB" sz="1100" b="1" kern="1200">
                <a:latin typeface="Arial"/>
                <a:cs typeface="Arial"/>
              </a:rPr>
              <a:t> Lead: </a:t>
            </a:r>
            <a:r>
              <a:rPr lang="en-GB" sz="1100" b="0" kern="1200">
                <a:latin typeface="Arial" panose="020B0604020202020204" pitchFamily="34" charset="0"/>
                <a:cs typeface="Arial" panose="020B0604020202020204" pitchFamily="34" charset="0"/>
              </a:rPr>
              <a:t>Jacqueline Heuchan</a:t>
            </a:r>
            <a:endParaRPr lang="en-GB" sz="1100" b="1" kern="1200">
              <a:latin typeface="Arial"/>
              <a:cs typeface="Arial"/>
            </a:endParaRPr>
          </a:p>
        </p:txBody>
      </p:sp>
      <p:sp>
        <p:nvSpPr>
          <p:cNvPr id="23" name="Flowchart: Process 22">
            <a:extLst>
              <a:ext uri="{FF2B5EF4-FFF2-40B4-BE49-F238E27FC236}">
                <a16:creationId xmlns:a16="http://schemas.microsoft.com/office/drawing/2014/main" id="{CB4304F5-8461-7671-E531-649FB6860667}"/>
              </a:ext>
            </a:extLst>
          </p:cNvPr>
          <p:cNvSpPr/>
          <p:nvPr/>
        </p:nvSpPr>
        <p:spPr>
          <a:xfrm>
            <a:off x="5795348" y="4309450"/>
            <a:ext cx="2344710" cy="535451"/>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b="1" kern="1200">
                <a:latin typeface="Arial"/>
                <a:cs typeface="Arial"/>
              </a:rPr>
              <a:t>Hub 3</a:t>
            </a:r>
          </a:p>
          <a:p>
            <a:pPr marL="0" lvl="0" indent="0" algn="ctr" defTabSz="488950" rtl="0">
              <a:lnSpc>
                <a:spcPct val="100000"/>
              </a:lnSpc>
              <a:spcBef>
                <a:spcPct val="0"/>
              </a:spcBef>
              <a:spcAft>
                <a:spcPct val="35000"/>
              </a:spcAft>
              <a:buNone/>
            </a:pPr>
            <a:r>
              <a:rPr lang="en-GB" sz="1100" b="1">
                <a:latin typeface="Arial"/>
                <a:cs typeface="Arial"/>
              </a:rPr>
              <a:t>Hub </a:t>
            </a:r>
            <a:r>
              <a:rPr lang="en-GB" sz="1100" b="1" kern="1200">
                <a:latin typeface="Arial"/>
                <a:cs typeface="Arial"/>
              </a:rPr>
              <a:t>Lead: </a:t>
            </a:r>
            <a:r>
              <a:rPr lang="en-GB" sz="1100" kern="1200">
                <a:latin typeface="Arial"/>
                <a:cs typeface="Arial"/>
              </a:rPr>
              <a:t>Jeanne Dayton</a:t>
            </a:r>
          </a:p>
        </p:txBody>
      </p:sp>
      <p:sp>
        <p:nvSpPr>
          <p:cNvPr id="2" name="Flowchart: Process 1">
            <a:extLst>
              <a:ext uri="{FF2B5EF4-FFF2-40B4-BE49-F238E27FC236}">
                <a16:creationId xmlns:a16="http://schemas.microsoft.com/office/drawing/2014/main" id="{3EC927C3-21F2-2F0D-C96D-C866C6D19110}"/>
              </a:ext>
            </a:extLst>
          </p:cNvPr>
          <p:cNvSpPr/>
          <p:nvPr/>
        </p:nvSpPr>
        <p:spPr>
          <a:xfrm>
            <a:off x="4907965" y="1661605"/>
            <a:ext cx="2744370" cy="694417"/>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b="0" kern="1200">
                <a:latin typeface="Arial"/>
                <a:cs typeface="Arial"/>
              </a:rPr>
              <a:t>Helen Harkness</a:t>
            </a:r>
            <a:endParaRPr lang="en-GB" sz="1100" b="1" kern="1200">
              <a:latin typeface="Arial"/>
              <a:cs typeface="Arial"/>
            </a:endParaRPr>
          </a:p>
          <a:p>
            <a:pPr marL="0" lvl="0" indent="0" algn="ctr" defTabSz="488950" rtl="0">
              <a:lnSpc>
                <a:spcPct val="100000"/>
              </a:lnSpc>
              <a:spcBef>
                <a:spcPct val="0"/>
              </a:spcBef>
              <a:spcAft>
                <a:spcPct val="35000"/>
              </a:spcAft>
              <a:buNone/>
            </a:pPr>
            <a:r>
              <a:rPr lang="en-GB" sz="1100" b="1">
                <a:latin typeface="Arial"/>
                <a:cs typeface="Arial"/>
              </a:rPr>
              <a:t>Head of College Research Support</a:t>
            </a:r>
            <a:r>
              <a:rPr lang="en-GB" sz="1100" b="1" kern="1200">
                <a:latin typeface="Arial"/>
                <a:cs typeface="Arial"/>
              </a:rPr>
              <a:t> </a:t>
            </a:r>
          </a:p>
        </p:txBody>
      </p:sp>
      <p:cxnSp>
        <p:nvCxnSpPr>
          <p:cNvPr id="6" name="Connector: Elbow 5">
            <a:extLst>
              <a:ext uri="{FF2B5EF4-FFF2-40B4-BE49-F238E27FC236}">
                <a16:creationId xmlns:a16="http://schemas.microsoft.com/office/drawing/2014/main" id="{79594EBD-A54C-FC7D-869A-C557CA0ABAD5}"/>
              </a:ext>
            </a:extLst>
          </p:cNvPr>
          <p:cNvCxnSpPr>
            <a:cxnSpLocks/>
            <a:stCxn id="2" idx="2"/>
            <a:endCxn id="40" idx="0"/>
          </p:cNvCxnSpPr>
          <p:nvPr/>
        </p:nvCxnSpPr>
        <p:spPr>
          <a:xfrm rot="5400000">
            <a:off x="6124661" y="2511511"/>
            <a:ext cx="310978" cy="127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FCC5F1-2FA1-9860-CEF9-070734911FF8}"/>
              </a:ext>
            </a:extLst>
          </p:cNvPr>
          <p:cNvSpPr/>
          <p:nvPr/>
        </p:nvSpPr>
        <p:spPr>
          <a:xfrm>
            <a:off x="779341" y="1221386"/>
            <a:ext cx="11412659" cy="5123988"/>
          </a:xfrm>
          <a:prstGeom prst="rect">
            <a:avLst/>
          </a:prstGeom>
          <a:ln w="19050">
            <a:noFill/>
          </a:ln>
        </p:spPr>
        <p:txBody>
          <a:bodyPr/>
          <a:lstStyle/>
          <a:p>
            <a:endParaRPr lang="en-GB"/>
          </a:p>
        </p:txBody>
      </p:sp>
      <p:sp>
        <p:nvSpPr>
          <p:cNvPr id="30" name="Flowchart: Process 29">
            <a:extLst>
              <a:ext uri="{FF2B5EF4-FFF2-40B4-BE49-F238E27FC236}">
                <a16:creationId xmlns:a16="http://schemas.microsoft.com/office/drawing/2014/main" id="{F5DA9061-BFCB-C795-8673-167D981681E9}"/>
              </a:ext>
            </a:extLst>
          </p:cNvPr>
          <p:cNvSpPr/>
          <p:nvPr/>
        </p:nvSpPr>
        <p:spPr>
          <a:xfrm>
            <a:off x="3418302" y="1033360"/>
            <a:ext cx="5225160" cy="592086"/>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marL="0" lvl="0" indent="0" algn="ctr" defTabSz="533400" rtl="0">
              <a:lnSpc>
                <a:spcPct val="100000"/>
              </a:lnSpc>
              <a:spcBef>
                <a:spcPct val="0"/>
              </a:spcBef>
              <a:spcAft>
                <a:spcPct val="35000"/>
              </a:spcAft>
              <a:buNone/>
            </a:pPr>
            <a:r>
              <a:rPr lang="en-GB" sz="1200" b="0" kern="1200">
                <a:latin typeface="Arial"/>
                <a:cs typeface="Arial"/>
              </a:rPr>
              <a:t>Helen Harkness</a:t>
            </a:r>
            <a:br>
              <a:rPr lang="en-GB" sz="1200" b="0" kern="1200">
                <a:latin typeface="Arial"/>
                <a:cs typeface="Arial"/>
              </a:rPr>
            </a:br>
            <a:r>
              <a:rPr lang="en-GB" sz="1200" b="1" kern="1200">
                <a:latin typeface="Arial"/>
                <a:cs typeface="Arial"/>
              </a:rPr>
              <a:t>Head of College Research Support </a:t>
            </a:r>
          </a:p>
        </p:txBody>
      </p:sp>
      <p:sp>
        <p:nvSpPr>
          <p:cNvPr id="31" name="Flowchart: Process 30">
            <a:extLst>
              <a:ext uri="{FF2B5EF4-FFF2-40B4-BE49-F238E27FC236}">
                <a16:creationId xmlns:a16="http://schemas.microsoft.com/office/drawing/2014/main" id="{08DA8B23-2A5E-C83F-3A34-63752A9A9F43}"/>
              </a:ext>
            </a:extLst>
          </p:cNvPr>
          <p:cNvSpPr/>
          <p:nvPr/>
        </p:nvSpPr>
        <p:spPr>
          <a:xfrm>
            <a:off x="779342" y="1978906"/>
            <a:ext cx="1795960" cy="681275"/>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b="0" kern="1200">
                <a:latin typeface="Arial"/>
                <a:cs typeface="Arial"/>
              </a:rPr>
              <a:t>David Pollock</a:t>
            </a:r>
            <a:br>
              <a:rPr lang="en-GB" sz="1100" b="1" kern="1200">
                <a:latin typeface="Arial"/>
                <a:cs typeface="Arial"/>
              </a:rPr>
            </a:br>
            <a:r>
              <a:rPr lang="en-GB" sz="1100" b="1" kern="1200">
                <a:latin typeface="Arial"/>
                <a:cs typeface="Arial"/>
              </a:rPr>
              <a:t>Senior Industry Engagement Manager </a:t>
            </a:r>
          </a:p>
        </p:txBody>
      </p:sp>
      <p:sp>
        <p:nvSpPr>
          <p:cNvPr id="32" name="Flowchart: Process 31">
            <a:extLst>
              <a:ext uri="{FF2B5EF4-FFF2-40B4-BE49-F238E27FC236}">
                <a16:creationId xmlns:a16="http://schemas.microsoft.com/office/drawing/2014/main" id="{D9E1D8C9-7C62-9DEC-3BE9-25745D25E60F}"/>
              </a:ext>
            </a:extLst>
          </p:cNvPr>
          <p:cNvSpPr/>
          <p:nvPr/>
        </p:nvSpPr>
        <p:spPr>
          <a:xfrm>
            <a:off x="944369" y="2905702"/>
            <a:ext cx="1559695" cy="605765"/>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ct val="35000"/>
              </a:spcAft>
              <a:buNone/>
            </a:pPr>
            <a:r>
              <a:rPr lang="en-GB" sz="1100" b="0" kern="1200">
                <a:latin typeface="Arial"/>
                <a:cs typeface="Arial"/>
              </a:rPr>
              <a:t>Anne-Mari Gillespie </a:t>
            </a:r>
            <a:br>
              <a:rPr lang="en-GB" sz="1100" b="1" kern="1200">
                <a:latin typeface="Arial"/>
                <a:cs typeface="Arial"/>
              </a:rPr>
            </a:br>
            <a:r>
              <a:rPr lang="en-GB" sz="1100" b="1" kern="1200">
                <a:latin typeface="Arial"/>
                <a:cs typeface="Arial"/>
              </a:rPr>
              <a:t>Industry Engagement </a:t>
            </a:r>
            <a:br>
              <a:rPr lang="en-GB" sz="1100" b="1" kern="1200">
                <a:latin typeface="Arial"/>
                <a:cs typeface="Arial"/>
              </a:rPr>
            </a:br>
            <a:r>
              <a:rPr lang="en-GB" sz="1100" b="1" kern="1200">
                <a:latin typeface="Arial"/>
                <a:cs typeface="Arial"/>
              </a:rPr>
              <a:t>Manager</a:t>
            </a:r>
          </a:p>
        </p:txBody>
      </p:sp>
      <p:sp>
        <p:nvSpPr>
          <p:cNvPr id="33" name="Flowchart: Process 32">
            <a:extLst>
              <a:ext uri="{FF2B5EF4-FFF2-40B4-BE49-F238E27FC236}">
                <a16:creationId xmlns:a16="http://schemas.microsoft.com/office/drawing/2014/main" id="{B9352E79-B3F1-03B7-7E1C-87475541F659}"/>
              </a:ext>
            </a:extLst>
          </p:cNvPr>
          <p:cNvSpPr/>
          <p:nvPr/>
        </p:nvSpPr>
        <p:spPr>
          <a:xfrm>
            <a:off x="940385" y="3604974"/>
            <a:ext cx="1556958" cy="588166"/>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GB" sz="1100" kern="1200">
                <a:latin typeface="Arial"/>
                <a:cs typeface="Arial"/>
              </a:rPr>
              <a:t>Gennaro Strazzullo</a:t>
            </a:r>
          </a:p>
          <a:p>
            <a:pPr marL="0" lvl="0" indent="0" algn="ctr" defTabSz="488950" rtl="0">
              <a:lnSpc>
                <a:spcPct val="90000"/>
              </a:lnSpc>
              <a:spcBef>
                <a:spcPct val="0"/>
              </a:spcBef>
              <a:spcAft>
                <a:spcPct val="35000"/>
              </a:spcAft>
              <a:buNone/>
            </a:pPr>
            <a:r>
              <a:rPr lang="en-GB" sz="1100" b="1" kern="1200">
                <a:latin typeface="Arial"/>
                <a:cs typeface="Arial"/>
              </a:rPr>
              <a:t>Industry Engagement </a:t>
            </a:r>
            <a:br>
              <a:rPr lang="en-GB" sz="1100" b="1" kern="1200">
                <a:latin typeface="Arial"/>
                <a:cs typeface="Arial"/>
              </a:rPr>
            </a:br>
            <a:r>
              <a:rPr lang="en-GB" sz="1100" b="1" kern="1200">
                <a:latin typeface="Arial"/>
                <a:cs typeface="Arial"/>
              </a:rPr>
              <a:t>Manager</a:t>
            </a:r>
            <a:endParaRPr lang="en-GB" sz="1100" b="0" i="1" kern="1200">
              <a:latin typeface="Arial"/>
              <a:cs typeface="Arial"/>
            </a:endParaRPr>
          </a:p>
        </p:txBody>
      </p:sp>
      <p:sp>
        <p:nvSpPr>
          <p:cNvPr id="34" name="Flowchart: Process 33">
            <a:extLst>
              <a:ext uri="{FF2B5EF4-FFF2-40B4-BE49-F238E27FC236}">
                <a16:creationId xmlns:a16="http://schemas.microsoft.com/office/drawing/2014/main" id="{8462308B-6799-44C7-FB25-685CAED38FC1}"/>
              </a:ext>
            </a:extLst>
          </p:cNvPr>
          <p:cNvSpPr/>
          <p:nvPr/>
        </p:nvSpPr>
        <p:spPr>
          <a:xfrm>
            <a:off x="957464" y="4286916"/>
            <a:ext cx="1556958" cy="788103"/>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GB" sz="1100" kern="1200">
                <a:latin typeface="Arial"/>
                <a:cs typeface="Arial"/>
              </a:rPr>
              <a:t>Marina Santana Vega</a:t>
            </a:r>
          </a:p>
          <a:p>
            <a:pPr marL="0" lvl="0" indent="0" algn="ctr" defTabSz="488950" rtl="0">
              <a:lnSpc>
                <a:spcPct val="90000"/>
              </a:lnSpc>
              <a:spcBef>
                <a:spcPct val="0"/>
              </a:spcBef>
              <a:spcAft>
                <a:spcPct val="35000"/>
              </a:spcAft>
              <a:buNone/>
            </a:pPr>
            <a:r>
              <a:rPr lang="en-GB" sz="1100" b="1" kern="1200">
                <a:latin typeface="Arial"/>
                <a:cs typeface="Arial"/>
              </a:rPr>
              <a:t>Industry Engagement </a:t>
            </a:r>
            <a:br>
              <a:rPr lang="en-GB" sz="1100" b="1" kern="1200">
                <a:latin typeface="Arial"/>
                <a:cs typeface="Arial"/>
              </a:rPr>
            </a:br>
            <a:r>
              <a:rPr lang="en-GB" sz="1100" b="1" kern="1200">
                <a:latin typeface="Arial"/>
                <a:cs typeface="Arial"/>
              </a:rPr>
              <a:t>Manager</a:t>
            </a:r>
            <a:endParaRPr lang="en-GB" sz="1100" b="0" i="1" kern="1200">
              <a:latin typeface="Arial"/>
              <a:cs typeface="Arial"/>
            </a:endParaRPr>
          </a:p>
        </p:txBody>
      </p:sp>
      <p:sp>
        <p:nvSpPr>
          <p:cNvPr id="35" name="Flowchart: Process 34">
            <a:extLst>
              <a:ext uri="{FF2B5EF4-FFF2-40B4-BE49-F238E27FC236}">
                <a16:creationId xmlns:a16="http://schemas.microsoft.com/office/drawing/2014/main" id="{CCAD70CB-921C-5C86-63A5-E8B5BCE7EB9E}"/>
              </a:ext>
            </a:extLst>
          </p:cNvPr>
          <p:cNvSpPr/>
          <p:nvPr/>
        </p:nvSpPr>
        <p:spPr>
          <a:xfrm>
            <a:off x="3066437" y="1976288"/>
            <a:ext cx="2234019" cy="674891"/>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b="0" kern="1200">
                <a:latin typeface="Arial"/>
                <a:cs typeface="Arial"/>
              </a:rPr>
              <a:t>Lynne McCorriston</a:t>
            </a:r>
            <a:br>
              <a:rPr lang="en-GB" sz="1100" kern="1200">
                <a:latin typeface="Arial"/>
                <a:cs typeface="Arial"/>
              </a:rPr>
            </a:br>
            <a:r>
              <a:rPr lang="en-GB" sz="1100" b="1" kern="1200">
                <a:latin typeface="Arial"/>
                <a:cs typeface="Arial"/>
              </a:rPr>
              <a:t>Research and Business Development Manager </a:t>
            </a:r>
          </a:p>
        </p:txBody>
      </p:sp>
      <p:sp>
        <p:nvSpPr>
          <p:cNvPr id="36" name="Flowchart: Process 35">
            <a:extLst>
              <a:ext uri="{FF2B5EF4-FFF2-40B4-BE49-F238E27FC236}">
                <a16:creationId xmlns:a16="http://schemas.microsoft.com/office/drawing/2014/main" id="{7122EBB4-A350-E219-9342-288A226772A8}"/>
              </a:ext>
            </a:extLst>
          </p:cNvPr>
          <p:cNvSpPr/>
          <p:nvPr/>
        </p:nvSpPr>
        <p:spPr>
          <a:xfrm>
            <a:off x="3329095" y="2966001"/>
            <a:ext cx="1935621" cy="1067141"/>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GB" sz="1100" b="0" kern="1200">
                <a:latin typeface="Arial"/>
                <a:cs typeface="Arial"/>
              </a:rPr>
              <a:t>David Nisbet,                  Linsey Robertson, </a:t>
            </a:r>
            <a:br>
              <a:rPr lang="en-GB" sz="1100" b="0" kern="1200">
                <a:latin typeface="Arial"/>
                <a:cs typeface="Arial"/>
              </a:rPr>
            </a:br>
            <a:r>
              <a:rPr lang="en-GB" sz="1100" b="0" kern="1200">
                <a:latin typeface="Arial"/>
                <a:cs typeface="Arial"/>
              </a:rPr>
              <a:t>Neil Findlay / Suzannah Turner</a:t>
            </a:r>
            <a:endParaRPr lang="en-GB" sz="1100" b="1" kern="1200">
              <a:latin typeface="Arial"/>
              <a:cs typeface="Arial"/>
            </a:endParaRPr>
          </a:p>
          <a:p>
            <a:pPr marL="0" lvl="0" indent="0" algn="ctr" defTabSz="488950" rtl="0">
              <a:lnSpc>
                <a:spcPct val="90000"/>
              </a:lnSpc>
              <a:spcBef>
                <a:spcPct val="0"/>
              </a:spcBef>
              <a:spcAft>
                <a:spcPct val="35000"/>
              </a:spcAft>
              <a:buNone/>
            </a:pPr>
            <a:r>
              <a:rPr lang="en-GB" sz="1100" b="1" kern="1200">
                <a:latin typeface="Arial"/>
                <a:cs typeface="Arial"/>
              </a:rPr>
              <a:t>Research Development Managers</a:t>
            </a:r>
          </a:p>
        </p:txBody>
      </p:sp>
      <p:sp>
        <p:nvSpPr>
          <p:cNvPr id="37" name="Flowchart: Process 36">
            <a:extLst>
              <a:ext uri="{FF2B5EF4-FFF2-40B4-BE49-F238E27FC236}">
                <a16:creationId xmlns:a16="http://schemas.microsoft.com/office/drawing/2014/main" id="{8EBADEF0-4AF7-DA76-39D4-3CF72D327DC0}"/>
              </a:ext>
            </a:extLst>
          </p:cNvPr>
          <p:cNvSpPr/>
          <p:nvPr/>
        </p:nvSpPr>
        <p:spPr>
          <a:xfrm>
            <a:off x="9634820" y="3792270"/>
            <a:ext cx="1953644" cy="528677"/>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ct val="35000"/>
              </a:spcAft>
              <a:buNone/>
            </a:pPr>
            <a:r>
              <a:rPr lang="en-GB" sz="1100" kern="1200">
                <a:latin typeface="Arial"/>
                <a:cs typeface="Arial"/>
              </a:rPr>
              <a:t>Calum Kirk</a:t>
            </a:r>
          </a:p>
          <a:p>
            <a:pPr marL="0" lvl="0" indent="0" algn="ctr" defTabSz="488950">
              <a:lnSpc>
                <a:spcPct val="100000"/>
              </a:lnSpc>
              <a:spcBef>
                <a:spcPct val="0"/>
              </a:spcBef>
              <a:spcAft>
                <a:spcPct val="35000"/>
              </a:spcAft>
              <a:buNone/>
            </a:pPr>
            <a:r>
              <a:rPr lang="en-GB" sz="1100" b="1" kern="1200">
                <a:latin typeface="Arial"/>
                <a:cs typeface="Arial"/>
              </a:rPr>
              <a:t>Research Impact Officer</a:t>
            </a:r>
          </a:p>
        </p:txBody>
      </p:sp>
      <p:sp>
        <p:nvSpPr>
          <p:cNvPr id="38" name="Flowchart: Process 37">
            <a:extLst>
              <a:ext uri="{FF2B5EF4-FFF2-40B4-BE49-F238E27FC236}">
                <a16:creationId xmlns:a16="http://schemas.microsoft.com/office/drawing/2014/main" id="{5F10801E-7604-3D5C-B11D-878CF0745FF9}"/>
              </a:ext>
            </a:extLst>
          </p:cNvPr>
          <p:cNvSpPr/>
          <p:nvPr/>
        </p:nvSpPr>
        <p:spPr>
          <a:xfrm>
            <a:off x="3322168" y="4134285"/>
            <a:ext cx="1949473" cy="495553"/>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ct val="35000"/>
              </a:spcAft>
              <a:buNone/>
            </a:pPr>
            <a:r>
              <a:rPr lang="en-GB" sz="1100" b="0" kern="1200">
                <a:latin typeface="Arial"/>
                <a:cs typeface="Arial"/>
              </a:rPr>
              <a:t>Maryam Morel</a:t>
            </a:r>
            <a:br>
              <a:rPr lang="en-GB" sz="1100" b="0" kern="1200">
                <a:latin typeface="Arial"/>
                <a:cs typeface="Arial"/>
              </a:rPr>
            </a:br>
            <a:r>
              <a:rPr lang="en-GB" sz="1100" b="1" kern="1200">
                <a:latin typeface="Arial"/>
                <a:cs typeface="Arial"/>
              </a:rPr>
              <a:t>Research Administrator</a:t>
            </a:r>
          </a:p>
        </p:txBody>
      </p:sp>
      <p:sp>
        <p:nvSpPr>
          <p:cNvPr id="39" name="Flowchart: Process 38">
            <a:extLst>
              <a:ext uri="{FF2B5EF4-FFF2-40B4-BE49-F238E27FC236}">
                <a16:creationId xmlns:a16="http://schemas.microsoft.com/office/drawing/2014/main" id="{A9C2B24D-94F6-06FD-55BB-800CA8FAAD0B}"/>
              </a:ext>
            </a:extLst>
          </p:cNvPr>
          <p:cNvSpPr/>
          <p:nvPr/>
        </p:nvSpPr>
        <p:spPr>
          <a:xfrm>
            <a:off x="9430250" y="1984198"/>
            <a:ext cx="1949461" cy="669530"/>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ct val="35000"/>
              </a:spcAft>
              <a:buNone/>
            </a:pPr>
            <a:r>
              <a:rPr lang="en-GB" sz="1100" b="0" kern="1200">
                <a:latin typeface="Arial"/>
                <a:cs typeface="Arial"/>
              </a:rPr>
              <a:t>Keith Dingwall </a:t>
            </a:r>
            <a:br>
              <a:rPr lang="en-GB" sz="1100" b="1" kern="1200">
                <a:latin typeface="Arial"/>
                <a:cs typeface="Arial"/>
              </a:rPr>
            </a:br>
            <a:r>
              <a:rPr lang="en-GB" sz="1100" b="1" kern="1200">
                <a:latin typeface="Arial"/>
                <a:cs typeface="Arial"/>
              </a:rPr>
              <a:t>Impact &amp; Innovation Manager</a:t>
            </a:r>
          </a:p>
        </p:txBody>
      </p:sp>
      <p:sp>
        <p:nvSpPr>
          <p:cNvPr id="40" name="Flowchart: Process 39">
            <a:extLst>
              <a:ext uri="{FF2B5EF4-FFF2-40B4-BE49-F238E27FC236}">
                <a16:creationId xmlns:a16="http://schemas.microsoft.com/office/drawing/2014/main" id="{F6D0AD2A-07AB-F964-E867-72A0A4AC78B8}"/>
              </a:ext>
            </a:extLst>
          </p:cNvPr>
          <p:cNvSpPr/>
          <p:nvPr/>
        </p:nvSpPr>
        <p:spPr>
          <a:xfrm>
            <a:off x="5692412" y="1964407"/>
            <a:ext cx="2734474" cy="625145"/>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50">
              <a:spcBef>
                <a:spcPct val="0"/>
              </a:spcBef>
              <a:spcAft>
                <a:spcPct val="35000"/>
              </a:spcAft>
            </a:pPr>
            <a:r>
              <a:rPr lang="en-GB" sz="1100">
                <a:latin typeface="Arial"/>
                <a:cs typeface="Arial"/>
              </a:rPr>
              <a:t>Sarah MacPhail</a:t>
            </a:r>
            <a:endParaRPr lang="en-GB"/>
          </a:p>
          <a:p>
            <a:pPr marL="0" lvl="0" indent="0" algn="ctr" defTabSz="488950" rtl="0">
              <a:lnSpc>
                <a:spcPct val="100000"/>
              </a:lnSpc>
              <a:spcBef>
                <a:spcPct val="0"/>
              </a:spcBef>
              <a:spcAft>
                <a:spcPct val="35000"/>
              </a:spcAft>
              <a:buNone/>
            </a:pPr>
            <a:r>
              <a:rPr lang="en-GB" sz="1100" b="1" kern="1200">
                <a:latin typeface="Arial"/>
                <a:cs typeface="Arial"/>
              </a:rPr>
              <a:t>Research Support Manager </a:t>
            </a:r>
          </a:p>
        </p:txBody>
      </p:sp>
      <p:sp>
        <p:nvSpPr>
          <p:cNvPr id="41" name="Flowchart: Process 40">
            <a:extLst>
              <a:ext uri="{FF2B5EF4-FFF2-40B4-BE49-F238E27FC236}">
                <a16:creationId xmlns:a16="http://schemas.microsoft.com/office/drawing/2014/main" id="{75CBF637-160F-06F3-CC70-F1E6D6C6892D}"/>
              </a:ext>
            </a:extLst>
          </p:cNvPr>
          <p:cNvSpPr/>
          <p:nvPr/>
        </p:nvSpPr>
        <p:spPr>
          <a:xfrm>
            <a:off x="5709567" y="2766044"/>
            <a:ext cx="3289859" cy="1616018"/>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50">
              <a:spcBef>
                <a:spcPct val="0"/>
              </a:spcBef>
              <a:spcAft>
                <a:spcPct val="35000"/>
              </a:spcAft>
            </a:pPr>
            <a:r>
              <a:rPr lang="en-GB" sz="1100" b="0" kern="1200">
                <a:latin typeface="Arial"/>
                <a:cs typeface="Arial"/>
              </a:rPr>
              <a:t>Ana Carneiro, Derek Motherwell, Jacqueline Heuchan, Anca Quinn,</a:t>
            </a:r>
            <a:r>
              <a:rPr lang="en-GB" sz="1100">
                <a:latin typeface="Arial"/>
                <a:cs typeface="Arial"/>
              </a:rPr>
              <a:t> </a:t>
            </a:r>
            <a:r>
              <a:rPr lang="en-GB" sz="1100" b="0" kern="1200">
                <a:latin typeface="Arial"/>
                <a:cs typeface="Arial"/>
              </a:rPr>
              <a:t>Tom Staves, Maria </a:t>
            </a:r>
            <a:r>
              <a:rPr lang="en-GB" sz="1100" b="0" kern="1200" err="1">
                <a:latin typeface="Arial"/>
                <a:cs typeface="Arial"/>
              </a:rPr>
              <a:t>Alguero</a:t>
            </a:r>
            <a:r>
              <a:rPr lang="en-GB" sz="1100" b="0" kern="1200">
                <a:latin typeface="Arial"/>
                <a:cs typeface="Arial"/>
              </a:rPr>
              <a:t>- Muniz (</a:t>
            </a:r>
            <a:r>
              <a:rPr lang="en-GB" sz="1100">
                <a:latin typeface="Arial"/>
                <a:cs typeface="Arial"/>
              </a:rPr>
              <a:t>Mat Leave)</a:t>
            </a:r>
            <a:r>
              <a:rPr lang="en-GB" sz="1100" b="0" kern="1200">
                <a:latin typeface="Arial"/>
                <a:cs typeface="Arial"/>
              </a:rPr>
              <a:t>, Jeanne Dayton, Nikki Sloan, Karen Docherty, Shannon Llewelyn </a:t>
            </a:r>
            <a:r>
              <a:rPr lang="en-GB" sz="1100">
                <a:latin typeface="Arial"/>
                <a:cs typeface="Arial"/>
              </a:rPr>
              <a:t>Catriona MacCallum (Mat Leave), Craig Mannion </a:t>
            </a:r>
            <a:br>
              <a:rPr lang="en-GB" sz="1100" b="0" kern="1200">
                <a:latin typeface="Arial" panose="020B0604020202020204" pitchFamily="34" charset="0"/>
                <a:cs typeface="Arial" panose="020B0604020202020204" pitchFamily="34" charset="0"/>
              </a:rPr>
            </a:br>
            <a:r>
              <a:rPr lang="en-GB" sz="1100" b="1" kern="1200">
                <a:latin typeface="Arial"/>
                <a:cs typeface="Arial"/>
              </a:rPr>
              <a:t>Project Coordinators</a:t>
            </a:r>
            <a:endParaRPr lang="en-GB" sz="1100" b="1">
              <a:latin typeface="Arial"/>
              <a:cs typeface="Arial"/>
            </a:endParaRPr>
          </a:p>
          <a:p>
            <a:pPr lvl="0" algn="ctr" defTabSz="488950">
              <a:spcBef>
                <a:spcPct val="0"/>
              </a:spcBef>
              <a:spcAft>
                <a:spcPct val="35000"/>
              </a:spcAft>
            </a:pPr>
            <a:r>
              <a:rPr lang="en-GB" sz="1100" i="0">
                <a:latin typeface="Arial"/>
                <a:cs typeface="Arial"/>
              </a:rPr>
              <a:t>Emma </a:t>
            </a:r>
            <a:r>
              <a:rPr lang="en-GB" sz="1100" i="0" err="1">
                <a:latin typeface="Arial"/>
                <a:cs typeface="Arial"/>
              </a:rPr>
              <a:t>Cheasty</a:t>
            </a:r>
            <a:r>
              <a:rPr lang="en-GB" sz="1100" i="0">
                <a:latin typeface="Arial"/>
                <a:cs typeface="Arial"/>
              </a:rPr>
              <a:t>, Andrew Bruce</a:t>
            </a:r>
          </a:p>
          <a:p>
            <a:pPr lvl="0" algn="ctr" defTabSz="488950">
              <a:spcBef>
                <a:spcPct val="0"/>
              </a:spcBef>
              <a:spcAft>
                <a:spcPct val="35000"/>
              </a:spcAft>
            </a:pPr>
            <a:r>
              <a:rPr lang="en-GB" sz="1100" b="1" i="0">
                <a:latin typeface="Arial"/>
                <a:cs typeface="Arial"/>
              </a:rPr>
              <a:t>Assistant PC (Mat Cover)</a:t>
            </a:r>
            <a:endParaRPr lang="en-GB" sz="1100" b="0" i="0" kern="1200">
              <a:latin typeface="Arial" panose="020B0604020202020204" pitchFamily="34" charset="0"/>
              <a:cs typeface="Arial" panose="020B0604020202020204" pitchFamily="34" charset="0"/>
            </a:endParaRPr>
          </a:p>
        </p:txBody>
      </p:sp>
      <p:sp>
        <p:nvSpPr>
          <p:cNvPr id="42" name="Flowchart: Process 41">
            <a:extLst>
              <a:ext uri="{FF2B5EF4-FFF2-40B4-BE49-F238E27FC236}">
                <a16:creationId xmlns:a16="http://schemas.microsoft.com/office/drawing/2014/main" id="{94AAE010-FCC6-52D8-F233-63199281D39C}"/>
              </a:ext>
            </a:extLst>
          </p:cNvPr>
          <p:cNvSpPr/>
          <p:nvPr/>
        </p:nvSpPr>
        <p:spPr>
          <a:xfrm>
            <a:off x="5711957" y="4476540"/>
            <a:ext cx="3289860" cy="535451"/>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b="0" kern="1200">
                <a:latin typeface="Arial"/>
                <a:cs typeface="Arial"/>
              </a:rPr>
              <a:t>Lesley McGown</a:t>
            </a:r>
            <a:br>
              <a:rPr lang="en-GB" sz="1100" b="0" kern="1200">
                <a:latin typeface="Arial"/>
                <a:cs typeface="Arial"/>
              </a:rPr>
            </a:br>
            <a:r>
              <a:rPr lang="en-GB" sz="1100" b="1" kern="1200">
                <a:latin typeface="Arial"/>
                <a:cs typeface="Arial"/>
              </a:rPr>
              <a:t>Senior Research Support  Administrator</a:t>
            </a:r>
          </a:p>
        </p:txBody>
      </p:sp>
      <p:sp>
        <p:nvSpPr>
          <p:cNvPr id="43" name="Flowchart: Process 42">
            <a:extLst>
              <a:ext uri="{FF2B5EF4-FFF2-40B4-BE49-F238E27FC236}">
                <a16:creationId xmlns:a16="http://schemas.microsoft.com/office/drawing/2014/main" id="{1FB7F388-D588-9639-543D-51D79A2FD97B}"/>
              </a:ext>
            </a:extLst>
          </p:cNvPr>
          <p:cNvSpPr/>
          <p:nvPr/>
        </p:nvSpPr>
        <p:spPr>
          <a:xfrm>
            <a:off x="5701159" y="5162713"/>
            <a:ext cx="3306674" cy="1277140"/>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100000"/>
              </a:lnSpc>
              <a:spcBef>
                <a:spcPct val="0"/>
              </a:spcBef>
              <a:spcAft>
                <a:spcPct val="35000"/>
              </a:spcAft>
              <a:buNone/>
            </a:pPr>
            <a:r>
              <a:rPr lang="en-GB" sz="1100" b="0" kern="1200" dirty="0">
                <a:latin typeface="Arial" panose="020B0604020202020204" pitchFamily="34" charset="0"/>
                <a:cs typeface="Arial" panose="020B0604020202020204" pitchFamily="34" charset="0"/>
              </a:rPr>
              <a:t>Sandra James, Linda French, </a:t>
            </a:r>
          </a:p>
          <a:p>
            <a:pPr marL="0" lvl="0" indent="0" algn="ctr" defTabSz="488950" rtl="0">
              <a:lnSpc>
                <a:spcPct val="100000"/>
              </a:lnSpc>
              <a:spcBef>
                <a:spcPct val="0"/>
              </a:spcBef>
              <a:spcAft>
                <a:spcPct val="35000"/>
              </a:spcAft>
              <a:buNone/>
            </a:pPr>
            <a:r>
              <a:rPr lang="en-GB" sz="1100" b="0" kern="1200" dirty="0">
                <a:latin typeface="Arial" panose="020B0604020202020204" pitchFamily="34" charset="0"/>
                <a:cs typeface="Arial" panose="020B0604020202020204" pitchFamily="34" charset="0"/>
              </a:rPr>
              <a:t>Amina Choudary</a:t>
            </a:r>
            <a:r>
              <a:rPr lang="en-GB" sz="1100" dirty="0">
                <a:latin typeface="Arial" panose="020B0604020202020204" pitchFamily="34" charset="0"/>
                <a:cs typeface="Arial" panose="020B0604020202020204" pitchFamily="34" charset="0"/>
              </a:rPr>
              <a:t>(</a:t>
            </a:r>
            <a:r>
              <a:rPr lang="en-GB" sz="1100" b="0" kern="1200" dirty="0">
                <a:latin typeface="Arial" panose="020B0604020202020204" pitchFamily="34" charset="0"/>
                <a:cs typeface="Arial" panose="020B0604020202020204" pitchFamily="34" charset="0"/>
              </a:rPr>
              <a:t>on Mat Leave), </a:t>
            </a:r>
          </a:p>
          <a:p>
            <a:pPr marL="0" lvl="0" indent="0" algn="ctr" defTabSz="488950" rtl="0">
              <a:lnSpc>
                <a:spcPct val="100000"/>
              </a:lnSpc>
              <a:spcBef>
                <a:spcPct val="0"/>
              </a:spcBef>
              <a:spcAft>
                <a:spcPct val="35000"/>
              </a:spcAft>
              <a:buNone/>
            </a:pPr>
            <a:r>
              <a:rPr lang="en-GB" sz="1100" b="0" kern="1200" dirty="0">
                <a:latin typeface="Arial" panose="020B0604020202020204" pitchFamily="34" charset="0"/>
                <a:cs typeface="Arial" panose="020B0604020202020204" pitchFamily="34" charset="0"/>
              </a:rPr>
              <a:t>Jaime Cross, Iona Davidson, </a:t>
            </a:r>
          </a:p>
          <a:p>
            <a:pPr marL="0" lvl="0" indent="0" algn="ctr" defTabSz="488950" rtl="0">
              <a:lnSpc>
                <a:spcPct val="100000"/>
              </a:lnSpc>
              <a:spcBef>
                <a:spcPct val="0"/>
              </a:spcBef>
              <a:spcAft>
                <a:spcPct val="35000"/>
              </a:spcAft>
              <a:buNone/>
            </a:pPr>
            <a:r>
              <a:rPr lang="en-GB" sz="1100" b="0" kern="1200" dirty="0">
                <a:latin typeface="Arial" panose="020B0604020202020204" pitchFamily="34" charset="0"/>
                <a:cs typeface="Arial" panose="020B0604020202020204" pitchFamily="34" charset="0"/>
              </a:rPr>
              <a:t>Fatma Ashraf, </a:t>
            </a:r>
            <a:r>
              <a:rPr lang="en-GB" sz="1100" dirty="0">
                <a:latin typeface="Arial" panose="020B0604020202020204" pitchFamily="34" charset="0"/>
                <a:cs typeface="Arial" panose="020B0604020202020204" pitchFamily="34" charset="0"/>
              </a:rPr>
              <a:t>Olga </a:t>
            </a:r>
            <a:r>
              <a:rPr lang="en-GB" sz="1100" dirty="0" err="1">
                <a:latin typeface="Arial" panose="020B0604020202020204" pitchFamily="34" charset="0"/>
                <a:cs typeface="Arial" panose="020B0604020202020204" pitchFamily="34" charset="0"/>
              </a:rPr>
              <a:t>Getsaeva</a:t>
            </a:r>
            <a:endParaRPr lang="en-GB" sz="1100" b="0" kern="1200" dirty="0">
              <a:latin typeface="Arial" panose="020B0604020202020204" pitchFamily="34" charset="0"/>
              <a:cs typeface="Arial" panose="020B0604020202020204" pitchFamily="34" charset="0"/>
            </a:endParaRPr>
          </a:p>
          <a:p>
            <a:pPr marL="0" lvl="0" indent="0" algn="ctr" defTabSz="488950" rtl="0">
              <a:lnSpc>
                <a:spcPct val="100000"/>
              </a:lnSpc>
              <a:spcBef>
                <a:spcPct val="0"/>
              </a:spcBef>
              <a:spcAft>
                <a:spcPct val="35000"/>
              </a:spcAft>
              <a:buNone/>
            </a:pPr>
            <a:r>
              <a:rPr lang="en-GB" sz="1100" b="0" kern="1200" dirty="0">
                <a:latin typeface="Arial" panose="020B0604020202020204" pitchFamily="34" charset="0"/>
                <a:cs typeface="Arial" panose="020B0604020202020204" pitchFamily="34" charset="0"/>
              </a:rPr>
              <a:t>R</a:t>
            </a:r>
            <a:r>
              <a:rPr lang="en-GB" sz="1100" b="1" kern="1200" dirty="0">
                <a:latin typeface="Arial"/>
                <a:cs typeface="Arial"/>
              </a:rPr>
              <a:t>esearch Support Administrators</a:t>
            </a:r>
            <a:endParaRPr lang="en-GB" sz="1100" b="0" kern="12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51C109AB-4B36-DD81-A407-97843E6ADCF7}"/>
              </a:ext>
            </a:extLst>
          </p:cNvPr>
          <p:cNvSpPr>
            <a:spLocks noGrp="1"/>
          </p:cNvSpPr>
          <p:nvPr>
            <p:ph type="title"/>
          </p:nvPr>
        </p:nvSpPr>
        <p:spPr/>
        <p:txBody>
          <a:bodyPr/>
          <a:lstStyle/>
          <a:p>
            <a:pPr algn="r"/>
            <a:r>
              <a:rPr lang="en-GB">
                <a:latin typeface="Arial"/>
                <a:cs typeface="Arial"/>
              </a:rPr>
              <a:t>Research Support Organisation Structure</a:t>
            </a:r>
          </a:p>
        </p:txBody>
      </p:sp>
      <p:sp>
        <p:nvSpPr>
          <p:cNvPr id="12" name="Flowchart: Process 11">
            <a:extLst>
              <a:ext uri="{FF2B5EF4-FFF2-40B4-BE49-F238E27FC236}">
                <a16:creationId xmlns:a16="http://schemas.microsoft.com/office/drawing/2014/main" id="{7FE08F62-346C-4276-9966-2DBCC71C0A0B}"/>
              </a:ext>
            </a:extLst>
          </p:cNvPr>
          <p:cNvSpPr/>
          <p:nvPr/>
        </p:nvSpPr>
        <p:spPr>
          <a:xfrm>
            <a:off x="9665884" y="5570047"/>
            <a:ext cx="1933791" cy="787026"/>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rial" panose="020B0604020202020204" pitchFamily="34" charset="0"/>
                <a:cs typeface="Arial" panose="020B0604020202020204" pitchFamily="34" charset="0"/>
              </a:rPr>
              <a:t>Maaike Siegerist</a:t>
            </a:r>
            <a:br>
              <a:rPr lang="en-GB" sz="1100">
                <a:solidFill>
                  <a:schemeClr val="tx1"/>
                </a:solidFill>
                <a:latin typeface="Arial" panose="020B0604020202020204" pitchFamily="34" charset="0"/>
                <a:cs typeface="Arial" panose="020B0604020202020204" pitchFamily="34" charset="0"/>
              </a:rPr>
            </a:br>
            <a:r>
              <a:rPr lang="en-GB" sz="1100" b="1">
                <a:solidFill>
                  <a:schemeClr val="tx1"/>
                </a:solidFill>
                <a:latin typeface="Arial" panose="020B0604020202020204" pitchFamily="34" charset="0"/>
                <a:cs typeface="Arial" panose="020B0604020202020204" pitchFamily="34" charset="0"/>
              </a:rPr>
              <a:t>IAA Digital Communications       </a:t>
            </a:r>
            <a:r>
              <a:rPr lang="en-GB" sz="1100" b="1" kern="1200">
                <a:solidFill>
                  <a:schemeClr val="tx1"/>
                </a:solidFill>
                <a:latin typeface="Arial"/>
                <a:cs typeface="Arial"/>
              </a:rPr>
              <a:t>(EPSRC IAA Funded)</a:t>
            </a:r>
            <a:endParaRPr lang="en-GB" sz="1100" b="1">
              <a:solidFill>
                <a:schemeClr val="tx1"/>
              </a:solidFill>
              <a:latin typeface="Arial" panose="020B0604020202020204" pitchFamily="34" charset="0"/>
              <a:cs typeface="Arial" panose="020B0604020202020204" pitchFamily="34" charset="0"/>
            </a:endParaRPr>
          </a:p>
        </p:txBody>
      </p:sp>
      <p:sp>
        <p:nvSpPr>
          <p:cNvPr id="44" name="Flowchart: Process 43">
            <a:extLst>
              <a:ext uri="{FF2B5EF4-FFF2-40B4-BE49-F238E27FC236}">
                <a16:creationId xmlns:a16="http://schemas.microsoft.com/office/drawing/2014/main" id="{AFDE276F-8BB3-E3E6-5504-49AB89419472}"/>
              </a:ext>
            </a:extLst>
          </p:cNvPr>
          <p:cNvSpPr/>
          <p:nvPr/>
        </p:nvSpPr>
        <p:spPr>
          <a:xfrm>
            <a:off x="9660229" y="4465489"/>
            <a:ext cx="1935621" cy="911615"/>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50">
              <a:spcBef>
                <a:spcPct val="0"/>
              </a:spcBef>
              <a:spcAft>
                <a:spcPct val="35000"/>
              </a:spcAft>
            </a:pPr>
            <a:r>
              <a:rPr lang="en-GB" sz="1100">
                <a:latin typeface="Arial"/>
                <a:cs typeface="Arial"/>
              </a:rPr>
              <a:t>Ali Jamshed, Steffan Gwyn, </a:t>
            </a:r>
            <a:r>
              <a:rPr lang="en-GB" sz="1100">
                <a:solidFill>
                  <a:schemeClr val="tx1"/>
                </a:solidFill>
                <a:latin typeface="Arial"/>
                <a:cs typeface="Arial"/>
              </a:rPr>
              <a:t>Caroline Hogarth</a:t>
            </a:r>
            <a:r>
              <a:rPr lang="en-GB" sz="1100">
                <a:solidFill>
                  <a:srgbClr val="00355F"/>
                </a:solidFill>
                <a:latin typeface="Arial"/>
                <a:cs typeface="Arial"/>
              </a:rPr>
              <a:t>, David Hughes</a:t>
            </a:r>
          </a:p>
          <a:p>
            <a:pPr marL="0" lvl="0" indent="0" algn="ctr" defTabSz="488950" rtl="0">
              <a:lnSpc>
                <a:spcPct val="90000"/>
              </a:lnSpc>
              <a:spcBef>
                <a:spcPct val="0"/>
              </a:spcBef>
              <a:spcAft>
                <a:spcPct val="35000"/>
              </a:spcAft>
              <a:buNone/>
            </a:pPr>
            <a:r>
              <a:rPr lang="en-GB" sz="1100" b="1" kern="1200">
                <a:latin typeface="Arial"/>
                <a:cs typeface="Arial"/>
              </a:rPr>
              <a:t>KE Associate               (EPSRC IAA Funded)</a:t>
            </a:r>
          </a:p>
        </p:txBody>
      </p:sp>
      <p:cxnSp>
        <p:nvCxnSpPr>
          <p:cNvPr id="49" name="Connector: Elbow 48">
            <a:extLst>
              <a:ext uri="{FF2B5EF4-FFF2-40B4-BE49-F238E27FC236}">
                <a16:creationId xmlns:a16="http://schemas.microsoft.com/office/drawing/2014/main" id="{57A80712-0CC0-973D-A632-258D1DEA8AF5}"/>
              </a:ext>
            </a:extLst>
          </p:cNvPr>
          <p:cNvCxnSpPr>
            <a:cxnSpLocks/>
            <a:stCxn id="30" idx="2"/>
            <a:endCxn id="31" idx="0"/>
          </p:cNvCxnSpPr>
          <p:nvPr/>
        </p:nvCxnSpPr>
        <p:spPr>
          <a:xfrm rot="5400000">
            <a:off x="3677372" y="-374604"/>
            <a:ext cx="353460" cy="435356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5C3DA9B7-8A01-F243-BED1-EA772861B1CF}"/>
              </a:ext>
            </a:extLst>
          </p:cNvPr>
          <p:cNvCxnSpPr>
            <a:cxnSpLocks/>
            <a:stCxn id="31" idx="1"/>
            <a:endCxn id="32" idx="1"/>
          </p:cNvCxnSpPr>
          <p:nvPr/>
        </p:nvCxnSpPr>
        <p:spPr>
          <a:xfrm rot="10800000" flipH="1" flipV="1">
            <a:off x="779341" y="2319543"/>
            <a:ext cx="165027" cy="889041"/>
          </a:xfrm>
          <a:prstGeom prst="bentConnector3">
            <a:avLst>
              <a:gd name="adj1" fmla="val -13852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21238F81-6095-0FFF-F71E-72C2B3429483}"/>
              </a:ext>
            </a:extLst>
          </p:cNvPr>
          <p:cNvCxnSpPr>
            <a:stCxn id="31" idx="1"/>
            <a:endCxn id="33" idx="1"/>
          </p:cNvCxnSpPr>
          <p:nvPr/>
        </p:nvCxnSpPr>
        <p:spPr>
          <a:xfrm rot="10800000" flipH="1" flipV="1">
            <a:off x="779341" y="2319543"/>
            <a:ext cx="161043" cy="1579513"/>
          </a:xfrm>
          <a:prstGeom prst="bentConnector3">
            <a:avLst>
              <a:gd name="adj1" fmla="val -14195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819739DB-86AF-149D-E1EA-55BDE1C215DC}"/>
              </a:ext>
            </a:extLst>
          </p:cNvPr>
          <p:cNvCxnSpPr>
            <a:cxnSpLocks/>
            <a:stCxn id="31" idx="1"/>
            <a:endCxn id="34" idx="1"/>
          </p:cNvCxnSpPr>
          <p:nvPr/>
        </p:nvCxnSpPr>
        <p:spPr>
          <a:xfrm rot="10800000" flipH="1" flipV="1">
            <a:off x="779342" y="2319544"/>
            <a:ext cx="178122" cy="2361424"/>
          </a:xfrm>
          <a:prstGeom prst="bentConnector3">
            <a:avLst>
              <a:gd name="adj1" fmla="val -128339"/>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6E53D132-C2F3-80CB-3BBA-1D4A75AB6C92}"/>
              </a:ext>
            </a:extLst>
          </p:cNvPr>
          <p:cNvCxnSpPr>
            <a:cxnSpLocks/>
            <a:stCxn id="35" idx="1"/>
            <a:endCxn id="36" idx="1"/>
          </p:cNvCxnSpPr>
          <p:nvPr/>
        </p:nvCxnSpPr>
        <p:spPr>
          <a:xfrm rot="10800000" flipH="1" flipV="1">
            <a:off x="3066437" y="2313734"/>
            <a:ext cx="262658" cy="1185838"/>
          </a:xfrm>
          <a:prstGeom prst="bentConnector3">
            <a:avLst>
              <a:gd name="adj1" fmla="val -8703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CB028912-ECD2-0994-B539-F237AA2392C0}"/>
              </a:ext>
            </a:extLst>
          </p:cNvPr>
          <p:cNvCxnSpPr>
            <a:stCxn id="35" idx="1"/>
            <a:endCxn id="38" idx="1"/>
          </p:cNvCxnSpPr>
          <p:nvPr/>
        </p:nvCxnSpPr>
        <p:spPr>
          <a:xfrm rot="10800000" flipH="1" flipV="1">
            <a:off x="3066436" y="2313734"/>
            <a:ext cx="255731" cy="2068328"/>
          </a:xfrm>
          <a:prstGeom prst="bentConnector3">
            <a:avLst>
              <a:gd name="adj1" fmla="val -8939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5952686F-74B9-8043-AE0D-DA0CD5F374FF}"/>
              </a:ext>
            </a:extLst>
          </p:cNvPr>
          <p:cNvCxnSpPr>
            <a:cxnSpLocks/>
            <a:stCxn id="40" idx="1"/>
            <a:endCxn id="41" idx="1"/>
          </p:cNvCxnSpPr>
          <p:nvPr/>
        </p:nvCxnSpPr>
        <p:spPr>
          <a:xfrm rot="10800000" flipH="1" flipV="1">
            <a:off x="5692411" y="2276979"/>
            <a:ext cx="17155" cy="1297073"/>
          </a:xfrm>
          <a:prstGeom prst="bentConnector3">
            <a:avLst>
              <a:gd name="adj1" fmla="val -1332556"/>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E40FEAC0-2AC7-6125-D805-A033BB77BC05}"/>
              </a:ext>
            </a:extLst>
          </p:cNvPr>
          <p:cNvCxnSpPr>
            <a:cxnSpLocks/>
            <a:stCxn id="40" idx="1"/>
            <a:endCxn id="42" idx="1"/>
          </p:cNvCxnSpPr>
          <p:nvPr/>
        </p:nvCxnSpPr>
        <p:spPr>
          <a:xfrm rot="10800000" flipH="1" flipV="1">
            <a:off x="5692411" y="2276980"/>
            <a:ext cx="19545" cy="2467286"/>
          </a:xfrm>
          <a:prstGeom prst="bentConnector3">
            <a:avLst>
              <a:gd name="adj1" fmla="val -1169609"/>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5C50C436-45AA-BCAC-0844-65FD46693A5A}"/>
              </a:ext>
            </a:extLst>
          </p:cNvPr>
          <p:cNvCxnSpPr>
            <a:cxnSpLocks/>
            <a:stCxn id="40" idx="1"/>
            <a:endCxn id="43" idx="1"/>
          </p:cNvCxnSpPr>
          <p:nvPr/>
        </p:nvCxnSpPr>
        <p:spPr>
          <a:xfrm rot="10800000" flipH="1" flipV="1">
            <a:off x="5692411" y="2276979"/>
            <a:ext cx="8747" cy="3524303"/>
          </a:xfrm>
          <a:prstGeom prst="bentConnector3">
            <a:avLst>
              <a:gd name="adj1" fmla="val -2613467"/>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AA1CD5A4-E6C9-D8D6-BD16-7B0CB350AF20}"/>
              </a:ext>
            </a:extLst>
          </p:cNvPr>
          <p:cNvCxnSpPr>
            <a:stCxn id="30" idx="2"/>
            <a:endCxn id="40" idx="0"/>
          </p:cNvCxnSpPr>
          <p:nvPr/>
        </p:nvCxnSpPr>
        <p:spPr>
          <a:xfrm rot="16200000" flipH="1">
            <a:off x="6375785" y="1280542"/>
            <a:ext cx="338961" cy="1028767"/>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24BC118D-4AB0-FE49-B835-5B30FBAE3941}"/>
              </a:ext>
            </a:extLst>
          </p:cNvPr>
          <p:cNvCxnSpPr>
            <a:cxnSpLocks/>
            <a:stCxn id="30" idx="2"/>
            <a:endCxn id="39" idx="0"/>
          </p:cNvCxnSpPr>
          <p:nvPr/>
        </p:nvCxnSpPr>
        <p:spPr>
          <a:xfrm rot="16200000" flipH="1">
            <a:off x="8038555" y="-382228"/>
            <a:ext cx="358752" cy="4374099"/>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D15AAFD7-03C1-54C0-D9E5-F3120A0D4EC4}"/>
              </a:ext>
            </a:extLst>
          </p:cNvPr>
          <p:cNvCxnSpPr>
            <a:cxnSpLocks/>
          </p:cNvCxnSpPr>
          <p:nvPr/>
        </p:nvCxnSpPr>
        <p:spPr>
          <a:xfrm rot="10800000" flipH="1" flipV="1">
            <a:off x="9430250" y="2422873"/>
            <a:ext cx="204570" cy="1633736"/>
          </a:xfrm>
          <a:prstGeom prst="bentConnector3">
            <a:avLst>
              <a:gd name="adj1" fmla="val -111747"/>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280A75E0-49B4-2333-1DDA-D497C7A37CFB}"/>
              </a:ext>
            </a:extLst>
          </p:cNvPr>
          <p:cNvCxnSpPr>
            <a:cxnSpLocks/>
          </p:cNvCxnSpPr>
          <p:nvPr/>
        </p:nvCxnSpPr>
        <p:spPr>
          <a:xfrm rot="10800000" flipH="1" flipV="1">
            <a:off x="9430249" y="2422873"/>
            <a:ext cx="229979" cy="2498424"/>
          </a:xfrm>
          <a:prstGeom prst="bentConnector3">
            <a:avLst>
              <a:gd name="adj1" fmla="val -994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B3AE5AC6-1141-84BD-54DE-5545D81B7702}"/>
              </a:ext>
            </a:extLst>
          </p:cNvPr>
          <p:cNvCxnSpPr>
            <a:cxnSpLocks/>
          </p:cNvCxnSpPr>
          <p:nvPr/>
        </p:nvCxnSpPr>
        <p:spPr>
          <a:xfrm rot="10800000" flipH="1" flipV="1">
            <a:off x="9430250" y="2422872"/>
            <a:ext cx="229978" cy="3322013"/>
          </a:xfrm>
          <a:prstGeom prst="bentConnector3">
            <a:avLst>
              <a:gd name="adj1" fmla="val -9940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lowchart: Process 9">
            <a:extLst>
              <a:ext uri="{FF2B5EF4-FFF2-40B4-BE49-F238E27FC236}">
                <a16:creationId xmlns:a16="http://schemas.microsoft.com/office/drawing/2014/main" id="{FC0391B8-85CA-4D7F-46E3-5E7AB23B9801}"/>
              </a:ext>
            </a:extLst>
          </p:cNvPr>
          <p:cNvSpPr/>
          <p:nvPr/>
        </p:nvSpPr>
        <p:spPr>
          <a:xfrm>
            <a:off x="9656536" y="2787863"/>
            <a:ext cx="1935621" cy="856337"/>
          </a:xfrm>
          <a:prstGeom prst="flowChartProcess">
            <a:avLst/>
          </a:prstGeom>
          <a:ln w="19050">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GB" sz="1100">
                <a:latin typeface="Arial"/>
                <a:cs typeface="Arial"/>
              </a:rPr>
              <a:t>Richard Mosses</a:t>
            </a:r>
          </a:p>
          <a:p>
            <a:pPr marL="0" lvl="0" indent="0" algn="ctr" defTabSz="488950" rtl="0">
              <a:lnSpc>
                <a:spcPct val="90000"/>
              </a:lnSpc>
              <a:spcBef>
                <a:spcPct val="0"/>
              </a:spcBef>
              <a:spcAft>
                <a:spcPct val="35000"/>
              </a:spcAft>
              <a:buNone/>
            </a:pPr>
            <a:r>
              <a:rPr lang="en-GB" sz="1100" b="1" kern="1200">
                <a:latin typeface="Arial"/>
                <a:cs typeface="Arial"/>
              </a:rPr>
              <a:t>Photonics &amp; Quantum Accelerator</a:t>
            </a:r>
          </a:p>
          <a:p>
            <a:pPr marL="0" lvl="0" indent="0" algn="ctr" defTabSz="488950" rtl="0">
              <a:lnSpc>
                <a:spcPct val="90000"/>
              </a:lnSpc>
              <a:spcBef>
                <a:spcPct val="0"/>
              </a:spcBef>
              <a:spcAft>
                <a:spcPct val="35000"/>
              </a:spcAft>
              <a:buNone/>
            </a:pPr>
            <a:r>
              <a:rPr lang="en-GB" sz="1100" b="1">
                <a:latin typeface="Arial"/>
                <a:cs typeface="Arial"/>
              </a:rPr>
              <a:t>(PBIAA </a:t>
            </a:r>
            <a:r>
              <a:rPr lang="en-GB" sz="1100" b="1" kern="1200">
                <a:latin typeface="Arial"/>
                <a:cs typeface="Arial"/>
              </a:rPr>
              <a:t>EPSRC Funded)</a:t>
            </a:r>
          </a:p>
        </p:txBody>
      </p:sp>
      <p:cxnSp>
        <p:nvCxnSpPr>
          <p:cNvPr id="16" name="Straight Connector 15">
            <a:extLst>
              <a:ext uri="{FF2B5EF4-FFF2-40B4-BE49-F238E27FC236}">
                <a16:creationId xmlns:a16="http://schemas.microsoft.com/office/drawing/2014/main" id="{34F141C8-EEAF-2F2F-5A4F-DBDD6C0536CB}"/>
              </a:ext>
            </a:extLst>
          </p:cNvPr>
          <p:cNvCxnSpPr/>
          <p:nvPr/>
        </p:nvCxnSpPr>
        <p:spPr>
          <a:xfrm flipH="1">
            <a:off x="9193742" y="3216031"/>
            <a:ext cx="4622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91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a:xfrm>
            <a:off x="2549236" y="533614"/>
            <a:ext cx="9210963" cy="718424"/>
          </a:xfrm>
        </p:spPr>
        <p:txBody>
          <a:bodyPr/>
          <a:lstStyle/>
          <a:p>
            <a:r>
              <a:rPr lang="en-US" dirty="0">
                <a:solidFill>
                  <a:schemeClr val="tx1"/>
                </a:solidFill>
              </a:rPr>
              <a:t>Submitting an application* </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a:xfrm>
            <a:off x="285750" y="1627188"/>
            <a:ext cx="11474450" cy="5022994"/>
          </a:xfrm>
        </p:spPr>
        <p:txBody>
          <a:bodyPr>
            <a:normAutofit/>
          </a:bodyPr>
          <a:lstStyle/>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p:txBody>
      </p:sp>
      <p:cxnSp>
        <p:nvCxnSpPr>
          <p:cNvPr id="9" name="Straight Connector 8">
            <a:extLst>
              <a:ext uri="{FF2B5EF4-FFF2-40B4-BE49-F238E27FC236}">
                <a16:creationId xmlns:a16="http://schemas.microsoft.com/office/drawing/2014/main" id="{3652E15C-DA66-15D7-B660-2AA30E438C7F}"/>
              </a:ext>
            </a:extLst>
          </p:cNvPr>
          <p:cNvCxnSpPr>
            <a:cxnSpLocks/>
          </p:cNvCxnSpPr>
          <p:nvPr/>
        </p:nvCxnSpPr>
        <p:spPr>
          <a:xfrm flipH="1">
            <a:off x="8621486" y="4049486"/>
            <a:ext cx="409304" cy="714103"/>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464D02A-6C01-0976-F732-E47DCD80E9F3}"/>
              </a:ext>
            </a:extLst>
          </p:cNvPr>
          <p:cNvSpPr txBox="1"/>
          <p:nvPr/>
        </p:nvSpPr>
        <p:spPr>
          <a:xfrm>
            <a:off x="161447" y="1593428"/>
            <a:ext cx="11502924" cy="523220"/>
          </a:xfrm>
          <a:prstGeom prst="rect">
            <a:avLst/>
          </a:prstGeom>
          <a:noFill/>
        </p:spPr>
        <p:txBody>
          <a:bodyPr wrap="square" rtlCol="0">
            <a:spAutoFit/>
          </a:bodyPr>
          <a:lstStyle/>
          <a:p>
            <a:r>
              <a:rPr lang="en-GB" sz="1400" dirty="0"/>
              <a:t>* This process applies where the University of Glasgow is the lead organisation on applications over £100K (cost to funder) for funding calls that have been well publicised or have no deadlines.</a:t>
            </a:r>
          </a:p>
        </p:txBody>
      </p:sp>
      <p:grpSp>
        <p:nvGrpSpPr>
          <p:cNvPr id="35" name="Group 34">
            <a:extLst>
              <a:ext uri="{FF2B5EF4-FFF2-40B4-BE49-F238E27FC236}">
                <a16:creationId xmlns:a16="http://schemas.microsoft.com/office/drawing/2014/main" id="{3EDD7400-75FE-6F73-872D-9724E53A2599}"/>
              </a:ext>
            </a:extLst>
          </p:cNvPr>
          <p:cNvGrpSpPr/>
          <p:nvPr/>
        </p:nvGrpSpPr>
        <p:grpSpPr>
          <a:xfrm>
            <a:off x="8971493" y="2738696"/>
            <a:ext cx="972151" cy="1467540"/>
            <a:chOff x="8192346" y="1431846"/>
            <a:chExt cx="972151" cy="1467540"/>
          </a:xfrm>
        </p:grpSpPr>
        <p:sp>
          <p:nvSpPr>
            <p:cNvPr id="36" name="Rectangle: Rounded Corners 35">
              <a:extLst>
                <a:ext uri="{FF2B5EF4-FFF2-40B4-BE49-F238E27FC236}">
                  <a16:creationId xmlns:a16="http://schemas.microsoft.com/office/drawing/2014/main" id="{F345A74E-E7B4-2AB9-0BBE-523950B5567C}"/>
                </a:ext>
              </a:extLst>
            </p:cNvPr>
            <p:cNvSpPr/>
            <p:nvPr/>
          </p:nvSpPr>
          <p:spPr>
            <a:xfrm>
              <a:off x="8192346" y="1431846"/>
              <a:ext cx="972151" cy="1467540"/>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7" name="Rectangle: Rounded Corners 4">
              <a:extLst>
                <a:ext uri="{FF2B5EF4-FFF2-40B4-BE49-F238E27FC236}">
                  <a16:creationId xmlns:a16="http://schemas.microsoft.com/office/drawing/2014/main" id="{DD46BEEC-A45B-AE5A-0DB0-BA766CAB6D11}"/>
                </a:ext>
              </a:extLst>
            </p:cNvPr>
            <p:cNvSpPr txBox="1"/>
            <p:nvPr/>
          </p:nvSpPr>
          <p:spPr>
            <a:xfrm>
              <a:off x="8220819" y="1460319"/>
              <a:ext cx="915205" cy="1410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PC can confirm all compliance requirements met?</a:t>
              </a:r>
            </a:p>
          </p:txBody>
        </p:sp>
      </p:grpSp>
      <p:grpSp>
        <p:nvGrpSpPr>
          <p:cNvPr id="38" name="Group 37">
            <a:extLst>
              <a:ext uri="{FF2B5EF4-FFF2-40B4-BE49-F238E27FC236}">
                <a16:creationId xmlns:a16="http://schemas.microsoft.com/office/drawing/2014/main" id="{D3CD8DD9-664C-3B68-A4C6-B21166B9AA8B}"/>
              </a:ext>
            </a:extLst>
          </p:cNvPr>
          <p:cNvGrpSpPr/>
          <p:nvPr/>
        </p:nvGrpSpPr>
        <p:grpSpPr>
          <a:xfrm>
            <a:off x="10184826" y="2738696"/>
            <a:ext cx="972151" cy="1467540"/>
            <a:chOff x="9526858" y="1480060"/>
            <a:chExt cx="972151" cy="1467540"/>
          </a:xfrm>
        </p:grpSpPr>
        <p:sp>
          <p:nvSpPr>
            <p:cNvPr id="39" name="Rectangle: Rounded Corners 38">
              <a:extLst>
                <a:ext uri="{FF2B5EF4-FFF2-40B4-BE49-F238E27FC236}">
                  <a16:creationId xmlns:a16="http://schemas.microsoft.com/office/drawing/2014/main" id="{86FE0562-D549-65B8-B47F-FE2239106E3A}"/>
                </a:ext>
              </a:extLst>
            </p:cNvPr>
            <p:cNvSpPr/>
            <p:nvPr/>
          </p:nvSpPr>
          <p:spPr>
            <a:xfrm>
              <a:off x="9526858" y="1480060"/>
              <a:ext cx="972151" cy="1467540"/>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0" name="Rectangle: Rounded Corners 4">
              <a:extLst>
                <a:ext uri="{FF2B5EF4-FFF2-40B4-BE49-F238E27FC236}">
                  <a16:creationId xmlns:a16="http://schemas.microsoft.com/office/drawing/2014/main" id="{9C744725-32BA-D2FF-3AC5-02E9F7C71DDD}"/>
                </a:ext>
              </a:extLst>
            </p:cNvPr>
            <p:cNvSpPr txBox="1"/>
            <p:nvPr/>
          </p:nvSpPr>
          <p:spPr>
            <a:xfrm>
              <a:off x="9555331" y="1508533"/>
              <a:ext cx="915205" cy="1410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Application submitted</a:t>
              </a:r>
            </a:p>
            <a:p>
              <a:pPr marL="0" lvl="0" indent="0" algn="ctr" defTabSz="533400">
                <a:lnSpc>
                  <a:spcPct val="90000"/>
                </a:lnSpc>
                <a:spcBef>
                  <a:spcPct val="0"/>
                </a:spcBef>
                <a:spcAft>
                  <a:spcPct val="35000"/>
                </a:spcAft>
                <a:buNone/>
              </a:pPr>
              <a:r>
                <a:rPr lang="en-GB" sz="1200" dirty="0">
                  <a:solidFill>
                    <a:schemeClr val="bg1"/>
                  </a:solidFill>
                </a:rPr>
                <a:t>(48 hours before deadline)</a:t>
              </a:r>
              <a:endParaRPr lang="en-GB" sz="1200" kern="1200" dirty="0">
                <a:solidFill>
                  <a:schemeClr val="bg1"/>
                </a:solidFill>
              </a:endParaRPr>
            </a:p>
          </p:txBody>
        </p:sp>
      </p:grpSp>
      <p:sp>
        <p:nvSpPr>
          <p:cNvPr id="42" name="Rectangle: Rounded Corners 41">
            <a:extLst>
              <a:ext uri="{FF2B5EF4-FFF2-40B4-BE49-F238E27FC236}">
                <a16:creationId xmlns:a16="http://schemas.microsoft.com/office/drawing/2014/main" id="{C12F3E7B-6EEE-7EB3-3C65-4F3E05AC6B31}"/>
              </a:ext>
            </a:extLst>
          </p:cNvPr>
          <p:cNvSpPr/>
          <p:nvPr/>
        </p:nvSpPr>
        <p:spPr>
          <a:xfrm>
            <a:off x="2645062" y="2405267"/>
            <a:ext cx="9019309" cy="2246802"/>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53AA5C2E-030C-D408-FF9A-917B05176E34}"/>
              </a:ext>
            </a:extLst>
          </p:cNvPr>
          <p:cNvSpPr txBox="1"/>
          <p:nvPr/>
        </p:nvSpPr>
        <p:spPr>
          <a:xfrm>
            <a:off x="2850066" y="2427905"/>
            <a:ext cx="2717539" cy="338554"/>
          </a:xfrm>
          <a:prstGeom prst="rect">
            <a:avLst/>
          </a:prstGeom>
          <a:noFill/>
        </p:spPr>
        <p:txBody>
          <a:bodyPr wrap="none" rtlCol="0">
            <a:spAutoFit/>
          </a:bodyPr>
          <a:lstStyle/>
          <a:p>
            <a:r>
              <a:rPr lang="en-GB" sz="1600" dirty="0"/>
              <a:t>Owned by Project Coordinator</a:t>
            </a:r>
          </a:p>
        </p:txBody>
      </p:sp>
      <p:grpSp>
        <p:nvGrpSpPr>
          <p:cNvPr id="47" name="Group 46">
            <a:extLst>
              <a:ext uri="{FF2B5EF4-FFF2-40B4-BE49-F238E27FC236}">
                <a16:creationId xmlns:a16="http://schemas.microsoft.com/office/drawing/2014/main" id="{8FECAEA2-57CA-5B8A-DAD3-342F445222E3}"/>
              </a:ext>
            </a:extLst>
          </p:cNvPr>
          <p:cNvGrpSpPr/>
          <p:nvPr/>
        </p:nvGrpSpPr>
        <p:grpSpPr>
          <a:xfrm>
            <a:off x="285750" y="2738696"/>
            <a:ext cx="972151" cy="1467540"/>
            <a:chOff x="0" y="1480779"/>
            <a:chExt cx="972151" cy="1467540"/>
          </a:xfrm>
        </p:grpSpPr>
        <p:sp>
          <p:nvSpPr>
            <p:cNvPr id="48" name="Rectangle: Rounded Corners 47">
              <a:extLst>
                <a:ext uri="{FF2B5EF4-FFF2-40B4-BE49-F238E27FC236}">
                  <a16:creationId xmlns:a16="http://schemas.microsoft.com/office/drawing/2014/main" id="{7E1688DC-AA50-2A80-9A79-76BCC9E051B6}"/>
                </a:ext>
              </a:extLst>
            </p:cNvPr>
            <p:cNvSpPr/>
            <p:nvPr/>
          </p:nvSpPr>
          <p:spPr>
            <a:xfrm>
              <a:off x="0" y="1480779"/>
              <a:ext cx="972151" cy="1467540"/>
            </a:xfrm>
            <a:prstGeom prst="roundRect">
              <a:avLst>
                <a:gd name="adj" fmla="val 10000"/>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9" name="Rectangle: Rounded Corners 4">
              <a:extLst>
                <a:ext uri="{FF2B5EF4-FFF2-40B4-BE49-F238E27FC236}">
                  <a16:creationId xmlns:a16="http://schemas.microsoft.com/office/drawing/2014/main" id="{458E0B11-C843-A8DF-C00F-4454BB0EA0C9}"/>
                </a:ext>
              </a:extLst>
            </p:cNvPr>
            <p:cNvSpPr txBox="1"/>
            <p:nvPr/>
          </p:nvSpPr>
          <p:spPr>
            <a:xfrm>
              <a:off x="28473" y="1509252"/>
              <a:ext cx="915205" cy="1410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Core proposal idea and partners agreed?</a:t>
              </a:r>
            </a:p>
          </p:txBody>
        </p:sp>
      </p:grpSp>
      <p:grpSp>
        <p:nvGrpSpPr>
          <p:cNvPr id="50" name="Group 49">
            <a:extLst>
              <a:ext uri="{FF2B5EF4-FFF2-40B4-BE49-F238E27FC236}">
                <a16:creationId xmlns:a16="http://schemas.microsoft.com/office/drawing/2014/main" id="{00680DEF-9B61-32B0-2056-7A79BB056600}"/>
              </a:ext>
            </a:extLst>
          </p:cNvPr>
          <p:cNvGrpSpPr/>
          <p:nvPr/>
        </p:nvGrpSpPr>
        <p:grpSpPr>
          <a:xfrm>
            <a:off x="1527556" y="2767169"/>
            <a:ext cx="972151" cy="1467540"/>
            <a:chOff x="0" y="1480779"/>
            <a:chExt cx="972151" cy="1467540"/>
          </a:xfrm>
        </p:grpSpPr>
        <p:sp>
          <p:nvSpPr>
            <p:cNvPr id="51" name="Rectangle: Rounded Corners 50">
              <a:extLst>
                <a:ext uri="{FF2B5EF4-FFF2-40B4-BE49-F238E27FC236}">
                  <a16:creationId xmlns:a16="http://schemas.microsoft.com/office/drawing/2014/main" id="{8236882C-6C94-B662-7369-DA3FF58839F2}"/>
                </a:ext>
              </a:extLst>
            </p:cNvPr>
            <p:cNvSpPr/>
            <p:nvPr/>
          </p:nvSpPr>
          <p:spPr>
            <a:xfrm>
              <a:off x="0" y="1480779"/>
              <a:ext cx="972151" cy="1467540"/>
            </a:xfrm>
            <a:prstGeom prst="roundRect">
              <a:avLst>
                <a:gd name="adj" fmla="val 10000"/>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1" name="Rectangle: Rounded Corners 4">
              <a:extLst>
                <a:ext uri="{FF2B5EF4-FFF2-40B4-BE49-F238E27FC236}">
                  <a16:creationId xmlns:a16="http://schemas.microsoft.com/office/drawing/2014/main" id="{A22F94AD-4AEE-60AE-4D20-A1452A5408DB}"/>
                </a:ext>
              </a:extLst>
            </p:cNvPr>
            <p:cNvSpPr txBox="1"/>
            <p:nvPr/>
          </p:nvSpPr>
          <p:spPr>
            <a:xfrm>
              <a:off x="28473" y="1509252"/>
              <a:ext cx="915205" cy="1410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PI notifies PC of intention to submit</a:t>
              </a:r>
            </a:p>
            <a:p>
              <a:pPr marL="0" lvl="0" indent="0" algn="ctr" defTabSz="533400">
                <a:lnSpc>
                  <a:spcPct val="90000"/>
                </a:lnSpc>
                <a:spcBef>
                  <a:spcPct val="0"/>
                </a:spcBef>
                <a:spcAft>
                  <a:spcPct val="35000"/>
                </a:spcAft>
                <a:buNone/>
              </a:pPr>
              <a:r>
                <a:rPr lang="en-GB" sz="1200" dirty="0"/>
                <a:t>(3months ahead of submission deadline)</a:t>
              </a:r>
              <a:endParaRPr lang="en-GB" sz="1200" kern="1200" dirty="0"/>
            </a:p>
          </p:txBody>
        </p:sp>
      </p:grpSp>
      <p:grpSp>
        <p:nvGrpSpPr>
          <p:cNvPr id="62" name="Group 61">
            <a:extLst>
              <a:ext uri="{FF2B5EF4-FFF2-40B4-BE49-F238E27FC236}">
                <a16:creationId xmlns:a16="http://schemas.microsoft.com/office/drawing/2014/main" id="{FE8EE893-920E-C6EA-2C18-13A0A10A080A}"/>
              </a:ext>
            </a:extLst>
          </p:cNvPr>
          <p:cNvGrpSpPr/>
          <p:nvPr/>
        </p:nvGrpSpPr>
        <p:grpSpPr>
          <a:xfrm>
            <a:off x="2886244" y="2767169"/>
            <a:ext cx="972151" cy="1496011"/>
            <a:chOff x="0" y="1480779"/>
            <a:chExt cx="972151" cy="1496011"/>
          </a:xfrm>
        </p:grpSpPr>
        <p:sp>
          <p:nvSpPr>
            <p:cNvPr id="63" name="Rectangle: Rounded Corners 62">
              <a:extLst>
                <a:ext uri="{FF2B5EF4-FFF2-40B4-BE49-F238E27FC236}">
                  <a16:creationId xmlns:a16="http://schemas.microsoft.com/office/drawing/2014/main" id="{2F3DF2CB-5D42-CF21-70DC-F77DC3F8FC7D}"/>
                </a:ext>
              </a:extLst>
            </p:cNvPr>
            <p:cNvSpPr/>
            <p:nvPr/>
          </p:nvSpPr>
          <p:spPr>
            <a:xfrm>
              <a:off x="0" y="1480779"/>
              <a:ext cx="972151" cy="1467540"/>
            </a:xfrm>
            <a:prstGeom prst="roundRect">
              <a:avLst>
                <a:gd name="adj" fmla="val 10000"/>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4" name="Rectangle: Rounded Corners 4">
              <a:extLst>
                <a:ext uri="{FF2B5EF4-FFF2-40B4-BE49-F238E27FC236}">
                  <a16:creationId xmlns:a16="http://schemas.microsoft.com/office/drawing/2014/main" id="{79C086ED-4375-88CE-917E-8DAC83E2E21B}"/>
                </a:ext>
              </a:extLst>
            </p:cNvPr>
            <p:cNvSpPr txBox="1"/>
            <p:nvPr/>
          </p:nvSpPr>
          <p:spPr>
            <a:xfrm>
              <a:off x="28473" y="1509251"/>
              <a:ext cx="915205" cy="1467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100" kern="1200" dirty="0"/>
                <a:t>PI </a:t>
              </a:r>
              <a:r>
                <a:rPr lang="en-GB" sz="1100" dirty="0"/>
                <a:t>provides </a:t>
              </a:r>
              <a:r>
                <a:rPr lang="en-GB" sz="1100" kern="1200" dirty="0"/>
                <a:t>PC with fully -developed Costing Request Form</a:t>
              </a:r>
            </a:p>
            <a:p>
              <a:pPr marL="0" lvl="0" indent="0" algn="ctr" defTabSz="533400">
                <a:lnSpc>
                  <a:spcPct val="90000"/>
                </a:lnSpc>
                <a:spcBef>
                  <a:spcPct val="0"/>
                </a:spcBef>
                <a:spcAft>
                  <a:spcPct val="35000"/>
                </a:spcAft>
                <a:buNone/>
              </a:pPr>
              <a:r>
                <a:rPr lang="en-GB" sz="1100" dirty="0"/>
                <a:t>(4-6 weeks ahead of submission deadline</a:t>
              </a:r>
              <a:r>
                <a:rPr lang="en-GB" sz="1200" dirty="0"/>
                <a:t>)</a:t>
              </a:r>
              <a:endParaRPr lang="en-GB" sz="1200" kern="1200" dirty="0"/>
            </a:p>
          </p:txBody>
        </p:sp>
      </p:grpSp>
      <p:grpSp>
        <p:nvGrpSpPr>
          <p:cNvPr id="65" name="Group 64">
            <a:extLst>
              <a:ext uri="{FF2B5EF4-FFF2-40B4-BE49-F238E27FC236}">
                <a16:creationId xmlns:a16="http://schemas.microsoft.com/office/drawing/2014/main" id="{9763BBF8-9404-582F-B7EC-D5C634EB66ED}"/>
              </a:ext>
            </a:extLst>
          </p:cNvPr>
          <p:cNvGrpSpPr/>
          <p:nvPr/>
        </p:nvGrpSpPr>
        <p:grpSpPr>
          <a:xfrm>
            <a:off x="4055631" y="2767169"/>
            <a:ext cx="972151" cy="1467540"/>
            <a:chOff x="2730205" y="1441898"/>
            <a:chExt cx="972151" cy="1467540"/>
          </a:xfrm>
        </p:grpSpPr>
        <p:sp>
          <p:nvSpPr>
            <p:cNvPr id="66" name="Rectangle: Rounded Corners 65">
              <a:extLst>
                <a:ext uri="{FF2B5EF4-FFF2-40B4-BE49-F238E27FC236}">
                  <a16:creationId xmlns:a16="http://schemas.microsoft.com/office/drawing/2014/main" id="{0E4DBAA2-8F7B-45F9-FA03-C3E8DF5FE66F}"/>
                </a:ext>
              </a:extLst>
            </p:cNvPr>
            <p:cNvSpPr/>
            <p:nvPr/>
          </p:nvSpPr>
          <p:spPr>
            <a:xfrm>
              <a:off x="2730205" y="1441898"/>
              <a:ext cx="972151" cy="1467540"/>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7" name="Rectangle: Rounded Corners 4">
              <a:extLst>
                <a:ext uri="{FF2B5EF4-FFF2-40B4-BE49-F238E27FC236}">
                  <a16:creationId xmlns:a16="http://schemas.microsoft.com/office/drawing/2014/main" id="{C9FD3767-6269-032E-D051-774A50946C3E}"/>
                </a:ext>
              </a:extLst>
            </p:cNvPr>
            <p:cNvSpPr txBox="1"/>
            <p:nvPr/>
          </p:nvSpPr>
          <p:spPr>
            <a:xfrm>
              <a:off x="2758678" y="1470371"/>
              <a:ext cx="915205" cy="1410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100" kern="1200" dirty="0">
                  <a:solidFill>
                    <a:schemeClr val="tx1"/>
                  </a:solidFill>
                </a:rPr>
                <a:t>Budget creation and adjustment with support from Research Office. PI advis</a:t>
              </a:r>
              <a:r>
                <a:rPr lang="en-GB" sz="1100" dirty="0">
                  <a:solidFill>
                    <a:schemeClr val="tx1"/>
                  </a:solidFill>
                </a:rPr>
                <a:t>ed </a:t>
              </a:r>
              <a:r>
                <a:rPr lang="en-GB" sz="1100" kern="1200" dirty="0">
                  <a:solidFill>
                    <a:schemeClr val="tx1"/>
                  </a:solidFill>
                </a:rPr>
                <a:t>on CAPEX and EXPORT</a:t>
              </a:r>
            </a:p>
          </p:txBody>
        </p:sp>
      </p:grpSp>
      <p:grpSp>
        <p:nvGrpSpPr>
          <p:cNvPr id="68" name="Group 67">
            <a:extLst>
              <a:ext uri="{FF2B5EF4-FFF2-40B4-BE49-F238E27FC236}">
                <a16:creationId xmlns:a16="http://schemas.microsoft.com/office/drawing/2014/main" id="{B06A556C-E52E-7E07-113E-9A2A4763A82B}"/>
              </a:ext>
            </a:extLst>
          </p:cNvPr>
          <p:cNvGrpSpPr/>
          <p:nvPr/>
        </p:nvGrpSpPr>
        <p:grpSpPr>
          <a:xfrm>
            <a:off x="5290502" y="2738696"/>
            <a:ext cx="1018707" cy="1467540"/>
            <a:chOff x="4091218" y="1441898"/>
            <a:chExt cx="972151" cy="1467540"/>
          </a:xfrm>
        </p:grpSpPr>
        <p:sp>
          <p:nvSpPr>
            <p:cNvPr id="69" name="Rectangle: Rounded Corners 68">
              <a:extLst>
                <a:ext uri="{FF2B5EF4-FFF2-40B4-BE49-F238E27FC236}">
                  <a16:creationId xmlns:a16="http://schemas.microsoft.com/office/drawing/2014/main" id="{C82F7397-155B-CF8E-669F-24AD76445F1F}"/>
                </a:ext>
              </a:extLst>
            </p:cNvPr>
            <p:cNvSpPr/>
            <p:nvPr/>
          </p:nvSpPr>
          <p:spPr>
            <a:xfrm>
              <a:off x="4091218" y="1441898"/>
              <a:ext cx="972151" cy="1467540"/>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0" name="Rectangle: Rounded Corners 4">
              <a:extLst>
                <a:ext uri="{FF2B5EF4-FFF2-40B4-BE49-F238E27FC236}">
                  <a16:creationId xmlns:a16="http://schemas.microsoft.com/office/drawing/2014/main" id="{C0DC2AA9-0A5F-E032-07E4-A70A7FB05A9E}"/>
                </a:ext>
              </a:extLst>
            </p:cNvPr>
            <p:cNvSpPr txBox="1"/>
            <p:nvPr/>
          </p:nvSpPr>
          <p:spPr>
            <a:xfrm>
              <a:off x="4119691" y="1470371"/>
              <a:ext cx="915205" cy="1410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Budget finalised</a:t>
              </a:r>
            </a:p>
          </p:txBody>
        </p:sp>
      </p:grpSp>
      <p:grpSp>
        <p:nvGrpSpPr>
          <p:cNvPr id="71" name="Group 70">
            <a:extLst>
              <a:ext uri="{FF2B5EF4-FFF2-40B4-BE49-F238E27FC236}">
                <a16:creationId xmlns:a16="http://schemas.microsoft.com/office/drawing/2014/main" id="{552F0A34-E4F8-BFFD-31A5-D836B0065716}"/>
              </a:ext>
            </a:extLst>
          </p:cNvPr>
          <p:cNvGrpSpPr/>
          <p:nvPr/>
        </p:nvGrpSpPr>
        <p:grpSpPr>
          <a:xfrm>
            <a:off x="6573300" y="2738696"/>
            <a:ext cx="972151" cy="1467540"/>
            <a:chOff x="5452230" y="1441898"/>
            <a:chExt cx="972151" cy="1467540"/>
          </a:xfrm>
        </p:grpSpPr>
        <p:sp>
          <p:nvSpPr>
            <p:cNvPr id="72" name="Rectangle: Rounded Corners 71">
              <a:extLst>
                <a:ext uri="{FF2B5EF4-FFF2-40B4-BE49-F238E27FC236}">
                  <a16:creationId xmlns:a16="http://schemas.microsoft.com/office/drawing/2014/main" id="{257E37AC-6924-E5B8-7F4C-1D1C3B7A73F8}"/>
                </a:ext>
              </a:extLst>
            </p:cNvPr>
            <p:cNvSpPr/>
            <p:nvPr/>
          </p:nvSpPr>
          <p:spPr>
            <a:xfrm>
              <a:off x="5452230" y="1441898"/>
              <a:ext cx="972151" cy="1467540"/>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3" name="Rectangle: Rounded Corners 4">
              <a:extLst>
                <a:ext uri="{FF2B5EF4-FFF2-40B4-BE49-F238E27FC236}">
                  <a16:creationId xmlns:a16="http://schemas.microsoft.com/office/drawing/2014/main" id="{4985A908-B8AC-FE31-BEC0-2C2C97C82610}"/>
                </a:ext>
              </a:extLst>
            </p:cNvPr>
            <p:cNvSpPr txBox="1"/>
            <p:nvPr/>
          </p:nvSpPr>
          <p:spPr>
            <a:xfrm>
              <a:off x="5480703" y="1470371"/>
              <a:ext cx="915205" cy="1410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PC submits budget through workflow</a:t>
              </a:r>
            </a:p>
            <a:p>
              <a:pPr marL="0" lvl="0" indent="0" algn="ctr" defTabSz="533400">
                <a:lnSpc>
                  <a:spcPct val="90000"/>
                </a:lnSpc>
                <a:spcBef>
                  <a:spcPct val="0"/>
                </a:spcBef>
                <a:spcAft>
                  <a:spcPct val="35000"/>
                </a:spcAft>
                <a:buNone/>
              </a:pPr>
              <a:r>
                <a:rPr lang="en-GB" sz="1200" kern="1200" dirty="0">
                  <a:solidFill>
                    <a:schemeClr val="tx1"/>
                  </a:solidFill>
                </a:rPr>
                <a:t> (allow 48 hours)</a:t>
              </a:r>
            </a:p>
          </p:txBody>
        </p:sp>
      </p:grpSp>
      <p:grpSp>
        <p:nvGrpSpPr>
          <p:cNvPr id="74" name="Group 73">
            <a:extLst>
              <a:ext uri="{FF2B5EF4-FFF2-40B4-BE49-F238E27FC236}">
                <a16:creationId xmlns:a16="http://schemas.microsoft.com/office/drawing/2014/main" id="{441E5A3A-1F34-E626-440C-E1F93E9712C3}"/>
              </a:ext>
            </a:extLst>
          </p:cNvPr>
          <p:cNvGrpSpPr/>
          <p:nvPr/>
        </p:nvGrpSpPr>
        <p:grpSpPr>
          <a:xfrm>
            <a:off x="7758160" y="2738696"/>
            <a:ext cx="972151" cy="1467540"/>
            <a:chOff x="6813242" y="1441898"/>
            <a:chExt cx="972151" cy="1467540"/>
          </a:xfrm>
        </p:grpSpPr>
        <p:sp>
          <p:nvSpPr>
            <p:cNvPr id="75" name="Rectangle: Rounded Corners 74">
              <a:extLst>
                <a:ext uri="{FF2B5EF4-FFF2-40B4-BE49-F238E27FC236}">
                  <a16:creationId xmlns:a16="http://schemas.microsoft.com/office/drawing/2014/main" id="{A548BC60-E050-FDFA-2539-5A18DA8774BD}"/>
                </a:ext>
              </a:extLst>
            </p:cNvPr>
            <p:cNvSpPr/>
            <p:nvPr/>
          </p:nvSpPr>
          <p:spPr>
            <a:xfrm>
              <a:off x="6813242" y="1441898"/>
              <a:ext cx="972151" cy="1467540"/>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6" name="Rectangle: Rounded Corners 4">
              <a:extLst>
                <a:ext uri="{FF2B5EF4-FFF2-40B4-BE49-F238E27FC236}">
                  <a16:creationId xmlns:a16="http://schemas.microsoft.com/office/drawing/2014/main" id="{0DB1666A-8937-86FE-302B-B6978E055EEF}"/>
                </a:ext>
              </a:extLst>
            </p:cNvPr>
            <p:cNvSpPr txBox="1"/>
            <p:nvPr/>
          </p:nvSpPr>
          <p:spPr>
            <a:xfrm>
              <a:off x="6841715" y="1470371"/>
              <a:ext cx="915205" cy="1410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Workflow sign off process complete?</a:t>
              </a:r>
            </a:p>
          </p:txBody>
        </p:sp>
      </p:grpSp>
      <p:pic>
        <p:nvPicPr>
          <p:cNvPr id="41" name="Graphic 40" descr="Balloons">
            <a:extLst>
              <a:ext uri="{FF2B5EF4-FFF2-40B4-BE49-F238E27FC236}">
                <a16:creationId xmlns:a16="http://schemas.microsoft.com/office/drawing/2014/main" id="{5744388B-FDDE-F111-21AA-781AB331E98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4273" y="2030117"/>
            <a:ext cx="914400" cy="914400"/>
          </a:xfrm>
          <a:prstGeom prst="rect">
            <a:avLst/>
          </a:prstGeom>
        </p:spPr>
      </p:pic>
      <p:sp>
        <p:nvSpPr>
          <p:cNvPr id="77" name="Arrow: Right 76">
            <a:extLst>
              <a:ext uri="{FF2B5EF4-FFF2-40B4-BE49-F238E27FC236}">
                <a16:creationId xmlns:a16="http://schemas.microsoft.com/office/drawing/2014/main" id="{61F2C646-E184-E2E5-D15A-90F3C279F69B}"/>
              </a:ext>
            </a:extLst>
          </p:cNvPr>
          <p:cNvSpPr/>
          <p:nvPr/>
        </p:nvSpPr>
        <p:spPr>
          <a:xfrm>
            <a:off x="1277421" y="3353712"/>
            <a:ext cx="241182" cy="237507"/>
          </a:xfrm>
          <a:prstGeom prst="rightArrow">
            <a:avLst>
              <a:gd name="adj1" fmla="val 50000"/>
              <a:gd name="adj2" fmla="val 47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6DF2F829-B9BB-6561-BE7C-354BE36C8A1C}"/>
              </a:ext>
            </a:extLst>
          </p:cNvPr>
          <p:cNvSpPr txBox="1"/>
          <p:nvPr/>
        </p:nvSpPr>
        <p:spPr>
          <a:xfrm>
            <a:off x="349535" y="5095959"/>
            <a:ext cx="11424902" cy="1754326"/>
          </a:xfrm>
          <a:prstGeom prst="rect">
            <a:avLst/>
          </a:prstGeom>
          <a:noFill/>
        </p:spPr>
        <p:txBody>
          <a:bodyPr wrap="square" rtlCol="0">
            <a:spAutoFit/>
          </a:bodyPr>
          <a:lstStyle/>
          <a:p>
            <a:pPr marL="285750" indent="-285750">
              <a:buFont typeface="Arial" panose="020B0604020202020204" pitchFamily="34" charset="0"/>
              <a:buChar char="•"/>
            </a:pPr>
            <a:r>
              <a:rPr lang="en-GB" dirty="0"/>
              <a:t>Improves lead time for Head of School to consider and prepare letter of support</a:t>
            </a:r>
          </a:p>
          <a:p>
            <a:pPr marL="285750" indent="-285750">
              <a:buFont typeface="Arial" panose="020B0604020202020204" pitchFamily="34" charset="0"/>
              <a:buChar char="•"/>
            </a:pPr>
            <a:r>
              <a:rPr lang="en-GB" dirty="0"/>
              <a:t>More strategic approach to the submission of applications. Involvement of Business Development Manager/Industry Engagement if required. </a:t>
            </a:r>
          </a:p>
          <a:p>
            <a:pPr marL="285750" indent="-285750">
              <a:buFont typeface="Arial" panose="020B0604020202020204" pitchFamily="34" charset="0"/>
              <a:buChar char="•"/>
            </a:pPr>
            <a:r>
              <a:rPr lang="en-GB" dirty="0"/>
              <a:t>More dedicated time from PC to coordinate application development and costing support</a:t>
            </a:r>
          </a:p>
          <a:p>
            <a:pPr marL="285750" indent="-285750">
              <a:buFont typeface="Arial" panose="020B0604020202020204" pitchFamily="34" charset="0"/>
              <a:buChar char="•"/>
            </a:pPr>
            <a:r>
              <a:rPr lang="en-GB" dirty="0"/>
              <a:t>Allow more time for Research Development to work with PI to strengthen application</a:t>
            </a:r>
          </a:p>
          <a:p>
            <a:pPr marL="285750" indent="-285750">
              <a:buFont typeface="Arial" panose="020B0604020202020204" pitchFamily="34" charset="0"/>
              <a:buChar char="•"/>
            </a:pPr>
            <a:r>
              <a:rPr lang="en-GB" dirty="0"/>
              <a:t>If multi-partner project, allows more time to collate partner’s costing and prepare funder portals.</a:t>
            </a:r>
          </a:p>
        </p:txBody>
      </p:sp>
      <p:sp>
        <p:nvSpPr>
          <p:cNvPr id="79" name="TextBox 78">
            <a:extLst>
              <a:ext uri="{FF2B5EF4-FFF2-40B4-BE49-F238E27FC236}">
                <a16:creationId xmlns:a16="http://schemas.microsoft.com/office/drawing/2014/main" id="{450E5544-5BB8-AA20-272F-047FF405820E}"/>
              </a:ext>
            </a:extLst>
          </p:cNvPr>
          <p:cNvSpPr txBox="1"/>
          <p:nvPr/>
        </p:nvSpPr>
        <p:spPr>
          <a:xfrm>
            <a:off x="349535" y="4747671"/>
            <a:ext cx="2823722" cy="369332"/>
          </a:xfrm>
          <a:prstGeom prst="rect">
            <a:avLst/>
          </a:prstGeom>
          <a:noFill/>
        </p:spPr>
        <p:txBody>
          <a:bodyPr wrap="none" rtlCol="0">
            <a:spAutoFit/>
          </a:bodyPr>
          <a:lstStyle/>
          <a:p>
            <a:r>
              <a:rPr lang="en-GB" dirty="0">
                <a:solidFill>
                  <a:srgbClr val="FF0000"/>
                </a:solidFill>
              </a:rPr>
              <a:t>Why such long lead-times …</a:t>
            </a:r>
          </a:p>
        </p:txBody>
      </p:sp>
    </p:spTree>
    <p:extLst>
      <p:ext uri="{BB962C8B-B14F-4D97-AF65-F5344CB8AC3E}">
        <p14:creationId xmlns:p14="http://schemas.microsoft.com/office/powerpoint/2010/main" val="138219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a:xfrm>
            <a:off x="2549237" y="533614"/>
            <a:ext cx="5929746" cy="888786"/>
          </a:xfrm>
        </p:spPr>
        <p:txBody>
          <a:bodyPr>
            <a:normAutofit/>
          </a:bodyPr>
          <a:lstStyle/>
          <a:p>
            <a:r>
              <a:rPr lang="en-US" dirty="0"/>
              <a:t>Costing Request Form </a:t>
            </a:r>
            <a:br>
              <a:rPr lang="en-US" dirty="0"/>
            </a:br>
            <a:r>
              <a:rPr lang="en-US" dirty="0">
                <a:solidFill>
                  <a:schemeClr val="accent6"/>
                </a:solidFill>
              </a:rPr>
              <a:t>The project and who is involved</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a:xfrm>
            <a:off x="285750" y="1922802"/>
            <a:ext cx="11474450" cy="4727379"/>
          </a:xfrm>
        </p:spPr>
        <p:txBody>
          <a:bodyPr>
            <a:normAutofit/>
          </a:bodyPr>
          <a:lstStyle/>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4" name="Picture 3">
            <a:extLst>
              <a:ext uri="{FF2B5EF4-FFF2-40B4-BE49-F238E27FC236}">
                <a16:creationId xmlns:a16="http://schemas.microsoft.com/office/drawing/2014/main" id="{D752A59B-46B4-0E9F-BA40-93454C666DC5}"/>
              </a:ext>
            </a:extLst>
          </p:cNvPr>
          <p:cNvPicPr>
            <a:picLocks noChangeAspect="1"/>
          </p:cNvPicPr>
          <p:nvPr/>
        </p:nvPicPr>
        <p:blipFill>
          <a:blip r:embed="rId3"/>
          <a:stretch>
            <a:fillRect/>
          </a:stretch>
        </p:blipFill>
        <p:spPr>
          <a:xfrm>
            <a:off x="560406" y="1922803"/>
            <a:ext cx="7009865" cy="4697915"/>
          </a:xfrm>
          <a:prstGeom prst="rect">
            <a:avLst/>
          </a:prstGeom>
          <a:noFill/>
        </p:spPr>
      </p:pic>
      <p:sp>
        <p:nvSpPr>
          <p:cNvPr id="6" name="TextBox 5">
            <a:extLst>
              <a:ext uri="{FF2B5EF4-FFF2-40B4-BE49-F238E27FC236}">
                <a16:creationId xmlns:a16="http://schemas.microsoft.com/office/drawing/2014/main" id="{B1B44163-A940-2E50-B16A-3E5EF9BB8028}"/>
              </a:ext>
            </a:extLst>
          </p:cNvPr>
          <p:cNvSpPr txBox="1"/>
          <p:nvPr/>
        </p:nvSpPr>
        <p:spPr>
          <a:xfrm>
            <a:off x="-1424" y="1553470"/>
            <a:ext cx="6097424" cy="369332"/>
          </a:xfrm>
          <a:prstGeom prst="rect">
            <a:avLst/>
          </a:prstGeom>
          <a:noFill/>
        </p:spPr>
        <p:txBody>
          <a:bodyPr wrap="square">
            <a:spAutoFit/>
          </a:bodyPr>
          <a:lstStyle/>
          <a:p>
            <a:r>
              <a:rPr lang="en-US" dirty="0">
                <a:hlinkClick r:id="rId4" action="ppaction://hlinkfile"/>
              </a:rPr>
              <a:t>Costing Request Form</a:t>
            </a:r>
            <a:endParaRPr lang="en-GB" dirty="0"/>
          </a:p>
        </p:txBody>
      </p:sp>
    </p:spTree>
    <p:extLst>
      <p:ext uri="{BB962C8B-B14F-4D97-AF65-F5344CB8AC3E}">
        <p14:creationId xmlns:p14="http://schemas.microsoft.com/office/powerpoint/2010/main" val="42868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a:xfrm>
            <a:off x="2640169" y="353342"/>
            <a:ext cx="9210963" cy="888786"/>
          </a:xfrm>
        </p:spPr>
        <p:txBody>
          <a:bodyPr/>
          <a:lstStyle/>
          <a:p>
            <a:r>
              <a:rPr lang="en-US" dirty="0"/>
              <a:t>Costing Request Form</a:t>
            </a:r>
            <a:br>
              <a:rPr lang="en-US" dirty="0"/>
            </a:br>
            <a:r>
              <a:rPr lang="en-US" dirty="0">
                <a:solidFill>
                  <a:schemeClr val="accent6"/>
                </a:solidFill>
              </a:rPr>
              <a:t>What are the risks</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a:xfrm>
            <a:off x="285750" y="1627188"/>
            <a:ext cx="11474450" cy="5022994"/>
          </a:xfrm>
        </p:spPr>
        <p:txBody>
          <a:bodyPr>
            <a:normAutofit/>
          </a:bodyPr>
          <a:lstStyle/>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6" name="Object 5">
            <a:extLst>
              <a:ext uri="{FF2B5EF4-FFF2-40B4-BE49-F238E27FC236}">
                <a16:creationId xmlns:a16="http://schemas.microsoft.com/office/drawing/2014/main" id="{067220F6-AE86-FFC3-F29C-E3B607FE1CB3}"/>
              </a:ext>
            </a:extLst>
          </p:cNvPr>
          <p:cNvGraphicFramePr>
            <a:graphicFrameLocks noChangeAspect="1"/>
          </p:cNvGraphicFramePr>
          <p:nvPr>
            <p:extLst>
              <p:ext uri="{D42A27DB-BD31-4B8C-83A1-F6EECF244321}">
                <p14:modId xmlns:p14="http://schemas.microsoft.com/office/powerpoint/2010/main" val="2142647080"/>
              </p:ext>
            </p:extLst>
          </p:nvPr>
        </p:nvGraphicFramePr>
        <p:xfrm>
          <a:off x="623019" y="1670050"/>
          <a:ext cx="10631792" cy="4597419"/>
        </p:xfrm>
        <a:graphic>
          <a:graphicData uri="http://schemas.openxmlformats.org/presentationml/2006/ole">
            <mc:AlternateContent xmlns:mc="http://schemas.openxmlformats.org/markup-compatibility/2006">
              <mc:Choice xmlns:v="urn:schemas-microsoft-com:vml" Requires="v">
                <p:oleObj name="Worksheet" r:id="rId3" imgW="15859182" imgH="6858000" progId="Excel.Sheet.12">
                  <p:embed/>
                </p:oleObj>
              </mc:Choice>
              <mc:Fallback>
                <p:oleObj name="Worksheet" r:id="rId3" imgW="15859182" imgH="6858000" progId="Excel.Sheet.12">
                  <p:embed/>
                  <p:pic>
                    <p:nvPicPr>
                      <p:cNvPr id="0" name=""/>
                      <p:cNvPicPr/>
                      <p:nvPr/>
                    </p:nvPicPr>
                    <p:blipFill>
                      <a:blip r:embed="rId4"/>
                      <a:stretch>
                        <a:fillRect/>
                      </a:stretch>
                    </p:blipFill>
                    <p:spPr>
                      <a:xfrm>
                        <a:off x="623019" y="1670050"/>
                        <a:ext cx="10631792" cy="4597419"/>
                      </a:xfrm>
                      <a:prstGeom prst="rect">
                        <a:avLst/>
                      </a:prstGeom>
                    </p:spPr>
                  </p:pic>
                </p:oleObj>
              </mc:Fallback>
            </mc:AlternateContent>
          </a:graphicData>
        </a:graphic>
      </p:graphicFrame>
    </p:spTree>
    <p:extLst>
      <p:ext uri="{BB962C8B-B14F-4D97-AF65-F5344CB8AC3E}">
        <p14:creationId xmlns:p14="http://schemas.microsoft.com/office/powerpoint/2010/main" val="353522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a:xfrm>
            <a:off x="2549237" y="361421"/>
            <a:ext cx="9210963" cy="888786"/>
          </a:xfrm>
        </p:spPr>
        <p:txBody>
          <a:bodyPr/>
          <a:lstStyle/>
          <a:p>
            <a:r>
              <a:rPr lang="en-US" dirty="0"/>
              <a:t>Costing Request Form</a:t>
            </a:r>
            <a:br>
              <a:rPr lang="en-US" dirty="0"/>
            </a:br>
            <a:r>
              <a:rPr lang="en-US" dirty="0">
                <a:solidFill>
                  <a:schemeClr val="accent6"/>
                </a:solidFill>
              </a:rPr>
              <a:t>£££££</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a:xfrm>
            <a:off x="285750" y="1627188"/>
            <a:ext cx="11474450" cy="5022994"/>
          </a:xfrm>
        </p:spPr>
        <p:txBody>
          <a:bodyPr>
            <a:normAutofit/>
          </a:bodyPr>
          <a:lstStyle/>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0E01D1B5-CD0C-AEEB-84BA-BBFCF0C04E90}"/>
              </a:ext>
            </a:extLst>
          </p:cNvPr>
          <p:cNvPicPr>
            <a:picLocks noChangeAspect="1"/>
          </p:cNvPicPr>
          <p:nvPr/>
        </p:nvPicPr>
        <p:blipFill>
          <a:blip r:embed="rId3"/>
          <a:stretch>
            <a:fillRect/>
          </a:stretch>
        </p:blipFill>
        <p:spPr>
          <a:xfrm>
            <a:off x="1033153" y="1404002"/>
            <a:ext cx="10854048" cy="5453997"/>
          </a:xfrm>
          <a:prstGeom prst="rect">
            <a:avLst/>
          </a:prstGeom>
        </p:spPr>
      </p:pic>
    </p:spTree>
    <p:extLst>
      <p:ext uri="{BB962C8B-B14F-4D97-AF65-F5344CB8AC3E}">
        <p14:creationId xmlns:p14="http://schemas.microsoft.com/office/powerpoint/2010/main" val="215801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a:xfrm>
            <a:off x="2549236" y="533614"/>
            <a:ext cx="9210963" cy="713563"/>
          </a:xfrm>
        </p:spPr>
        <p:txBody>
          <a:bodyPr/>
          <a:lstStyle/>
          <a:p>
            <a:r>
              <a:rPr lang="en-US" dirty="0">
                <a:solidFill>
                  <a:schemeClr val="tx1"/>
                </a:solidFill>
              </a:rPr>
              <a:t>What you can do for your PC and BDM</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a:xfrm>
            <a:off x="285750" y="1627188"/>
            <a:ext cx="11474450" cy="5022994"/>
          </a:xfrm>
        </p:spPr>
        <p:txBody>
          <a:bodyPr>
            <a:normAutofit/>
          </a:bodyPr>
          <a:lstStyle/>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4" name="Content Placeholder 2">
            <a:extLst>
              <a:ext uri="{FF2B5EF4-FFF2-40B4-BE49-F238E27FC236}">
                <a16:creationId xmlns:a16="http://schemas.microsoft.com/office/drawing/2014/main" id="{8EBAC55B-1F7A-E3A0-64B9-A4E48034C651}"/>
              </a:ext>
            </a:extLst>
          </p:cNvPr>
          <p:cNvSpPr txBox="1">
            <a:spLocks/>
          </p:cNvSpPr>
          <p:nvPr/>
        </p:nvSpPr>
        <p:spPr>
          <a:xfrm>
            <a:off x="285750" y="1627188"/>
            <a:ext cx="11474450" cy="46429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US" dirty="0">
                <a:solidFill>
                  <a:schemeClr val="tx1"/>
                </a:solidFill>
              </a:rPr>
              <a:t>Communicate – early, often, be responsive to queries, ask questions and don’t just assume. We are always one TEAMs call away!</a:t>
            </a:r>
            <a:br>
              <a:rPr lang="en-US" dirty="0">
                <a:solidFill>
                  <a:schemeClr val="tx1"/>
                </a:solidFill>
              </a:rPr>
            </a:br>
            <a:endParaRPr lang="en-US" dirty="0">
              <a:solidFill>
                <a:schemeClr val="tx1"/>
              </a:solidFill>
            </a:endParaRPr>
          </a:p>
          <a:p>
            <a:pPr>
              <a:spcBef>
                <a:spcPts val="1200"/>
              </a:spcBef>
              <a:spcAft>
                <a:spcPts val="600"/>
              </a:spcAft>
            </a:pPr>
            <a:r>
              <a:rPr lang="en-US" dirty="0">
                <a:solidFill>
                  <a:schemeClr val="tx1"/>
                </a:solidFill>
              </a:rPr>
              <a:t>Read, understand and comply with the scheme guidelines</a:t>
            </a:r>
            <a:br>
              <a:rPr lang="en-US" dirty="0">
                <a:solidFill>
                  <a:schemeClr val="tx1"/>
                </a:solidFill>
              </a:rPr>
            </a:br>
            <a:endParaRPr lang="en-US" dirty="0">
              <a:solidFill>
                <a:schemeClr val="tx1"/>
              </a:solidFill>
            </a:endParaRPr>
          </a:p>
          <a:p>
            <a:pPr>
              <a:spcBef>
                <a:spcPts val="1200"/>
              </a:spcBef>
              <a:spcAft>
                <a:spcPts val="600"/>
              </a:spcAft>
            </a:pPr>
            <a:r>
              <a:rPr lang="en-US" dirty="0">
                <a:solidFill>
                  <a:schemeClr val="tx1"/>
                </a:solidFill>
              </a:rPr>
              <a:t>Complete the costing request form as fully developed as possible incl. research partners details.</a:t>
            </a:r>
            <a:br>
              <a:rPr lang="en-US" dirty="0">
                <a:solidFill>
                  <a:schemeClr val="tx1"/>
                </a:solidFill>
              </a:rPr>
            </a:br>
            <a:endParaRPr lang="en-US" dirty="0">
              <a:solidFill>
                <a:schemeClr val="tx1"/>
              </a:solidFill>
            </a:endParaRPr>
          </a:p>
          <a:p>
            <a:pPr>
              <a:spcBef>
                <a:spcPts val="1200"/>
              </a:spcBef>
              <a:spcAft>
                <a:spcPts val="600"/>
              </a:spcAft>
            </a:pPr>
            <a:r>
              <a:rPr lang="en-US" dirty="0">
                <a:solidFill>
                  <a:schemeClr val="tx1"/>
                </a:solidFill>
              </a:rPr>
              <a:t>Flag anything you think might be a risk or is unusual in any way – does your research rely on your going to a war zone, or are there living things involved, export etc.</a:t>
            </a:r>
            <a:br>
              <a:rPr lang="en-US" dirty="0">
                <a:solidFill>
                  <a:schemeClr val="tx1"/>
                </a:solidFill>
              </a:rPr>
            </a:br>
            <a:endParaRPr lang="en-US" dirty="0">
              <a:solidFill>
                <a:schemeClr val="tx1"/>
              </a:solidFill>
            </a:endParaRPr>
          </a:p>
          <a:p>
            <a:pPr>
              <a:spcBef>
                <a:spcPts val="1200"/>
              </a:spcBef>
              <a:spcAft>
                <a:spcPts val="600"/>
              </a:spcAft>
            </a:pPr>
            <a:r>
              <a:rPr lang="en-US" dirty="0">
                <a:solidFill>
                  <a:schemeClr val="tx1"/>
                </a:solidFill>
              </a:rPr>
              <a:t>Provide early drafts of your </a:t>
            </a:r>
            <a:r>
              <a:rPr lang="en-US" dirty="0" err="1">
                <a:solidFill>
                  <a:schemeClr val="tx1"/>
                </a:solidFill>
              </a:rPr>
              <a:t>JoR</a:t>
            </a:r>
            <a:r>
              <a:rPr lang="en-US" dirty="0">
                <a:solidFill>
                  <a:schemeClr val="tx1"/>
                </a:solidFill>
              </a:rPr>
              <a:t> in an editable format</a:t>
            </a:r>
          </a:p>
          <a:p>
            <a:pPr>
              <a:spcBef>
                <a:spcPts val="1200"/>
              </a:spcBef>
              <a:spcAft>
                <a:spcPts val="600"/>
              </a:spcAft>
            </a:pPr>
            <a:r>
              <a:rPr lang="en-US" dirty="0">
                <a:solidFill>
                  <a:schemeClr val="tx1"/>
                </a:solidFill>
              </a:rPr>
              <a:t>Stay up to date on guidance and best practices for example Trusted Research training, Procurement  rules etc. </a:t>
            </a:r>
          </a:p>
        </p:txBody>
      </p:sp>
    </p:spTree>
    <p:extLst>
      <p:ext uri="{BB962C8B-B14F-4D97-AF65-F5344CB8AC3E}">
        <p14:creationId xmlns:p14="http://schemas.microsoft.com/office/powerpoint/2010/main" val="292724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p:txBody>
          <a:bodyPr/>
          <a:lstStyle/>
          <a:p>
            <a:r>
              <a:rPr lang="en-US" dirty="0">
                <a:solidFill>
                  <a:schemeClr val="tx1"/>
                </a:solidFill>
              </a:rPr>
              <a:t>What your PC will do for you</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a:xfrm>
            <a:off x="285750" y="1627188"/>
            <a:ext cx="11474450" cy="5022994"/>
          </a:xfrm>
        </p:spPr>
        <p:txBody>
          <a:bodyPr>
            <a:normAutofit/>
          </a:bodyPr>
          <a:lstStyle/>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5" name="Content Placeholder 2">
            <a:extLst>
              <a:ext uri="{FF2B5EF4-FFF2-40B4-BE49-F238E27FC236}">
                <a16:creationId xmlns:a16="http://schemas.microsoft.com/office/drawing/2014/main" id="{6E980DDC-5892-3A40-D530-71810D63E5A5}"/>
              </a:ext>
            </a:extLst>
          </p:cNvPr>
          <p:cNvSpPr txBox="1">
            <a:spLocks/>
          </p:cNvSpPr>
          <p:nvPr/>
        </p:nvSpPr>
        <p:spPr>
          <a:xfrm>
            <a:off x="285750" y="1711792"/>
            <a:ext cx="11474450" cy="46069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dirty="0">
                <a:solidFill>
                  <a:schemeClr val="tx1"/>
                </a:solidFill>
              </a:rPr>
              <a:t>Log your project on the Research System (ARCP), generate a reference number and provide a draft summary. </a:t>
            </a:r>
          </a:p>
          <a:p>
            <a:pPr>
              <a:spcBef>
                <a:spcPts val="600"/>
              </a:spcBef>
              <a:spcAft>
                <a:spcPts val="1200"/>
              </a:spcAft>
            </a:pPr>
            <a:r>
              <a:rPr lang="en-US" dirty="0">
                <a:solidFill>
                  <a:schemeClr val="tx1"/>
                </a:solidFill>
              </a:rPr>
              <a:t>Ensure your application </a:t>
            </a:r>
            <a:r>
              <a:rPr lang="en-US" dirty="0" err="1">
                <a:solidFill>
                  <a:schemeClr val="tx1"/>
                </a:solidFill>
              </a:rPr>
              <a:t>complys</a:t>
            </a:r>
            <a:r>
              <a:rPr lang="en-US" dirty="0">
                <a:solidFill>
                  <a:schemeClr val="tx1"/>
                </a:solidFill>
              </a:rPr>
              <a:t> with the funder terms and conditions</a:t>
            </a:r>
          </a:p>
          <a:p>
            <a:pPr>
              <a:spcBef>
                <a:spcPts val="600"/>
              </a:spcBef>
              <a:spcAft>
                <a:spcPts val="1200"/>
              </a:spcAft>
            </a:pPr>
            <a:r>
              <a:rPr lang="en-US" dirty="0">
                <a:solidFill>
                  <a:schemeClr val="tx1"/>
                </a:solidFill>
              </a:rPr>
              <a:t>Advise on school /college policies </a:t>
            </a:r>
            <a:r>
              <a:rPr lang="en-US" dirty="0" err="1">
                <a:solidFill>
                  <a:schemeClr val="tx1"/>
                </a:solidFill>
              </a:rPr>
              <a:t>e.g</a:t>
            </a:r>
            <a:r>
              <a:rPr lang="en-US" dirty="0">
                <a:solidFill>
                  <a:schemeClr val="tx1"/>
                </a:solidFill>
              </a:rPr>
              <a:t> PI / Tech recoups, Facilities, Export </a:t>
            </a:r>
            <a:r>
              <a:rPr lang="en-US" dirty="0" err="1">
                <a:solidFill>
                  <a:schemeClr val="tx1"/>
                </a:solidFill>
              </a:rPr>
              <a:t>etc</a:t>
            </a:r>
            <a:endParaRPr lang="en-US" dirty="0">
              <a:solidFill>
                <a:schemeClr val="tx1"/>
              </a:solidFill>
            </a:endParaRPr>
          </a:p>
          <a:p>
            <a:pPr>
              <a:spcBef>
                <a:spcPts val="600"/>
              </a:spcBef>
              <a:spcAft>
                <a:spcPts val="1200"/>
              </a:spcAft>
            </a:pPr>
            <a:r>
              <a:rPr lang="en-US" dirty="0">
                <a:solidFill>
                  <a:schemeClr val="tx1"/>
                </a:solidFill>
              </a:rPr>
              <a:t>Work with you to produce a final budget and assist input it on the application form – </a:t>
            </a:r>
            <a:r>
              <a:rPr lang="en-US" dirty="0" err="1">
                <a:solidFill>
                  <a:schemeClr val="tx1"/>
                </a:solidFill>
              </a:rPr>
              <a:t>e.g</a:t>
            </a:r>
            <a:r>
              <a:rPr lang="en-US" dirty="0">
                <a:solidFill>
                  <a:schemeClr val="tx1"/>
                </a:solidFill>
              </a:rPr>
              <a:t> on the </a:t>
            </a:r>
            <a:r>
              <a:rPr lang="en-US" dirty="0" err="1">
                <a:solidFill>
                  <a:schemeClr val="tx1"/>
                </a:solidFill>
              </a:rPr>
              <a:t>JeS</a:t>
            </a:r>
            <a:r>
              <a:rPr lang="en-US" dirty="0">
                <a:solidFill>
                  <a:schemeClr val="tx1"/>
                </a:solidFill>
              </a:rPr>
              <a:t>/ TFS we will do the staff and all finance sections.</a:t>
            </a:r>
          </a:p>
          <a:p>
            <a:pPr>
              <a:spcBef>
                <a:spcPts val="600"/>
              </a:spcBef>
              <a:spcAft>
                <a:spcPts val="1200"/>
              </a:spcAft>
            </a:pPr>
            <a:r>
              <a:rPr lang="en-US" dirty="0">
                <a:solidFill>
                  <a:schemeClr val="tx1"/>
                </a:solidFill>
              </a:rPr>
              <a:t>Ensure the internal authorization of the budget for your project</a:t>
            </a:r>
          </a:p>
          <a:p>
            <a:pPr>
              <a:spcBef>
                <a:spcPts val="600"/>
              </a:spcBef>
              <a:spcAft>
                <a:spcPts val="1200"/>
              </a:spcAft>
            </a:pPr>
            <a:r>
              <a:rPr lang="en-US" dirty="0">
                <a:solidFill>
                  <a:schemeClr val="tx1"/>
                </a:solidFill>
              </a:rPr>
              <a:t>Check and comment on your Justification of Resources</a:t>
            </a:r>
          </a:p>
          <a:p>
            <a:pPr>
              <a:spcBef>
                <a:spcPts val="600"/>
              </a:spcBef>
              <a:spcAft>
                <a:spcPts val="1200"/>
              </a:spcAft>
            </a:pPr>
            <a:r>
              <a:rPr lang="en-GB" dirty="0">
                <a:solidFill>
                  <a:schemeClr val="tx1"/>
                </a:solidFill>
              </a:rPr>
              <a:t>Check other attachments comply</a:t>
            </a:r>
          </a:p>
          <a:p>
            <a:pPr>
              <a:spcBef>
                <a:spcPts val="600"/>
              </a:spcBef>
              <a:spcAft>
                <a:spcPts val="1200"/>
              </a:spcAft>
            </a:pPr>
            <a:r>
              <a:rPr lang="en-GB" dirty="0">
                <a:solidFill>
                  <a:schemeClr val="tx1"/>
                </a:solidFill>
              </a:rPr>
              <a:t>Advise on the </a:t>
            </a:r>
            <a:r>
              <a:rPr lang="en-GB" dirty="0" err="1">
                <a:solidFill>
                  <a:schemeClr val="tx1"/>
                </a:solidFill>
              </a:rPr>
              <a:t>CapEx</a:t>
            </a:r>
            <a:r>
              <a:rPr lang="en-GB" dirty="0">
                <a:solidFill>
                  <a:schemeClr val="tx1"/>
                </a:solidFill>
              </a:rPr>
              <a:t> process if required</a:t>
            </a:r>
          </a:p>
          <a:p>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647961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TotalTime>
  <Words>1596</Words>
  <Application>Microsoft Office PowerPoint</Application>
  <PresentationFormat>Widescreen</PresentationFormat>
  <Paragraphs>197</Paragraphs>
  <Slides>12</Slides>
  <Notes>11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Calibri Light</vt:lpstr>
      <vt:lpstr>Office Theme</vt:lpstr>
      <vt:lpstr>1_Office Theme</vt:lpstr>
      <vt:lpstr>Worksheet</vt:lpstr>
      <vt:lpstr>PowerPoint Presentation</vt:lpstr>
      <vt:lpstr>Research Support Manager Interim Structure</vt:lpstr>
      <vt:lpstr>Research Support Organisation Structure</vt:lpstr>
      <vt:lpstr>Submitting an application* </vt:lpstr>
      <vt:lpstr>Costing Request Form  The project and who is involved</vt:lpstr>
      <vt:lpstr>Costing Request Form What are the risks</vt:lpstr>
      <vt:lpstr>Costing Request Form £££££</vt:lpstr>
      <vt:lpstr>What you can do for your PC and BDM</vt:lpstr>
      <vt:lpstr>What your PC will do for you</vt:lpstr>
      <vt:lpstr>   Award set up</vt:lpstr>
      <vt:lpstr>Post Award Support</vt:lpstr>
      <vt:lpstr>Some useful jargon 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Heuchan</dc:creator>
  <cp:lastModifiedBy>Arlene Sloan</cp:lastModifiedBy>
  <cp:revision>14</cp:revision>
  <dcterms:created xsi:type="dcterms:W3CDTF">2022-10-05T09:16:35Z</dcterms:created>
  <dcterms:modified xsi:type="dcterms:W3CDTF">2024-10-30T13:36:08Z</dcterms:modified>
</cp:coreProperties>
</file>