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806" r:id="rId3"/>
    <p:sldMasterId id="2147483809" r:id="rId4"/>
  </p:sldMasterIdLst>
  <p:notesMasterIdLst>
    <p:notesMasterId r:id="rId34"/>
  </p:notesMasterIdLst>
  <p:sldIdLst>
    <p:sldId id="904" r:id="rId5"/>
    <p:sldId id="905" r:id="rId6"/>
    <p:sldId id="965" r:id="rId7"/>
    <p:sldId id="862" r:id="rId8"/>
    <p:sldId id="863" r:id="rId9"/>
    <p:sldId id="931" r:id="rId10"/>
    <p:sldId id="933" r:id="rId11"/>
    <p:sldId id="936" r:id="rId12"/>
    <p:sldId id="939" r:id="rId13"/>
    <p:sldId id="942" r:id="rId14"/>
    <p:sldId id="907" r:id="rId15"/>
    <p:sldId id="887" r:id="rId16"/>
    <p:sldId id="966" r:id="rId17"/>
    <p:sldId id="892" r:id="rId18"/>
    <p:sldId id="910" r:id="rId19"/>
    <p:sldId id="920" r:id="rId20"/>
    <p:sldId id="888" r:id="rId21"/>
    <p:sldId id="893" r:id="rId22"/>
    <p:sldId id="951" r:id="rId23"/>
    <p:sldId id="895" r:id="rId24"/>
    <p:sldId id="894" r:id="rId25"/>
    <p:sldId id="902" r:id="rId26"/>
    <p:sldId id="891" r:id="rId27"/>
    <p:sldId id="952" r:id="rId28"/>
    <p:sldId id="900" r:id="rId29"/>
    <p:sldId id="901" r:id="rId30"/>
    <p:sldId id="909" r:id="rId31"/>
    <p:sldId id="962" r:id="rId32"/>
    <p:sldId id="89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5FB58D9-025D-4622-A0A9-E0068A593447}">
          <p14:sldIdLst>
            <p14:sldId id="904"/>
            <p14:sldId id="905"/>
            <p14:sldId id="965"/>
            <p14:sldId id="862"/>
            <p14:sldId id="863"/>
            <p14:sldId id="931"/>
            <p14:sldId id="933"/>
            <p14:sldId id="936"/>
            <p14:sldId id="939"/>
            <p14:sldId id="942"/>
            <p14:sldId id="907"/>
            <p14:sldId id="887"/>
            <p14:sldId id="966"/>
            <p14:sldId id="892"/>
            <p14:sldId id="910"/>
            <p14:sldId id="920"/>
            <p14:sldId id="888"/>
            <p14:sldId id="893"/>
            <p14:sldId id="951"/>
            <p14:sldId id="895"/>
            <p14:sldId id="894"/>
            <p14:sldId id="902"/>
            <p14:sldId id="891"/>
            <p14:sldId id="952"/>
            <p14:sldId id="900"/>
            <p14:sldId id="901"/>
            <p14:sldId id="909"/>
            <p14:sldId id="962"/>
            <p14:sldId id="8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7D"/>
    <a:srgbClr val="092546"/>
    <a:srgbClr val="232F3E"/>
    <a:srgbClr val="3DCDCE"/>
    <a:srgbClr val="1A98FF"/>
    <a:srgbClr val="00B7A9"/>
    <a:srgbClr val="FFA138"/>
    <a:srgbClr val="008E57"/>
    <a:srgbClr val="C6C0FD"/>
    <a:srgbClr val="0C5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2593" autoAdjust="0"/>
  </p:normalViewPr>
  <p:slideViewPr>
    <p:cSldViewPr snapToGrid="0">
      <p:cViewPr varScale="1">
        <p:scale>
          <a:sx n="63" d="100"/>
          <a:sy n="63" d="100"/>
        </p:scale>
        <p:origin x="9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E0ED5-7753-4A5D-837D-B49DBE5AE95F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64EE8-36DE-4D29-ABD3-6C24CC4370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31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4E81-61A7-4CD9-9816-2B83CD9C9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6DD03A-873A-4B69-8DD0-AB72F6B4F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7EECE-06BC-4751-B1AE-5895D727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866E-EF1F-456F-9596-0AD15F78B576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100CA-E227-46A2-90B7-A23E3FF8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869E3-6E7A-4513-99FA-9FB5159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8BA-C740-4925-8A28-A6842397095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hcSlideMaster.TitelfolieHeader" descr=" ">
            <a:extLst>
              <a:ext uri="{FF2B5EF4-FFF2-40B4-BE49-F238E27FC236}">
                <a16:creationId xmlns:a16="http://schemas.microsoft.com/office/drawing/2014/main" id="{C1B9CB43-0AFC-6324-8102-8737A8231AE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fcSlideMaster.TitelfolieFooter" descr=" ">
            <a:extLst>
              <a:ext uri="{FF2B5EF4-FFF2-40B4-BE49-F238E27FC236}">
                <a16:creationId xmlns:a16="http://schemas.microsoft.com/office/drawing/2014/main" id="{97B1CD3C-2788-75A9-857C-DA08EA3181F7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622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4E81-61A7-4CD9-9816-2B83CD9C9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6DD03A-873A-4B69-8DD0-AB72F6B4F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7EECE-06BC-4751-B1AE-5895D727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27.12.2022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100CA-E227-46A2-90B7-A23E3FF8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869E3-6E7A-4513-99FA-9FB5159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62D8BA-C740-4925-8A28-A6842397095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hcSlideMaster159.TitelfolieHeader" descr=" ">
            <a:extLst>
              <a:ext uri="{FF2B5EF4-FFF2-40B4-BE49-F238E27FC236}">
                <a16:creationId xmlns:a16="http://schemas.microsoft.com/office/drawing/2014/main" id="{0C1308F0-0757-3454-7AB5-7316A9878814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fcSlideMaster159.TitelfolieFooter" descr=" ">
            <a:extLst>
              <a:ext uri="{FF2B5EF4-FFF2-40B4-BE49-F238E27FC236}">
                <a16:creationId xmlns:a16="http://schemas.microsoft.com/office/drawing/2014/main" id="{5358C819-BD05-0F76-3EAF-EE41F8AFB97F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64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-Cont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MAZON CONFIDENTIAL">
            <a:extLst>
              <a:ext uri="{FF2B5EF4-FFF2-40B4-BE49-F238E27FC236}">
                <a16:creationId xmlns:a16="http://schemas.microsoft.com/office/drawing/2014/main" id="{FD53ABB4-86F3-844E-8510-7E84C6EBC21E}"/>
              </a:ext>
            </a:extLst>
          </p:cNvPr>
          <p:cNvSpPr txBox="1"/>
          <p:nvPr userDrawn="1"/>
        </p:nvSpPr>
        <p:spPr>
          <a:xfrm>
            <a:off x="20863161" y="13156941"/>
            <a:ext cx="2986150" cy="34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1600" cap="all" spc="112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lang="fr-FR" sz="1600" b="0" i="0" strike="noStrike" cap="all" spc="112" baseline="0" dirty="0">
                <a:solidFill>
                  <a:srgbClr val="007CB6"/>
                </a:solidFill>
                <a:effectLst/>
                <a:latin typeface="Amazon Ember"/>
                <a:ea typeface="Amazon Ember"/>
                <a:cs typeface="Amazon Ember"/>
              </a:rPr>
              <a:t>AMAZON – CONFIDENTIEL</a:t>
            </a:r>
          </a:p>
        </p:txBody>
      </p:sp>
      <p:sp>
        <p:nvSpPr>
          <p:cNvPr id="8" name="Designer Name">
            <a:extLst>
              <a:ext uri="{FF2B5EF4-FFF2-40B4-BE49-F238E27FC236}">
                <a16:creationId xmlns:a16="http://schemas.microsoft.com/office/drawing/2014/main" id="{91C55549-BDDB-1A4A-8191-202236A8A5B5}"/>
              </a:ext>
            </a:extLst>
          </p:cNvPr>
          <p:cNvSpPr txBox="1"/>
          <p:nvPr userDrawn="1"/>
        </p:nvSpPr>
        <p:spPr>
          <a:xfrm>
            <a:off x="394461" y="13157200"/>
            <a:ext cx="2015027" cy="34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600" spc="64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rPr lang="fr-FR" sz="1600" b="0" i="0" strike="noStrike" cap="none" spc="64" baseline="0" dirty="0">
                <a:solidFill>
                  <a:srgbClr val="007CB6"/>
                </a:solidFill>
                <a:effectLst/>
                <a:latin typeface="Amazon Ember"/>
                <a:ea typeface="Amazon Ember"/>
                <a:cs typeface="Amazon Ember"/>
              </a:rPr>
              <a:t>Nom du concepteur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D73161A-76FC-0C47-9140-250C1DC9F1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809299" y="13157200"/>
            <a:ext cx="35245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F41D2-4F48-0546-B53D-99C9D11B4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777" y="439839"/>
            <a:ext cx="10511991" cy="1164372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C3CD3-B93E-1E4B-A0E4-B0064BAEC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109724"/>
            <a:ext cx="4377542" cy="2771034"/>
          </a:xfrm>
        </p:spPr>
        <p:txBody>
          <a:bodyPr numCol="2" spcCol="347472"/>
          <a:lstStyle>
            <a:lvl2pPr>
              <a:spcAft>
                <a:spcPts val="800"/>
              </a:spcAft>
              <a:defRPr b="0" i="0">
                <a:latin typeface="Amazon Ember Light" panose="02000000000000000000" pitchFamily="2" charset="0"/>
                <a:ea typeface="Amazon Ember Light" panose="02000000000000000000" pitchFamily="2" charset="0"/>
              </a:defRPr>
            </a:lvl2pPr>
            <a:lvl3pPr>
              <a:defRPr b="0" i="0">
                <a:latin typeface="Amazon Ember Light" panose="02000000000000000000" pitchFamily="2" charset="0"/>
                <a:ea typeface="Amazon Ember Light" panose="02000000000000000000" pitchFamily="2" charset="0"/>
              </a:defRPr>
            </a:lvl3pPr>
            <a:lvl4pPr>
              <a:defRPr b="0" i="0">
                <a:latin typeface="Amazon Ember Light" panose="02000000000000000000" pitchFamily="2" charset="0"/>
                <a:ea typeface="Amazon Ember Light" panose="02000000000000000000" pitchFamily="2" charset="0"/>
              </a:defRPr>
            </a:lvl4pPr>
            <a:lvl5pPr>
              <a:defRPr b="0" i="0">
                <a:latin typeface="Amazon Ember Light" panose="02000000000000000000" pitchFamily="2" charset="0"/>
                <a:ea typeface="Amazon Ember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olid Title Slide">
            <a:extLst>
              <a:ext uri="{FF2B5EF4-FFF2-40B4-BE49-F238E27FC236}">
                <a16:creationId xmlns:a16="http://schemas.microsoft.com/office/drawing/2014/main" id="{ED5185C9-3E63-BB47-8B0A-768B95554067}"/>
              </a:ext>
            </a:extLst>
          </p:cNvPr>
          <p:cNvSpPr txBox="1"/>
          <p:nvPr userDrawn="1"/>
        </p:nvSpPr>
        <p:spPr>
          <a:xfrm>
            <a:off x="10355149" y="6484039"/>
            <a:ext cx="1567720" cy="208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11100">
                <a:latin typeface="Amazon Ember Thin"/>
                <a:ea typeface="Amazon Ember Thin"/>
                <a:cs typeface="Amazon Ember Thin"/>
                <a:sym typeface="Amazon Ember Thin"/>
              </a:defRPr>
            </a:lvl1pPr>
          </a:lstStyle>
          <a:p>
            <a:pPr algn="r"/>
            <a:r>
              <a:rPr lang="fr-FR" sz="700" b="0" i="0" strike="noStrike" cap="none" spc="0" baseline="0" dirty="0">
                <a:solidFill>
                  <a:srgbClr val="007CB6"/>
                </a:solidFill>
                <a:effectLst/>
                <a:latin typeface="Amazon Ember"/>
                <a:ea typeface="Amazon Ember"/>
                <a:cs typeface="Amazon Ember"/>
              </a:rPr>
              <a:t>AMAZON – CONFIDENTIEL</a:t>
            </a:r>
          </a:p>
        </p:txBody>
      </p:sp>
      <p:sp>
        <p:nvSpPr>
          <p:cNvPr id="2" name="hcSlideMaster159.White Background -Content onlyHeader" descr=" ">
            <a:extLst>
              <a:ext uri="{FF2B5EF4-FFF2-40B4-BE49-F238E27FC236}">
                <a16:creationId xmlns:a16="http://schemas.microsoft.com/office/drawing/2014/main" id="{F820D8FD-4A64-2583-186A-5AC89BFED89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4" name="fcSlideMaster159.White Background -Content onlyFooter" descr=" ">
            <a:extLst>
              <a:ext uri="{FF2B5EF4-FFF2-40B4-BE49-F238E27FC236}">
                <a16:creationId xmlns:a16="http://schemas.microsoft.com/office/drawing/2014/main" id="{F99D59EE-E8A0-8404-DB92-33D266294354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345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  <p15:guide id="4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94E81-61A7-4CD9-9816-2B83CD9C9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6DD03A-873A-4B69-8DD0-AB72F6B4F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7EECE-06BC-4751-B1AE-5895D727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866E-EF1F-456F-9596-0AD15F78B576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100CA-E227-46A2-90B7-A23E3FF8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869E3-6E7A-4513-99FA-9FB5159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8BA-C740-4925-8A28-A684239709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81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A42188-71BA-2D43-877C-46F808ECF307}"/>
              </a:ext>
            </a:extLst>
          </p:cNvPr>
          <p:cNvSpPr/>
          <p:nvPr userDrawn="1"/>
        </p:nvSpPr>
        <p:spPr>
          <a:xfrm>
            <a:off x="0" y="1183647"/>
            <a:ext cx="4329112" cy="5674353"/>
          </a:xfrm>
          <a:custGeom>
            <a:avLst/>
            <a:gdLst>
              <a:gd name="connsiteX0" fmla="*/ 0 w 7913077"/>
              <a:gd name="connsiteY0" fmla="*/ 0 h 6858000"/>
              <a:gd name="connsiteX1" fmla="*/ 7913077 w 7913077"/>
              <a:gd name="connsiteY1" fmla="*/ 0 h 6858000"/>
              <a:gd name="connsiteX2" fmla="*/ 7913077 w 7913077"/>
              <a:gd name="connsiteY2" fmla="*/ 6858000 h 6858000"/>
              <a:gd name="connsiteX3" fmla="*/ 0 w 7913077"/>
              <a:gd name="connsiteY3" fmla="*/ 6858000 h 6858000"/>
              <a:gd name="connsiteX4" fmla="*/ 0 w 7913077"/>
              <a:gd name="connsiteY4" fmla="*/ 0 h 6858000"/>
              <a:gd name="connsiteX0" fmla="*/ 0 w 7913077"/>
              <a:gd name="connsiteY0" fmla="*/ 0 h 6858000"/>
              <a:gd name="connsiteX1" fmla="*/ 7913077 w 7913077"/>
              <a:gd name="connsiteY1" fmla="*/ 0 h 6858000"/>
              <a:gd name="connsiteX2" fmla="*/ 6506308 w 7913077"/>
              <a:gd name="connsiteY2" fmla="*/ 6858000 h 6858000"/>
              <a:gd name="connsiteX3" fmla="*/ 0 w 7913077"/>
              <a:gd name="connsiteY3" fmla="*/ 6858000 h 6858000"/>
              <a:gd name="connsiteX4" fmla="*/ 0 w 791307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77" h="6858000">
                <a:moveTo>
                  <a:pt x="0" y="0"/>
                </a:moveTo>
                <a:lnTo>
                  <a:pt x="7913077" y="0"/>
                </a:lnTo>
                <a:lnTo>
                  <a:pt x="65063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59F4E-B34A-C24D-A42B-2A544404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B094A0-19B7-894D-BA51-C87BC75978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5964" y="1379347"/>
            <a:ext cx="6307836" cy="4792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8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F7B24AA-8FC6-4F49-A333-939DF2A54025}"/>
              </a:ext>
            </a:extLst>
          </p:cNvPr>
          <p:cNvSpPr/>
          <p:nvPr userDrawn="1"/>
        </p:nvSpPr>
        <p:spPr>
          <a:xfrm>
            <a:off x="1" y="0"/>
            <a:ext cx="6586538" cy="6858000"/>
          </a:xfrm>
          <a:custGeom>
            <a:avLst/>
            <a:gdLst>
              <a:gd name="connsiteX0" fmla="*/ 0 w 7913077"/>
              <a:gd name="connsiteY0" fmla="*/ 0 h 6858000"/>
              <a:gd name="connsiteX1" fmla="*/ 7913077 w 7913077"/>
              <a:gd name="connsiteY1" fmla="*/ 0 h 6858000"/>
              <a:gd name="connsiteX2" fmla="*/ 7913077 w 7913077"/>
              <a:gd name="connsiteY2" fmla="*/ 6858000 h 6858000"/>
              <a:gd name="connsiteX3" fmla="*/ 0 w 7913077"/>
              <a:gd name="connsiteY3" fmla="*/ 6858000 h 6858000"/>
              <a:gd name="connsiteX4" fmla="*/ 0 w 7913077"/>
              <a:gd name="connsiteY4" fmla="*/ 0 h 6858000"/>
              <a:gd name="connsiteX0" fmla="*/ 0 w 7913077"/>
              <a:gd name="connsiteY0" fmla="*/ 0 h 6858000"/>
              <a:gd name="connsiteX1" fmla="*/ 7913077 w 7913077"/>
              <a:gd name="connsiteY1" fmla="*/ 0 h 6858000"/>
              <a:gd name="connsiteX2" fmla="*/ 6506308 w 7913077"/>
              <a:gd name="connsiteY2" fmla="*/ 6858000 h 6858000"/>
              <a:gd name="connsiteX3" fmla="*/ 0 w 7913077"/>
              <a:gd name="connsiteY3" fmla="*/ 6858000 h 6858000"/>
              <a:gd name="connsiteX4" fmla="*/ 0 w 791307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77" h="6858000">
                <a:moveTo>
                  <a:pt x="0" y="0"/>
                </a:moveTo>
                <a:lnTo>
                  <a:pt x="7913077" y="0"/>
                </a:lnTo>
                <a:lnTo>
                  <a:pt x="65063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28D4B17F-54FE-F24D-B188-43C26ADCAC62}"/>
              </a:ext>
            </a:extLst>
          </p:cNvPr>
          <p:cNvSpPr/>
          <p:nvPr userDrawn="1"/>
        </p:nvSpPr>
        <p:spPr>
          <a:xfrm rot="5931613">
            <a:off x="5488782" y="2905536"/>
            <a:ext cx="1214437" cy="10469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0D93A-B490-6042-B53B-8F2122DA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737438-5226-214E-8BFD-32C6E768B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444" y="1379347"/>
            <a:ext cx="4847844" cy="4792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D61A364-C707-E54D-BFA8-58FC98A9F0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5956" y="1376610"/>
            <a:ext cx="4847844" cy="4792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3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ED45A2-29A9-497C-9638-3353CCD8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3779D-4189-418A-B26A-98CD610E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B778E8-C4C9-414B-B399-1BC093A6D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866E-EF1F-456F-9596-0AD15F78B576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9AD2B-6E6D-48F5-A610-73AAEA37C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B64557-B080-4F0D-945C-9D4FB02B1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D8BA-C740-4925-8A28-A684239709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5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ED45A2-29A9-497C-9638-3353CCD8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3779D-4189-418A-B26A-98CD610E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Mastertextformat bearbeiten</a:t>
            </a:r>
          </a:p>
          <a:p>
            <a:pPr lvl="1" rtl="0"/>
            <a:r>
              <a:rPr lang="fr-fr"/>
              <a:t>Zweite Ebene</a:t>
            </a:r>
          </a:p>
          <a:p>
            <a:pPr lvl="2" rtl="0"/>
            <a:r>
              <a:rPr lang="fr-fr"/>
              <a:t>Dritte Ebene</a:t>
            </a:r>
          </a:p>
          <a:p>
            <a:pPr lvl="3" rtl="0"/>
            <a:r>
              <a:rPr lang="fr-fr"/>
              <a:t>Vierte Ebene</a:t>
            </a:r>
          </a:p>
          <a:p>
            <a:pPr lvl="4" rtl="0"/>
            <a:r>
              <a:rPr lang="fr-fr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B778E8-C4C9-414B-B399-1BC093A6D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27/12/2022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9AD2B-6E6D-48F5-A610-73AAEA37C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B64557-B080-4F0D-945C-9D4FB02B1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F62D8BA-C740-4925-8A28-A684239709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1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ED45A2-29A9-497C-9638-3353CCD8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3779D-4189-418A-B26A-98CD610E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B778E8-C4C9-414B-B399-1BC093A6D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866E-EF1F-456F-9596-0AD15F78B576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9AD2B-6E6D-48F5-A610-73AAEA37C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B64557-B080-4F0D-945C-9D4FB02B1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D8BA-C740-4925-8A28-A684239709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44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amazon.com/en/discover-more/events/training-vide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5C91521-B1AC-4227-B32A-06011618D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20982F0B-FF4C-4E89-B15D-0FFCA3B173B6}"/>
              </a:ext>
            </a:extLst>
          </p:cNvPr>
          <p:cNvSpPr/>
          <p:nvPr/>
        </p:nvSpPr>
        <p:spPr>
          <a:xfrm rot="10800000">
            <a:off x="-3" y="0"/>
            <a:ext cx="12192001" cy="5828331"/>
          </a:xfrm>
          <a:custGeom>
            <a:avLst/>
            <a:gdLst>
              <a:gd name="connsiteX0" fmla="*/ 0 w 12193592"/>
              <a:gd name="connsiteY0" fmla="*/ 725616 h 4637216"/>
              <a:gd name="connsiteX1" fmla="*/ 12193592 w 12193592"/>
              <a:gd name="connsiteY1" fmla="*/ 0 h 4637216"/>
              <a:gd name="connsiteX2" fmla="*/ 12193588 w 12193592"/>
              <a:gd name="connsiteY2" fmla="*/ 4637216 h 4637216"/>
              <a:gd name="connsiteX3" fmla="*/ 0 w 12193592"/>
              <a:gd name="connsiteY3" fmla="*/ 4637216 h 4637216"/>
              <a:gd name="connsiteX4" fmla="*/ 0 w 12193592"/>
              <a:gd name="connsiteY4" fmla="*/ 725616 h 46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92" h="4637216">
                <a:moveTo>
                  <a:pt x="0" y="725616"/>
                </a:moveTo>
                <a:lnTo>
                  <a:pt x="12193592" y="0"/>
                </a:lnTo>
                <a:cubicBezTo>
                  <a:pt x="12193591" y="1545739"/>
                  <a:pt x="12193589" y="3091477"/>
                  <a:pt x="12193588" y="4637216"/>
                </a:cubicBezTo>
                <a:lnTo>
                  <a:pt x="0" y="4637216"/>
                </a:lnTo>
                <a:lnTo>
                  <a:pt x="0" y="7256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6B17C9-02DB-4338-9F02-BA96B16A26BE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C9D38E-2A29-4056-9B1C-D4506EDB9D7E}"/>
              </a:ext>
            </a:extLst>
          </p:cNvPr>
          <p:cNvSpPr txBox="1">
            <a:spLocks/>
          </p:cNvSpPr>
          <p:nvPr/>
        </p:nvSpPr>
        <p:spPr>
          <a:xfrm>
            <a:off x="939386" y="2486494"/>
            <a:ext cx="6505353" cy="194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tx2"/>
                </a:solidFill>
                <a:ea typeface="Amazon Ember Heavy"/>
                <a:cs typeface="Amazon Ember Heavy"/>
              </a:rPr>
              <a:t>University of Glasgow</a:t>
            </a:r>
            <a:br>
              <a:rPr lang="en-US" sz="3600" dirty="0">
                <a:solidFill>
                  <a:srgbClr val="007CB6"/>
                </a:solidFill>
                <a:latin typeface="Amazon Ember Light"/>
                <a:ea typeface="Amazon Ember Light"/>
                <a:cs typeface="Amazon Ember Light"/>
              </a:rPr>
            </a:br>
            <a:r>
              <a:rPr lang="en-US" sz="3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User Training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8B5554-0C06-44FD-8C36-8DDEF424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9" y="1494403"/>
            <a:ext cx="3545467" cy="107599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DDCD4E0-5314-40E5-B3A6-2777B901539C}"/>
              </a:ext>
            </a:extLst>
          </p:cNvPr>
          <p:cNvSpPr/>
          <p:nvPr/>
        </p:nvSpPr>
        <p:spPr>
          <a:xfrm>
            <a:off x="8384128" y="1491410"/>
            <a:ext cx="2235200" cy="21547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FFFFFD-59DF-49E6-87FE-D8DB637D1830}"/>
              </a:ext>
            </a:extLst>
          </p:cNvPr>
          <p:cNvSpPr txBox="1">
            <a:spLocks/>
          </p:cNvSpPr>
          <p:nvPr/>
        </p:nvSpPr>
        <p:spPr>
          <a:xfrm>
            <a:off x="8384128" y="1795683"/>
            <a:ext cx="2235200" cy="194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04</a:t>
            </a:r>
          </a:p>
          <a:p>
            <a:r>
              <a:rPr lang="en-US" sz="2800" dirty="0">
                <a:solidFill>
                  <a:schemeClr val="tx2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Dec</a:t>
            </a:r>
          </a:p>
          <a:p>
            <a:r>
              <a:rPr lang="en-US" sz="2800" dirty="0">
                <a:solidFill>
                  <a:schemeClr val="tx2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2024</a:t>
            </a:r>
            <a:endParaRPr lang="en-US" sz="1600" dirty="0">
              <a:solidFill>
                <a:schemeClr val="tx2"/>
              </a:solidFill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E65706-05EE-4856-8009-C95AB2CC78C2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3 | user with amazon business account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3D6134-37AC-4DA6-8ADF-7F5C9CDE5859}"/>
              </a:ext>
            </a:extLst>
          </p:cNvPr>
          <p:cNvCxnSpPr>
            <a:cxnSpLocks/>
          </p:cNvCxnSpPr>
          <p:nvPr/>
        </p:nvCxnSpPr>
        <p:spPr>
          <a:xfrm>
            <a:off x="3140524" y="3065823"/>
            <a:ext cx="635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8BE9019-11D0-4413-AFFE-C4D2F1250967}"/>
              </a:ext>
            </a:extLst>
          </p:cNvPr>
          <p:cNvCxnSpPr>
            <a:cxnSpLocks/>
          </p:cNvCxnSpPr>
          <p:nvPr/>
        </p:nvCxnSpPr>
        <p:spPr>
          <a:xfrm>
            <a:off x="8545186" y="3065823"/>
            <a:ext cx="635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14145D35-0BBB-4C48-8457-B59C3D41C5BE}"/>
              </a:ext>
            </a:extLst>
          </p:cNvPr>
          <p:cNvSpPr txBox="1">
            <a:spLocks/>
          </p:cNvSpPr>
          <p:nvPr/>
        </p:nvSpPr>
        <p:spPr>
          <a:xfrm>
            <a:off x="9116309" y="3644849"/>
            <a:ext cx="2337050" cy="63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white"/>
                </a:solidFill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fulfill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requirements &amp; </a:t>
            </a:r>
            <a:r>
              <a:rPr lang="en-US" sz="1800" dirty="0">
                <a:solidFill>
                  <a:srgbClr val="827AF0"/>
                </a:solidFill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accept request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78797F2-E81F-4696-BAE7-2A5E1BA76ACF}"/>
              </a:ext>
            </a:extLst>
          </p:cNvPr>
          <p:cNvCxnSpPr>
            <a:cxnSpLocks/>
          </p:cNvCxnSpPr>
          <p:nvPr/>
        </p:nvCxnSpPr>
        <p:spPr>
          <a:xfrm>
            <a:off x="10284834" y="4448754"/>
            <a:ext cx="0" cy="290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F17E0DA0-8B54-4455-8D75-FBA1D23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B88ED77-2451-4412-86DE-3D5D741B9763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49E14ED-2942-4238-AE0C-9A1C5B8B057F}"/>
              </a:ext>
            </a:extLst>
          </p:cNvPr>
          <p:cNvGrpSpPr/>
          <p:nvPr/>
        </p:nvGrpSpPr>
        <p:grpSpPr>
          <a:xfrm>
            <a:off x="5370636" y="6186267"/>
            <a:ext cx="1450728" cy="540000"/>
            <a:chOff x="5142792" y="6060950"/>
            <a:chExt cx="1450728" cy="540000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4B6B224-27FA-4A83-887E-4BA77D389DCB}"/>
                </a:ext>
              </a:extLst>
            </p:cNvPr>
            <p:cNvGrpSpPr/>
            <p:nvPr/>
          </p:nvGrpSpPr>
          <p:grpSpPr>
            <a:xfrm>
              <a:off x="5142792" y="6060950"/>
              <a:ext cx="540000" cy="540000"/>
              <a:chOff x="5733342" y="6086350"/>
              <a:chExt cx="540000" cy="540000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51C80E7-4960-4919-96F9-7CA42CD97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64E84912-25E2-40DF-9636-3FF3FF0506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1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4EDEF66-9D21-4B66-AC4D-6A0FE206A289}"/>
                </a:ext>
              </a:extLst>
            </p:cNvPr>
            <p:cNvGrpSpPr/>
            <p:nvPr/>
          </p:nvGrpSpPr>
          <p:grpSpPr>
            <a:xfrm>
              <a:off x="5598156" y="6060950"/>
              <a:ext cx="540000" cy="540000"/>
              <a:chOff x="5733342" y="6086350"/>
              <a:chExt cx="540000" cy="540000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9B91EAD0-BE64-4B0C-8808-55370B561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6A75932F-F973-4D8D-8F59-911393715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2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AF59A3BD-D013-40C9-9EB2-F2927CAE89C3}"/>
                </a:ext>
              </a:extLst>
            </p:cNvPr>
            <p:cNvGrpSpPr/>
            <p:nvPr/>
          </p:nvGrpSpPr>
          <p:grpSpPr>
            <a:xfrm>
              <a:off x="6053520" y="6060950"/>
              <a:ext cx="540000" cy="540000"/>
              <a:chOff x="5733342" y="6086350"/>
              <a:chExt cx="540000" cy="540000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EFDDFD9F-99E7-4345-85BB-C3263B681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6" name="Title 1">
                <a:extLst>
                  <a:ext uri="{FF2B5EF4-FFF2-40B4-BE49-F238E27FC236}">
                    <a16:creationId xmlns:a16="http://schemas.microsoft.com/office/drawing/2014/main" id="{CFD3C8AB-266E-4400-A09A-1FD54DA32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3</a:t>
                </a:r>
              </a:p>
            </p:txBody>
          </p:sp>
        </p:grp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7DDCC7B6-9F75-4BE5-86C2-C8C62D360A66}"/>
              </a:ext>
            </a:extLst>
          </p:cNvPr>
          <p:cNvSpPr/>
          <p:nvPr/>
        </p:nvSpPr>
        <p:spPr>
          <a:xfrm>
            <a:off x="5295777" y="6186267"/>
            <a:ext cx="1056640" cy="6025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B3F49A81-84E1-4CC9-8566-E9E1A1E8A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2" y="2525823"/>
            <a:ext cx="1080000" cy="1080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20CDE39-45B5-4EB0-8006-FAAC3091B83F}"/>
              </a:ext>
            </a:extLst>
          </p:cNvPr>
          <p:cNvSpPr txBox="1">
            <a:spLocks/>
          </p:cNvSpPr>
          <p:nvPr/>
        </p:nvSpPr>
        <p:spPr>
          <a:xfrm>
            <a:off x="9251624" y="5035968"/>
            <a:ext cx="1992776" cy="63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admin of central account will receive a notification and can assign the users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8ED0B3B-B428-474E-8241-11A44A2EBF66}"/>
              </a:ext>
            </a:extLst>
          </p:cNvPr>
          <p:cNvSpPr txBox="1">
            <a:spLocks/>
          </p:cNvSpPr>
          <p:nvPr/>
        </p:nvSpPr>
        <p:spPr>
          <a:xfrm>
            <a:off x="880751" y="3771667"/>
            <a:ext cx="2492922" cy="63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click button / link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invitation e-mail</a:t>
            </a:r>
            <a:endParaRPr lang="en-US" sz="1800" dirty="0">
              <a:solidFill>
                <a:schemeClr val="bg1"/>
              </a:solidFill>
              <a:latin typeface="+mj-lt"/>
              <a:ea typeface="Amazon Ember Heavy" panose="020B0803020204020204" pitchFamily="34" charset="0"/>
              <a:cs typeface="Amazon Ember Heavy" panose="020B0803020204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with consolidation invitation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  <a:latin typeface="+mj-lt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6FF6B52F-1FF8-4EA9-9D77-A035E0B64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34" y="2525823"/>
            <a:ext cx="1080000" cy="1080000"/>
          </a:xfrm>
          <a:prstGeom prst="rect">
            <a:avLst/>
          </a:prstGeom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id="{B928F873-8028-4D5C-A573-8484A1F0307A}"/>
              </a:ext>
            </a:extLst>
          </p:cNvPr>
          <p:cNvGrpSpPr/>
          <p:nvPr/>
        </p:nvGrpSpPr>
        <p:grpSpPr>
          <a:xfrm>
            <a:off x="4220461" y="2342503"/>
            <a:ext cx="3971124" cy="2530661"/>
            <a:chOff x="5811897" y="1831448"/>
            <a:chExt cx="5656636" cy="3604780"/>
          </a:xfrm>
        </p:grpSpPr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E9B9E946-4EC7-48E0-81C7-2FF4CC3B6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1897" y="1831448"/>
              <a:ext cx="5656636" cy="3604780"/>
            </a:xfrm>
            <a:prstGeom prst="rect">
              <a:avLst/>
            </a:prstGeom>
            <a:effectLst>
              <a:outerShdw blurRad="304800" dir="2700000" algn="tl" rotWithShape="0">
                <a:schemeClr val="tx2">
                  <a:alpha val="30000"/>
                </a:schemeClr>
              </a:outerShdw>
            </a:effectLst>
          </p:spPr>
        </p:pic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30542CE9-D020-4B5C-98CF-DDC5EE6CB217}"/>
                </a:ext>
              </a:extLst>
            </p:cNvPr>
            <p:cNvSpPr txBox="1"/>
            <p:nvPr/>
          </p:nvSpPr>
          <p:spPr>
            <a:xfrm>
              <a:off x="7495079" y="2311374"/>
              <a:ext cx="1898384" cy="306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admin@workemail.com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25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D32E3B96-3067-4E8D-AA59-AE62AA6CEE19}"/>
              </a:ext>
            </a:extLst>
          </p:cNvPr>
          <p:cNvSpPr/>
          <p:nvPr/>
        </p:nvSpPr>
        <p:spPr>
          <a:xfrm>
            <a:off x="7838573" y="4186876"/>
            <a:ext cx="3707785" cy="1437716"/>
          </a:xfrm>
          <a:prstGeom prst="roundRect">
            <a:avLst>
              <a:gd name="adj" fmla="val 8823"/>
            </a:avLst>
          </a:prstGeom>
          <a:solidFill>
            <a:srgbClr val="E76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AE82FCD-B1DB-4A07-A14B-F07AC7F2474E}"/>
              </a:ext>
            </a:extLst>
          </p:cNvPr>
          <p:cNvSpPr/>
          <p:nvPr/>
        </p:nvSpPr>
        <p:spPr>
          <a:xfrm>
            <a:off x="7838573" y="3070722"/>
            <a:ext cx="3707785" cy="929496"/>
          </a:xfrm>
          <a:prstGeom prst="roundRect">
            <a:avLst>
              <a:gd name="adj" fmla="val 8823"/>
            </a:avLst>
          </a:prstGeom>
          <a:solidFill>
            <a:srgbClr val="E76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0CC10BE5-BB26-4734-BCC2-3EB6B7858B12}"/>
              </a:ext>
            </a:extLst>
          </p:cNvPr>
          <p:cNvSpPr/>
          <p:nvPr/>
        </p:nvSpPr>
        <p:spPr>
          <a:xfrm>
            <a:off x="7838573" y="1539830"/>
            <a:ext cx="3707785" cy="1364502"/>
          </a:xfrm>
          <a:prstGeom prst="roundRect">
            <a:avLst>
              <a:gd name="adj" fmla="val 8823"/>
            </a:avLst>
          </a:prstGeom>
          <a:solidFill>
            <a:srgbClr val="E76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9F0E4E-76BB-4E24-A2DA-70F8328C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946903"/>
            <a:ext cx="1292745" cy="392899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0ABFBDC4-C710-492D-87D1-8C5F9F61C398}"/>
              </a:ext>
            </a:extLst>
          </p:cNvPr>
          <p:cNvSpPr txBox="1">
            <a:spLocks/>
          </p:cNvSpPr>
          <p:nvPr/>
        </p:nvSpPr>
        <p:spPr>
          <a:xfrm>
            <a:off x="8101712" y="1749518"/>
            <a:ext cx="3246070" cy="9451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user’s e-mail address is connected to another business account </a:t>
            </a:r>
          </a:p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reach out to the Amazon Business admin and ask him to remove the user / deregister the account</a:t>
            </a:r>
            <a:endParaRPr lang="en-US" sz="1200" dirty="0">
              <a:solidFill>
                <a:schemeClr val="bg1"/>
              </a:solidFill>
              <a:latin typeface="+mj-lt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Error messages during a Punchout session</a:t>
            </a:r>
            <a:endParaRPr lang="en-US" sz="1600" dirty="0">
              <a:solidFill>
                <a:srgbClr val="101C32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DDA1DFDF-AAAB-4489-96E2-EADC57E0A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06"/>
          <a:stretch/>
        </p:blipFill>
        <p:spPr>
          <a:xfrm>
            <a:off x="838200" y="4186875"/>
            <a:ext cx="5415826" cy="143771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DD0B7470-1978-49E9-9AB6-C98BBCB5A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70724"/>
            <a:ext cx="6222439" cy="92949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9F95DF25-7BB5-4BC6-9747-1DA22F4E3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39830"/>
            <a:ext cx="3760154" cy="1344239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3BF305FA-0685-4959-AFA8-EBC2EABBC1B4}"/>
              </a:ext>
            </a:extLst>
          </p:cNvPr>
          <p:cNvSpPr txBox="1">
            <a:spLocks/>
          </p:cNvSpPr>
          <p:nvPr/>
        </p:nvSpPr>
        <p:spPr>
          <a:xfrm>
            <a:off x="8101712" y="3080856"/>
            <a:ext cx="3246070" cy="9092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user tries to place an order outside punchout environment </a:t>
            </a:r>
          </a:p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 go to eProc system and start a punchout</a:t>
            </a:r>
            <a:endParaRPr lang="en-US" sz="1200" dirty="0">
              <a:solidFill>
                <a:schemeClr val="bg1"/>
              </a:solidFill>
              <a:latin typeface="+mj-lt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69E043A-807A-491A-A2DC-56934E2A30F7}"/>
              </a:ext>
            </a:extLst>
          </p:cNvPr>
          <p:cNvSpPr txBox="1">
            <a:spLocks/>
          </p:cNvSpPr>
          <p:nvPr/>
        </p:nvSpPr>
        <p:spPr>
          <a:xfrm>
            <a:off x="8101712" y="4433170"/>
            <a:ext cx="3246070" cy="9451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application error </a:t>
            </a:r>
          </a:p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user might require support by your Ariba admin or AB customer service outside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B0DFBA0-04D1-4356-8D61-7758F0E6638D}"/>
              </a:ext>
            </a:extLst>
          </p:cNvPr>
          <p:cNvCxnSpPr>
            <a:cxnSpLocks/>
            <a:stCxn id="40" idx="3"/>
            <a:endCxn id="4" idx="1"/>
          </p:cNvCxnSpPr>
          <p:nvPr/>
        </p:nvCxnSpPr>
        <p:spPr>
          <a:xfrm>
            <a:off x="4598354" y="2211950"/>
            <a:ext cx="3240219" cy="10131"/>
          </a:xfrm>
          <a:prstGeom prst="straightConnector1">
            <a:avLst/>
          </a:prstGeom>
          <a:ln w="9525">
            <a:solidFill>
              <a:srgbClr val="E7605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3A46B69-11F2-4695-9456-6EADFF1D0248}"/>
              </a:ext>
            </a:extLst>
          </p:cNvPr>
          <p:cNvCxnSpPr>
            <a:cxnSpLocks/>
            <a:stCxn id="39" idx="3"/>
            <a:endCxn id="22" idx="1"/>
          </p:cNvCxnSpPr>
          <p:nvPr/>
        </p:nvCxnSpPr>
        <p:spPr>
          <a:xfrm flipV="1">
            <a:off x="7060639" y="3535470"/>
            <a:ext cx="777934" cy="2"/>
          </a:xfrm>
          <a:prstGeom prst="straightConnector1">
            <a:avLst/>
          </a:prstGeom>
          <a:ln w="9525">
            <a:solidFill>
              <a:srgbClr val="E7605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8194361-1AFB-4E61-99A7-310E82CD3626}"/>
              </a:ext>
            </a:extLst>
          </p:cNvPr>
          <p:cNvCxnSpPr>
            <a:cxnSpLocks/>
            <a:stCxn id="30" idx="3"/>
            <a:endCxn id="21" idx="1"/>
          </p:cNvCxnSpPr>
          <p:nvPr/>
        </p:nvCxnSpPr>
        <p:spPr>
          <a:xfrm>
            <a:off x="6254026" y="4905733"/>
            <a:ext cx="1584547" cy="1"/>
          </a:xfrm>
          <a:prstGeom prst="straightConnector1">
            <a:avLst/>
          </a:prstGeom>
          <a:ln w="9525">
            <a:solidFill>
              <a:srgbClr val="E7605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5FA2F6B2-D31F-4A4D-A14A-5A9AEA413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A2AEEEA-8E8F-4120-B6FD-8A5EC24AE897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73757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A0BE5C6-8D5C-45A2-BB7F-CA2B9832C5F8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mazon Ember Heavy" panose="020B0803020204020204" pitchFamily="34" charset="0"/>
                <a:cs typeface="Amazon Ember Heavy" panose="020B0803020204020204" pitchFamily="34" charset="0"/>
              </a:rPr>
              <a:t>Purchasing at Amazon Business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5B2A46-33CD-48A6-A305-C0718650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3500"/>
            <a:ext cx="540000" cy="54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0842178-EAE0-4436-B190-BB2FECE0A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0620889-3A77-47B0-B740-3AE257817E28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21468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B0A5D84-5EDC-4715-9A32-09D9E9D7229D}"/>
              </a:ext>
            </a:extLst>
          </p:cNvPr>
          <p:cNvSpPr/>
          <p:nvPr/>
        </p:nvSpPr>
        <p:spPr>
          <a:xfrm>
            <a:off x="6087956" y="0"/>
            <a:ext cx="60865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7A3063-B29E-4F48-B169-0C9AFE00B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6B17C9-02DB-4338-9F02-BA96B16A26BE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Punchout Order Journey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How to purchase on Amazon Business with a punchout integration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C5DC4914-1120-4DDD-B523-508BDB6B557C}"/>
              </a:ext>
            </a:extLst>
          </p:cNvPr>
          <p:cNvSpPr/>
          <p:nvPr/>
        </p:nvSpPr>
        <p:spPr>
          <a:xfrm>
            <a:off x="871753" y="1580513"/>
            <a:ext cx="4985766" cy="298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2F3E"/>
                </a:solidFill>
                <a:effectLst/>
                <a:uLnTx/>
                <a:uFillTx/>
                <a:latin typeface="Amazon Ember Display Heavy"/>
                <a:ea typeface="Amazon Ember" panose="020B0603020204020204" pitchFamily="34" charset="0"/>
                <a:cs typeface="Amazon Ember" panose="020B0603020204020204" pitchFamily="34" charset="0"/>
              </a:rPr>
              <a:t>Procurement System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DBCD0357-E1A4-4F14-B2EF-5CCD4040E014}"/>
              </a:ext>
            </a:extLst>
          </p:cNvPr>
          <p:cNvSpPr/>
          <p:nvPr/>
        </p:nvSpPr>
        <p:spPr>
          <a:xfrm>
            <a:off x="6368034" y="1580513"/>
            <a:ext cx="4985766" cy="298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2F3E"/>
                </a:solidFill>
                <a:effectLst/>
                <a:uLnTx/>
                <a:uFillTx/>
                <a:latin typeface="Amazon Ember Display Heavy"/>
                <a:ea typeface="Amazon Ember" panose="020B0603020204020204" pitchFamily="34" charset="0"/>
                <a:cs typeface="Amazon Ember" panose="020B0603020204020204" pitchFamily="34" charset="0"/>
              </a:rPr>
              <a:t>Amazon Business Website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8B0D1CC-3E27-405B-B514-71E81FA2F79B}"/>
              </a:ext>
            </a:extLst>
          </p:cNvPr>
          <p:cNvSpPr txBox="1">
            <a:spLocks/>
          </p:cNvSpPr>
          <p:nvPr/>
        </p:nvSpPr>
        <p:spPr>
          <a:xfrm>
            <a:off x="2612869" y="2324029"/>
            <a:ext cx="1942259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click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Business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catalogue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punchout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69127280-A312-481B-98E6-18B0EC35CEF2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4555128" y="2633174"/>
            <a:ext cx="2984716" cy="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627E3401-4B35-46BC-8853-414F3916469D}"/>
              </a:ext>
            </a:extLst>
          </p:cNvPr>
          <p:cNvSpPr txBox="1">
            <a:spLocks/>
          </p:cNvSpPr>
          <p:nvPr/>
        </p:nvSpPr>
        <p:spPr>
          <a:xfrm>
            <a:off x="2612869" y="4716354"/>
            <a:ext cx="2129154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purchase order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will be submitted automatically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EC054E5-350F-4119-A57A-358838F8F74A}"/>
              </a:ext>
            </a:extLst>
          </p:cNvPr>
          <p:cNvSpPr txBox="1">
            <a:spLocks/>
          </p:cNvSpPr>
          <p:nvPr/>
        </p:nvSpPr>
        <p:spPr>
          <a:xfrm>
            <a:off x="8189433" y="2324029"/>
            <a:ext cx="2340000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add items to the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shopping cart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0EDA065-BB8C-433B-AA75-60114A3C3B72}"/>
              </a:ext>
            </a:extLst>
          </p:cNvPr>
          <p:cNvSpPr txBox="1">
            <a:spLocks/>
          </p:cNvSpPr>
          <p:nvPr/>
        </p:nvSpPr>
        <p:spPr>
          <a:xfrm>
            <a:off x="8189433" y="3258782"/>
            <a:ext cx="2340000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complete checkout process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submit for approval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46C91D6-BC82-4A53-97C5-AF50A535C32E}"/>
              </a:ext>
            </a:extLst>
          </p:cNvPr>
          <p:cNvSpPr txBox="1">
            <a:spLocks/>
          </p:cNvSpPr>
          <p:nvPr/>
        </p:nvSpPr>
        <p:spPr>
          <a:xfrm>
            <a:off x="2609513" y="3516036"/>
            <a:ext cx="1942260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shopping cart passes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approval workflows 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D9ACBF-A309-4041-9C79-BD3E46B589E0}"/>
              </a:ext>
            </a:extLst>
          </p:cNvPr>
          <p:cNvSpPr txBox="1">
            <a:spLocks/>
          </p:cNvSpPr>
          <p:nvPr/>
        </p:nvSpPr>
        <p:spPr>
          <a:xfrm>
            <a:off x="8194506" y="4193535"/>
            <a:ext cx="1809578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order confirmation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will be issued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2F77A7B-06EA-416A-A32B-C7046358E468}"/>
              </a:ext>
            </a:extLst>
          </p:cNvPr>
          <p:cNvSpPr txBox="1">
            <a:spLocks/>
          </p:cNvSpPr>
          <p:nvPr/>
        </p:nvSpPr>
        <p:spPr>
          <a:xfrm>
            <a:off x="8189433" y="5362757"/>
            <a:ext cx="2340000" cy="636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invoice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will be created and send automatically when  the delivery was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shipped</a:t>
            </a:r>
          </a:p>
        </p:txBody>
      </p: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1A79BD8E-6AFC-4CE8-B14D-7E0CB0281DB6}"/>
              </a:ext>
            </a:extLst>
          </p:cNvPr>
          <p:cNvCxnSpPr>
            <a:cxnSpLocks/>
            <a:stCxn id="42" idx="3"/>
            <a:endCxn id="43" idx="3"/>
          </p:cNvCxnSpPr>
          <p:nvPr/>
        </p:nvCxnSpPr>
        <p:spPr>
          <a:xfrm>
            <a:off x="10529433" y="2642175"/>
            <a:ext cx="12700" cy="934753"/>
          </a:xfrm>
          <a:prstGeom prst="bentConnector3">
            <a:avLst>
              <a:gd name="adj1" fmla="val 1800000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FAE4E014-FF6A-46D9-BF8B-2CEA9327781B}"/>
              </a:ext>
            </a:extLst>
          </p:cNvPr>
          <p:cNvCxnSpPr>
            <a:cxnSpLocks/>
            <a:endCxn id="44" idx="3"/>
          </p:cNvCxnSpPr>
          <p:nvPr/>
        </p:nvCxnSpPr>
        <p:spPr>
          <a:xfrm rot="10800000" flipV="1">
            <a:off x="4551774" y="3567926"/>
            <a:ext cx="2988071" cy="266255"/>
          </a:xfrm>
          <a:prstGeom prst="bentConnector3">
            <a:avLst>
              <a:gd name="adj1" fmla="val 48883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37B0830E-5303-436C-8E49-5C18F54AAD9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954850" y="3822749"/>
            <a:ext cx="8430" cy="1202749"/>
          </a:xfrm>
          <a:prstGeom prst="bentConnector3">
            <a:avLst>
              <a:gd name="adj1" fmla="val -2711744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80011110-B43A-4DBD-9755-41706004D984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4742023" y="4500250"/>
            <a:ext cx="2797821" cy="534250"/>
          </a:xfrm>
          <a:prstGeom prst="bentConnector3">
            <a:avLst>
              <a:gd name="adj1" fmla="val 47853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7923C6B9-FF4A-4E95-9E02-223A7DBF8B9B}"/>
              </a:ext>
            </a:extLst>
          </p:cNvPr>
          <p:cNvCxnSpPr>
            <a:cxnSpLocks/>
            <a:stCxn id="51" idx="3"/>
            <a:endCxn id="46" idx="3"/>
          </p:cNvCxnSpPr>
          <p:nvPr/>
        </p:nvCxnSpPr>
        <p:spPr>
          <a:xfrm>
            <a:off x="10004084" y="4511681"/>
            <a:ext cx="525349" cy="1169222"/>
          </a:xfrm>
          <a:prstGeom prst="bentConnector3">
            <a:avLst>
              <a:gd name="adj1" fmla="val 143514"/>
            </a:avLst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fik 58">
            <a:extLst>
              <a:ext uri="{FF2B5EF4-FFF2-40B4-BE49-F238E27FC236}">
                <a16:creationId xmlns:a16="http://schemas.microsoft.com/office/drawing/2014/main" id="{DEAB5A23-A6BD-4ADA-9B6F-2D72C9CC6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80" y="2375340"/>
            <a:ext cx="540000" cy="540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ED2109C2-AB9F-49B8-BED2-02154F667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80" y="3564181"/>
            <a:ext cx="540000" cy="540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32203707-42D7-49F0-B971-206B2BC8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80" y="4764499"/>
            <a:ext cx="540000" cy="540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94C771C-F4DC-4A68-A43C-3F2CD8979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4" y="4240596"/>
            <a:ext cx="540000" cy="540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49739311-E64A-4275-8F14-46B98B557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04" y="5172236"/>
            <a:ext cx="540000" cy="540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A61CA941-BD16-4740-A27C-6C35431A4F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04" y="5654205"/>
            <a:ext cx="540000" cy="54000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AC7C6D7-71B9-4727-8A77-EA5C3F1FCB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04" y="2363173"/>
            <a:ext cx="540000" cy="54000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0E3EA32C-375E-41DF-B790-D9F3C3F7E7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04" y="331146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7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EB49FD6-F325-454E-A30C-78D40E54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7574"/>
            <a:ext cx="7614351" cy="468827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19F0E4E-76BB-4E24-A2DA-70F8328C8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946903"/>
            <a:ext cx="1292745" cy="39289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Account Navigation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Hover over your name and navigate through your account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AC46494E-286E-4C1A-BC5A-6FC2D07110A4}"/>
              </a:ext>
            </a:extLst>
          </p:cNvPr>
          <p:cNvSpPr/>
          <p:nvPr/>
        </p:nvSpPr>
        <p:spPr>
          <a:xfrm>
            <a:off x="4877804" y="1943100"/>
            <a:ext cx="1573796" cy="311484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ED67E49-0FF0-4D99-8704-C37482E0F3ED}"/>
              </a:ext>
            </a:extLst>
          </p:cNvPr>
          <p:cNvSpPr/>
          <p:nvPr/>
        </p:nvSpPr>
        <p:spPr>
          <a:xfrm>
            <a:off x="9003816" y="1842029"/>
            <a:ext cx="2692884" cy="504000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Basic information on account (orders, addresses, payments etc.)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B6303982-6DD9-491B-96CA-F4A0AB880E06}"/>
              </a:ext>
            </a:extLst>
          </p:cNvPr>
          <p:cNvSpPr/>
          <p:nvPr/>
        </p:nvSpPr>
        <p:spPr>
          <a:xfrm>
            <a:off x="9442668" y="2487112"/>
            <a:ext cx="2254032" cy="504000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View &amp; track own orders. Admins can view all orders.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C5EB69C5-16B9-4B21-B19A-60E11F2EDCB2}"/>
              </a:ext>
            </a:extLst>
          </p:cNvPr>
          <p:cNvSpPr/>
          <p:nvPr/>
        </p:nvSpPr>
        <p:spPr>
          <a:xfrm>
            <a:off x="9753116" y="3132195"/>
            <a:ext cx="1943584" cy="504000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Create &amp; filter custom reports on orders.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9082B164-B091-47AD-A502-79A501161F99}"/>
              </a:ext>
            </a:extLst>
          </p:cNvPr>
          <p:cNvSpPr/>
          <p:nvPr/>
        </p:nvSpPr>
        <p:spPr>
          <a:xfrm>
            <a:off x="9442668" y="3777278"/>
            <a:ext cx="2254032" cy="504000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View your open &amp; resolved customer support cases.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78" name="Verbinder: gewinkelt 77">
            <a:extLst>
              <a:ext uri="{FF2B5EF4-FFF2-40B4-BE49-F238E27FC236}">
                <a16:creationId xmlns:a16="http://schemas.microsoft.com/office/drawing/2014/main" id="{73316EEE-94D1-416F-B81B-5074A97AED36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057900" y="3308350"/>
            <a:ext cx="3384768" cy="720928"/>
          </a:xfrm>
          <a:prstGeom prst="bentConnector3">
            <a:avLst>
              <a:gd name="adj1" fmla="val 50000"/>
            </a:avLst>
          </a:prstGeom>
          <a:ln w="9525">
            <a:solidFill>
              <a:srgbClr val="00C47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Verbinder: gewinkelt 81">
            <a:extLst>
              <a:ext uri="{FF2B5EF4-FFF2-40B4-BE49-F238E27FC236}">
                <a16:creationId xmlns:a16="http://schemas.microsoft.com/office/drawing/2014/main" id="{82782A20-700D-4EB6-8A9B-12C6CD31B1F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6121400" y="3124200"/>
            <a:ext cx="3631716" cy="259995"/>
          </a:xfrm>
          <a:prstGeom prst="bentConnector3">
            <a:avLst>
              <a:gd name="adj1" fmla="val 50000"/>
            </a:avLst>
          </a:prstGeom>
          <a:ln w="9525">
            <a:solidFill>
              <a:srgbClr val="00C47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erbinder: gewinkelt 83">
            <a:extLst>
              <a:ext uri="{FF2B5EF4-FFF2-40B4-BE49-F238E27FC236}">
                <a16:creationId xmlns:a16="http://schemas.microsoft.com/office/drawing/2014/main" id="{9BAFB03F-F04D-41B2-8DB7-A36983922F2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5816600" y="2739112"/>
            <a:ext cx="3626068" cy="194588"/>
          </a:xfrm>
          <a:prstGeom prst="bentConnector3">
            <a:avLst>
              <a:gd name="adj1" fmla="val 58231"/>
            </a:avLst>
          </a:prstGeom>
          <a:ln w="9525">
            <a:solidFill>
              <a:srgbClr val="00C47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77D28761-24EC-4817-90E3-F2F16CED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44525B5-FD4C-4268-8830-D94717D38E39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763301-B209-47BE-A290-6CE39B27C462}"/>
              </a:ext>
            </a:extLst>
          </p:cNvPr>
          <p:cNvSpPr/>
          <p:nvPr/>
        </p:nvSpPr>
        <p:spPr>
          <a:xfrm>
            <a:off x="5042263" y="3429000"/>
            <a:ext cx="1573796" cy="329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4B6F0002-C4E9-4DE3-8FE5-E54E571CA7A4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861050" y="2094029"/>
            <a:ext cx="3142766" cy="651434"/>
          </a:xfrm>
          <a:prstGeom prst="bentConnector3">
            <a:avLst>
              <a:gd name="adj1" fmla="val 60103"/>
            </a:avLst>
          </a:prstGeom>
          <a:ln w="9525">
            <a:solidFill>
              <a:srgbClr val="00C47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6A46787-314D-4692-8958-4B6735CE653B}"/>
              </a:ext>
            </a:extLst>
          </p:cNvPr>
          <p:cNvSpPr/>
          <p:nvPr/>
        </p:nvSpPr>
        <p:spPr>
          <a:xfrm>
            <a:off x="4986383" y="2623511"/>
            <a:ext cx="1603110" cy="805490"/>
          </a:xfrm>
          <a:prstGeom prst="roundRect">
            <a:avLst>
              <a:gd name="adj" fmla="val 3686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8A0DF-3C2C-4BDF-98F2-069B9442C34C}"/>
              </a:ext>
            </a:extLst>
          </p:cNvPr>
          <p:cNvSpPr/>
          <p:nvPr/>
        </p:nvSpPr>
        <p:spPr>
          <a:xfrm>
            <a:off x="4428309" y="1894114"/>
            <a:ext cx="367649" cy="360470"/>
          </a:xfrm>
          <a:prstGeom prst="rect">
            <a:avLst/>
          </a:prstGeom>
          <a:solidFill>
            <a:srgbClr val="0925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0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19F0E4E-76BB-4E24-A2DA-70F8328C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946903"/>
            <a:ext cx="1292745" cy="39289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ea typeface="Amazon Ember Heavy" panose="020B0803020204020204" pitchFamily="34" charset="0"/>
                <a:cs typeface="Amazon Ember Heavy" panose="020B0803020204020204" pitchFamily="34" charset="0"/>
              </a:rPr>
              <a:t>Your Orders – Overview &amp; Tracking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gives you an overview of all orders with filter &amp; search options, order details and order status including tracking of the delivery.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B64D45F-DEDC-46D2-AB70-A59D2436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712" y="2062775"/>
            <a:ext cx="8000088" cy="3430205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2AA3183-BEEE-4DCA-B7CC-3F1EB7F48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39" t="8955" r="20141" b="23269"/>
          <a:stretch/>
        </p:blipFill>
        <p:spPr>
          <a:xfrm>
            <a:off x="838200" y="2062774"/>
            <a:ext cx="2212772" cy="343020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8E461DE-EC45-45B2-A792-EE5F36C7BBD1}"/>
              </a:ext>
            </a:extLst>
          </p:cNvPr>
          <p:cNvSpPr/>
          <p:nvPr/>
        </p:nvSpPr>
        <p:spPr>
          <a:xfrm>
            <a:off x="943241" y="3086100"/>
            <a:ext cx="1441819" cy="219710"/>
          </a:xfrm>
          <a:prstGeom prst="roundRect">
            <a:avLst>
              <a:gd name="adj" fmla="val 3686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CA16A93-7513-45E5-A42F-350882393948}"/>
              </a:ext>
            </a:extLst>
          </p:cNvPr>
          <p:cNvSpPr/>
          <p:nvPr/>
        </p:nvSpPr>
        <p:spPr>
          <a:xfrm>
            <a:off x="8883281" y="4091940"/>
            <a:ext cx="2234299" cy="349250"/>
          </a:xfrm>
          <a:prstGeom prst="roundRect">
            <a:avLst>
              <a:gd name="adj" fmla="val 12413"/>
            </a:avLst>
          </a:prstGeom>
          <a:solidFill>
            <a:srgbClr val="00A8E1">
              <a:alpha val="20000"/>
            </a:srgbClr>
          </a:solidFill>
          <a:ln w="28575" cap="flat" cmpd="sng" algn="ctr">
            <a:solidFill>
              <a:srgbClr val="00A8E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B12D2C0B-74D4-47BC-A23C-71A2F7671A19}"/>
              </a:ext>
            </a:extLst>
          </p:cNvPr>
          <p:cNvSpPr/>
          <p:nvPr/>
        </p:nvSpPr>
        <p:spPr>
          <a:xfrm>
            <a:off x="3495941" y="2545080"/>
            <a:ext cx="1678039" cy="280670"/>
          </a:xfrm>
          <a:prstGeom prst="roundRect">
            <a:avLst>
              <a:gd name="adj" fmla="val 3686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D3D21EE-9142-4C91-9146-6D626D03FBB6}"/>
              </a:ext>
            </a:extLst>
          </p:cNvPr>
          <p:cNvSpPr/>
          <p:nvPr/>
        </p:nvSpPr>
        <p:spPr>
          <a:xfrm>
            <a:off x="7374521" y="2103120"/>
            <a:ext cx="2851519" cy="335280"/>
          </a:xfrm>
          <a:prstGeom prst="roundRect">
            <a:avLst>
              <a:gd name="adj" fmla="val 3686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12C2A769-BDE4-4700-9710-75EF1F88CA8B}"/>
              </a:ext>
            </a:extLst>
          </p:cNvPr>
          <p:cNvSpPr/>
          <p:nvPr/>
        </p:nvSpPr>
        <p:spPr>
          <a:xfrm>
            <a:off x="4410341" y="2887980"/>
            <a:ext cx="1357999" cy="373380"/>
          </a:xfrm>
          <a:prstGeom prst="roundRect">
            <a:avLst>
              <a:gd name="adj" fmla="val 3686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FD57003-9335-491F-81BE-79885FE7F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E3B52F-2DC2-4B3A-A210-A69DD54781DC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0430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C911D5E-81A0-4348-8816-532BD2422ECA}"/>
              </a:ext>
            </a:extLst>
          </p:cNvPr>
          <p:cNvGrpSpPr/>
          <p:nvPr/>
        </p:nvGrpSpPr>
        <p:grpSpPr>
          <a:xfrm>
            <a:off x="3353712" y="2057322"/>
            <a:ext cx="8000088" cy="3142892"/>
            <a:chOff x="3353712" y="2057322"/>
            <a:chExt cx="8000088" cy="314289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CEBC647-B193-41A1-8A31-C147464C8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3712" y="2057322"/>
              <a:ext cx="8000088" cy="3142892"/>
            </a:xfrm>
            <a:prstGeom prst="rect">
              <a:avLst/>
            </a:prstGeom>
            <a:effectLst>
              <a:outerShdw blurRad="304800" dir="2700000" algn="tl" rotWithShape="0">
                <a:schemeClr val="tx2">
                  <a:alpha val="30000"/>
                </a:schemeClr>
              </a:outerShdw>
            </a:effectLst>
          </p:spPr>
        </p:pic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27A43D46-0C52-4822-983F-3AB8D8DC14EF}"/>
                </a:ext>
              </a:extLst>
            </p:cNvPr>
            <p:cNvSpPr/>
            <p:nvPr/>
          </p:nvSpPr>
          <p:spPr>
            <a:xfrm>
              <a:off x="4801349" y="2390775"/>
              <a:ext cx="936000" cy="192881"/>
            </a:xfrm>
            <a:prstGeom prst="rect">
              <a:avLst/>
            </a:prstGeom>
            <a:solidFill>
              <a:srgbClr val="F0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Andy Jassy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9D693408-8E47-433B-970A-2150665EAFD3}"/>
                </a:ext>
              </a:extLst>
            </p:cNvPr>
            <p:cNvSpPr/>
            <p:nvPr/>
          </p:nvSpPr>
          <p:spPr>
            <a:xfrm>
              <a:off x="6077698" y="2381250"/>
              <a:ext cx="1152000" cy="390525"/>
            </a:xfrm>
            <a:prstGeom prst="rect">
              <a:avLst/>
            </a:prstGeom>
            <a:solidFill>
              <a:srgbClr val="F0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9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Andy Jassy</a:t>
              </a:r>
            </a:p>
            <a:p>
              <a:r>
                <a:rPr lang="de-DE" sz="9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Test GmbH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C1BC501-424A-428C-81E1-88336B177460}"/>
                </a:ext>
              </a:extLst>
            </p:cNvPr>
            <p:cNvSpPr/>
            <p:nvPr/>
          </p:nvSpPr>
          <p:spPr>
            <a:xfrm>
              <a:off x="9969848" y="2227900"/>
              <a:ext cx="1260000" cy="192881"/>
            </a:xfrm>
            <a:prstGeom prst="rect">
              <a:avLst/>
            </a:prstGeom>
            <a:solidFill>
              <a:srgbClr val="F0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303-6485155-645874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19F0E4E-76BB-4E24-A2DA-70F8328C8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946903"/>
            <a:ext cx="1292745" cy="39289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ea typeface="Amazon Ember Heavy" panose="020B0803020204020204" pitchFamily="34" charset="0"/>
                <a:cs typeface="Amazon Ember Heavy" panose="020B0803020204020204" pitchFamily="34" charset="0"/>
              </a:rPr>
              <a:t>Your Orders - Returns</a:t>
            </a:r>
          </a:p>
          <a:p>
            <a:pPr algn="l">
              <a:defRPr/>
            </a:pPr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Items shipped and sold by Amazon can be returned within 30 days of receipt of shipment. Return policies, and timeframes, can vary if purchase was made from a 3rd party seller.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01C32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2AA3183-BEEE-4DCA-B7CC-3F1EB7F48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39" t="8955" r="20141" b="23269"/>
          <a:stretch/>
        </p:blipFill>
        <p:spPr>
          <a:xfrm>
            <a:off x="838200" y="2062774"/>
            <a:ext cx="2212772" cy="343020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8E461DE-EC45-45B2-A792-EE5F36C7BBD1}"/>
              </a:ext>
            </a:extLst>
          </p:cNvPr>
          <p:cNvSpPr/>
          <p:nvPr/>
        </p:nvSpPr>
        <p:spPr>
          <a:xfrm>
            <a:off x="943241" y="3086100"/>
            <a:ext cx="1441819" cy="219710"/>
          </a:xfrm>
          <a:prstGeom prst="roundRect">
            <a:avLst>
              <a:gd name="adj" fmla="val 4432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3183D75-C513-4008-90F3-CD1F7C539E27}"/>
              </a:ext>
            </a:extLst>
          </p:cNvPr>
          <p:cNvSpPr/>
          <p:nvPr/>
        </p:nvSpPr>
        <p:spPr>
          <a:xfrm>
            <a:off x="8919374" y="4055845"/>
            <a:ext cx="2234299" cy="349250"/>
          </a:xfrm>
          <a:prstGeom prst="roundRect">
            <a:avLst>
              <a:gd name="adj" fmla="val 12413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2DC332-39B0-4DCC-B1E0-C0700E5E3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357" y="4672671"/>
            <a:ext cx="7569869" cy="1496554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DA1217A2-E8E7-475E-8D23-B9FF6DF32F76}"/>
              </a:ext>
            </a:extLst>
          </p:cNvPr>
          <p:cNvSpPr/>
          <p:nvPr/>
        </p:nvSpPr>
        <p:spPr>
          <a:xfrm>
            <a:off x="6857964" y="5447497"/>
            <a:ext cx="1732584" cy="349250"/>
          </a:xfrm>
          <a:prstGeom prst="roundRect">
            <a:avLst>
              <a:gd name="adj" fmla="val 12413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6AC6598-7A50-42A7-B8DC-ACB5CF2492EA}"/>
              </a:ext>
            </a:extLst>
          </p:cNvPr>
          <p:cNvSpPr/>
          <p:nvPr/>
        </p:nvSpPr>
        <p:spPr>
          <a:xfrm>
            <a:off x="9224176" y="4717777"/>
            <a:ext cx="2157698" cy="330399"/>
          </a:xfrm>
          <a:prstGeom prst="roundRect">
            <a:avLst>
              <a:gd name="adj" fmla="val 12413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0F5B0B9-CF60-4D6E-871C-C2D912208FDC}"/>
              </a:ext>
            </a:extLst>
          </p:cNvPr>
          <p:cNvGrpSpPr/>
          <p:nvPr/>
        </p:nvGrpSpPr>
        <p:grpSpPr>
          <a:xfrm>
            <a:off x="838200" y="1664908"/>
            <a:ext cx="6533692" cy="252000"/>
            <a:chOff x="2321176" y="6362780"/>
            <a:chExt cx="6533692" cy="252000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2F4F2771-4A9E-4B3D-8536-14ADB3400569}"/>
                </a:ext>
              </a:extLst>
            </p:cNvPr>
            <p:cNvSpPr/>
            <p:nvPr/>
          </p:nvSpPr>
          <p:spPr>
            <a:xfrm>
              <a:off x="2321176" y="6362780"/>
              <a:ext cx="1292745" cy="252000"/>
            </a:xfrm>
            <a:prstGeom prst="roundRect">
              <a:avLst>
                <a:gd name="adj" fmla="val 50000"/>
              </a:avLst>
            </a:prstGeom>
            <a:solidFill>
              <a:srgbClr val="00C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1 | Select item</a:t>
              </a:r>
              <a:endPara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F6D33A5B-763F-410A-9CE7-8A99E3141567}"/>
                </a:ext>
              </a:extLst>
            </p:cNvPr>
            <p:cNvSpPr/>
            <p:nvPr/>
          </p:nvSpPr>
          <p:spPr>
            <a:xfrm>
              <a:off x="3905958" y="6362780"/>
              <a:ext cx="1635814" cy="252000"/>
            </a:xfrm>
            <a:prstGeom prst="roundRect">
              <a:avLst>
                <a:gd name="adj" fmla="val 50000"/>
              </a:avLst>
            </a:prstGeom>
            <a:solidFill>
              <a:srgbClr val="00C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2 | Choose a reason</a:t>
              </a:r>
              <a:endPara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541D4D59-FB29-442B-A827-F7A4FB9815AA}"/>
                </a:ext>
              </a:extLst>
            </p:cNvPr>
            <p:cNvSpPr/>
            <p:nvPr/>
          </p:nvSpPr>
          <p:spPr>
            <a:xfrm>
              <a:off x="5833809" y="6362780"/>
              <a:ext cx="1251807" cy="252000"/>
            </a:xfrm>
            <a:prstGeom prst="roundRect">
              <a:avLst>
                <a:gd name="adj" fmla="val 50000"/>
              </a:avLst>
            </a:prstGeom>
            <a:solidFill>
              <a:srgbClr val="00C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3 | Print label</a:t>
              </a:r>
              <a:endPara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7F21E45E-28FD-4478-A0EE-680CEFEBF71D}"/>
                </a:ext>
              </a:extLst>
            </p:cNvPr>
            <p:cNvSpPr/>
            <p:nvPr/>
          </p:nvSpPr>
          <p:spPr>
            <a:xfrm>
              <a:off x="7377653" y="6362780"/>
              <a:ext cx="1477215" cy="252000"/>
            </a:xfrm>
            <a:prstGeom prst="roundRect">
              <a:avLst>
                <a:gd name="adj" fmla="val 50000"/>
              </a:avLst>
            </a:prstGeom>
            <a:solidFill>
              <a:srgbClr val="00C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4 | Return parcel</a:t>
              </a:r>
              <a:endPara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EFD2D4A3-40C1-4847-BCFB-3E32CC7CBB6D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>
              <a:off x="3613921" y="6488780"/>
              <a:ext cx="292037" cy="0"/>
            </a:xfrm>
            <a:prstGeom prst="straightConnector1">
              <a:avLst/>
            </a:prstGeom>
            <a:ln>
              <a:solidFill>
                <a:srgbClr val="F99D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82CB57E8-02F9-4E63-9C3A-F43FD49A15A0}"/>
                </a:ext>
              </a:extLst>
            </p:cNvPr>
            <p:cNvCxnSpPr>
              <a:cxnSpLocks/>
              <a:stCxn id="25" idx="3"/>
              <a:endCxn id="28" idx="1"/>
            </p:cNvCxnSpPr>
            <p:nvPr/>
          </p:nvCxnSpPr>
          <p:spPr>
            <a:xfrm>
              <a:off x="5541772" y="6488780"/>
              <a:ext cx="292037" cy="0"/>
            </a:xfrm>
            <a:prstGeom prst="straightConnector1">
              <a:avLst/>
            </a:prstGeom>
            <a:ln>
              <a:solidFill>
                <a:srgbClr val="F99D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795919EF-CF09-4AAF-80AE-E69E9D51879F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964326" y="6488780"/>
              <a:ext cx="413327" cy="0"/>
            </a:xfrm>
            <a:prstGeom prst="straightConnector1">
              <a:avLst/>
            </a:prstGeom>
            <a:ln>
              <a:solidFill>
                <a:srgbClr val="F99D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1AA2148C-BACD-44B4-96BD-387262CD6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C46C10A8-E32B-4AEA-9473-00C40CE71709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60390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7B4C03C-77B6-47F1-A216-25A5AEC0E5FA}"/>
              </a:ext>
            </a:extLst>
          </p:cNvPr>
          <p:cNvSpPr/>
          <p:nvPr/>
        </p:nvSpPr>
        <p:spPr>
          <a:xfrm>
            <a:off x="0" y="0"/>
            <a:ext cx="5032538" cy="6858000"/>
          </a:xfrm>
          <a:prstGeom prst="rect">
            <a:avLst/>
          </a:prstGeom>
          <a:solidFill>
            <a:srgbClr val="1A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105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7CD02CC-C83D-4133-A1D5-072855AE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29" y="2044828"/>
            <a:ext cx="5503471" cy="2925574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6EBDEC7-6EAE-422D-8783-643FF8D1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26" y="3198101"/>
            <a:ext cx="2699187" cy="2676880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0ABFBDC4-C710-492D-87D1-8C5F9F61C398}"/>
              </a:ext>
            </a:extLst>
          </p:cNvPr>
          <p:cNvSpPr txBox="1">
            <a:spLocks/>
          </p:cNvSpPr>
          <p:nvPr/>
        </p:nvSpPr>
        <p:spPr>
          <a:xfrm>
            <a:off x="838200" y="2029547"/>
            <a:ext cx="3549849" cy="945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bg1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Shipping Benefits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Free delivery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Fast delivery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Always shipped by Amazon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7EB4D6-1A0C-4BC8-B291-E679549038BD}"/>
              </a:ext>
            </a:extLst>
          </p:cNvPr>
          <p:cNvSpPr txBox="1">
            <a:spLocks/>
          </p:cNvSpPr>
          <p:nvPr/>
        </p:nvSpPr>
        <p:spPr>
          <a:xfrm>
            <a:off x="865850" y="3270483"/>
            <a:ext cx="2875971" cy="16684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bg1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Product guidance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Search results can be filtered based one Business Prime eligibility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Depending on the Business Prime plan, items might be highlighted for buyer’s guidance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preferred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restricted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blocked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6A46787-314D-4692-8958-4B6735CE653B}"/>
              </a:ext>
            </a:extLst>
          </p:cNvPr>
          <p:cNvSpPr/>
          <p:nvPr/>
        </p:nvSpPr>
        <p:spPr>
          <a:xfrm>
            <a:off x="6900898" y="4287133"/>
            <a:ext cx="806378" cy="176585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AC46494E-286E-4C1A-BC5A-6FC2D07110A4}"/>
              </a:ext>
            </a:extLst>
          </p:cNvPr>
          <p:cNvSpPr/>
          <p:nvPr/>
        </p:nvSpPr>
        <p:spPr>
          <a:xfrm>
            <a:off x="9964155" y="4451561"/>
            <a:ext cx="1381624" cy="457323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C348B99-8490-45B2-B046-C0E7E7D6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2" y="311792"/>
            <a:ext cx="3568976" cy="121886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C02590A-4006-41EF-9D9B-BF9AAB002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C8295CD-CE1C-49A8-BF67-92273E8498AE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92481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B9C471F-78B2-4371-8544-5A900CC9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7567"/>
            <a:ext cx="4083876" cy="3027008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8ACB793-D3C3-4F01-9CD0-FEFBF73B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25" y="1987567"/>
            <a:ext cx="6291475" cy="384310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Preferred Items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marked by your administrator to </a:t>
            </a:r>
            <a:r>
              <a:rPr lang="en-US" sz="1600" b="1" dirty="0">
                <a:solidFill>
                  <a:srgbClr val="00B7A9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purchase these items preferred to others</a:t>
            </a:r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.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A09FE3C5-135D-4A81-B229-F750DE8AC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344"/>
          <a:stretch/>
        </p:blipFill>
        <p:spPr>
          <a:xfrm>
            <a:off x="299332" y="498973"/>
            <a:ext cx="627768" cy="59190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6615427-EA1A-4416-9557-71764453EF3B}"/>
              </a:ext>
            </a:extLst>
          </p:cNvPr>
          <p:cNvSpPr/>
          <p:nvPr/>
        </p:nvSpPr>
        <p:spPr>
          <a:xfrm rot="2700000">
            <a:off x="5130800" y="1854199"/>
            <a:ext cx="286258" cy="184595"/>
          </a:xfrm>
          <a:prstGeom prst="rightArrow">
            <a:avLst/>
          </a:prstGeom>
          <a:solidFill>
            <a:srgbClr val="00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CBAFC4FA-A5CE-453D-AA25-6159E81145CE}"/>
              </a:ext>
            </a:extLst>
          </p:cNvPr>
          <p:cNvSpPr/>
          <p:nvPr/>
        </p:nvSpPr>
        <p:spPr>
          <a:xfrm rot="8100000">
            <a:off x="3048899" y="2050840"/>
            <a:ext cx="286258" cy="184595"/>
          </a:xfrm>
          <a:prstGeom prst="rightArrow">
            <a:avLst/>
          </a:prstGeom>
          <a:solidFill>
            <a:srgbClr val="00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3702FED2-6FDC-4563-BE75-299D6B78F2A8}"/>
              </a:ext>
            </a:extLst>
          </p:cNvPr>
          <p:cNvSpPr/>
          <p:nvPr/>
        </p:nvSpPr>
        <p:spPr>
          <a:xfrm flipH="1" flipV="1">
            <a:off x="9731351" y="0"/>
            <a:ext cx="2484383" cy="1441682"/>
          </a:xfrm>
          <a:prstGeom prst="rtTriangle">
            <a:avLst/>
          </a:prstGeom>
          <a:solidFill>
            <a:srgbClr val="1A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105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994D09A-4E3E-4EDE-8C8F-B8BDBEEF2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10503873" y="331681"/>
            <a:ext cx="1694055" cy="5785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4DCEBD6-D3C5-466F-9DEA-C4E3F9ECA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E91397C-E892-4962-B74E-C2BD91E1D671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57753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Preferred Items – Climate Pledge Friendly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01C32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marked by your administrator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7A9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purchase these items preferred to others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.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A09FE3C5-135D-4A81-B229-F750DE8A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344"/>
          <a:stretch/>
        </p:blipFill>
        <p:spPr>
          <a:xfrm>
            <a:off x="299332" y="498973"/>
            <a:ext cx="627768" cy="59190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4DCEBD6-D3C5-466F-9DEA-C4E3F9ECA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E91397C-E892-4962-B74E-C2BD91E1D671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32F3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276662-B1C8-4B51-944E-243F365B4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92527"/>
            <a:ext cx="6602446" cy="4395793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2D9368E-1E1C-4232-B9BD-DA69E000C882}"/>
              </a:ext>
            </a:extLst>
          </p:cNvPr>
          <p:cNvSpPr/>
          <p:nvPr/>
        </p:nvSpPr>
        <p:spPr>
          <a:xfrm>
            <a:off x="3250605" y="3989195"/>
            <a:ext cx="1421879" cy="250057"/>
          </a:xfrm>
          <a:prstGeom prst="roundRect">
            <a:avLst>
              <a:gd name="adj" fmla="val 12413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8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6B6602-D766-461D-ABA7-951E7C391C19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Agenda</a:t>
            </a:r>
            <a:endParaRPr lang="en-US" sz="1600" dirty="0">
              <a:solidFill>
                <a:schemeClr val="bg1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77A8278-9CBD-4998-84D5-89998F881D4E}"/>
              </a:ext>
            </a:extLst>
          </p:cNvPr>
          <p:cNvSpPr txBox="1"/>
          <p:nvPr/>
        </p:nvSpPr>
        <p:spPr bwMode="gray">
          <a:xfrm>
            <a:off x="838200" y="1632951"/>
            <a:ext cx="9899560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Introduction to Amazon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Registration Process</a:t>
            </a:r>
          </a:p>
          <a:p>
            <a:pPr marL="342900" lvl="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How to Purchase at Amazon Business &amp; Punchout Purchasing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Business Customer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Q&amp;A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3DBE013-963B-44EE-A937-D24576D0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CDF3F5C-654A-410E-9D95-DFF0C0426185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54443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828A332D-141A-4E98-8340-1A6C8F4C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87567"/>
            <a:ext cx="4013199" cy="3373502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4F112F5-040A-456D-A92C-BA84D9D87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11"/>
          <a:stretch/>
        </p:blipFill>
        <p:spPr>
          <a:xfrm>
            <a:off x="5311889" y="1987567"/>
            <a:ext cx="6295911" cy="4171933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Restricted Items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marked by your administrator to remark to </a:t>
            </a:r>
            <a:r>
              <a:rPr lang="en-US" sz="1600" b="1" dirty="0">
                <a:solidFill>
                  <a:srgbClr val="FFA138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purchase these items only in </a:t>
            </a:r>
          </a:p>
          <a:p>
            <a:pPr algn="l"/>
            <a:r>
              <a:rPr lang="en-US" sz="1600" b="1" dirty="0">
                <a:solidFill>
                  <a:srgbClr val="FFA138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special / exceptional cases</a:t>
            </a:r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. Restricted items may require additional approval.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C784185F-903C-4A8F-98D2-F215B632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5" y="526477"/>
            <a:ext cx="666750" cy="581025"/>
          </a:xfrm>
          <a:prstGeom prst="rect">
            <a:avLst/>
          </a:prstGeom>
        </p:spPr>
      </p:pic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872991F-2809-4CA8-A0F2-49B8730A93C2}"/>
              </a:ext>
            </a:extLst>
          </p:cNvPr>
          <p:cNvSpPr/>
          <p:nvPr/>
        </p:nvSpPr>
        <p:spPr>
          <a:xfrm rot="8100000">
            <a:off x="3156848" y="1936541"/>
            <a:ext cx="286258" cy="184595"/>
          </a:xfrm>
          <a:prstGeom prst="rightArrow">
            <a:avLst/>
          </a:prstGeom>
          <a:solidFill>
            <a:srgbClr val="FFA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830D34FB-775B-422C-9CD4-2DC31A199B02}"/>
              </a:ext>
            </a:extLst>
          </p:cNvPr>
          <p:cNvSpPr/>
          <p:nvPr/>
        </p:nvSpPr>
        <p:spPr>
          <a:xfrm rot="8100000">
            <a:off x="3150498" y="3543091"/>
            <a:ext cx="286258" cy="184595"/>
          </a:xfrm>
          <a:prstGeom prst="rightArrow">
            <a:avLst/>
          </a:prstGeom>
          <a:solidFill>
            <a:srgbClr val="FFA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C6476F78-8232-4515-BA5F-FD8132B324C3}"/>
              </a:ext>
            </a:extLst>
          </p:cNvPr>
          <p:cNvSpPr/>
          <p:nvPr/>
        </p:nvSpPr>
        <p:spPr>
          <a:xfrm rot="2700000">
            <a:off x="5125349" y="1834943"/>
            <a:ext cx="286258" cy="184595"/>
          </a:xfrm>
          <a:prstGeom prst="rightArrow">
            <a:avLst/>
          </a:prstGeom>
          <a:solidFill>
            <a:srgbClr val="FFA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4" name="Rechtwinkliges Dreieck 13">
            <a:extLst>
              <a:ext uri="{FF2B5EF4-FFF2-40B4-BE49-F238E27FC236}">
                <a16:creationId xmlns:a16="http://schemas.microsoft.com/office/drawing/2014/main" id="{D6C4414E-27F4-4B70-A37D-8E9CFE52AD81}"/>
              </a:ext>
            </a:extLst>
          </p:cNvPr>
          <p:cNvSpPr/>
          <p:nvPr/>
        </p:nvSpPr>
        <p:spPr>
          <a:xfrm flipH="1" flipV="1">
            <a:off x="9731351" y="0"/>
            <a:ext cx="2484383" cy="1441682"/>
          </a:xfrm>
          <a:prstGeom prst="rtTriangle">
            <a:avLst/>
          </a:prstGeom>
          <a:solidFill>
            <a:srgbClr val="1A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105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E2729E3-5496-435C-A4C2-4B6730BD5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10503873" y="331681"/>
            <a:ext cx="1694055" cy="5785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303C9D1-FDCD-4882-8212-80222B2D0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CB0E9EB-01E9-4CB4-8D9F-D3CD41588EFD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03389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08E5F97-433C-476E-AA49-383779C62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06"/>
          <a:stretch/>
        </p:blipFill>
        <p:spPr>
          <a:xfrm>
            <a:off x="353182" y="491332"/>
            <a:ext cx="599318" cy="61050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630005E-07FC-41EF-BC0C-2DF019B7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54"/>
          <a:stretch/>
        </p:blipFill>
        <p:spPr>
          <a:xfrm>
            <a:off x="2731974" y="1907260"/>
            <a:ext cx="6295912" cy="4171933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Blocked Items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marked by your administrator to prohibit </a:t>
            </a:r>
            <a:r>
              <a:rPr lang="en-US" sz="1600" b="1" dirty="0">
                <a:solidFill>
                  <a:srgbClr val="CC1D3A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purchasing these items</a:t>
            </a:r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. </a:t>
            </a: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Blocked items can’t be added to the basket.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872991F-2809-4CA8-A0F2-49B8730A93C2}"/>
              </a:ext>
            </a:extLst>
          </p:cNvPr>
          <p:cNvSpPr/>
          <p:nvPr/>
        </p:nvSpPr>
        <p:spPr>
          <a:xfrm rot="2700000">
            <a:off x="2526385" y="1773684"/>
            <a:ext cx="286258" cy="184595"/>
          </a:xfrm>
          <a:prstGeom prst="rightArrow">
            <a:avLst/>
          </a:prstGeom>
          <a:solidFill>
            <a:srgbClr val="CC1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679C519C-5BA7-49CF-88B7-B27A0118A202}"/>
              </a:ext>
            </a:extLst>
          </p:cNvPr>
          <p:cNvSpPr/>
          <p:nvPr/>
        </p:nvSpPr>
        <p:spPr>
          <a:xfrm rot="2700000">
            <a:off x="7428584" y="4758184"/>
            <a:ext cx="286258" cy="184595"/>
          </a:xfrm>
          <a:prstGeom prst="rightArrow">
            <a:avLst/>
          </a:prstGeom>
          <a:solidFill>
            <a:srgbClr val="CC1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>
              <a:solidFill>
                <a:prstClr val="white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356A3A51-F962-4DBA-AB3B-44BCB75C6E7A}"/>
              </a:ext>
            </a:extLst>
          </p:cNvPr>
          <p:cNvSpPr/>
          <p:nvPr/>
        </p:nvSpPr>
        <p:spPr>
          <a:xfrm flipH="1" flipV="1">
            <a:off x="9731351" y="0"/>
            <a:ext cx="2484383" cy="1441682"/>
          </a:xfrm>
          <a:prstGeom prst="rtTriangle">
            <a:avLst/>
          </a:prstGeom>
          <a:solidFill>
            <a:srgbClr val="1A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105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B64902-6DB9-482C-9E1C-E914F1FE6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10503873" y="331681"/>
            <a:ext cx="1694055" cy="5785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D7E61E2-93F4-47BC-A5AC-E87BF4791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97A8C58-7307-4FF9-980F-07186897B723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01327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DF5A13F-AA24-4AD8-B6F8-4728B52E38DE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Reorder lists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for frequently purchased items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A930B00-1599-42E2-B4CF-8FCC3115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50" y="1536776"/>
            <a:ext cx="4733848" cy="1804105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FFE56EA-F5AD-4080-A8CC-0CB9CA6F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19" y="2783767"/>
            <a:ext cx="3298714" cy="2783697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063DDF5-938C-4595-8D0F-38CA5DC06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34" y="4031894"/>
            <a:ext cx="5070613" cy="1009871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90EA192-D803-4AC4-95FB-4238EF2FF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946" y="988633"/>
            <a:ext cx="3760748" cy="2883411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3C31622-6FF4-4C4B-A459-5BB70E4B4D0F}"/>
              </a:ext>
            </a:extLst>
          </p:cNvPr>
          <p:cNvSpPr/>
          <p:nvPr/>
        </p:nvSpPr>
        <p:spPr>
          <a:xfrm>
            <a:off x="4351144" y="2556711"/>
            <a:ext cx="569772" cy="156411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7EA9980-49EB-4445-824F-87E0B87015AE}"/>
              </a:ext>
            </a:extLst>
          </p:cNvPr>
          <p:cNvSpPr/>
          <p:nvPr/>
        </p:nvSpPr>
        <p:spPr>
          <a:xfrm>
            <a:off x="4437375" y="3437022"/>
            <a:ext cx="1470135" cy="912394"/>
          </a:xfrm>
          <a:prstGeom prst="roundRect">
            <a:avLst>
              <a:gd name="adj" fmla="val 6118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847F541E-7AF8-410D-8FB5-C4FB964BC052}"/>
              </a:ext>
            </a:extLst>
          </p:cNvPr>
          <p:cNvSpPr/>
          <p:nvPr/>
        </p:nvSpPr>
        <p:spPr>
          <a:xfrm>
            <a:off x="4431360" y="4688305"/>
            <a:ext cx="567767" cy="184484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E8663323-6C4C-41FA-9791-D0B14088B98D}"/>
              </a:ext>
            </a:extLst>
          </p:cNvPr>
          <p:cNvSpPr/>
          <p:nvPr/>
        </p:nvSpPr>
        <p:spPr>
          <a:xfrm>
            <a:off x="6935934" y="5201653"/>
            <a:ext cx="577793" cy="266700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0DD24B23-765E-4CAA-90E6-B02162F8E481}"/>
              </a:ext>
            </a:extLst>
          </p:cNvPr>
          <p:cNvSpPr/>
          <p:nvPr/>
        </p:nvSpPr>
        <p:spPr>
          <a:xfrm>
            <a:off x="8217574" y="4457699"/>
            <a:ext cx="366963" cy="174458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4ECB464-652E-471C-B5F9-BAE2654CF750}"/>
              </a:ext>
            </a:extLst>
          </p:cNvPr>
          <p:cNvSpPr/>
          <p:nvPr/>
        </p:nvSpPr>
        <p:spPr>
          <a:xfrm>
            <a:off x="4024562" y="2425241"/>
            <a:ext cx="283192" cy="28319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1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622A5A0-F253-464C-A249-33F10DB6B7EE}"/>
              </a:ext>
            </a:extLst>
          </p:cNvPr>
          <p:cNvSpPr/>
          <p:nvPr/>
        </p:nvSpPr>
        <p:spPr>
          <a:xfrm>
            <a:off x="5271841" y="2998746"/>
            <a:ext cx="283192" cy="28319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2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EAA1066-5037-4C73-B94F-F2DD44A86097}"/>
              </a:ext>
            </a:extLst>
          </p:cNvPr>
          <p:cNvSpPr/>
          <p:nvPr/>
        </p:nvSpPr>
        <p:spPr>
          <a:xfrm>
            <a:off x="7841095" y="4433256"/>
            <a:ext cx="283192" cy="28319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3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69F67BA-1851-49EA-BC51-2AEAFBE21BE0}"/>
              </a:ext>
            </a:extLst>
          </p:cNvPr>
          <p:cNvSpPr/>
          <p:nvPr/>
        </p:nvSpPr>
        <p:spPr>
          <a:xfrm>
            <a:off x="9254396" y="1647799"/>
            <a:ext cx="283192" cy="28319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4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08D8CF0D-A2CD-4C18-9DA4-6B5E1920727B}"/>
              </a:ext>
            </a:extLst>
          </p:cNvPr>
          <p:cNvSpPr/>
          <p:nvPr/>
        </p:nvSpPr>
        <p:spPr>
          <a:xfrm>
            <a:off x="10752227" y="4038598"/>
            <a:ext cx="972552" cy="256675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32645F97-ABFA-47E6-A80F-0B2CF8857DEC}"/>
              </a:ext>
            </a:extLst>
          </p:cNvPr>
          <p:cNvSpPr/>
          <p:nvPr/>
        </p:nvSpPr>
        <p:spPr>
          <a:xfrm>
            <a:off x="7926811" y="2893595"/>
            <a:ext cx="489284" cy="158414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C9670F9C-95E5-4488-8639-DEF5563E1F53}"/>
              </a:ext>
            </a:extLst>
          </p:cNvPr>
          <p:cNvSpPr/>
          <p:nvPr/>
        </p:nvSpPr>
        <p:spPr>
          <a:xfrm>
            <a:off x="7916783" y="3090113"/>
            <a:ext cx="1082843" cy="194508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BE0C2F44-F7E9-49FA-8975-FB755DBB39E3}"/>
              </a:ext>
            </a:extLst>
          </p:cNvPr>
          <p:cNvSpPr/>
          <p:nvPr/>
        </p:nvSpPr>
        <p:spPr>
          <a:xfrm>
            <a:off x="10932699" y="3479136"/>
            <a:ext cx="328866" cy="226590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D3DA346D-6E33-45C7-9230-BD7BDD27CC27}"/>
              </a:ext>
            </a:extLst>
          </p:cNvPr>
          <p:cNvSpPr/>
          <p:nvPr/>
        </p:nvSpPr>
        <p:spPr>
          <a:xfrm>
            <a:off x="7904753" y="2021311"/>
            <a:ext cx="3495173" cy="637667"/>
          </a:xfrm>
          <a:prstGeom prst="roundRect">
            <a:avLst>
              <a:gd name="adj" fmla="val 11007"/>
            </a:avLst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F394F877-A882-4CFE-8746-19B731D7EA20}"/>
              </a:ext>
            </a:extLst>
          </p:cNvPr>
          <p:cNvSpPr txBox="1">
            <a:spLocks/>
          </p:cNvSpPr>
          <p:nvPr/>
        </p:nvSpPr>
        <p:spPr>
          <a:xfrm>
            <a:off x="863084" y="3657957"/>
            <a:ext cx="2703011" cy="2363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  <a:sym typeface="Wingdings" panose="05000000000000000000" pitchFamily="2" charset="2"/>
              </a:rPr>
              <a:t>Benefits of Reorder lists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22C3A"/>
                </a:solidFill>
              </a:rPr>
              <a:t>Put several products with a predefined quantity in just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1 click</a:t>
            </a: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222C3A"/>
                </a:solidFill>
              </a:rPr>
              <a:t>into the product basket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22C3A"/>
                </a:solidFill>
              </a:rPr>
              <a:t>create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item</a:t>
            </a:r>
            <a:r>
              <a:rPr lang="en-US" b="1" dirty="0">
                <a:solidFill>
                  <a:srgbClr val="00A8E1"/>
                </a:solidFill>
              </a:rPr>
              <a:t> </a:t>
            </a:r>
            <a:r>
              <a:rPr lang="en-US" dirty="0">
                <a:solidFill>
                  <a:srgbClr val="222C3A"/>
                </a:solidFill>
              </a:rPr>
              <a:t>or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use case </a:t>
            </a:r>
            <a:r>
              <a:rPr lang="en-US" dirty="0">
                <a:solidFill>
                  <a:srgbClr val="222C3A"/>
                </a:solidFill>
              </a:rPr>
              <a:t>related lists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Share lists </a:t>
            </a:r>
            <a:r>
              <a:rPr lang="en-US" dirty="0">
                <a:solidFill>
                  <a:srgbClr val="222C3A"/>
                </a:solidFill>
              </a:rPr>
              <a:t>with single colleagues or the whole organization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A8E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A8E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9252E80-9426-4429-A46E-37A80F03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EE17876-F72C-4D01-A8B7-9F3F071B0228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05249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A0BE5C6-8D5C-45A2-BB7F-CA2B9832C5F8}"/>
              </a:ext>
            </a:extLst>
          </p:cNvPr>
          <p:cNvSpPr txBox="1">
            <a:spLocks/>
          </p:cNvSpPr>
          <p:nvPr/>
        </p:nvSpPr>
        <p:spPr>
          <a:xfrm>
            <a:off x="838200" y="3107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mazon Ember Heavy" panose="020B0803020204020204" pitchFamily="34" charset="0"/>
                <a:cs typeface="Amazon Ember Heavy" panose="020B0803020204020204" pitchFamily="34" charset="0"/>
              </a:rPr>
              <a:t>FAQs </a:t>
            </a:r>
            <a:r>
              <a:rPr lang="en-US" sz="4000" dirty="0">
                <a:solidFill>
                  <a:prstClr val="white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&amp; Business Customer Service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37A2885-8AF4-473A-9A95-F0CAFDC07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3500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33287CD-DF26-4B8C-8BA0-E113D346C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DDE116A-0779-4BD3-B60B-D55E06BEEC0E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6927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9CCAB5B-0EBC-451F-BD31-5AA17C4B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" y="1715907"/>
            <a:ext cx="9067933" cy="4139937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BD6FD66-9FA1-4275-A825-FB51C6E677BD}"/>
              </a:ext>
            </a:extLst>
          </p:cNvPr>
          <p:cNvSpPr/>
          <p:nvPr/>
        </p:nvSpPr>
        <p:spPr>
          <a:xfrm>
            <a:off x="2143015" y="3588026"/>
            <a:ext cx="837520" cy="230248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9B3DA6-E8F7-4B61-BF66-1032FD074E3B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FAQs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will help you with a quick self-service support if you have questions regarding the usage of AB.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303370-B4AC-4183-A406-644415024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381D4BC-7C2B-43DB-973C-0407FD7C95EE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09281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61F5CBD-55FD-4D73-BE87-9EE5815E27A5}"/>
              </a:ext>
            </a:extLst>
          </p:cNvPr>
          <p:cNvCxnSpPr>
            <a:cxnSpLocks/>
          </p:cNvCxnSpPr>
          <p:nvPr/>
        </p:nvCxnSpPr>
        <p:spPr>
          <a:xfrm>
            <a:off x="10248012" y="4307209"/>
            <a:ext cx="0" cy="488110"/>
          </a:xfrm>
          <a:prstGeom prst="straightConnector1">
            <a:avLst/>
          </a:prstGeom>
          <a:ln>
            <a:solidFill>
              <a:srgbClr val="007C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C21617A-3777-4D8B-8D5B-53C305248B1D}"/>
              </a:ext>
            </a:extLst>
          </p:cNvPr>
          <p:cNvSpPr txBox="1">
            <a:spLocks/>
          </p:cNvSpPr>
          <p:nvPr/>
        </p:nvSpPr>
        <p:spPr>
          <a:xfrm>
            <a:off x="801624" y="484116"/>
            <a:ext cx="10515600" cy="1168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Business Customer Service</a:t>
            </a:r>
            <a:b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Light" panose="020B0403020204020204"/>
                <a:ea typeface="Amazon Ember Light" panose="02000000000000000000" pitchFamily="2" charset="0"/>
                <a:cs typeface="Arial"/>
              </a:rPr>
            </a:b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Reach out to our dedicated customer service for business customers via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Live-Chat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immediate 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Recall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or 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E-Mail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3AD1EFF-1364-4625-B34A-E520ACE4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" y="2021904"/>
            <a:ext cx="6588180" cy="319698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85F30825-9A2D-4FC8-84B0-BE3AECA17E98}"/>
              </a:ext>
            </a:extLst>
          </p:cNvPr>
          <p:cNvSpPr/>
          <p:nvPr/>
        </p:nvSpPr>
        <p:spPr>
          <a:xfrm>
            <a:off x="1723147" y="3583283"/>
            <a:ext cx="900000" cy="144000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06A3F42-92BF-4BD3-BD63-A378FFF3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307" y="1504592"/>
            <a:ext cx="4948814" cy="5336063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645B5D13-AD1B-45E1-8E25-7F5DDCD3CA73}"/>
              </a:ext>
            </a:extLst>
          </p:cNvPr>
          <p:cNvSpPr/>
          <p:nvPr/>
        </p:nvSpPr>
        <p:spPr>
          <a:xfrm>
            <a:off x="6376918" y="6370027"/>
            <a:ext cx="3103511" cy="260371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A4EC8075-1702-4308-BFAC-91150547E5B0}"/>
              </a:ext>
            </a:extLst>
          </p:cNvPr>
          <p:cNvSpPr/>
          <p:nvPr/>
        </p:nvSpPr>
        <p:spPr>
          <a:xfrm>
            <a:off x="6306847" y="3778682"/>
            <a:ext cx="1760667" cy="315006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45ED6649-127F-417D-BFA6-619C16BD0B75}"/>
              </a:ext>
            </a:extLst>
          </p:cNvPr>
          <p:cNvCxnSpPr>
            <a:cxnSpLocks/>
            <a:stCxn id="26" idx="2"/>
          </p:cNvCxnSpPr>
          <p:nvPr/>
        </p:nvCxnSpPr>
        <p:spPr>
          <a:xfrm rot="16200000" flipH="1">
            <a:off x="4600028" y="4714575"/>
            <a:ext cx="741964" cy="1750593"/>
          </a:xfrm>
          <a:prstGeom prst="bentConnector2">
            <a:avLst/>
          </a:prstGeom>
          <a:ln w="19050">
            <a:solidFill>
              <a:srgbClr val="00C4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F1A0261-DF84-49D1-AAB9-D08F68082381}"/>
              </a:ext>
            </a:extLst>
          </p:cNvPr>
          <p:cNvSpPr/>
          <p:nvPr/>
        </p:nvSpPr>
        <p:spPr>
          <a:xfrm>
            <a:off x="8406512" y="2462608"/>
            <a:ext cx="3429000" cy="1618380"/>
          </a:xfrm>
          <a:prstGeom prst="roundRect">
            <a:avLst>
              <a:gd name="adj" fmla="val 7078"/>
            </a:avLst>
          </a:prstGeom>
          <a:solidFill>
            <a:srgbClr val="00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1" indent="-177800"/>
            <a:r>
              <a:rPr lang="en-US" sz="1400" b="1" dirty="0">
                <a:solidFill>
                  <a:schemeClr val="bg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Potential issues to clarify: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Delivery problems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Payment / invoicing issues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Warranty-related topic</a:t>
            </a:r>
            <a:r>
              <a:rPr lang="de-DE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Change / cancel / return an order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E126A70-C728-4A2E-AD00-4C3D00190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524" y="2443765"/>
            <a:ext cx="540000" cy="54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5279116-743A-4E8B-901B-5ED2BDFD7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99D4044-9D48-4CD0-B581-1C6589762D27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381934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74165C-8AC2-4915-87B4-59BEDB7E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" y="1785938"/>
            <a:ext cx="4244829" cy="420385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C5EBA7-6047-4FA8-A4AA-15E0C4BF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784" y="1785738"/>
            <a:ext cx="5679014" cy="3398738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C05659-ECB9-42A9-9FBB-BE86B8BD2C6E}"/>
              </a:ext>
            </a:extLst>
          </p:cNvPr>
          <p:cNvSpPr txBox="1">
            <a:spLocks/>
          </p:cNvSpPr>
          <p:nvPr/>
        </p:nvSpPr>
        <p:spPr>
          <a:xfrm>
            <a:off x="801624" y="484116"/>
            <a:ext cx="10515600" cy="1168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Business Customer Service</a:t>
            </a:r>
            <a:b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Light" panose="020B0403020204020204"/>
                <a:ea typeface="Amazon Ember Light" panose="02000000000000000000" pitchFamily="2" charset="0"/>
                <a:cs typeface="Arial"/>
              </a:rPr>
            </a:br>
            <a:endParaRPr lang="en-US" sz="1400" b="1" dirty="0">
              <a:solidFill>
                <a:srgbClr val="007CB6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BD6FD66-9FA1-4275-A825-FB51C6E677BD}"/>
              </a:ext>
            </a:extLst>
          </p:cNvPr>
          <p:cNvSpPr/>
          <p:nvPr/>
        </p:nvSpPr>
        <p:spPr>
          <a:xfrm>
            <a:off x="840989" y="5656426"/>
            <a:ext cx="3722385" cy="287173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4DEE7AA-F754-4AEC-BF81-5081C01D0873}"/>
              </a:ext>
            </a:extLst>
          </p:cNvPr>
          <p:cNvSpPr/>
          <p:nvPr/>
        </p:nvSpPr>
        <p:spPr>
          <a:xfrm>
            <a:off x="6686823" y="4390846"/>
            <a:ext cx="1094204" cy="322426"/>
          </a:xfrm>
          <a:prstGeom prst="roundRect">
            <a:avLst/>
          </a:prstGeom>
          <a:solidFill>
            <a:srgbClr val="00C47D">
              <a:alpha val="20000"/>
            </a:srgbClr>
          </a:solidFill>
          <a:ln w="28575" cap="flat" cmpd="sng" algn="ctr">
            <a:solidFill>
              <a:srgbClr val="00C4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68554-6D0D-4A40-89C7-83EA72BDE2F1}"/>
              </a:ext>
            </a:extLst>
          </p:cNvPr>
          <p:cNvSpPr txBox="1">
            <a:spLocks/>
          </p:cNvSpPr>
          <p:nvPr/>
        </p:nvSpPr>
        <p:spPr>
          <a:xfrm>
            <a:off x="801624" y="1349973"/>
            <a:ext cx="2594950" cy="356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schemeClr val="tx2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Live-Chat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9F17C4-58A3-491A-8313-02FA1D55C249}"/>
              </a:ext>
            </a:extLst>
          </p:cNvPr>
          <p:cNvSpPr txBox="1">
            <a:spLocks/>
          </p:cNvSpPr>
          <p:nvPr/>
        </p:nvSpPr>
        <p:spPr>
          <a:xfrm>
            <a:off x="5561784" y="1347380"/>
            <a:ext cx="2594950" cy="356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schemeClr val="tx2"/>
                </a:solidFill>
                <a:latin typeface="+mj-lt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Immediate Recall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3D5B31D-5B48-4BE0-9D52-EB13DA03F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E67C749-6112-4208-B1CF-20B2FA74FDC4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087099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9B3DA6-E8F7-4B61-BF66-1032FD074E3B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01C32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Training Videos</a:t>
            </a:r>
            <a:endParaRPr lang="en-US" sz="1600" dirty="0">
              <a:solidFill>
                <a:srgbClr val="101C32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l"/>
            <a:r>
              <a:rPr lang="en-US" sz="1600" dirty="0">
                <a:solidFill>
                  <a:srgbClr val="101C3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 a portfolio tailored for building the capabilities customers need to create a successful, data-driven procurement program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303370-B4AC-4183-A406-644415024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381D4BC-7C2B-43DB-973C-0407FD7C95EE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sp>
        <p:nvSpPr>
          <p:cNvPr id="11" name="Rechteck: abgerundete Ecken 10">
            <a:hlinkClick r:id="rId3"/>
            <a:extLst>
              <a:ext uri="{FF2B5EF4-FFF2-40B4-BE49-F238E27FC236}">
                <a16:creationId xmlns:a16="http://schemas.microsoft.com/office/drawing/2014/main" id="{813D738E-16A3-4A27-B16F-17160C1E319F}"/>
              </a:ext>
            </a:extLst>
          </p:cNvPr>
          <p:cNvSpPr/>
          <p:nvPr/>
        </p:nvSpPr>
        <p:spPr>
          <a:xfrm>
            <a:off x="3191363" y="2886859"/>
            <a:ext cx="5889138" cy="1084283"/>
          </a:xfrm>
          <a:prstGeom prst="roundRect">
            <a:avLst>
              <a:gd name="adj" fmla="val 50000"/>
            </a:avLst>
          </a:prstGeom>
          <a:solidFill>
            <a:srgbClr val="008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u="sng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Click Here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38E15D4-2A22-4953-8588-0AECFBCD5A2F}"/>
              </a:ext>
            </a:extLst>
          </p:cNvPr>
          <p:cNvGrpSpPr/>
          <p:nvPr/>
        </p:nvGrpSpPr>
        <p:grpSpPr>
          <a:xfrm>
            <a:off x="8352691" y="3541766"/>
            <a:ext cx="1292745" cy="1292745"/>
            <a:chOff x="7995339" y="4803007"/>
            <a:chExt cx="1292745" cy="129274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1DFDE36-C760-4768-9B48-CF1641195085}"/>
                </a:ext>
              </a:extLst>
            </p:cNvPr>
            <p:cNvSpPr/>
            <p:nvPr/>
          </p:nvSpPr>
          <p:spPr>
            <a:xfrm>
              <a:off x="7995339" y="4803007"/>
              <a:ext cx="1292745" cy="12927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68F14D9-1C5A-4157-B5F2-90D8EB281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12" y="490937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09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A0BE5C6-8D5C-45A2-BB7F-CA2B9832C5F8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Q&amp;A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090EA3-DE46-48AA-94D6-F30975174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3500"/>
            <a:ext cx="540000" cy="5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06C645-D285-4355-95B6-835E36785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1E52CF-222B-46F5-B64B-9CA4BBC9DCB6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25535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20982F0B-FF4C-4E89-B15D-0FFCA3B173B6}"/>
              </a:ext>
            </a:extLst>
          </p:cNvPr>
          <p:cNvSpPr/>
          <p:nvPr/>
        </p:nvSpPr>
        <p:spPr>
          <a:xfrm rot="10800000">
            <a:off x="-3" y="0"/>
            <a:ext cx="12192001" cy="5828331"/>
          </a:xfrm>
          <a:custGeom>
            <a:avLst/>
            <a:gdLst>
              <a:gd name="connsiteX0" fmla="*/ 0 w 12193592"/>
              <a:gd name="connsiteY0" fmla="*/ 725616 h 4637216"/>
              <a:gd name="connsiteX1" fmla="*/ 12193592 w 12193592"/>
              <a:gd name="connsiteY1" fmla="*/ 0 h 4637216"/>
              <a:gd name="connsiteX2" fmla="*/ 12193588 w 12193592"/>
              <a:gd name="connsiteY2" fmla="*/ 4637216 h 4637216"/>
              <a:gd name="connsiteX3" fmla="*/ 0 w 12193592"/>
              <a:gd name="connsiteY3" fmla="*/ 4637216 h 4637216"/>
              <a:gd name="connsiteX4" fmla="*/ 0 w 12193592"/>
              <a:gd name="connsiteY4" fmla="*/ 725616 h 46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92" h="4637216">
                <a:moveTo>
                  <a:pt x="0" y="725616"/>
                </a:moveTo>
                <a:lnTo>
                  <a:pt x="12193592" y="0"/>
                </a:lnTo>
                <a:cubicBezTo>
                  <a:pt x="12193591" y="1545739"/>
                  <a:pt x="12193589" y="3091477"/>
                  <a:pt x="12193588" y="4637216"/>
                </a:cubicBezTo>
                <a:lnTo>
                  <a:pt x="0" y="4637216"/>
                </a:lnTo>
                <a:lnTo>
                  <a:pt x="0" y="7256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78590B4-C1E2-4B23-AD07-4E66313994CF}"/>
              </a:ext>
            </a:extLst>
          </p:cNvPr>
          <p:cNvSpPr txBox="1">
            <a:spLocks/>
          </p:cNvSpPr>
          <p:nvPr/>
        </p:nvSpPr>
        <p:spPr>
          <a:xfrm>
            <a:off x="3848100" y="2279967"/>
            <a:ext cx="4495800" cy="114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>
                <a:solidFill>
                  <a:schemeClr val="bg1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Thank You!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55FF33-8A91-45CD-978B-5437D1F80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6366990"/>
            <a:ext cx="1292745" cy="3237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DD4FD9-4750-46EC-AFF2-04C58EAD3B18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</a:t>
            </a: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69183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A0BE5C6-8D5C-45A2-BB7F-CA2B9832C5F8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err="1">
                <a:solidFill>
                  <a:prstClr val="white"/>
                </a:solidFill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Why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 Amazon Business ?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8FD0EF-C353-4F0A-81F9-CC9D78E14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29C4DE6-9481-4DF0-80C3-D137F09C8976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professionnels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827AF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5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5140A6-C376-46A4-85A7-692259CF6C29}"/>
              </a:ext>
            </a:extLst>
          </p:cNvPr>
          <p:cNvSpPr txBox="1">
            <a:spLocks/>
          </p:cNvSpPr>
          <p:nvPr/>
        </p:nvSpPr>
        <p:spPr>
          <a:xfrm>
            <a:off x="801624" y="748952"/>
            <a:ext cx="3088205" cy="11682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6C0FD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Product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6C0FD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Variety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6C0FD"/>
              </a:solidFill>
              <a:effectLst/>
              <a:uLnTx/>
              <a:uFillTx/>
              <a:latin typeface="+mj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39DA42-4696-42FB-96C5-EF99926628FE}"/>
              </a:ext>
            </a:extLst>
          </p:cNvPr>
          <p:cNvSpPr txBox="1">
            <a:spLocks/>
          </p:cNvSpPr>
          <p:nvPr/>
        </p:nvSpPr>
        <p:spPr>
          <a:xfrm>
            <a:off x="4551897" y="748952"/>
            <a:ext cx="3088205" cy="11682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CDCE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Good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CDCE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Prices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CDCE"/>
              </a:solidFill>
              <a:effectLst/>
              <a:uLnTx/>
              <a:uFillTx/>
              <a:latin typeface="+mj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F47A28-01EC-4DE2-B207-75C5C2D416F8}"/>
              </a:ext>
            </a:extLst>
          </p:cNvPr>
          <p:cNvSpPr txBox="1">
            <a:spLocks/>
          </p:cNvSpPr>
          <p:nvPr/>
        </p:nvSpPr>
        <p:spPr>
          <a:xfrm>
            <a:off x="8302170" y="738601"/>
            <a:ext cx="3088205" cy="11682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47D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Purchase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47D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Comfort 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231E7DD-024A-4359-BA99-0C937B30B48A}"/>
              </a:ext>
            </a:extLst>
          </p:cNvPr>
          <p:cNvSpPr txBox="1"/>
          <p:nvPr/>
        </p:nvSpPr>
        <p:spPr bwMode="gray">
          <a:xfrm>
            <a:off x="801624" y="3902004"/>
            <a:ext cx="2665476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Marketplace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Products from suppliers around the world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Consolidated VAT calculation for business customers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07B88D0D-CBB0-45A0-A148-FF5CE8418CEC}"/>
              </a:ext>
            </a:extLst>
          </p:cNvPr>
          <p:cNvSpPr txBox="1"/>
          <p:nvPr/>
        </p:nvSpPr>
        <p:spPr bwMode="gray">
          <a:xfrm>
            <a:off x="801625" y="2593325"/>
            <a:ext cx="2474976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&gt;100 m. Products 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with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 Business Billing</a:t>
            </a:r>
          </a:p>
          <a:p>
            <a:pPr marL="177800" lvl="0" indent="-177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the largest business selection worldwide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00E331D-48DF-4F07-A69D-62C7A437D889}"/>
              </a:ext>
            </a:extLst>
          </p:cNvPr>
          <p:cNvSpPr txBox="1"/>
          <p:nvPr/>
        </p:nvSpPr>
        <p:spPr bwMode="gray">
          <a:xfrm>
            <a:off x="4551897" y="2593325"/>
            <a:ext cx="2665476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Business Prices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Special prices for corporate customers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8CBD89E2-C3A3-4DA4-BBB2-3A93D60478B3}"/>
              </a:ext>
            </a:extLst>
          </p:cNvPr>
          <p:cNvSpPr txBox="1"/>
          <p:nvPr/>
        </p:nvSpPr>
        <p:spPr bwMode="gray">
          <a:xfrm>
            <a:off x="4551897" y="3626235"/>
            <a:ext cx="266547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Volume Discounts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Corporate customers get discounts with increasing order volume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3BBE1C87-F002-406F-8E7E-F86D28D2282A}"/>
              </a:ext>
            </a:extLst>
          </p:cNvPr>
          <p:cNvSpPr txBox="1"/>
          <p:nvPr/>
        </p:nvSpPr>
        <p:spPr bwMode="gray">
          <a:xfrm>
            <a:off x="8300323" y="2593325"/>
            <a:ext cx="2665476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Fast Delivery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within</a:t>
            </a: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1-2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days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4F29EB75-EB08-4D1C-BFF1-6A8E20F99A65}"/>
              </a:ext>
            </a:extLst>
          </p:cNvPr>
          <p:cNvSpPr txBox="1"/>
          <p:nvPr/>
        </p:nvSpPr>
        <p:spPr bwMode="gray">
          <a:xfrm>
            <a:off x="8300323" y="3481092"/>
            <a:ext cx="2665476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Simple shopping experience integrated with business tools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Reconciliation is facilitated with accounting department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93C4EAC3-488A-4449-BACC-E40B580BAEF8}"/>
              </a:ext>
            </a:extLst>
          </p:cNvPr>
          <p:cNvSpPr txBox="1"/>
          <p:nvPr/>
        </p:nvSpPr>
        <p:spPr bwMode="gray">
          <a:xfrm>
            <a:off x="8256524" y="5116748"/>
            <a:ext cx="266547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Business Customer Service</a:t>
            </a:r>
          </a:p>
          <a:p>
            <a:pPr marL="177800" lvl="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At your disposal via real-time chat / telephone / e-mail in a few seconds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6F167A7-830B-453D-9494-698AD439AA76}"/>
              </a:ext>
            </a:extLst>
          </p:cNvPr>
          <p:cNvSpPr/>
          <p:nvPr/>
        </p:nvSpPr>
        <p:spPr>
          <a:xfrm>
            <a:off x="801624" y="1935646"/>
            <a:ext cx="2470168" cy="82800"/>
          </a:xfrm>
          <a:prstGeom prst="rect">
            <a:avLst/>
          </a:prstGeom>
          <a:solidFill>
            <a:srgbClr val="C6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5CC3155-0D66-45E4-9CF8-D4FB6E45AACA}"/>
              </a:ext>
            </a:extLst>
          </p:cNvPr>
          <p:cNvSpPr/>
          <p:nvPr/>
        </p:nvSpPr>
        <p:spPr>
          <a:xfrm>
            <a:off x="4551897" y="1935646"/>
            <a:ext cx="2470168" cy="82800"/>
          </a:xfrm>
          <a:prstGeom prst="rect">
            <a:avLst/>
          </a:prstGeom>
          <a:solidFill>
            <a:srgbClr val="3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>
              <a:solidFill>
                <a:schemeClr val="bg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E768141-C0C5-4B8A-B3C7-A53DE8DE9906}"/>
              </a:ext>
            </a:extLst>
          </p:cNvPr>
          <p:cNvSpPr/>
          <p:nvPr/>
        </p:nvSpPr>
        <p:spPr>
          <a:xfrm>
            <a:off x="8302170" y="1935646"/>
            <a:ext cx="2470168" cy="82800"/>
          </a:xfrm>
          <a:prstGeom prst="rect">
            <a:avLst/>
          </a:prstGeom>
          <a:solidFill>
            <a:srgbClr val="00C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5AC2D18-8C5D-49BA-BDD4-77120647A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65" y="1076264"/>
            <a:ext cx="540000" cy="54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EC0281E2-2750-4D5A-837C-6568F20A5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38" y="1063063"/>
            <a:ext cx="540000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5CD9329-0A91-488D-812F-B5DF9C0BC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92" y="1072986"/>
            <a:ext cx="540000" cy="54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BE46F954-1FFD-4E7E-A6DB-9DFCD592E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0F96E959-F2A8-4537-A362-9DC3EAE53003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87638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A0BE5C6-8D5C-45A2-BB7F-CA2B9832C5F8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a typeface="Amazon Ember Heavy" panose="020B0803020204020204" pitchFamily="34" charset="0"/>
                <a:cs typeface="Amazon Ember Heavy" panose="020B0803020204020204" pitchFamily="34" charset="0"/>
              </a:rPr>
              <a:t>Registration Process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BC622D6-7582-4796-9A16-E572AE36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3500"/>
            <a:ext cx="540000" cy="5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08FD0EF-C353-4F0A-81F9-CC9D78E14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29C4DE6-9481-4DF0-80C3-D137F09C8976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93604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E7D76C9-4DFA-4F9C-85DF-78DF3597E088}"/>
              </a:ext>
            </a:extLst>
          </p:cNvPr>
          <p:cNvSpPr/>
          <p:nvPr/>
        </p:nvSpPr>
        <p:spPr>
          <a:xfrm>
            <a:off x="0" y="4091940"/>
            <a:ext cx="12192000" cy="2766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E65706-05EE-4856-8009-C95AB2CC78C2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ea typeface="Amazon Ember Heavy" panose="020B0803020204020204" pitchFamily="34" charset="0"/>
                <a:cs typeface="Amazon Ember Heavy" panose="020B0803020204020204" pitchFamily="34" charset="0"/>
              </a:rPr>
              <a:t>There are 3 different registration scenarios</a:t>
            </a:r>
            <a:br>
              <a:rPr lang="en-US" sz="40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</a:b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…depending on how a user has used his work e-mail address in the past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1BECCE-F1C8-4B9B-B919-5F01A511BD20}"/>
              </a:ext>
            </a:extLst>
          </p:cNvPr>
          <p:cNvGrpSpPr/>
          <p:nvPr/>
        </p:nvGrpSpPr>
        <p:grpSpPr>
          <a:xfrm>
            <a:off x="1417291" y="1636014"/>
            <a:ext cx="1655833" cy="1655833"/>
            <a:chOff x="1417291" y="1636014"/>
            <a:chExt cx="1655833" cy="165583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E178067-5FB7-40B2-AF35-3A7F7D97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91" y="1636014"/>
              <a:ext cx="1655833" cy="1655833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973C832-82E8-4FD6-9EAB-B1F300EDFB1D}"/>
                </a:ext>
              </a:extLst>
            </p:cNvPr>
            <p:cNvSpPr txBox="1">
              <a:spLocks/>
            </p:cNvSpPr>
            <p:nvPr/>
          </p:nvSpPr>
          <p:spPr>
            <a:xfrm>
              <a:off x="1715624" y="1947345"/>
              <a:ext cx="1066394" cy="5662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de-DE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000">
                  <a:solidFill>
                    <a:schemeClr val="tx2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defRPr>
              </a:lvl1pPr>
            </a:lstStyle>
            <a:p>
              <a:r>
                <a:rPr lang="en-US"/>
                <a:t>1</a:t>
              </a:r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2EF541C-70AB-4605-8EE9-5D3C0E0FD4AD}"/>
              </a:ext>
            </a:extLst>
          </p:cNvPr>
          <p:cNvSpPr txBox="1">
            <a:spLocks/>
          </p:cNvSpPr>
          <p:nvPr/>
        </p:nvSpPr>
        <p:spPr>
          <a:xfrm>
            <a:off x="1248820" y="3082175"/>
            <a:ext cx="1992776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user had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 amazon account before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6F1CF4-4CF4-4215-8FC2-AB84036156DE}"/>
              </a:ext>
            </a:extLst>
          </p:cNvPr>
          <p:cNvSpPr txBox="1">
            <a:spLocks/>
          </p:cNvSpPr>
          <p:nvPr/>
        </p:nvSpPr>
        <p:spPr>
          <a:xfrm>
            <a:off x="1127185" y="4837408"/>
            <a:ext cx="2236046" cy="63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start purchasing immediately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2A537FC-D14E-4030-B448-8F06AF4952F0}"/>
              </a:ext>
            </a:extLst>
          </p:cNvPr>
          <p:cNvSpPr txBox="1">
            <a:spLocks/>
          </p:cNvSpPr>
          <p:nvPr/>
        </p:nvSpPr>
        <p:spPr>
          <a:xfrm>
            <a:off x="4275660" y="3082175"/>
            <a:ext cx="223604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user had a an amazon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consumer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 account before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1B2E794-649C-415A-985B-A2BA765B1F40}"/>
              </a:ext>
            </a:extLst>
          </p:cNvPr>
          <p:cNvSpPr txBox="1">
            <a:spLocks/>
          </p:cNvSpPr>
          <p:nvPr/>
        </p:nvSpPr>
        <p:spPr>
          <a:xfrm>
            <a:off x="3602560" y="4837408"/>
            <a:ext cx="1628275" cy="63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option 2a: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merge account      to business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93004ED-F6F2-4551-BF3F-CA6933E167A8}"/>
              </a:ext>
            </a:extLst>
          </p:cNvPr>
          <p:cNvSpPr txBox="1">
            <a:spLocks/>
          </p:cNvSpPr>
          <p:nvPr/>
        </p:nvSpPr>
        <p:spPr>
          <a:xfrm>
            <a:off x="5273806" y="4837408"/>
            <a:ext cx="1863593" cy="63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option 2b: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keep account &amp; move to private e-mail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98AAC98-77C7-48E6-94A5-C85A3B80DA8E}"/>
              </a:ext>
            </a:extLst>
          </p:cNvPr>
          <p:cNvSpPr txBox="1">
            <a:spLocks/>
          </p:cNvSpPr>
          <p:nvPr/>
        </p:nvSpPr>
        <p:spPr>
          <a:xfrm>
            <a:off x="8360266" y="3082175"/>
            <a:ext cx="1992776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user had an amazon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business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 account before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3A45FFB-DCC1-4F29-B9C6-0D1E4B640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111C0270-66EC-4925-9CEA-6BEC8BF5B39C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FBC45835-2963-462C-9E4F-114EA0037C9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5400000">
            <a:off x="4477575" y="3921299"/>
            <a:ext cx="855233" cy="976985"/>
          </a:xfrm>
          <a:prstGeom prst="bentConnector3">
            <a:avLst/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8BDE3BA0-336A-47D7-BB8A-E5ED18A9F237}"/>
              </a:ext>
            </a:extLst>
          </p:cNvPr>
          <p:cNvCxnSpPr>
            <a:cxnSpLocks/>
            <a:stCxn id="21" idx="2"/>
            <a:endCxn id="34" idx="0"/>
          </p:cNvCxnSpPr>
          <p:nvPr/>
        </p:nvCxnSpPr>
        <p:spPr>
          <a:xfrm rot="16200000" flipH="1">
            <a:off x="5372027" y="4003831"/>
            <a:ext cx="855233" cy="811920"/>
          </a:xfrm>
          <a:prstGeom prst="bentConnector3">
            <a:avLst/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57B03592-2898-4642-A672-FFF566DAD41C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9347446" y="3991383"/>
            <a:ext cx="855233" cy="836816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889E836E-7367-428E-B0B4-342B5CB43843}"/>
              </a:ext>
            </a:extLst>
          </p:cNvPr>
          <p:cNvCxnSpPr>
            <a:cxnSpLocks/>
            <a:stCxn id="28" idx="2"/>
          </p:cNvCxnSpPr>
          <p:nvPr/>
        </p:nvCxnSpPr>
        <p:spPr>
          <a:xfrm rot="5400000">
            <a:off x="8452994" y="3933747"/>
            <a:ext cx="855233" cy="952089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0DB3C67E-B268-487F-A824-F8ABC4188511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245208" y="3982175"/>
            <a:ext cx="0" cy="855233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AFAB172-E562-4409-9618-A9D39794C32F}"/>
              </a:ext>
            </a:extLst>
          </p:cNvPr>
          <p:cNvGrpSpPr/>
          <p:nvPr/>
        </p:nvGrpSpPr>
        <p:grpSpPr>
          <a:xfrm>
            <a:off x="4565765" y="1636014"/>
            <a:ext cx="1655833" cy="1655833"/>
            <a:chOff x="1417291" y="1636014"/>
            <a:chExt cx="1655833" cy="1655833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E854A05-CF91-455B-A882-4B85D921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91" y="1636014"/>
              <a:ext cx="1655833" cy="1655833"/>
            </a:xfrm>
            <a:prstGeom prst="rect">
              <a:avLst/>
            </a:prstGeom>
          </p:spPr>
        </p:pic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47193588-8950-421A-A224-777CFBAC8805}"/>
                </a:ext>
              </a:extLst>
            </p:cNvPr>
            <p:cNvSpPr txBox="1">
              <a:spLocks/>
            </p:cNvSpPr>
            <p:nvPr/>
          </p:nvSpPr>
          <p:spPr>
            <a:xfrm>
              <a:off x="1715624" y="1947345"/>
              <a:ext cx="1066394" cy="5662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chemeClr val="tx2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2</a:t>
              </a:r>
              <a:endParaRPr lang="en-US" sz="2000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FA25659-63E1-436B-880F-16101FE6DE9E}"/>
              </a:ext>
            </a:extLst>
          </p:cNvPr>
          <p:cNvGrpSpPr/>
          <p:nvPr/>
        </p:nvGrpSpPr>
        <p:grpSpPr>
          <a:xfrm>
            <a:off x="8528737" y="1636014"/>
            <a:ext cx="1655833" cy="1655833"/>
            <a:chOff x="1417291" y="1636014"/>
            <a:chExt cx="1655833" cy="1655833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FC2BD9C7-C5FE-41C9-8B8E-F266B09E3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291" y="1636014"/>
              <a:ext cx="1655833" cy="1655833"/>
            </a:xfrm>
            <a:prstGeom prst="rect">
              <a:avLst/>
            </a:prstGeom>
          </p:spPr>
        </p:pic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8CB3130E-ED4B-43DD-AED4-2C3BB2793D59}"/>
                </a:ext>
              </a:extLst>
            </p:cNvPr>
            <p:cNvSpPr txBox="1">
              <a:spLocks/>
            </p:cNvSpPr>
            <p:nvPr/>
          </p:nvSpPr>
          <p:spPr>
            <a:xfrm>
              <a:off x="1715624" y="1947345"/>
              <a:ext cx="1066394" cy="5662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de-DE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000">
                  <a:solidFill>
                    <a:schemeClr val="tx2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defRPr>
              </a:lvl1pPr>
            </a:lstStyle>
            <a:p>
              <a:r>
                <a:rPr lang="en-US"/>
                <a:t>3</a:t>
              </a:r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9C30733-6F88-486C-8710-BA9E8056700F}"/>
              </a:ext>
            </a:extLst>
          </p:cNvPr>
          <p:cNvSpPr txBox="1">
            <a:spLocks/>
          </p:cNvSpPr>
          <p:nvPr/>
        </p:nvSpPr>
        <p:spPr>
          <a:xfrm>
            <a:off x="7590427" y="4837408"/>
            <a:ext cx="1628275" cy="63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if admin: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accept consolidation request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3A51EC7-2E3D-4F73-8080-7D7619F844FB}"/>
              </a:ext>
            </a:extLst>
          </p:cNvPr>
          <p:cNvSpPr txBox="1">
            <a:spLocks/>
          </p:cNvSpPr>
          <p:nvPr/>
        </p:nvSpPr>
        <p:spPr>
          <a:xfrm>
            <a:off x="9261673" y="4837408"/>
            <a:ext cx="1863593" cy="63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4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rPr>
              <a:t>if requisitioner: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user will be merged automatically to central business account</a:t>
            </a:r>
          </a:p>
        </p:txBody>
      </p:sp>
    </p:spTree>
    <p:extLst>
      <p:ext uri="{BB962C8B-B14F-4D97-AF65-F5344CB8AC3E}">
        <p14:creationId xmlns:p14="http://schemas.microsoft.com/office/powerpoint/2010/main" val="2941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44C01ED-A06B-45F1-A443-B28D92F4C5E2}"/>
              </a:ext>
            </a:extLst>
          </p:cNvPr>
          <p:cNvSpPr txBox="1">
            <a:spLocks/>
          </p:cNvSpPr>
          <p:nvPr/>
        </p:nvSpPr>
        <p:spPr>
          <a:xfrm>
            <a:off x="1130824" y="3771667"/>
            <a:ext cx="1992776" cy="63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punchout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 from eProc system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4145D35-0BBB-4C48-8457-B59C3D41C5BE}"/>
              </a:ext>
            </a:extLst>
          </p:cNvPr>
          <p:cNvSpPr txBox="1">
            <a:spLocks/>
          </p:cNvSpPr>
          <p:nvPr/>
        </p:nvSpPr>
        <p:spPr>
          <a:xfrm>
            <a:off x="9288446" y="3771667"/>
            <a:ext cx="1992776" cy="63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start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purchasing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17E0DA0-8B54-4455-8D75-FBA1D23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B88ED77-2451-4412-86DE-3D5D741B9763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49E14ED-2942-4238-AE0C-9A1C5B8B057F}"/>
              </a:ext>
            </a:extLst>
          </p:cNvPr>
          <p:cNvGrpSpPr/>
          <p:nvPr/>
        </p:nvGrpSpPr>
        <p:grpSpPr>
          <a:xfrm>
            <a:off x="5370636" y="6186267"/>
            <a:ext cx="1450728" cy="540000"/>
            <a:chOff x="5142792" y="6060950"/>
            <a:chExt cx="1450728" cy="540000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4B6B224-27FA-4A83-887E-4BA77D389DCB}"/>
                </a:ext>
              </a:extLst>
            </p:cNvPr>
            <p:cNvGrpSpPr/>
            <p:nvPr/>
          </p:nvGrpSpPr>
          <p:grpSpPr>
            <a:xfrm>
              <a:off x="5142792" y="6060950"/>
              <a:ext cx="540000" cy="540000"/>
              <a:chOff x="5733342" y="6086350"/>
              <a:chExt cx="540000" cy="540000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51C80E7-4960-4919-96F9-7CA42CD97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64E84912-25E2-40DF-9636-3FF3FF0506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1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4EDEF66-9D21-4B66-AC4D-6A0FE206A289}"/>
                </a:ext>
              </a:extLst>
            </p:cNvPr>
            <p:cNvGrpSpPr/>
            <p:nvPr/>
          </p:nvGrpSpPr>
          <p:grpSpPr>
            <a:xfrm>
              <a:off x="5598156" y="6060950"/>
              <a:ext cx="540000" cy="540000"/>
              <a:chOff x="5733342" y="6086350"/>
              <a:chExt cx="540000" cy="540000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9B91EAD0-BE64-4B0C-8808-55370B561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6A75932F-F973-4D8D-8F59-911393715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2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AF59A3BD-D013-40C9-9EB2-F2927CAE89C3}"/>
                </a:ext>
              </a:extLst>
            </p:cNvPr>
            <p:cNvGrpSpPr/>
            <p:nvPr/>
          </p:nvGrpSpPr>
          <p:grpSpPr>
            <a:xfrm>
              <a:off x="6053520" y="6060950"/>
              <a:ext cx="540000" cy="540000"/>
              <a:chOff x="5733342" y="6086350"/>
              <a:chExt cx="540000" cy="540000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EFDDFD9F-99E7-4345-85BB-C3263B681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6" name="Title 1">
                <a:extLst>
                  <a:ext uri="{FF2B5EF4-FFF2-40B4-BE49-F238E27FC236}">
                    <a16:creationId xmlns:a16="http://schemas.microsoft.com/office/drawing/2014/main" id="{CFD3C8AB-266E-4400-A09A-1FD54DA32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3</a:t>
                </a:r>
              </a:p>
            </p:txBody>
          </p:sp>
        </p:grp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7DDCC7B6-9F75-4BE5-86C2-C8C62D360A66}"/>
              </a:ext>
            </a:extLst>
          </p:cNvPr>
          <p:cNvSpPr/>
          <p:nvPr/>
        </p:nvSpPr>
        <p:spPr>
          <a:xfrm>
            <a:off x="5858247" y="6186267"/>
            <a:ext cx="1056640" cy="6025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B3F49A81-84E1-4CC9-8566-E9E1A1E8A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2" y="2525823"/>
            <a:ext cx="1080000" cy="108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7934355C-9DA4-4770-AD88-87956FCAD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12" y="2525823"/>
            <a:ext cx="1080000" cy="1080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A55BE69-FA0B-48CE-BCDF-5A10A7F7A1B4}"/>
              </a:ext>
            </a:extLst>
          </p:cNvPr>
          <p:cNvGrpSpPr/>
          <p:nvPr/>
        </p:nvGrpSpPr>
        <p:grpSpPr>
          <a:xfrm>
            <a:off x="4921590" y="2708028"/>
            <a:ext cx="2532044" cy="715587"/>
            <a:chOff x="4476463" y="2602309"/>
            <a:chExt cx="3280217" cy="927030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C6F5934F-ECF2-4646-84D8-15009C3ACB04}"/>
                </a:ext>
              </a:extLst>
            </p:cNvPr>
            <p:cNvSpPr/>
            <p:nvPr/>
          </p:nvSpPr>
          <p:spPr>
            <a:xfrm>
              <a:off x="4476463" y="2602309"/>
              <a:ext cx="3280217" cy="9270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639DC56C-9B70-4748-9D6A-BEC68825A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571" y="2726433"/>
              <a:ext cx="2880000" cy="721356"/>
            </a:xfrm>
            <a:prstGeom prst="rect">
              <a:avLst/>
            </a:prstGeom>
          </p:spPr>
        </p:pic>
      </p:grp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F811087-35C2-4813-8221-477A1D734875}"/>
              </a:ext>
            </a:extLst>
          </p:cNvPr>
          <p:cNvCxnSpPr>
            <a:cxnSpLocks/>
          </p:cNvCxnSpPr>
          <p:nvPr/>
        </p:nvCxnSpPr>
        <p:spPr>
          <a:xfrm>
            <a:off x="3216732" y="3065822"/>
            <a:ext cx="108748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9445E91-4FA7-47EC-AA6D-B124E85EA65A}"/>
              </a:ext>
            </a:extLst>
          </p:cNvPr>
          <p:cNvCxnSpPr>
            <a:cxnSpLocks/>
          </p:cNvCxnSpPr>
          <p:nvPr/>
        </p:nvCxnSpPr>
        <p:spPr>
          <a:xfrm>
            <a:off x="8102071" y="3082253"/>
            <a:ext cx="1186375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1CF01D74-A52D-47C0-838D-DB489D5A2D0A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1 | user had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 Amazon account before with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work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 email address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0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E65706-05EE-4856-8009-C95AB2CC78C2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2 | user with amazon consumer account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44C01ED-A06B-45F1-A443-B28D92F4C5E2}"/>
              </a:ext>
            </a:extLst>
          </p:cNvPr>
          <p:cNvSpPr txBox="1">
            <a:spLocks/>
          </p:cNvSpPr>
          <p:nvPr/>
        </p:nvSpPr>
        <p:spPr>
          <a:xfrm>
            <a:off x="1130824" y="3771667"/>
            <a:ext cx="1992776" cy="63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27AF0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punchout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 from eProc system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3D6134-37AC-4DA6-8ADF-7F5C9CDE5859}"/>
              </a:ext>
            </a:extLst>
          </p:cNvPr>
          <p:cNvCxnSpPr>
            <a:cxnSpLocks/>
          </p:cNvCxnSpPr>
          <p:nvPr/>
        </p:nvCxnSpPr>
        <p:spPr>
          <a:xfrm>
            <a:off x="2980337" y="3065823"/>
            <a:ext cx="27680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F17E0DA0-8B54-4455-8D75-FBA1D23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B88ED77-2451-4412-86DE-3D5D741B9763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49E14ED-2942-4238-AE0C-9A1C5B8B057F}"/>
              </a:ext>
            </a:extLst>
          </p:cNvPr>
          <p:cNvGrpSpPr/>
          <p:nvPr/>
        </p:nvGrpSpPr>
        <p:grpSpPr>
          <a:xfrm>
            <a:off x="5370636" y="6186267"/>
            <a:ext cx="1450728" cy="540000"/>
            <a:chOff x="5142792" y="6060950"/>
            <a:chExt cx="1450728" cy="540000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4B6B224-27FA-4A83-887E-4BA77D389DCB}"/>
                </a:ext>
              </a:extLst>
            </p:cNvPr>
            <p:cNvGrpSpPr/>
            <p:nvPr/>
          </p:nvGrpSpPr>
          <p:grpSpPr>
            <a:xfrm>
              <a:off x="5142792" y="6060950"/>
              <a:ext cx="540000" cy="540000"/>
              <a:chOff x="5733342" y="6086350"/>
              <a:chExt cx="540000" cy="540000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51C80E7-4960-4919-96F9-7CA42CD97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64E84912-25E2-40DF-9636-3FF3FF0506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1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4EDEF66-9D21-4B66-AC4D-6A0FE206A289}"/>
                </a:ext>
              </a:extLst>
            </p:cNvPr>
            <p:cNvGrpSpPr/>
            <p:nvPr/>
          </p:nvGrpSpPr>
          <p:grpSpPr>
            <a:xfrm>
              <a:off x="5598156" y="6060950"/>
              <a:ext cx="540000" cy="540000"/>
              <a:chOff x="5733342" y="6086350"/>
              <a:chExt cx="540000" cy="540000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9B91EAD0-BE64-4B0C-8808-55370B561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6A75932F-F973-4D8D-8F59-911393715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2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AF59A3BD-D013-40C9-9EB2-F2927CAE89C3}"/>
                </a:ext>
              </a:extLst>
            </p:cNvPr>
            <p:cNvGrpSpPr/>
            <p:nvPr/>
          </p:nvGrpSpPr>
          <p:grpSpPr>
            <a:xfrm>
              <a:off x="6053520" y="6060950"/>
              <a:ext cx="540000" cy="540000"/>
              <a:chOff x="5733342" y="6086350"/>
              <a:chExt cx="540000" cy="540000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EFDDFD9F-99E7-4345-85BB-C3263B681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6" name="Title 1">
                <a:extLst>
                  <a:ext uri="{FF2B5EF4-FFF2-40B4-BE49-F238E27FC236}">
                    <a16:creationId xmlns:a16="http://schemas.microsoft.com/office/drawing/2014/main" id="{CFD3C8AB-266E-4400-A09A-1FD54DA32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3</a:t>
                </a:r>
              </a:p>
            </p:txBody>
          </p:sp>
        </p:grp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7DDCC7B6-9F75-4BE5-86C2-C8C62D360A66}"/>
              </a:ext>
            </a:extLst>
          </p:cNvPr>
          <p:cNvSpPr/>
          <p:nvPr/>
        </p:nvSpPr>
        <p:spPr>
          <a:xfrm>
            <a:off x="6365999" y="6186267"/>
            <a:ext cx="548887" cy="6025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B3F49A81-84E1-4CC9-8566-E9E1A1E8A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2" y="2525823"/>
            <a:ext cx="1080000" cy="1080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CD118A49-32BA-4CF7-97D4-349183C25923}"/>
              </a:ext>
            </a:extLst>
          </p:cNvPr>
          <p:cNvSpPr txBox="1">
            <a:spLocks/>
          </p:cNvSpPr>
          <p:nvPr/>
        </p:nvSpPr>
        <p:spPr>
          <a:xfrm>
            <a:off x="3547252" y="4995676"/>
            <a:ext cx="2341630" cy="509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enter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password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for existing consumer account or click </a:t>
            </a:r>
            <a:r>
              <a:rPr lang="en-US" sz="1200" dirty="0">
                <a:solidFill>
                  <a:schemeClr val="tx2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‘forgot password’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F6C1032-5E5D-48B1-9A71-AFE6A58AE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252" y="1674270"/>
            <a:ext cx="2341630" cy="314526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BDD4E29-4927-4C54-8C6C-5A23D76E1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74270"/>
            <a:ext cx="5888030" cy="314526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487F1791-3921-4CB3-B3C8-AB7431571C77}"/>
              </a:ext>
            </a:extLst>
          </p:cNvPr>
          <p:cNvSpPr/>
          <p:nvPr/>
        </p:nvSpPr>
        <p:spPr>
          <a:xfrm>
            <a:off x="10082144" y="4330899"/>
            <a:ext cx="1700282" cy="144000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5266CC56-A295-45AB-91CF-817370FF1DF2}"/>
              </a:ext>
            </a:extLst>
          </p:cNvPr>
          <p:cNvSpPr/>
          <p:nvPr/>
        </p:nvSpPr>
        <p:spPr>
          <a:xfrm>
            <a:off x="10082143" y="4161251"/>
            <a:ext cx="1831251" cy="144000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CB79FB9-C492-4C10-8945-70B44000B12D}"/>
              </a:ext>
            </a:extLst>
          </p:cNvPr>
          <p:cNvSpPr/>
          <p:nvPr/>
        </p:nvSpPr>
        <p:spPr>
          <a:xfrm>
            <a:off x="9624738" y="4151061"/>
            <a:ext cx="433662" cy="171917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000" b="1" kern="0" dirty="0">
                <a:solidFill>
                  <a:schemeClr val="bg1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2a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DB60AE62-73CB-4DA0-8CD4-2DFAAE9C8E06}"/>
              </a:ext>
            </a:extLst>
          </p:cNvPr>
          <p:cNvSpPr/>
          <p:nvPr/>
        </p:nvSpPr>
        <p:spPr>
          <a:xfrm>
            <a:off x="3744368" y="3223762"/>
            <a:ext cx="1935591" cy="246954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75493A7E-A689-4C21-AA01-A9060C802197}"/>
              </a:ext>
            </a:extLst>
          </p:cNvPr>
          <p:cNvSpPr/>
          <p:nvPr/>
        </p:nvSpPr>
        <p:spPr>
          <a:xfrm>
            <a:off x="4976829" y="3086099"/>
            <a:ext cx="700071" cy="141437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CDE8F128-E660-4A02-A0B6-777F06A341B8}"/>
              </a:ext>
            </a:extLst>
          </p:cNvPr>
          <p:cNvSpPr/>
          <p:nvPr/>
        </p:nvSpPr>
        <p:spPr>
          <a:xfrm>
            <a:off x="9632172" y="4341878"/>
            <a:ext cx="433662" cy="171917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000" b="1" kern="0" dirty="0">
                <a:solidFill>
                  <a:schemeClr val="bg1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2b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B8DCF15-EC96-42EE-8496-C0BC11B498E6}"/>
              </a:ext>
            </a:extLst>
          </p:cNvPr>
          <p:cNvSpPr/>
          <p:nvPr/>
        </p:nvSpPr>
        <p:spPr>
          <a:xfrm>
            <a:off x="5314987" y="6186267"/>
            <a:ext cx="548887" cy="6025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EEF8F1-1BC3-4E8B-ADEF-1D3974AB37D2}"/>
              </a:ext>
            </a:extLst>
          </p:cNvPr>
          <p:cNvSpPr txBox="1">
            <a:spLocks/>
          </p:cNvSpPr>
          <p:nvPr/>
        </p:nvSpPr>
        <p:spPr>
          <a:xfrm>
            <a:off x="6116572" y="4995676"/>
            <a:ext cx="5223976" cy="509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If you want to merge your previous amazon account to central business account select </a:t>
            </a:r>
            <a:r>
              <a:rPr lang="en-US" sz="1200" dirty="0">
                <a:solidFill>
                  <a:srgbClr val="00C47D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‘yes’ (2a)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or select </a:t>
            </a:r>
            <a:r>
              <a:rPr lang="en-US" sz="1200" dirty="0">
                <a:solidFill>
                  <a:srgbClr val="00C47D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‘no’ </a:t>
            </a:r>
            <a:r>
              <a:rPr lang="de-DE" sz="1200" dirty="0">
                <a:solidFill>
                  <a:srgbClr val="00C47D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(2b)</a:t>
            </a:r>
            <a:r>
              <a:rPr lang="en-US" sz="1200" dirty="0">
                <a:solidFill>
                  <a:srgbClr val="00C47D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if you want to move your previous account to a private e-mail-address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6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E65706-05EE-4856-8009-C95AB2CC78C2}"/>
              </a:ext>
            </a:extLst>
          </p:cNvPr>
          <p:cNvSpPr txBox="1">
            <a:spLocks/>
          </p:cNvSpPr>
          <p:nvPr/>
        </p:nvSpPr>
        <p:spPr>
          <a:xfrm>
            <a:off x="838200" y="501650"/>
            <a:ext cx="108585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 Display Heavy"/>
                <a:ea typeface="Amazon Ember Heavy" panose="020B0803020204020204" pitchFamily="34" charset="0"/>
                <a:cs typeface="Amazon Ember Heavy" panose="020B0803020204020204" pitchFamily="34" charset="0"/>
              </a:rPr>
              <a:t>2 | user with amazon consumer account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 Display Heavy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17E0DA0-8B54-4455-8D75-FBA1D23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6318936"/>
            <a:ext cx="1292745" cy="392328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B88ED77-2451-4412-86DE-3D5D741B9763}"/>
              </a:ext>
            </a:extLst>
          </p:cNvPr>
          <p:cNvSpPr txBox="1">
            <a:spLocks/>
          </p:cNvSpPr>
          <p:nvPr/>
        </p:nvSpPr>
        <p:spPr>
          <a:xfrm>
            <a:off x="10922000" y="6319622"/>
            <a:ext cx="1056640" cy="3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Professional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49E14ED-2942-4238-AE0C-9A1C5B8B057F}"/>
              </a:ext>
            </a:extLst>
          </p:cNvPr>
          <p:cNvGrpSpPr/>
          <p:nvPr/>
        </p:nvGrpSpPr>
        <p:grpSpPr>
          <a:xfrm>
            <a:off x="5370636" y="6186267"/>
            <a:ext cx="1450728" cy="540000"/>
            <a:chOff x="5142792" y="6060950"/>
            <a:chExt cx="1450728" cy="540000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4B6B224-27FA-4A83-887E-4BA77D389DCB}"/>
                </a:ext>
              </a:extLst>
            </p:cNvPr>
            <p:cNvGrpSpPr/>
            <p:nvPr/>
          </p:nvGrpSpPr>
          <p:grpSpPr>
            <a:xfrm>
              <a:off x="5142792" y="6060950"/>
              <a:ext cx="540000" cy="540000"/>
              <a:chOff x="5733342" y="6086350"/>
              <a:chExt cx="540000" cy="540000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51C80E7-4960-4919-96F9-7CA42CD97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64E84912-25E2-40DF-9636-3FF3FF0506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1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4EDEF66-9D21-4B66-AC4D-6A0FE206A289}"/>
                </a:ext>
              </a:extLst>
            </p:cNvPr>
            <p:cNvGrpSpPr/>
            <p:nvPr/>
          </p:nvGrpSpPr>
          <p:grpSpPr>
            <a:xfrm>
              <a:off x="5598156" y="6060950"/>
              <a:ext cx="540000" cy="540000"/>
              <a:chOff x="5733342" y="6086350"/>
              <a:chExt cx="540000" cy="540000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9B91EAD0-BE64-4B0C-8808-55370B561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6A75932F-F973-4D8D-8F59-911393715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2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AF59A3BD-D013-40C9-9EB2-F2927CAE89C3}"/>
                </a:ext>
              </a:extLst>
            </p:cNvPr>
            <p:cNvGrpSpPr/>
            <p:nvPr/>
          </p:nvGrpSpPr>
          <p:grpSpPr>
            <a:xfrm>
              <a:off x="6053520" y="6060950"/>
              <a:ext cx="540000" cy="540000"/>
              <a:chOff x="5733342" y="6086350"/>
              <a:chExt cx="540000" cy="540000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EFDDFD9F-99E7-4345-85BB-C3263B681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42" y="608635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6" name="Title 1">
                <a:extLst>
                  <a:ext uri="{FF2B5EF4-FFF2-40B4-BE49-F238E27FC236}">
                    <a16:creationId xmlns:a16="http://schemas.microsoft.com/office/drawing/2014/main" id="{CFD3C8AB-266E-4400-A09A-1FD54DA32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881" y="6181895"/>
                <a:ext cx="366922" cy="194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de-DE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000">
                    <a:solidFill>
                      <a:schemeClr val="tx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3</a:t>
                </a:r>
              </a:p>
            </p:txBody>
          </p:sp>
        </p:grp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7DDCC7B6-9F75-4BE5-86C2-C8C62D360A66}"/>
              </a:ext>
            </a:extLst>
          </p:cNvPr>
          <p:cNvSpPr/>
          <p:nvPr/>
        </p:nvSpPr>
        <p:spPr>
          <a:xfrm>
            <a:off x="6365999" y="6186267"/>
            <a:ext cx="548887" cy="6025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B8DCF15-EC96-42EE-8496-C0BC11B498E6}"/>
              </a:ext>
            </a:extLst>
          </p:cNvPr>
          <p:cNvSpPr/>
          <p:nvPr/>
        </p:nvSpPr>
        <p:spPr>
          <a:xfrm>
            <a:off x="5314987" y="6186267"/>
            <a:ext cx="548887" cy="6025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3E3FB354-54F0-4188-ABA2-4357A67CD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024" y="2703573"/>
            <a:ext cx="1296000" cy="1296000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6DB041E5-80E1-4813-A3E7-845F383D7E97}"/>
              </a:ext>
            </a:extLst>
          </p:cNvPr>
          <p:cNvSpPr txBox="1">
            <a:spLocks/>
          </p:cNvSpPr>
          <p:nvPr/>
        </p:nvSpPr>
        <p:spPr>
          <a:xfrm>
            <a:off x="891650" y="5138306"/>
            <a:ext cx="2181761" cy="509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enter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new e-mail-address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for consumer account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5E5F0AAB-F2BD-4EAC-893B-0A64E0575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50" y="1954276"/>
            <a:ext cx="1986483" cy="3145266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4EF3793-9F52-4997-B47D-41176C26D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053" y="1954276"/>
            <a:ext cx="1632053" cy="1810095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C800DC3B-D17D-4A3A-A68E-59186FCC8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026" y="1954276"/>
            <a:ext cx="1731543" cy="964155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345A8DB-ABFD-471B-A4DB-5147E2829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2490" y="1954276"/>
            <a:ext cx="3038727" cy="2045297"/>
          </a:xfrm>
          <a:prstGeom prst="rect">
            <a:avLst/>
          </a:prstGeom>
          <a:effectLst>
            <a:outerShdw blurRad="3048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A5567387-FB58-483A-B131-A150CD2234B0}"/>
              </a:ext>
            </a:extLst>
          </p:cNvPr>
          <p:cNvSpPr/>
          <p:nvPr/>
        </p:nvSpPr>
        <p:spPr>
          <a:xfrm>
            <a:off x="947668" y="4199351"/>
            <a:ext cx="1831251" cy="144000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4337DAA3-B292-4980-A7CB-0585FF6CEDBC}"/>
              </a:ext>
            </a:extLst>
          </p:cNvPr>
          <p:cNvSpPr/>
          <p:nvPr/>
        </p:nvSpPr>
        <p:spPr>
          <a:xfrm>
            <a:off x="947668" y="4589876"/>
            <a:ext cx="1831251" cy="144000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5F861C36-F055-4F8E-80D4-4B878AF47A8A}"/>
              </a:ext>
            </a:extLst>
          </p:cNvPr>
          <p:cNvSpPr/>
          <p:nvPr/>
        </p:nvSpPr>
        <p:spPr>
          <a:xfrm>
            <a:off x="3930723" y="2713451"/>
            <a:ext cx="1281182" cy="115474"/>
          </a:xfrm>
          <a:prstGeom prst="roundRect">
            <a:avLst/>
          </a:prstGeom>
          <a:solidFill>
            <a:srgbClr val="00C47D">
              <a:alpha val="20000"/>
            </a:srgbClr>
          </a:solidFill>
          <a:ln>
            <a:solidFill>
              <a:srgbClr val="00C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C803450F-C83C-4F5F-AC45-1B017720D640}"/>
              </a:ext>
            </a:extLst>
          </p:cNvPr>
          <p:cNvSpPr txBox="1">
            <a:spLocks/>
          </p:cNvSpPr>
          <p:nvPr/>
        </p:nvSpPr>
        <p:spPr>
          <a:xfrm>
            <a:off x="3728551" y="3782580"/>
            <a:ext cx="1678092" cy="509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enter </a:t>
            </a:r>
            <a:r>
              <a:rPr lang="en-US" sz="1200" dirty="0">
                <a:solidFill>
                  <a:schemeClr val="tx2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code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sent to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new e-mail-address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ED5028CF-6688-4012-A1D2-310AFB98A631}"/>
              </a:ext>
            </a:extLst>
          </p:cNvPr>
          <p:cNvSpPr txBox="1">
            <a:spLocks/>
          </p:cNvSpPr>
          <p:nvPr/>
        </p:nvSpPr>
        <p:spPr>
          <a:xfrm>
            <a:off x="6240058" y="2887097"/>
            <a:ext cx="1779110" cy="10831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j-cs"/>
              </a:defRPr>
            </a:lvl1pPr>
          </a:lstStyle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consumer account was </a:t>
            </a:r>
            <a:r>
              <a:rPr lang="en-US" sz="1200" dirty="0">
                <a:solidFill>
                  <a:schemeClr val="tx2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moved</a:t>
            </a:r>
            <a:r>
              <a:rPr lang="en-US" sz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successfully</a:t>
            </a:r>
            <a:r>
              <a:rPr lang="en-US" sz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private </a:t>
            </a:r>
          </a:p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e-mail-address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4996785B-D86C-4442-B914-1978A788F5F4}"/>
              </a:ext>
            </a:extLst>
          </p:cNvPr>
          <p:cNvSpPr/>
          <p:nvPr/>
        </p:nvSpPr>
        <p:spPr>
          <a:xfrm>
            <a:off x="457988" y="1397125"/>
            <a:ext cx="433662" cy="171917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000" b="1" kern="0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2a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2AE2D05C-CF06-4B6D-9786-EA7374F4612E}"/>
              </a:ext>
            </a:extLst>
          </p:cNvPr>
          <p:cNvSpPr/>
          <p:nvPr/>
        </p:nvSpPr>
        <p:spPr>
          <a:xfrm>
            <a:off x="891650" y="1685878"/>
            <a:ext cx="7083919" cy="171917"/>
          </a:xfrm>
          <a:prstGeom prst="roundRect">
            <a:avLst>
              <a:gd name="adj" fmla="val 50000"/>
            </a:avLst>
          </a:prstGeom>
          <a:solidFill>
            <a:srgbClr val="00C4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de-DE" sz="1000" b="1" kern="0" dirty="0">
                <a:solidFill>
                  <a:prstClr val="white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2b</a:t>
            </a:r>
          </a:p>
        </p:txBody>
      </p:sp>
      <p:cxnSp>
        <p:nvCxnSpPr>
          <p:cNvPr id="71" name="Verbinder: gewinkelt 70">
            <a:extLst>
              <a:ext uri="{FF2B5EF4-FFF2-40B4-BE49-F238E27FC236}">
                <a16:creationId xmlns:a16="http://schemas.microsoft.com/office/drawing/2014/main" id="{721F8E35-0639-4E4D-B4ED-70CA2131947E}"/>
              </a:ext>
            </a:extLst>
          </p:cNvPr>
          <p:cNvCxnSpPr>
            <a:cxnSpLocks/>
            <a:stCxn id="70" idx="3"/>
            <a:endCxn id="59" idx="0"/>
          </p:cNvCxnSpPr>
          <p:nvPr/>
        </p:nvCxnSpPr>
        <p:spPr>
          <a:xfrm>
            <a:off x="7975569" y="1771837"/>
            <a:ext cx="2386285" cy="18243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Verbinder: gewinkelt 71">
            <a:extLst>
              <a:ext uri="{FF2B5EF4-FFF2-40B4-BE49-F238E27FC236}">
                <a16:creationId xmlns:a16="http://schemas.microsoft.com/office/drawing/2014/main" id="{36424A7B-5324-4BE7-8C2F-E51A3A382175}"/>
              </a:ext>
            </a:extLst>
          </p:cNvPr>
          <p:cNvCxnSpPr>
            <a:cxnSpLocks/>
            <a:stCxn id="69" idx="3"/>
            <a:endCxn id="59" idx="0"/>
          </p:cNvCxnSpPr>
          <p:nvPr/>
        </p:nvCxnSpPr>
        <p:spPr>
          <a:xfrm>
            <a:off x="891650" y="1483084"/>
            <a:ext cx="9470204" cy="471192"/>
          </a:xfrm>
          <a:prstGeom prst="bentConnector2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1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he Amazon Brand Expression System">
      <a:dk1>
        <a:srgbClr val="232F3E"/>
      </a:dk1>
      <a:lt1>
        <a:sysClr val="window" lastClr="FFFFFF"/>
      </a:lt1>
      <a:dk2>
        <a:srgbClr val="827AF0"/>
      </a:dk2>
      <a:lt2>
        <a:srgbClr val="E7E6E6"/>
      </a:lt2>
      <a:accent1>
        <a:srgbClr val="000A6B"/>
      </a:accent1>
      <a:accent2>
        <a:srgbClr val="001F3C"/>
      </a:accent2>
      <a:accent3>
        <a:srgbClr val="002B2B"/>
      </a:accent3>
      <a:accent4>
        <a:srgbClr val="00351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mber Display">
      <a:majorFont>
        <a:latin typeface="Amazon Ember Display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The Amazon Brand Expression System">
      <a:dk1>
        <a:srgbClr val="232F3E"/>
      </a:dk1>
      <a:lt1>
        <a:sysClr val="window" lastClr="FFFFFF"/>
      </a:lt1>
      <a:dk2>
        <a:srgbClr val="827AF0"/>
      </a:dk2>
      <a:lt2>
        <a:srgbClr val="E7E6E6"/>
      </a:lt2>
      <a:accent1>
        <a:srgbClr val="000A6B"/>
      </a:accent1>
      <a:accent2>
        <a:srgbClr val="001F3C"/>
      </a:accent2>
      <a:accent3>
        <a:srgbClr val="002B2B"/>
      </a:accent3>
      <a:accent4>
        <a:srgbClr val="00351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mber Display">
      <a:majorFont>
        <a:latin typeface="Amazon Ember Display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The Amazon Brand Expression System">
      <a:dk1>
        <a:srgbClr val="232F3E"/>
      </a:dk1>
      <a:lt1>
        <a:sysClr val="window" lastClr="FFFFFF"/>
      </a:lt1>
      <a:dk2>
        <a:srgbClr val="827AF0"/>
      </a:dk2>
      <a:lt2>
        <a:srgbClr val="E7E6E6"/>
      </a:lt2>
      <a:accent1>
        <a:srgbClr val="000A6B"/>
      </a:accent1>
      <a:accent2>
        <a:srgbClr val="001F3C"/>
      </a:accent2>
      <a:accent3>
        <a:srgbClr val="002B2B"/>
      </a:accent3>
      <a:accent4>
        <a:srgbClr val="00351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mber Display">
      <a:majorFont>
        <a:latin typeface="Amazon Ember Display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3b221722-f61b-4c88-badc-015d05cbb788</TitusGUID>
  <TitusMetadata xmlns="">eyJucyI6Imh0dHA6XC9cL3d3dy50aXR1cy5jb21cL25zXC9Sb2xscy1Sb3ljZSIsInByb3BzIjpbeyJuIjoiUlJUSVRVUyIsInZhbHMiOlt7InZhbHVlIjoiT0ZGSUNJQUwifV19LHsibiI6IlJldGVudGlvbkRlY2lzaW9uIiwidmFscyI6W3sidmFsdWUiOiJObyByZXF1aXJlbWVudCB0byByZXRhaW4ifV19LHsibiI6IkRhdGVSZXRlbnRpb24iLCJ2YWxzIjpbXX0seyJuIjoiRXhwb3J0Q29udHJvbCIsInZhbHMiOlt7InZhbHVlIjoiTm8ifV19LHsibiI6IkVDVUtMaXN0IiwidmFscyI6W119LHsibiI6IlVLRVVEdWFsVXNlIiwidmFscyI6W119LHsibiI6IlVLVUtEdWFsVXNlIiwidmFscyI6W119LHsibiI6IlVLVUtNaWxpdGFyeSIsInZhbHMiOltdfSx7Im4iOiJFQ090aGVyTGlzdCIsInZhbHMiOltdfSx7Im4iOiJBVEVVRHVhbFVzZSIsInZhbHMiOltdfSx7Im4iOiJBVEVVTWlsaXRhcnkiLCJ2YWxzIjpbXX0seyJuIjoiQkVFVUR1YWxVc2UiLCJ2YWxzIjpbXX0seyJuIjoiQkVFVU1pbGl0YXJ5IiwidmFscyI6W119LHsibiI6IkJHRVVEdWFsVXNlIiwidmFscyI6W119LHsibiI6IkJHRVVNaWxpdGFyeSIsInZhbHMiOltdfSx7Im4iOiJDQUR1YWxVc2UiLCJ2YWxzIjpbXX0seyJuIjoiQ0FNVENSIiwidmFscyI6W119LHsibiI6IkNBTXVuIiwidmFscyI6W119LHsibiI6IkNhTXVuQ0dQIiwidmFscyI6W119LHsibiI6IkNBTkwiLCJ2YWxzIjpbXX0seyJuIjoiQ0FOTlAiLCJ2YWxzIjpbXX0seyJuIjoiQ0FVU09yaWdpbiIsInZhbHMiOltdfSx7Im4iOiJIUkVVRHVhbFVzZSIsInZhbHMiOltdfSx7Im4iOiJIUkVVTWlsaXRhcnkiLCJ2YWxzIjpbXX0seyJuIjoiQ1lFVUR1YWxVc2UiLCJ2YWxzIjpbXX0seyJuIjoiQ1lFVU1pbGl0YXJ5IiwidmFscyI6W119LHsibiI6IkNaRVVEdWFsVXNlIiwidmFscyI6W119LHsibiI6IkNaRVVNaWxpdGFyeSIsInZhbHMiOltdfSx7Im4iOiJES0VVRHVhbFVzZSIsInZhbHMiOltdfSx7Im4iOiJES0VVTWlsaXRhcnkiLCJ2YWxzIjpbXX0seyJuIjoiREtOTCIsInZhbHMiOltdfSx7Im4iOiJFRUVVRHVhbFVzZSIsInZhbHMiOltdfSx7Im4iOiJFRUVVTWlsaXRhcnkiLCJ2YWxzIjpbXX0seyJuIjoiRklFVUR1YWxVc2UiLCJ2YWxzIjpbXX0seyJuIjoiRklFVU1pbGl0YXJ5IiwidmFscyI6W119LHsibiI6IkZJTkwiLCJ2YWxzIjpbXX0seyJuIjoiRlJFVUR1YWxVc2UiLCJ2YWxzIjpbXX0seyJuIjoiRlJFVU1pbGl0YXJ5IiwidmFscyI6W119LHsibiI6IkZSTkwiLCJ2YWxzIjpbXX0seyJuIjoiREVFVUR1YWxVc2UiLCJ2YWxzIjpbXX0seyJuIjoiREVFVU1pbGl0YXJ5IiwidmFscyI6W119LHsibiI6IkRFREVNaWxpdGFyeSIsInZhbHMiOltdfSx7Im4iOiJERU5MIiwidmFscyI6W119LHsibiI6IkdSRVVEdWFsVXNlIiwidmFscyI6W119LHsibiI6IkdSRVVNaWxpdGFyeSIsInZhbHMiOltdfSx7Im4iOiJIVUVVRHVhbFVzZSIsInZhbHMiOltdfSx7Im4iOiJIVUVVTWlsaXRhcnkiLCJ2YWxzIjpbXX0seyJuIjoiSFVOTCIsInZhbHMiOltdfSx7Im4iOiJJTlNDT01FVCIsInZhbHMiOltdfSx7Im4iOiJJRUVVRHVhbFVzZSIsInZhbHMiOltdfSx7Im4iOiJJRUVVTWlsaXRhcnkiLCJ2YWxzIjpbXX0seyJuIjoiSVRFVUR1YWxVc2UiLCJ2YWxzIjpbXX0seyJuIjoiSVRFVU1pbGl0YXJ5IiwidmFscyI6W119LHsibiI6IkpQRGVmZW5jZUFydGljbGUiLCJ2YWxzIjpbXX0seyJuIjoiSlBOTCIsInZhbHMiOltdfSx7Im4iOiJMVkVVRHVhbFVzZSIsInZhbHMiOltdfSx7Im4iOiJMVkVVTWlsaXRhcnkiLCJ2YWxzIjpbXX0seyJuIjoiTFRFVUR1YWxVc2UiLCJ2YWxzIjpbXX0seyJuIjoiTFRFVU1pbGl0YXJ5IiwidmFscyI6W119LHsibiI6IkxVRVVEdWFsVXNlIiwidmFscyI6W119LHsibiI6IkxVRVVNaWxpdGFyeSIsInZhbHMiOltdfSx7Im4iOiJNVEVVRHVhbFVzZSIsInZhbHMiOltdfSx7Im4iOiJNVEVVTWlsaXRhcnkiLCJ2YWxzIjpbXX0seyJuIjoiTkxFVUR1YWxVc2UiLCJ2YWxzIjpbXX0seyJuIjoiTkxFVU1pbGl0YXJ5IiwidmFscyI6W119LHsibiI6Ik5PRVVEdWFsVXNlIiwidmFscyI6W119LHsibiI6Ik5PRVVNaWxpdGFyeSIsInZhbHMiOltdfSx7Im4iOiJOT05MIiwidmFscyI6W119LHsibiI6IlBMRVVEdWFsVXNlIiwidmFscyI6W119LHsibiI6IlBMRVVNaWxpdGFyeSIsInZhbHMiOltdfSx7Im4iOiJQTE5MIiwidmFscyI6W119LHsibiI6IlBURVVEdWFsVXNlIiwidmFscyI6W119LHsibiI6IlBURVVNaWxpdGFyeSIsInZhbHMiOltdfSx7Im4iOiJST0VVRHVhbFVzZSIsInZhbHMiOltdfSx7Im4iOiJST0VVTWlsaXRhcnkiLCJ2YWxzIjpbXX0seyJuIjoiU0FOTCIsInZhbHMiOltdfSx7Im4iOiJTR0R1YWxVc2UiLCJ2YWxzIjpbXX0seyJuIjoiU0dNaWxpdGFyeSIsInZhbHMiOltdfSx7Im4iOiJTR05MIiwidmFscyI6W119LHsibiI6IlNLRVVEdWFsVXNlIiwidmFscyI6W119LHsibiI6IlNLRVVNaWxpdGFyeSIsInZhbHMiOltdfSx7Im4iOiJTSUVVRHVhbFVzZSIsInZhbHMiOltdfSx7Im4iOiJTSUVVTWlsaXRhcnkiLCJ2YWxzIjpbXX0seyJuIjoiS1JOTCIsInZhbHMiOltdfSx7Im4iOiJFU0VVRHVhbFVzZSIsInZhbHMiOltdfSx7Im4iOiJFU0VVTWlsaXRhcnkiLCJ2YWxzIjpbXX0seyJuIjoiRVNOTCIsInZhbHMiOltdfSx7Im4iOiJTRUVVRHVhbFVzZSIsInZhbHMiOltdfSx7Im4iOiJTRUVVTWlsaXRhcnkiLCJ2YWxzIjpbXX0seyJuIjoiU0VOTCIsInZhbHMiOltdfSx7Im4iOiJUV0R1YWxVc2UiLCJ2YWxzIjpbXX0seyJuIjoiVFdNaWxpdGFyeSIsInZhbHMiOltdfSx7Im4iOiJVU0R1YWxVc2VFQVJDQ0wiLCJ2YWxzIjpbXX0seyJuIjoiVVNEdWFsVXNlRUFSOTkiLCJ2YWxzIjpbXX0seyJuIjoiVVNNaWxpdGFyeUVBUjYwMCIsInZhbHMiOltdfSx7Im4iOiJVU01pbGl0YXJ5SVRBUiIsInZhbHMiOltdfSx7Im4iOiJWaXN1YWxNYXJraW5nIiwidmFscyI6W3sidmFsdWUiOiJObyJ9XX1dfQ==</TitusMetadata>
</titus>
</file>

<file path=customXml/itemProps1.xml><?xml version="1.0" encoding="utf-8"?>
<ds:datastoreItem xmlns:ds="http://schemas.openxmlformats.org/officeDocument/2006/customXml" ds:itemID="{CB62269F-EF83-4FDB-B84F-978B012025CD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985</Words>
  <Application>Microsoft Office PowerPoint</Application>
  <PresentationFormat>Widescreen</PresentationFormat>
  <Paragraphs>235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Amazon Ember</vt:lpstr>
      <vt:lpstr>Amazon Ember Display</vt:lpstr>
      <vt:lpstr>Amazon Ember Display Heavy</vt:lpstr>
      <vt:lpstr>Amazon Ember Heavy</vt:lpstr>
      <vt:lpstr>Amazon Ember Light</vt:lpstr>
      <vt:lpstr>Amazon Ember Thin</vt:lpstr>
      <vt:lpstr>Arial</vt:lpstr>
      <vt:lpstr>Calibri</vt:lpstr>
      <vt:lpstr>Courier New</vt:lpstr>
      <vt:lpstr>Microsoft Sans Serif</vt:lpstr>
      <vt:lpstr>Wingdings</vt:lpstr>
      <vt:lpstr>Office</vt:lpstr>
      <vt:lpstr>1_Office</vt:lpstr>
      <vt:lpstr>2_Office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Brands, Maximilian</dc:creator>
  <cp:keywords>OFFICIAL</cp:keywords>
  <cp:lastModifiedBy>Antony-Felix, Sam</cp:lastModifiedBy>
  <cp:revision>293</cp:revision>
  <dcterms:created xsi:type="dcterms:W3CDTF">2022-08-26T12:35:33Z</dcterms:created>
  <dcterms:modified xsi:type="dcterms:W3CDTF">2024-12-04T11:29:12Z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3b221722-f61b-4c88-badc-015d05cbb788</vt:lpwstr>
  </property>
  <property fmtid="{D5CDD505-2E9C-101B-9397-08002B2CF9AE}" pid="3" name="RRTITUS">
    <vt:lpwstr>OFFICIAL</vt:lpwstr>
  </property>
  <property fmtid="{D5CDD505-2E9C-101B-9397-08002B2CF9AE}" pid="4" name="RetentionDecision">
    <vt:lpwstr>No requirement to retain</vt:lpwstr>
  </property>
  <property fmtid="{D5CDD505-2E9C-101B-9397-08002B2CF9AE}" pid="5" name="ExportControl">
    <vt:lpwstr>No</vt:lpwstr>
  </property>
  <property fmtid="{D5CDD505-2E9C-101B-9397-08002B2CF9AE}" pid="6" name="VisualMarking">
    <vt:lpwstr>No</vt:lpwstr>
  </property>
</Properties>
</file>