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479" r:id="rId2"/>
    <p:sldId id="260" r:id="rId3"/>
    <p:sldId id="284" r:id="rId4"/>
    <p:sldId id="276" r:id="rId5"/>
    <p:sldId id="280" r:id="rId6"/>
    <p:sldId id="277" r:id="rId7"/>
    <p:sldId id="285" r:id="rId8"/>
    <p:sldId id="275" r:id="rId9"/>
    <p:sldId id="262" r:id="rId10"/>
    <p:sldId id="480" r:id="rId11"/>
    <p:sldId id="259" r:id="rId12"/>
    <p:sldId id="265" r:id="rId13"/>
    <p:sldId id="286" r:id="rId14"/>
    <p:sldId id="261" r:id="rId15"/>
    <p:sldId id="287" r:id="rId16"/>
    <p:sldId id="269" r:id="rId17"/>
    <p:sldId id="481" r:id="rId18"/>
    <p:sldId id="482" r:id="rId19"/>
    <p:sldId id="263" r:id="rId20"/>
    <p:sldId id="283" r:id="rId21"/>
    <p:sldId id="291" r:id="rId22"/>
    <p:sldId id="292" r:id="rId23"/>
    <p:sldId id="288" r:id="rId24"/>
    <p:sldId id="483"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F996A3A3-AC12-43E6-9E2A-5D469A1340FC}">
          <p14:sldIdLst>
            <p14:sldId id="479"/>
          </p14:sldIdLst>
        </p14:section>
        <p14:section name="Table of contents" id="{79ABF807-0CFA-4F53-BF68-FE8B913B32D1}">
          <p14:sldIdLst>
            <p14:sldId id="260"/>
          </p14:sldIdLst>
        </p14:section>
        <p14:section name="Why does accessibility matter?" id="{AACC86BE-F817-4B4D-A5B3-4BFB862D2AB1}">
          <p14:sldIdLst>
            <p14:sldId id="284"/>
            <p14:sldId id="276"/>
            <p14:sldId id="280"/>
            <p14:sldId id="277"/>
            <p14:sldId id="285"/>
          </p14:sldIdLst>
        </p14:section>
        <p14:section name="Accessibility and context" id="{6C306B00-40C5-432C-810B-A3B97A52CD68}">
          <p14:sldIdLst>
            <p14:sldId id="275"/>
          </p14:sldIdLst>
        </p14:section>
        <p14:section name="Layouts, animations and transitions" id="{832BACE0-61CD-4FDF-84B2-C382F69297F3}">
          <p14:sldIdLst>
            <p14:sldId id="262"/>
            <p14:sldId id="480"/>
          </p14:sldIdLst>
        </p14:section>
        <p14:section name="Fonts" id="{21A52E0B-401E-4E29-8927-E513C9F889A4}">
          <p14:sldIdLst>
            <p14:sldId id="259"/>
          </p14:sldIdLst>
        </p14:section>
        <p14:section name="Backgrounds" id="{2DA6C023-D224-4C93-A4D5-BD071B8ADFFF}">
          <p14:sldIdLst>
            <p14:sldId id="265"/>
          </p14:sldIdLst>
        </p14:section>
        <p14:section name="Colour combination" id="{9979C48F-D1B4-F040-A9CE-87A08BADB329}">
          <p14:sldIdLst>
            <p14:sldId id="286"/>
          </p14:sldIdLst>
        </p14:section>
        <p14:section name="Wordcount, titling and slide numbering" id="{565FA369-1605-4DA7-973F-1F1A5D7779FF}">
          <p14:sldIdLst>
            <p14:sldId id="261"/>
            <p14:sldId id="287"/>
          </p14:sldIdLst>
        </p14:section>
        <p14:section name="Links, images and tables" id="{EB3BC17E-31A9-4BA8-9B42-D9CDB1C19066}">
          <p14:sldIdLst>
            <p14:sldId id="269"/>
            <p14:sldId id="481"/>
            <p14:sldId id="482"/>
          </p14:sldIdLst>
        </p14:section>
        <p14:section name="Slide organisation" id="{13ECAFEE-18C9-4A5A-9C39-DA493F2CF717}">
          <p14:sldIdLst>
            <p14:sldId id="263"/>
          </p14:sldIdLst>
        </p14:section>
        <p14:section name="Creating new presentations" id="{E5CD0075-607D-4B09-8CA8-901602280DD7}">
          <p14:sldIdLst>
            <p14:sldId id="283"/>
            <p14:sldId id="291"/>
            <p14:sldId id="292"/>
          </p14:sldIdLst>
        </p14:section>
        <p14:section name="Existing presentations" id="{EFFDB64A-C714-4A08-AAA1-94DEFBC53152}">
          <p14:sldIdLst>
            <p14:sldId id="288"/>
            <p14:sldId id="483"/>
          </p14:sldIdLst>
        </p14:section>
        <p14:section name="Conclusion" id="{2EF7C405-6D2D-4A30-8081-950D08BA1BF8}">
          <p14:sldIdLst>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7FC"/>
    <a:srgbClr val="D0E3F4"/>
    <a:srgbClr val="E3EF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5585C9-0E28-44DE-7CF1-C6602FFE2371}" v="5" dt="2024-09-23T11:11:41.1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90" autoAdjust="0"/>
    <p:restoredTop sz="61080" autoAdjust="0"/>
  </p:normalViewPr>
  <p:slideViewPr>
    <p:cSldViewPr snapToGrid="0">
      <p:cViewPr varScale="1">
        <p:scale>
          <a:sx n="95" d="100"/>
          <a:sy n="95" d="100"/>
        </p:scale>
        <p:origin x="1064" y="17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 d="1"/>
        <a:sy n="1" d="1"/>
      </p:scale>
      <p:origin x="0" y="-136"/>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5.xml"/><Relationship Id="rId7" Type="http://schemas.openxmlformats.org/officeDocument/2006/relationships/slide" Target="slides/slide11.xml"/><Relationship Id="rId12" Type="http://schemas.openxmlformats.org/officeDocument/2006/relationships/slide" Target="slides/slide25.xml"/><Relationship Id="rId2" Type="http://schemas.openxmlformats.org/officeDocument/2006/relationships/slide" Target="slides/slide4.xml"/><Relationship Id="rId1" Type="http://schemas.openxmlformats.org/officeDocument/2006/relationships/slide" Target="slides/slide2.xml"/><Relationship Id="rId6" Type="http://schemas.openxmlformats.org/officeDocument/2006/relationships/slide" Target="slides/slide9.xml"/><Relationship Id="rId11" Type="http://schemas.openxmlformats.org/officeDocument/2006/relationships/slide" Target="slides/slide19.xml"/><Relationship Id="rId5" Type="http://schemas.openxmlformats.org/officeDocument/2006/relationships/slide" Target="slides/slide8.xml"/><Relationship Id="rId10" Type="http://schemas.openxmlformats.org/officeDocument/2006/relationships/slide" Target="slides/slide16.xml"/><Relationship Id="rId4" Type="http://schemas.openxmlformats.org/officeDocument/2006/relationships/slide" Target="slides/slide6.xml"/><Relationship Id="rId9" Type="http://schemas.openxmlformats.org/officeDocument/2006/relationships/slide" Target="slides/slide1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McGuire" userId="S::robert.mcguire@glasgow.ac.uk::f0259e07-d050-4a2d-bb60-56c16c85776e" providerId="AD" clId="Web-{245585C9-0E28-44DE-7CF1-C6602FFE2371}"/>
    <pc:docChg chg="modSld">
      <pc:chgData name="Robert McGuire" userId="S::robert.mcguire@glasgow.ac.uk::f0259e07-d050-4a2d-bb60-56c16c85776e" providerId="AD" clId="Web-{245585C9-0E28-44DE-7CF1-C6602FFE2371}" dt="2024-09-23T11:11:41.147" v="15" actId="20577"/>
      <pc:docMkLst>
        <pc:docMk/>
      </pc:docMkLst>
      <pc:sldChg chg="modNotes">
        <pc:chgData name="Robert McGuire" userId="S::robert.mcguire@glasgow.ac.uk::f0259e07-d050-4a2d-bb60-56c16c85776e" providerId="AD" clId="Web-{245585C9-0E28-44DE-7CF1-C6602FFE2371}" dt="2024-09-23T11:10:17.646" v="11"/>
        <pc:sldMkLst>
          <pc:docMk/>
          <pc:sldMk cId="956517045" sldId="269"/>
        </pc:sldMkLst>
      </pc:sldChg>
      <pc:sldChg chg="modSp modNotes">
        <pc:chgData name="Robert McGuire" userId="S::robert.mcguire@glasgow.ac.uk::f0259e07-d050-4a2d-bb60-56c16c85776e" providerId="AD" clId="Web-{245585C9-0E28-44DE-7CF1-C6602FFE2371}" dt="2024-09-23T11:11:41.147" v="15" actId="20577"/>
        <pc:sldMkLst>
          <pc:docMk/>
          <pc:sldMk cId="625301327" sldId="283"/>
        </pc:sldMkLst>
        <pc:spChg chg="mod">
          <ac:chgData name="Robert McGuire" userId="S::robert.mcguire@glasgow.ac.uk::f0259e07-d050-4a2d-bb60-56c16c85776e" providerId="AD" clId="Web-{245585C9-0E28-44DE-7CF1-C6602FFE2371}" dt="2024-09-23T11:11:41.147" v="15" actId="20577"/>
          <ac:spMkLst>
            <pc:docMk/>
            <pc:sldMk cId="625301327" sldId="283"/>
            <ac:spMk id="3" creationId="{3628296E-6846-A911-C339-C644953FC0CA}"/>
          </ac:spMkLst>
        </pc:spChg>
      </pc:sldChg>
      <pc:sldChg chg="modSp modNotes">
        <pc:chgData name="Robert McGuire" userId="S::robert.mcguire@glasgow.ac.uk::f0259e07-d050-4a2d-bb60-56c16c85776e" providerId="AD" clId="Web-{245585C9-0E28-44DE-7CF1-C6602FFE2371}" dt="2024-09-23T11:06:22.468" v="9"/>
        <pc:sldMkLst>
          <pc:docMk/>
          <pc:sldMk cId="1097243814" sldId="479"/>
        </pc:sldMkLst>
        <pc:spChg chg="mod">
          <ac:chgData name="Robert McGuire" userId="S::robert.mcguire@glasgow.ac.uk::f0259e07-d050-4a2d-bb60-56c16c85776e" providerId="AD" clId="Web-{245585C9-0E28-44DE-7CF1-C6602FFE2371}" dt="2024-09-23T11:03:50.308" v="3" actId="20577"/>
          <ac:spMkLst>
            <pc:docMk/>
            <pc:sldMk cId="1097243814" sldId="479"/>
            <ac:spMk id="2" creationId="{BCED6D11-8D2E-DA4D-98A2-908011AD76C4}"/>
          </ac:spMkLst>
        </pc:spChg>
        <pc:spChg chg="mod">
          <ac:chgData name="Robert McGuire" userId="S::robert.mcguire@glasgow.ac.uk::f0259e07-d050-4a2d-bb60-56c16c85776e" providerId="AD" clId="Web-{245585C9-0E28-44DE-7CF1-C6602FFE2371}" dt="2024-09-23T11:03:59.840" v="5" actId="20577"/>
          <ac:spMkLst>
            <pc:docMk/>
            <pc:sldMk cId="1097243814" sldId="479"/>
            <ac:spMk id="4" creationId="{DE58C308-46F8-B245-BCE1-912B1645A37E}"/>
          </ac:spMkLst>
        </pc:spChg>
      </pc:sldChg>
      <pc:sldChg chg="modNotes">
        <pc:chgData name="Robert McGuire" userId="S::robert.mcguire@glasgow.ac.uk::f0259e07-d050-4a2d-bb60-56c16c85776e" providerId="AD" clId="Web-{245585C9-0E28-44DE-7CF1-C6602FFE2371}" dt="2024-09-23T11:09:06.253" v="10"/>
        <pc:sldMkLst>
          <pc:docMk/>
          <pc:sldMk cId="318310322" sldId="48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31FF8-11DA-49C8-BD5B-27FC8CE753A6}" type="datetimeFigureOut">
              <a:rPr lang="en-GB" smtClean="0"/>
              <a:t>02/02/2025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7DEA72-6799-4B6A-8CEF-83E981515BFD}" type="slidenum">
              <a:rPr lang="en-GB" smtClean="0"/>
              <a:t>‹#›</a:t>
            </a:fld>
            <a:endParaRPr lang="en-GB"/>
          </a:p>
        </p:txBody>
      </p:sp>
    </p:spTree>
    <p:extLst>
      <p:ext uri="{BB962C8B-B14F-4D97-AF65-F5344CB8AC3E}">
        <p14:creationId xmlns:p14="http://schemas.microsoft.com/office/powerpoint/2010/main" val="307742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Please use this guidance along with accessible PowerPoint templates (see below), the PowerPoint Accessibility Checklist (Word document) and Teaching </a:t>
            </a:r>
            <a:r>
              <a:rPr lang="en-US" sz="1200" b="0" dirty="0">
                <a:latin typeface="Arial" panose="020B0604020202020204" pitchFamily="34" charset="0"/>
                <a:cs typeface="Arial" panose="020B0604020202020204" pitchFamily="34" charset="0"/>
              </a:rPr>
              <a:t>Inclusion</a:t>
            </a:r>
            <a:r>
              <a:rPr lang="en-US" sz="1200" dirty="0">
                <a:latin typeface="Arial" panose="020B0604020202020204" pitchFamily="34" charset="0"/>
                <a:cs typeface="Arial" panose="020B0604020202020204" pitchFamily="34" charset="0"/>
              </a:rPr>
              <a:t> Guidelines (Word document).</a:t>
            </a:r>
          </a:p>
          <a:p>
            <a:pPr marL="171450" indent="-1714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tx1"/>
                </a:solidFill>
                <a:latin typeface="Arial"/>
                <a:cs typeface="Arial"/>
              </a:rPr>
              <a:t>There are three types of templates according to your preference: AccessibleTemplate.potx (which has no boxes</a:t>
            </a:r>
            <a:r>
              <a:rPr lang="en-GB" dirty="0">
                <a:latin typeface="Arial"/>
                <a:cs typeface="Arial"/>
              </a:rPr>
              <a:t>,</a:t>
            </a:r>
            <a:r>
              <a:rPr lang="en-GB" sz="1200" dirty="0">
                <a:solidFill>
                  <a:schemeClr val="tx1"/>
                </a:solidFill>
                <a:latin typeface="Arial"/>
                <a:cs typeface="Arial"/>
              </a:rPr>
              <a:t> like this presentation), AccessibleTemplate_WithBoxes.potx, and AccessibleTemplate_WithLinedBoxes.potx. These files with the </a:t>
            </a:r>
            <a:r>
              <a:rPr lang="en-GB" dirty="0">
                <a:latin typeface="Arial"/>
                <a:cs typeface="Arial"/>
              </a:rPr>
              <a:t>.</a:t>
            </a:r>
            <a:r>
              <a:rPr lang="en-GB" sz="1200" dirty="0" err="1">
                <a:solidFill>
                  <a:schemeClr val="tx1"/>
                </a:solidFill>
                <a:latin typeface="Arial"/>
                <a:cs typeface="Arial"/>
              </a:rPr>
              <a:t>potx</a:t>
            </a:r>
            <a:r>
              <a:rPr lang="en-GB" sz="1200" dirty="0">
                <a:solidFill>
                  <a:schemeClr val="tx1"/>
                </a:solidFill>
                <a:latin typeface="Arial"/>
                <a:cs typeface="Arial"/>
              </a:rPr>
              <a:t> extension are accessible PowerPoint design </a:t>
            </a:r>
            <a:r>
              <a:rPr lang="en-GB" dirty="0">
                <a:latin typeface="Arial"/>
                <a:cs typeface="Arial"/>
              </a:rPr>
              <a:t>templates</a:t>
            </a:r>
            <a:r>
              <a:rPr lang="en-GB" sz="1200" dirty="0">
                <a:solidFill>
                  <a:schemeClr val="tx1"/>
                </a:solidFill>
                <a:latin typeface="Arial"/>
                <a:cs typeface="Arial"/>
              </a:rPr>
              <a:t>, which can be used to make a new accessible presentation or make your pre-existing presentations more accessible. (See slides 20-24.)</a:t>
            </a:r>
          </a:p>
          <a:p>
            <a:pPr marL="171450" indent="-1714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tx1"/>
                </a:solidFill>
                <a:latin typeface="Arial"/>
                <a:cs typeface="Arial"/>
              </a:rPr>
              <a:t>If you would like to use accessible PowerPoint slides with the University logo, please use the </a:t>
            </a:r>
            <a:r>
              <a:rPr lang="en-GB" sz="1200" dirty="0" err="1">
                <a:solidFill>
                  <a:schemeClr val="tx1"/>
                </a:solidFill>
                <a:latin typeface="Arial"/>
                <a:cs typeface="Arial"/>
              </a:rPr>
              <a:t>UofG</a:t>
            </a:r>
            <a:r>
              <a:rPr lang="en-GB" sz="1200" dirty="0">
                <a:solidFill>
                  <a:schemeClr val="tx1"/>
                </a:solidFill>
                <a:latin typeface="Arial"/>
                <a:cs typeface="Arial"/>
              </a:rPr>
              <a:t> marketing slides and accessible templates at https://www.gla.ac.uk/myglasgow/staff/brandtoolkit/resources/promotionalmaterials/powerpoint/ .</a:t>
            </a:r>
            <a:endParaRPr lang="en-US" sz="1200" dirty="0">
              <a:solidFill>
                <a:schemeClr val="tx1"/>
              </a:solidFill>
              <a:latin typeface="Arial"/>
              <a:cs typeface="Arial"/>
            </a:endParaRPr>
          </a:p>
          <a:p>
            <a:pPr marL="171450" indent="-1714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GB" sz="2800" dirty="0"/>
              <a:t>This is an accessible presentation in 16:9 ratio, since </a:t>
            </a:r>
            <a:r>
              <a:rPr lang="en-GB" sz="1400" dirty="0">
                <a:solidFill>
                  <a:schemeClr val="tx1"/>
                </a:solidFill>
                <a:latin typeface="Arial" panose="020B0604020202020204" pitchFamily="34" charset="0"/>
                <a:cs typeface="Arial" panose="020B0604020202020204" pitchFamily="34" charset="0"/>
              </a:rPr>
              <a:t>the majority of modern screens are in 16:9 ratio (making that the standard). However, there will be students who do not have a device with a modern screen, and </a:t>
            </a:r>
            <a:r>
              <a:rPr lang="en-GB" sz="1200" dirty="0">
                <a:solidFill>
                  <a:schemeClr val="tx1"/>
                </a:solidFill>
                <a:latin typeface="Arial" panose="020B0604020202020204" pitchFamily="34" charset="0"/>
                <a:cs typeface="Arial" panose="020B0604020202020204" pitchFamily="34" charset="0"/>
              </a:rPr>
              <a:t>it is good practice to make presentations available in 4:3 as well. To change the ratio, click Design on the left-hand side of the ribbon, then Slide Size on the right and select Standard (4:3).</a:t>
            </a:r>
          </a:p>
          <a:p>
            <a:pPr marL="171450" indent="-171450">
              <a:lnSpc>
                <a:spcPct val="150000"/>
              </a:lnSpc>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200" dirty="0">
                <a:latin typeface="Arial" panose="020B0604020202020204" pitchFamily="34" charset="0"/>
                <a:cs typeface="Arial" panose="020B0604020202020204" pitchFamily="34" charset="0"/>
              </a:rPr>
              <a:t>This project was made possible through the College of Arts and Humanities Learning and Teaching Development Fund. </a:t>
            </a:r>
          </a:p>
          <a:p>
            <a:pPr marL="171450" indent="-171450">
              <a:lnSpc>
                <a:spcPct val="150000"/>
              </a:lnSpc>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628650" lvl="1" indent="-171450">
              <a:lnSpc>
                <a:spcPct val="150000"/>
              </a:lnSpc>
              <a:buFont typeface="Arial" panose="020B0604020202020204" pitchFamily="34" charset="0"/>
              <a:buChar char="•"/>
            </a:pPr>
            <a:r>
              <a:rPr lang="en-US" sz="1200" dirty="0">
                <a:latin typeface="Arial"/>
                <a:cs typeface="Arial"/>
              </a:rPr>
              <a:t>The slides were designed by Wren Alvarado (intern) and Saeko Yazaki (Theology and Religious Studies) with support from and in consultation with members of the School of Critical Studies Equality Diversity Inclusion Team and its Accessibility &amp; Inclusivity Development working group (Matthew Creasey; Rhona Brown, Clara Cohen, Fraser Dallachy, Colin Herd, Henry Ivry, Mark Law, Kirsteen McCue and Ronnie Young), colleagues from different units (Kevin Crawford and Robert McGuire (Disability Service), Katie Farrell (Equality &amp; Diversity Unit), Dustin Hosseini (Learning Innovation Support Unit), Pete Howard (Marketing &amp; Communications), John Maguire and Gordon Mcleod (</a:t>
            </a:r>
            <a:r>
              <a:rPr lang="en-US" sz="1200" dirty="0" err="1">
                <a:latin typeface="Arial"/>
                <a:cs typeface="Arial"/>
              </a:rPr>
              <a:t>CoAH</a:t>
            </a:r>
            <a:r>
              <a:rPr lang="en-US" sz="1200" dirty="0">
                <a:latin typeface="Arial"/>
                <a:cs typeface="Arial"/>
              </a:rPr>
              <a:t> Learning Technologists), Drew McConnell (Digital Accessibility) and Katharine Terrell (Academic and Digital Development)), </a:t>
            </a:r>
            <a:r>
              <a:rPr lang="en-GB" sz="1200" b="0" i="0" u="none" strike="noStrike" dirty="0">
                <a:solidFill>
                  <a:srgbClr val="004977"/>
                </a:solidFill>
                <a:effectLst/>
                <a:latin typeface="Arial"/>
                <a:cs typeface="Arial"/>
              </a:rPr>
              <a:t>Léon Franzen</a:t>
            </a:r>
            <a:r>
              <a:rPr lang="en-GB" sz="1200" b="0" dirty="0">
                <a:effectLst/>
                <a:latin typeface="Arial"/>
                <a:ea typeface="Yu Mincho"/>
                <a:cs typeface="Arial"/>
              </a:rPr>
              <a:t> (Clinician scientist),</a:t>
            </a:r>
            <a:r>
              <a:rPr lang="en-US" sz="1200" dirty="0">
                <a:latin typeface="Arial"/>
                <a:cs typeface="Arial"/>
              </a:rPr>
              <a:t> as well as a student focus group (</a:t>
            </a:r>
            <a:r>
              <a:rPr lang="en-GB" sz="1200" dirty="0">
                <a:effectLst/>
                <a:latin typeface="Arial"/>
                <a:ea typeface="Yu Mincho"/>
                <a:cs typeface="Arial"/>
              </a:rPr>
              <a:t>Nate Haj Bakir, </a:t>
            </a:r>
            <a:r>
              <a:rPr lang="en-US" sz="1200" dirty="0">
                <a:latin typeface="Arial"/>
                <a:cs typeface="Arial"/>
              </a:rPr>
              <a:t>Ashley Brown, Murphy Farrell and </a:t>
            </a:r>
            <a:r>
              <a:rPr lang="en-GB" sz="1200" dirty="0">
                <a:effectLst/>
                <a:latin typeface="Arial"/>
                <a:ea typeface="Yu Mincho"/>
                <a:cs typeface="Arial"/>
              </a:rPr>
              <a:t>Michael McIntyre-Hunt). We would like to thank everyone for their useful feedback. </a:t>
            </a:r>
            <a:endParaRPr lang="en-US" sz="1200" b="0" dirty="0">
              <a:effectLst/>
              <a:latin typeface="Arial"/>
              <a:ea typeface="Yu Mincho"/>
              <a:cs typeface="Arial"/>
            </a:endParaRPr>
          </a:p>
          <a:p>
            <a:pPr marL="171450" lvl="0" indent="-171450">
              <a:lnSpc>
                <a:spcPct val="150000"/>
              </a:lnSpc>
              <a:buFont typeface="Arial" panose="020B0604020202020204" pitchFamily="34" charset="0"/>
              <a:buChar char="•"/>
            </a:pPr>
            <a:endParaRPr lang="en-GB" sz="1200" b="0" dirty="0">
              <a:effectLst/>
              <a:latin typeface="Arial" panose="020B0604020202020204" pitchFamily="34" charset="0"/>
              <a:ea typeface="Yu Mincho" panose="02020400000000000000" pitchFamily="18" charset="-128"/>
              <a:cs typeface="Arial" panose="020B0604020202020204" pitchFamily="34" charset="0"/>
            </a:endParaRPr>
          </a:p>
          <a:p>
            <a:pPr marL="0" lvl="0" indent="0">
              <a:lnSpc>
                <a:spcPct val="150000"/>
              </a:lnSpc>
              <a:buFont typeface="Arial" panose="020B0604020202020204" pitchFamily="34" charset="0"/>
              <a:buNone/>
            </a:pPr>
            <a:r>
              <a:rPr lang="en-GB" sz="1200" b="0" dirty="0">
                <a:effectLst/>
                <a:latin typeface="Arial" panose="020B0604020202020204" pitchFamily="34" charset="0"/>
                <a:ea typeface="Yu Mincho" panose="02020400000000000000" pitchFamily="18" charset="-128"/>
                <a:cs typeface="Arial" panose="020B0604020202020204" pitchFamily="34" charset="0"/>
              </a:rPr>
              <a:t>Last </a:t>
            </a:r>
            <a:r>
              <a:rPr lang="en-GB" sz="1200" b="0">
                <a:effectLst/>
                <a:latin typeface="Arial" panose="020B0604020202020204" pitchFamily="34" charset="0"/>
                <a:ea typeface="Yu Mincho" panose="02020400000000000000" pitchFamily="18" charset="-128"/>
                <a:cs typeface="Arial" panose="020B0604020202020204" pitchFamily="34" charset="0"/>
              </a:rPr>
              <a:t>updated 02/02/25</a:t>
            </a:r>
            <a:endParaRPr lang="en-US" sz="1200" b="0" dirty="0">
              <a:effectLst/>
              <a:latin typeface="Arial" panose="020B0604020202020204" pitchFamily="34" charset="0"/>
              <a:ea typeface="Yu Mincho" panose="02020400000000000000" pitchFamily="18" charset="-128"/>
              <a:cs typeface="Arial" panose="020B0604020202020204" pitchFamily="34" charset="0"/>
            </a:endParaRPr>
          </a:p>
        </p:txBody>
      </p:sp>
      <p:sp>
        <p:nvSpPr>
          <p:cNvPr id="4" name="Slide Number Placeholder 3"/>
          <p:cNvSpPr>
            <a:spLocks noGrp="1"/>
          </p:cNvSpPr>
          <p:nvPr>
            <p:ph type="sldNum" sz="quarter" idx="5"/>
          </p:nvPr>
        </p:nvSpPr>
        <p:spPr/>
        <p:txBody>
          <a:bodyPr/>
          <a:lstStyle/>
          <a:p>
            <a:fld id="{FD7DEA72-6799-4B6A-8CEF-83E981515BFD}" type="slidenum">
              <a:rPr lang="en-GB" smtClean="0"/>
              <a:t>1</a:t>
            </a:fld>
            <a:endParaRPr lang="en-GB"/>
          </a:p>
        </p:txBody>
      </p:sp>
    </p:spTree>
    <p:extLst>
      <p:ext uri="{BB962C8B-B14F-4D97-AF65-F5344CB8AC3E}">
        <p14:creationId xmlns:p14="http://schemas.microsoft.com/office/powerpoint/2010/main" val="2140802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Depending on the background colour, you can choose a very dark grey for the font in order to avoid the harsh contrast.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Text boxes over images and patterned backgrounds should have a background fill for readability. Right click on the box and select Fill.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This link is to download Colour Contrast Analyzer ( https://www.tpgi.com/color-contrast-checker ), where you can check the contrast between your background and font colours.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Please refer to Web Content Accessibility Guidelines ( https://www.w3.org/WAI/standards-guidelines/wcag ) to learn more about a contrast ratio ( https://www.w3.org/WAI/WCAG21/Understanding/contrast-minimum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5"/>
          </p:nvPr>
        </p:nvSpPr>
        <p:spPr/>
        <p:txBody>
          <a:bodyPr/>
          <a:lstStyle/>
          <a:p>
            <a:fld id="{FD7DEA72-6799-4B6A-8CEF-83E981515BFD}" type="slidenum">
              <a:rPr lang="en-GB" smtClean="0"/>
              <a:t>12</a:t>
            </a:fld>
            <a:endParaRPr lang="en-GB"/>
          </a:p>
        </p:txBody>
      </p:sp>
    </p:spTree>
    <p:extLst>
      <p:ext uri="{BB962C8B-B14F-4D97-AF65-F5344CB8AC3E}">
        <p14:creationId xmlns:p14="http://schemas.microsoft.com/office/powerpoint/2010/main" val="487093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a:t>
            </a:r>
            <a:r>
              <a:rPr lang="en-US" dirty="0" err="1"/>
              <a:t>colour</a:t>
            </a:r>
            <a:r>
              <a:rPr lang="en-US" dirty="0"/>
              <a:t> combinations to avoid:</a:t>
            </a:r>
          </a:p>
          <a:p>
            <a:pPr marL="171450"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Green &amp; red (this combination is affected by the most common type of </a:t>
            </a:r>
            <a:r>
              <a:rPr lang="en-US" dirty="0" err="1"/>
              <a:t>colour</a:t>
            </a:r>
            <a:r>
              <a:rPr lang="en-US" dirty="0"/>
              <a:t> blindness)</a:t>
            </a:r>
          </a:p>
          <a:p>
            <a:pPr marL="628650" lvl="1" indent="-171450">
              <a:buFont typeface="Arial" panose="020B0604020202020204" pitchFamily="34" charset="0"/>
              <a:buChar char="•"/>
            </a:pPr>
            <a:r>
              <a:rPr lang="en-US" dirty="0"/>
              <a:t>Green &amp; brown</a:t>
            </a:r>
          </a:p>
          <a:p>
            <a:pPr marL="628650" lvl="1" indent="-171450">
              <a:buFont typeface="Arial" panose="020B0604020202020204" pitchFamily="34" charset="0"/>
              <a:buChar char="•"/>
            </a:pPr>
            <a:r>
              <a:rPr lang="en-US" dirty="0"/>
              <a:t>Green &amp; blue</a:t>
            </a:r>
          </a:p>
          <a:p>
            <a:pPr marL="628650" lvl="1" indent="-171450">
              <a:buFont typeface="Arial" panose="020B0604020202020204" pitchFamily="34" charset="0"/>
              <a:buChar char="•"/>
            </a:pPr>
            <a:r>
              <a:rPr lang="en-US" dirty="0"/>
              <a:t>Green &amp; gray</a:t>
            </a:r>
          </a:p>
          <a:p>
            <a:pPr marL="628650" lvl="1" indent="-171450">
              <a:buFont typeface="Arial" panose="020B0604020202020204" pitchFamily="34" charset="0"/>
              <a:buChar char="•"/>
            </a:pPr>
            <a:r>
              <a:rPr lang="en-US" dirty="0"/>
              <a:t>Green &amp; black</a:t>
            </a:r>
          </a:p>
          <a:p>
            <a:pPr marL="628650" lvl="1" indent="-171450">
              <a:buFont typeface="Arial" panose="020B0604020202020204" pitchFamily="34" charset="0"/>
              <a:buChar char="•"/>
            </a:pPr>
            <a:r>
              <a:rPr lang="en-US" dirty="0"/>
              <a:t>Blue &amp; gray</a:t>
            </a:r>
          </a:p>
          <a:p>
            <a:pPr marL="628650" lvl="1" indent="-171450">
              <a:buFont typeface="Arial" panose="020B0604020202020204" pitchFamily="34" charset="0"/>
              <a:buChar char="•"/>
            </a:pPr>
            <a:r>
              <a:rPr lang="en-US" dirty="0"/>
              <a:t>Blue &amp; purple</a:t>
            </a:r>
            <a:endParaRPr lang="en-US" sz="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1800" dirty="0">
              <a:solidFill>
                <a:schemeClr val="tx1"/>
              </a:solidFill>
              <a:effectLst/>
              <a:latin typeface="+mn-lt"/>
              <a:ea typeface="+mn-ea"/>
              <a:cs typeface="+mn-cs"/>
            </a:endParaRPr>
          </a:p>
          <a:p>
            <a:pPr marL="171450" lvl="0" indent="-171450">
              <a:buFont typeface="Arial" panose="020B0604020202020204" pitchFamily="34" charset="0"/>
              <a:buChar char="•"/>
            </a:pPr>
            <a:r>
              <a:rPr lang="en-US" sz="1800" dirty="0">
                <a:solidFill>
                  <a:schemeClr val="tx1"/>
                </a:solidFill>
                <a:effectLst/>
                <a:latin typeface="+mn-lt"/>
                <a:ea typeface="+mn-ea"/>
                <a:cs typeface="+mn-cs"/>
              </a:rPr>
              <a:t>You can see various </a:t>
            </a:r>
            <a:r>
              <a:rPr lang="en-US" sz="1800" dirty="0" err="1">
                <a:solidFill>
                  <a:schemeClr val="tx1"/>
                </a:solidFill>
                <a:effectLst/>
                <a:latin typeface="+mn-lt"/>
                <a:ea typeface="+mn-ea"/>
                <a:cs typeface="+mn-cs"/>
              </a:rPr>
              <a:t>colour</a:t>
            </a:r>
            <a:r>
              <a:rPr lang="en-US" sz="1800" dirty="0">
                <a:solidFill>
                  <a:schemeClr val="tx1"/>
                </a:solidFill>
                <a:effectLst/>
                <a:latin typeface="+mn-lt"/>
                <a:ea typeface="+mn-ea"/>
                <a:cs typeface="+mn-cs"/>
              </a:rPr>
              <a:t> palettes for </a:t>
            </a:r>
            <a:r>
              <a:rPr lang="en-US" sz="1800" dirty="0" err="1">
                <a:solidFill>
                  <a:schemeClr val="tx1"/>
                </a:solidFill>
                <a:effectLst/>
                <a:latin typeface="+mn-lt"/>
                <a:ea typeface="+mn-ea"/>
                <a:cs typeface="+mn-cs"/>
              </a:rPr>
              <a:t>colour</a:t>
            </a:r>
            <a:r>
              <a:rPr lang="en-US" sz="1800" dirty="0">
                <a:solidFill>
                  <a:schemeClr val="tx1"/>
                </a:solidFill>
                <a:effectLst/>
                <a:latin typeface="+mn-lt"/>
                <a:ea typeface="+mn-ea"/>
                <a:cs typeface="+mn-cs"/>
              </a:rPr>
              <a:t> blindness in this link ( https://mk.bcgsc.ca/colorblind/palettes.mhtml ). </a:t>
            </a:r>
          </a:p>
          <a:p>
            <a:pPr marL="171450" lvl="0" indent="-171450">
              <a:buFont typeface="Arial" panose="020B0604020202020204" pitchFamily="34" charset="0"/>
              <a:buChar char="•"/>
            </a:pPr>
            <a:endParaRPr lang="en-US" sz="18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dirty="0">
                <a:solidFill>
                  <a:srgbClr val="1E1E1E"/>
                </a:solidFill>
                <a:effectLst/>
                <a:latin typeface="Segoe UI" panose="020B0502040204020203" pitchFamily="34" charset="0"/>
              </a:rPr>
              <a:t>In general, it is better to avoid conveying meaning through colour only, as an audience member with </a:t>
            </a:r>
            <a:r>
              <a:rPr lang="en-GB" sz="1800" b="0" i="0" u="none" strike="noStrike" dirty="0" err="1">
                <a:solidFill>
                  <a:srgbClr val="1E1E1E"/>
                </a:solidFill>
                <a:effectLst/>
                <a:latin typeface="Segoe UI" panose="020B0502040204020203" pitchFamily="34" charset="0"/>
              </a:rPr>
              <a:t>colourblindness</a:t>
            </a:r>
            <a:r>
              <a:rPr lang="en-GB" sz="1800" b="0" i="0" u="none" strike="noStrike" dirty="0">
                <a:solidFill>
                  <a:srgbClr val="1E1E1E"/>
                </a:solidFill>
                <a:effectLst/>
                <a:latin typeface="Segoe UI" panose="020B0502040204020203" pitchFamily="34" charset="0"/>
              </a:rPr>
              <a:t> may not be able to discern the intended meaning. </a:t>
            </a:r>
          </a:p>
          <a:p>
            <a:pPr marL="171450" lvl="0" indent="-171450">
              <a:buFont typeface="Arial" panose="020B0604020202020204" pitchFamily="34" charset="0"/>
              <a:buChar char="•"/>
            </a:pPr>
            <a:endParaRPr lang="en-US" sz="18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D7DEA72-6799-4B6A-8CEF-83E981515BFD}" type="slidenum">
              <a:rPr lang="en-GB" smtClean="0"/>
              <a:t>13</a:t>
            </a:fld>
            <a:endParaRPr lang="en-GB"/>
          </a:p>
        </p:txBody>
      </p:sp>
    </p:spTree>
    <p:extLst>
      <p:ext uri="{BB962C8B-B14F-4D97-AF65-F5344CB8AC3E}">
        <p14:creationId xmlns:p14="http://schemas.microsoft.com/office/powerpoint/2010/main" val="4103796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PowerPoint presentations can be used in different ways; e.g. to present out loud to an audience, or to be read or listened to by an individual person in their own time. For the former case in particular, it is important to avoid complex, busy slides which may create a cognitive overload, since the audience will have to read the text, and/or process visuals, while listening.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For oral presentations, make sure your slides are simple, so that people can process both spoken words and text/visuals more effectively.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 titling custom will allow screen reader users to keep track of what slide they are on and where they are in the content.</a:t>
            </a:r>
          </a:p>
        </p:txBody>
      </p:sp>
      <p:sp>
        <p:nvSpPr>
          <p:cNvPr id="4" name="Slide Number Placeholder 3"/>
          <p:cNvSpPr>
            <a:spLocks noGrp="1"/>
          </p:cNvSpPr>
          <p:nvPr>
            <p:ph type="sldNum" sz="quarter" idx="5"/>
          </p:nvPr>
        </p:nvSpPr>
        <p:spPr/>
        <p:txBody>
          <a:bodyPr/>
          <a:lstStyle/>
          <a:p>
            <a:fld id="{FD7DEA72-6799-4B6A-8CEF-83E981515BFD}" type="slidenum">
              <a:rPr lang="en-GB" smtClean="0"/>
              <a:t>14</a:t>
            </a:fld>
            <a:endParaRPr lang="en-GB"/>
          </a:p>
        </p:txBody>
      </p:sp>
    </p:spTree>
    <p:extLst>
      <p:ext uri="{BB962C8B-B14F-4D97-AF65-F5344CB8AC3E}">
        <p14:creationId xmlns:p14="http://schemas.microsoft.com/office/powerpoint/2010/main" val="4044248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a:ea typeface="Yu Gothic"/>
                <a:cs typeface="Calibri"/>
              </a:rPr>
              <a:t>Make sure that the description of hyperlinks make sense on it own. If the link text is ‘click here’, the screen reader will say ‘link click here’ and the user will have no idea what the linked page is. </a:t>
            </a:r>
            <a:endParaRPr lang="en-GB" dirty="0">
              <a:latin typeface="Calibri"/>
              <a:ea typeface="Yu Gothic"/>
              <a:cs typeface="Calibri"/>
            </a:endParaRPr>
          </a:p>
        </p:txBody>
      </p:sp>
      <p:sp>
        <p:nvSpPr>
          <p:cNvPr id="4" name="Slide Number Placeholder 3"/>
          <p:cNvSpPr>
            <a:spLocks noGrp="1"/>
          </p:cNvSpPr>
          <p:nvPr>
            <p:ph type="sldNum" sz="quarter" idx="5"/>
          </p:nvPr>
        </p:nvSpPr>
        <p:spPr/>
        <p:txBody>
          <a:bodyPr/>
          <a:lstStyle/>
          <a:p>
            <a:fld id="{FD7DEA72-6799-4B6A-8CEF-83E981515BFD}" type="slidenum">
              <a:rPr lang="en-GB" smtClean="0"/>
              <a:t>16</a:t>
            </a:fld>
            <a:endParaRPr lang="en-GB"/>
          </a:p>
        </p:txBody>
      </p:sp>
    </p:spTree>
    <p:extLst>
      <p:ext uri="{BB962C8B-B14F-4D97-AF65-F5344CB8AC3E}">
        <p14:creationId xmlns:p14="http://schemas.microsoft.com/office/powerpoint/2010/main" val="2347672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D7DEA72-6799-4B6A-8CEF-83E981515BFD}" type="slidenum">
              <a:rPr lang="en-GB" smtClean="0"/>
              <a:t>17</a:t>
            </a:fld>
            <a:endParaRPr lang="en-GB"/>
          </a:p>
        </p:txBody>
      </p:sp>
    </p:spTree>
    <p:extLst>
      <p:ext uri="{BB962C8B-B14F-4D97-AF65-F5344CB8AC3E}">
        <p14:creationId xmlns:p14="http://schemas.microsoft.com/office/powerpoint/2010/main" val="633026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E692B-4ABB-DDF7-12AF-255EB41470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6985A8-5F94-967D-9620-6BAFC33799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FCAA31-D20A-AA60-EC9F-F8BBEDCD43DB}"/>
              </a:ext>
            </a:extLst>
          </p:cNvPr>
          <p:cNvSpPr>
            <a:spLocks noGrp="1"/>
          </p:cNvSpPr>
          <p:nvPr>
            <p:ph type="body" idx="1"/>
          </p:nvPr>
        </p:nvSpPr>
        <p:spPr/>
        <p:txBody>
          <a:bodyPr/>
          <a:lstStyle/>
          <a:p>
            <a:pPr marL="171450" indent="-171450">
              <a:buFont typeface="Arial" panose="020B0604020202020204" pitchFamily="34" charset="0"/>
              <a:buChar char="•"/>
            </a:pPr>
            <a:r>
              <a:rPr lang="en-GB" b="0" i="0" u="none" strike="noStrike" dirty="0">
                <a:solidFill>
                  <a:srgbClr val="1E1E1E"/>
                </a:solidFill>
                <a:effectLst/>
                <a:latin typeface="Segoe UI" panose="020B0502040204020203" pitchFamily="34" charset="0"/>
              </a:rPr>
              <a:t>Screen readers keep track of their location in a table by counting table cells. </a:t>
            </a:r>
          </a:p>
          <a:p>
            <a:pPr marL="171450" indent="-171450">
              <a:buFont typeface="Arial" panose="020B0604020202020204" pitchFamily="34" charset="0"/>
              <a:buChar char="•"/>
            </a:pPr>
            <a:endParaRPr lang="en-GB" b="0" i="0" u="none" strike="noStrike" dirty="0">
              <a:solidFill>
                <a:srgbClr val="1E1E1E"/>
              </a:solidFill>
              <a:effectLst/>
              <a:latin typeface="Segoe UI" panose="020B0502040204020203" pitchFamily="34" charset="0"/>
            </a:endParaRPr>
          </a:p>
          <a:p>
            <a:pPr marL="171450" indent="-171450">
              <a:buFont typeface="Arial" panose="020B0604020202020204" pitchFamily="34" charset="0"/>
              <a:buChar char="•"/>
            </a:pPr>
            <a:r>
              <a:rPr lang="en-GB" b="0" i="0" u="none" strike="noStrike" dirty="0">
                <a:solidFill>
                  <a:srgbClr val="1E1E1E"/>
                </a:solidFill>
                <a:effectLst/>
                <a:latin typeface="Segoe UI" panose="020B0502040204020203" pitchFamily="34" charset="0"/>
              </a:rPr>
              <a:t>If a table is nested within another table or if a cell is merged or split, the screen reader loses count and cannot provide helpful information about the table after that point. </a:t>
            </a:r>
          </a:p>
          <a:p>
            <a:pPr marL="171450" indent="-171450">
              <a:buFont typeface="Arial" panose="020B0604020202020204" pitchFamily="34" charset="0"/>
              <a:buChar char="•"/>
            </a:pPr>
            <a:endParaRPr lang="en-GB" b="0" i="0" u="none" strike="noStrike" dirty="0">
              <a:solidFill>
                <a:srgbClr val="1E1E1E"/>
              </a:solidFill>
              <a:effectLst/>
              <a:latin typeface="Segoe UI" panose="020B0502040204020203" pitchFamily="34" charset="0"/>
            </a:endParaRPr>
          </a:p>
          <a:p>
            <a:pPr marL="171450" indent="-171450">
              <a:buFont typeface="Arial" panose="020B0604020202020204" pitchFamily="34" charset="0"/>
              <a:buChar char="•"/>
            </a:pPr>
            <a:r>
              <a:rPr lang="en-GB" b="0" i="0" u="none" strike="noStrike" dirty="0">
                <a:solidFill>
                  <a:srgbClr val="1E1E1E"/>
                </a:solidFill>
                <a:effectLst/>
                <a:latin typeface="Segoe UI" panose="020B0502040204020203" pitchFamily="34" charset="0"/>
              </a:rPr>
              <a:t>Blank cells in a table could also mislead someone using a screen reader into thinking that there is nothing more in the table. </a:t>
            </a:r>
          </a:p>
          <a:p>
            <a:pPr marL="171450" indent="-171450">
              <a:buFont typeface="Arial" panose="020B0604020202020204" pitchFamily="34" charset="0"/>
              <a:buChar char="•"/>
            </a:pPr>
            <a:endParaRPr lang="en-GB" b="0" i="0" u="none" strike="noStrike" dirty="0">
              <a:solidFill>
                <a:srgbClr val="1E1E1E"/>
              </a:solidFill>
              <a:effectLst/>
              <a:latin typeface="Segoe UI" panose="020B0502040204020203" pitchFamily="34" charset="0"/>
            </a:endParaRPr>
          </a:p>
          <a:p>
            <a:pPr marL="171450" indent="-171450">
              <a:buFont typeface="Arial" panose="020B0604020202020204" pitchFamily="34" charset="0"/>
              <a:buChar char="•"/>
            </a:pPr>
            <a:r>
              <a:rPr lang="en-GB" b="0" i="0" u="none" strike="noStrike" dirty="0">
                <a:solidFill>
                  <a:srgbClr val="1E1E1E"/>
                </a:solidFill>
                <a:effectLst/>
                <a:latin typeface="Segoe UI" panose="020B0502040204020203" pitchFamily="34" charset="0"/>
              </a:rPr>
              <a:t>Use a simple table structure for data only and specify column header information. Screen readers also use header information to identify rows and columns.</a:t>
            </a:r>
          </a:p>
          <a:p>
            <a:pPr marL="0" indent="0">
              <a:buFont typeface="Arial" panose="020B0604020202020204" pitchFamily="34" charset="0"/>
              <a:buNone/>
            </a:pPr>
            <a:endParaRPr lang="en-GB" b="0" i="0" u="none" strike="noStrike" dirty="0">
              <a:solidFill>
                <a:srgbClr val="1E1E1E"/>
              </a:solidFill>
              <a:effectLst/>
              <a:latin typeface="Segoe UI" panose="020B0502040204020203" pitchFamily="34" charset="0"/>
            </a:endParaRPr>
          </a:p>
          <a:p>
            <a:pPr marL="171450" indent="-171450">
              <a:buFont typeface="Arial" panose="020B0604020202020204" pitchFamily="34" charset="0"/>
              <a:buChar char="•"/>
            </a:pPr>
            <a:r>
              <a:rPr lang="en-GB" b="0" i="0" u="none" strike="noStrike" dirty="0">
                <a:solidFill>
                  <a:srgbClr val="1E1E1E"/>
                </a:solidFill>
                <a:effectLst/>
                <a:latin typeface="Segoe UI" panose="020B0502040204020203" pitchFamily="34" charset="0"/>
              </a:rPr>
              <a:t>This information is based on a Microsoft Support page. Please read more information on tables here, as well as accessible PowerPoint in general ( https://support.microsoft.com/en-gb/office/make-your-powerpoint-presentations-accessible-to-people-with-disabilities-6f7772b2-2f33-4bd2-8ca7-dae3b2b3ef25#bkmk_tableswin ).</a:t>
            </a:r>
            <a:endParaRPr lang="en-US" dirty="0"/>
          </a:p>
        </p:txBody>
      </p:sp>
      <p:sp>
        <p:nvSpPr>
          <p:cNvPr id="4" name="Slide Number Placeholder 3">
            <a:extLst>
              <a:ext uri="{FF2B5EF4-FFF2-40B4-BE49-F238E27FC236}">
                <a16:creationId xmlns:a16="http://schemas.microsoft.com/office/drawing/2014/main" id="{BD3599B8-2B6D-5F60-83BD-77C10EEF0D32}"/>
              </a:ext>
            </a:extLst>
          </p:cNvPr>
          <p:cNvSpPr>
            <a:spLocks noGrp="1"/>
          </p:cNvSpPr>
          <p:nvPr>
            <p:ph type="sldNum" sz="quarter" idx="5"/>
          </p:nvPr>
        </p:nvSpPr>
        <p:spPr/>
        <p:txBody>
          <a:bodyPr/>
          <a:lstStyle/>
          <a:p>
            <a:fld id="{FD7DEA72-6799-4B6A-8CEF-83E981515BFD}" type="slidenum">
              <a:rPr lang="en-GB" smtClean="0"/>
              <a:t>18</a:t>
            </a:fld>
            <a:endParaRPr lang="en-GB"/>
          </a:p>
        </p:txBody>
      </p:sp>
    </p:spTree>
    <p:extLst>
      <p:ext uri="{BB962C8B-B14F-4D97-AF65-F5344CB8AC3E}">
        <p14:creationId xmlns:p14="http://schemas.microsoft.com/office/powerpoint/2010/main" val="2155345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fontAlgn="base">
              <a:buFont typeface="Arial" panose="020B0604020202020204" pitchFamily="34" charset="0"/>
              <a:buChar char="•"/>
            </a:pPr>
            <a:r>
              <a:rPr lang="en-GB" b="0" i="0" u="none" strike="noStrike" dirty="0">
                <a:solidFill>
                  <a:srgbClr val="000000"/>
                </a:solidFill>
                <a:effectLst/>
                <a:latin typeface="Open Sans" panose="020B0606030504020204" pitchFamily="34" charset="0"/>
              </a:rPr>
              <a:t>Usually, screen reader software first reads the title of the slide, and then the elements in the order in which they were added to the slide. </a:t>
            </a:r>
          </a:p>
          <a:p>
            <a:pPr marL="171450" indent="-171450" algn="l" fontAlgn="base">
              <a:buFont typeface="Arial" panose="020B0604020202020204" pitchFamily="34" charset="0"/>
              <a:buChar char="•"/>
            </a:pPr>
            <a:endParaRPr lang="en-GB" b="0" i="0" u="none" strike="noStrike" dirty="0">
              <a:solidFill>
                <a:srgbClr val="000000"/>
              </a:solidFill>
              <a:effectLst/>
              <a:latin typeface="Open Sans" panose="020B0606030504020204" pitchFamily="34" charset="0"/>
            </a:endParaRPr>
          </a:p>
          <a:p>
            <a:pPr marL="171450" indent="-171450" algn="l" fontAlgn="base">
              <a:buFont typeface="Arial" panose="020B0604020202020204" pitchFamily="34" charset="0"/>
              <a:buChar char="•"/>
            </a:pPr>
            <a:r>
              <a:rPr lang="en-GB" b="0" i="0" u="none" strike="noStrike" dirty="0">
                <a:solidFill>
                  <a:srgbClr val="000000"/>
                </a:solidFill>
                <a:effectLst/>
                <a:latin typeface="Open Sans" panose="020B0606030504020204" pitchFamily="34" charset="0"/>
              </a:rPr>
              <a:t>The reading order of a pre-set slide is coherent; however, you may add new elements (e.g. images) or rearrange them. </a:t>
            </a:r>
          </a:p>
          <a:p>
            <a:pPr marL="171450" indent="-171450" algn="l" fontAlgn="base">
              <a:buFont typeface="Arial" panose="020B0604020202020204" pitchFamily="34" charset="0"/>
              <a:buChar char="•"/>
            </a:pPr>
            <a:endParaRPr lang="en-GB" b="0" i="0" u="none" strike="noStrike" dirty="0">
              <a:solidFill>
                <a:srgbClr val="000000"/>
              </a:solidFill>
              <a:effectLst/>
              <a:latin typeface="Open Sans" panose="020B0606030504020204" pitchFamily="34" charset="0"/>
            </a:endParaRPr>
          </a:p>
          <a:p>
            <a:pPr marL="171450" indent="-171450" algn="l" fontAlgn="base">
              <a:buFont typeface="Arial" panose="020B0604020202020204" pitchFamily="34" charset="0"/>
              <a:buChar char="•"/>
            </a:pPr>
            <a:r>
              <a:rPr lang="en-GB" b="0" i="0" u="none" strike="noStrike" dirty="0">
                <a:solidFill>
                  <a:srgbClr val="000000"/>
                </a:solidFill>
                <a:effectLst/>
                <a:latin typeface="Open Sans" panose="020B0606030504020204" pitchFamily="34" charset="0"/>
              </a:rPr>
              <a:t>To ensure the screen reader software reads the elements in the order it was intended, you should check and set the reading order.</a:t>
            </a: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Slide sections can help both you and your students to find information quickly in your presentation. </a:t>
            </a:r>
          </a:p>
        </p:txBody>
      </p:sp>
      <p:sp>
        <p:nvSpPr>
          <p:cNvPr id="4" name="Slide Number Placeholder 3"/>
          <p:cNvSpPr>
            <a:spLocks noGrp="1"/>
          </p:cNvSpPr>
          <p:nvPr>
            <p:ph type="sldNum" sz="quarter" idx="5"/>
          </p:nvPr>
        </p:nvSpPr>
        <p:spPr/>
        <p:txBody>
          <a:bodyPr/>
          <a:lstStyle/>
          <a:p>
            <a:fld id="{FD7DEA72-6799-4B6A-8CEF-83E981515BFD}" type="slidenum">
              <a:rPr lang="en-GB" smtClean="0"/>
              <a:t>19</a:t>
            </a:fld>
            <a:endParaRPr lang="en-GB"/>
          </a:p>
        </p:txBody>
      </p:sp>
    </p:spTree>
    <p:extLst>
      <p:ext uri="{BB962C8B-B14F-4D97-AF65-F5344CB8AC3E}">
        <p14:creationId xmlns:p14="http://schemas.microsoft.com/office/powerpoint/2010/main" val="2960361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a:solidFill>
                  <a:schemeClr val="tx1"/>
                </a:solidFill>
                <a:latin typeface="Arial"/>
                <a:cs typeface="Arial"/>
              </a:rPr>
              <a:t>There are three types of accessible templates (the .</a:t>
            </a:r>
            <a:r>
              <a:rPr lang="en-GB" sz="1200" err="1">
                <a:solidFill>
                  <a:schemeClr val="tx1"/>
                </a:solidFill>
                <a:latin typeface="Arial"/>
                <a:cs typeface="Arial"/>
              </a:rPr>
              <a:t>potx</a:t>
            </a:r>
            <a:r>
              <a:rPr lang="en-GB" sz="1200" dirty="0">
                <a:solidFill>
                  <a:schemeClr val="tx1"/>
                </a:solidFill>
                <a:latin typeface="Arial"/>
                <a:cs typeface="Arial"/>
              </a:rPr>
              <a:t> extension means that this file is a PowerPoint design template):</a:t>
            </a:r>
          </a:p>
          <a:p>
            <a:pPr marL="171450" indent="-171450">
              <a:buFont typeface="Arial" panose="020B0604020202020204" pitchFamily="34" charset="0"/>
              <a:buChar char="•"/>
            </a:pPr>
            <a:endParaRPr lang="en-GB" sz="12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dirty="0">
                <a:solidFill>
                  <a:schemeClr val="tx1"/>
                </a:solidFill>
                <a:latin typeface="Arial"/>
                <a:cs typeface="Arial"/>
              </a:rPr>
              <a:t>AccessibleTemplate.potx (which has no boxes in slides like this presentation)</a:t>
            </a:r>
          </a:p>
          <a:p>
            <a:pPr marL="628650" lvl="1" indent="-171450">
              <a:buFont typeface="Arial" panose="020B0604020202020204" pitchFamily="34" charset="0"/>
              <a:buChar char="•"/>
            </a:pPr>
            <a:endParaRPr lang="en-GB" sz="12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dirty="0">
                <a:solidFill>
                  <a:schemeClr val="tx1"/>
                </a:solidFill>
                <a:latin typeface="Arial"/>
                <a:cs typeface="Arial"/>
              </a:rPr>
              <a:t>AccessibleTemplate_WithBoxes.potx (slides have boxes)</a:t>
            </a:r>
          </a:p>
          <a:p>
            <a:pPr marL="628650" lvl="1" indent="-171450">
              <a:buFont typeface="Arial" panose="020B0604020202020204" pitchFamily="34" charset="0"/>
              <a:buChar char="•"/>
            </a:pPr>
            <a:endParaRPr lang="en-GB" sz="12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dirty="0">
                <a:solidFill>
                  <a:schemeClr val="tx1"/>
                </a:solidFill>
                <a:latin typeface="Arial"/>
                <a:cs typeface="Arial"/>
              </a:rPr>
              <a:t>AccessibleTemplate_WithLinedBoxes.potx (slides have lined boxes)</a:t>
            </a:r>
          </a:p>
          <a:p>
            <a:pPr marL="628650" lvl="1" indent="-171450">
              <a:buFont typeface="Arial" panose="020B0604020202020204" pitchFamily="34" charset="0"/>
              <a:buChar char="•"/>
            </a:pPr>
            <a:endParaRPr lang="en-GB" sz="1200"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a:cs typeface="Arial"/>
              </a:rPr>
              <a:t>You can download one of them, or all of them and choose the one you would like to use.</a:t>
            </a:r>
          </a:p>
        </p:txBody>
      </p:sp>
      <p:sp>
        <p:nvSpPr>
          <p:cNvPr id="4" name="Slide Number Placeholder 3"/>
          <p:cNvSpPr>
            <a:spLocks noGrp="1"/>
          </p:cNvSpPr>
          <p:nvPr>
            <p:ph type="sldNum" sz="quarter" idx="5"/>
          </p:nvPr>
        </p:nvSpPr>
        <p:spPr/>
        <p:txBody>
          <a:bodyPr/>
          <a:lstStyle/>
          <a:p>
            <a:fld id="{FD7DEA72-6799-4B6A-8CEF-83E981515BFD}" type="slidenum">
              <a:rPr lang="en-GB" smtClean="0"/>
              <a:t>20</a:t>
            </a:fld>
            <a:endParaRPr lang="en-GB"/>
          </a:p>
        </p:txBody>
      </p:sp>
    </p:spTree>
    <p:extLst>
      <p:ext uri="{BB962C8B-B14F-4D97-AF65-F5344CB8AC3E}">
        <p14:creationId xmlns:p14="http://schemas.microsoft.com/office/powerpoint/2010/main" val="3779002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chemeClr val="tx2"/>
              </a:solidFill>
            </a:endParaRPr>
          </a:p>
          <a:p>
            <a:endParaRPr lang="en-US" dirty="0"/>
          </a:p>
        </p:txBody>
      </p:sp>
      <p:sp>
        <p:nvSpPr>
          <p:cNvPr id="4" name="Slide Number Placeholder 3"/>
          <p:cNvSpPr>
            <a:spLocks noGrp="1"/>
          </p:cNvSpPr>
          <p:nvPr>
            <p:ph type="sldNum" sz="quarter" idx="5"/>
          </p:nvPr>
        </p:nvSpPr>
        <p:spPr/>
        <p:txBody>
          <a:bodyPr/>
          <a:lstStyle/>
          <a:p>
            <a:fld id="{FD7DEA72-6799-4B6A-8CEF-83E981515BFD}" type="slidenum">
              <a:rPr lang="en-GB" smtClean="0"/>
              <a:t>23</a:t>
            </a:fld>
            <a:endParaRPr lang="en-GB"/>
          </a:p>
        </p:txBody>
      </p:sp>
    </p:spTree>
    <p:extLst>
      <p:ext uri="{BB962C8B-B14F-4D97-AF65-F5344CB8AC3E}">
        <p14:creationId xmlns:p14="http://schemas.microsoft.com/office/powerpoint/2010/main" val="2502000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7DEA72-6799-4B6A-8CEF-83E981515BFD}" type="slidenum">
              <a:rPr lang="en-GB" smtClean="0"/>
              <a:t>25</a:t>
            </a:fld>
            <a:endParaRPr lang="en-GB"/>
          </a:p>
        </p:txBody>
      </p:sp>
    </p:spTree>
    <p:extLst>
      <p:ext uri="{BB962C8B-B14F-4D97-AF65-F5344CB8AC3E}">
        <p14:creationId xmlns:p14="http://schemas.microsoft.com/office/powerpoint/2010/main" val="3781738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D7DEA72-6799-4B6A-8CEF-83E981515BFD}" type="slidenum">
              <a:rPr lang="en-GB" smtClean="0"/>
              <a:t>2</a:t>
            </a:fld>
            <a:endParaRPr lang="en-GB"/>
          </a:p>
        </p:txBody>
      </p:sp>
    </p:spTree>
    <p:extLst>
      <p:ext uri="{BB962C8B-B14F-4D97-AF65-F5344CB8AC3E}">
        <p14:creationId xmlns:p14="http://schemas.microsoft.com/office/powerpoint/2010/main" val="369538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50000"/>
              </a:lnSpc>
              <a:buFont typeface="Arial" panose="020B0604020202020204" pitchFamily="34" charset="0"/>
              <a:buNone/>
            </a:pPr>
            <a:r>
              <a:rPr lang="en-US" dirty="0"/>
              <a:t>The letters read:</a:t>
            </a:r>
          </a:p>
          <a:p>
            <a:pPr>
              <a:lnSpc>
                <a:spcPct val="150000"/>
              </a:lnSpc>
            </a:pPr>
            <a:endParaRPr lang="en-US" dirty="0"/>
          </a:p>
          <a:p>
            <a:pPr>
              <a:lnSpc>
                <a:spcPct val="150000"/>
              </a:lnSpc>
            </a:pPr>
            <a:r>
              <a:rPr lang="en-US" dirty="0"/>
              <a:t>THIS TYPOGRAPHY</a:t>
            </a:r>
          </a:p>
          <a:p>
            <a:pPr>
              <a:lnSpc>
                <a:spcPct val="150000"/>
              </a:lnSpc>
            </a:pPr>
            <a:r>
              <a:rPr lang="en-US" dirty="0"/>
              <a:t>IS NOT DESIGNED</a:t>
            </a:r>
          </a:p>
          <a:p>
            <a:pPr>
              <a:lnSpc>
                <a:spcPct val="150000"/>
              </a:lnSpc>
            </a:pPr>
            <a:r>
              <a:rPr lang="en-US" dirty="0"/>
              <a:t>TO RECREATE WHAT</a:t>
            </a:r>
          </a:p>
          <a:p>
            <a:pPr>
              <a:lnSpc>
                <a:spcPct val="150000"/>
              </a:lnSpc>
            </a:pPr>
            <a:r>
              <a:rPr lang="en-US" dirty="0"/>
              <a:t>IT WOULD BE LIKE TO </a:t>
            </a:r>
          </a:p>
          <a:p>
            <a:pPr>
              <a:lnSpc>
                <a:spcPct val="150000"/>
              </a:lnSpc>
            </a:pPr>
            <a:r>
              <a:rPr lang="en-US" dirty="0"/>
              <a:t>READ TO READ IF YOU</a:t>
            </a:r>
          </a:p>
          <a:p>
            <a:pPr>
              <a:lnSpc>
                <a:spcPct val="150000"/>
              </a:lnSpc>
            </a:pPr>
            <a:r>
              <a:rPr lang="en-US" dirty="0"/>
              <a:t>WERE DYSLEXIC IT IS</a:t>
            </a:r>
          </a:p>
          <a:p>
            <a:pPr>
              <a:lnSpc>
                <a:spcPct val="150000"/>
              </a:lnSpc>
            </a:pPr>
            <a:r>
              <a:rPr lang="en-US" dirty="0"/>
              <a:t>DESIGNED TO SIMULATE</a:t>
            </a:r>
          </a:p>
          <a:p>
            <a:pPr>
              <a:lnSpc>
                <a:spcPct val="150000"/>
              </a:lnSpc>
            </a:pPr>
            <a:r>
              <a:rPr lang="en-US" dirty="0"/>
              <a:t>THE FEELING OF READING</a:t>
            </a:r>
          </a:p>
          <a:p>
            <a:pPr>
              <a:lnSpc>
                <a:spcPct val="150000"/>
              </a:lnSpc>
            </a:pPr>
            <a:r>
              <a:rPr lang="en-US" dirty="0"/>
              <a:t>WITH DYSLEXIA BY</a:t>
            </a:r>
          </a:p>
          <a:p>
            <a:pPr>
              <a:lnSpc>
                <a:spcPct val="150000"/>
              </a:lnSpc>
            </a:pPr>
            <a:r>
              <a:rPr lang="en-US" dirty="0"/>
              <a:t>SLOWING THE READING</a:t>
            </a:r>
          </a:p>
          <a:p>
            <a:pPr>
              <a:lnSpc>
                <a:spcPct val="150000"/>
              </a:lnSpc>
            </a:pPr>
            <a:r>
              <a:rPr lang="en-US" dirty="0"/>
              <a:t>TIME OF THE VIEWER</a:t>
            </a:r>
          </a:p>
          <a:p>
            <a:pPr>
              <a:lnSpc>
                <a:spcPct val="150000"/>
              </a:lnSpc>
            </a:pPr>
            <a:r>
              <a:rPr lang="en-US" dirty="0"/>
              <a:t>DOWN TO A SPEED OF</a:t>
            </a:r>
          </a:p>
          <a:p>
            <a:pPr>
              <a:lnSpc>
                <a:spcPct val="150000"/>
              </a:lnSpc>
            </a:pPr>
            <a:r>
              <a:rPr lang="en-US" dirty="0"/>
              <a:t>WHICH SOMEONE WHO</a:t>
            </a:r>
          </a:p>
          <a:p>
            <a:pPr>
              <a:lnSpc>
                <a:spcPct val="150000"/>
              </a:lnSpc>
            </a:pPr>
            <a:r>
              <a:rPr lang="en-US" dirty="0"/>
              <a:t>HAS DYSLEXIA WOULD</a:t>
            </a:r>
          </a:p>
          <a:p>
            <a:pPr>
              <a:lnSpc>
                <a:spcPct val="150000"/>
              </a:lnSpc>
            </a:pPr>
            <a:r>
              <a:rPr lang="en-US" dirty="0"/>
              <a:t>READ</a:t>
            </a:r>
          </a:p>
        </p:txBody>
      </p:sp>
      <p:sp>
        <p:nvSpPr>
          <p:cNvPr id="4" name="Slide Number Placeholder 3"/>
          <p:cNvSpPr>
            <a:spLocks noGrp="1"/>
          </p:cNvSpPr>
          <p:nvPr>
            <p:ph type="sldNum" sz="quarter" idx="5"/>
          </p:nvPr>
        </p:nvSpPr>
        <p:spPr/>
        <p:txBody>
          <a:bodyPr/>
          <a:lstStyle/>
          <a:p>
            <a:fld id="{FD7DEA72-6799-4B6A-8CEF-83E981515BFD}" type="slidenum">
              <a:rPr lang="en-GB" smtClean="0"/>
              <a:t>3</a:t>
            </a:fld>
            <a:endParaRPr lang="en-GB"/>
          </a:p>
        </p:txBody>
      </p:sp>
    </p:spTree>
    <p:extLst>
      <p:ext uri="{BB962C8B-B14F-4D97-AF65-F5344CB8AC3E}">
        <p14:creationId xmlns:p14="http://schemas.microsoft.com/office/powerpoint/2010/main" val="4013559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D7DEA72-6799-4B6A-8CEF-83E981515BFD}" type="slidenum">
              <a:rPr lang="en-GB" smtClean="0"/>
              <a:t>6</a:t>
            </a:fld>
            <a:endParaRPr lang="en-GB"/>
          </a:p>
        </p:txBody>
      </p:sp>
    </p:spTree>
    <p:extLst>
      <p:ext uri="{BB962C8B-B14F-4D97-AF65-F5344CB8AC3E}">
        <p14:creationId xmlns:p14="http://schemas.microsoft.com/office/powerpoint/2010/main" val="1889855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7DEA72-6799-4B6A-8CEF-83E981515BFD}" type="slidenum">
              <a:rPr lang="en-GB" smtClean="0"/>
              <a:t>7</a:t>
            </a:fld>
            <a:endParaRPr lang="en-GB"/>
          </a:p>
        </p:txBody>
      </p:sp>
    </p:spTree>
    <p:extLst>
      <p:ext uri="{BB962C8B-B14F-4D97-AF65-F5344CB8AC3E}">
        <p14:creationId xmlns:p14="http://schemas.microsoft.com/office/powerpoint/2010/main" val="353188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However, it should be highlighted that it is impossible to make a presentation that will suit the needs of every single learner at once. This guidance should provide you with the information you need to adapt your slides to different types of learner.</a:t>
            </a:r>
          </a:p>
        </p:txBody>
      </p:sp>
      <p:sp>
        <p:nvSpPr>
          <p:cNvPr id="4" name="Slide Number Placeholder 3"/>
          <p:cNvSpPr>
            <a:spLocks noGrp="1"/>
          </p:cNvSpPr>
          <p:nvPr>
            <p:ph type="sldNum" sz="quarter" idx="5"/>
          </p:nvPr>
        </p:nvSpPr>
        <p:spPr/>
        <p:txBody>
          <a:bodyPr/>
          <a:lstStyle/>
          <a:p>
            <a:fld id="{FD7DEA72-6799-4B6A-8CEF-83E981515BFD}" type="slidenum">
              <a:rPr lang="en-GB" smtClean="0"/>
              <a:t>8</a:t>
            </a:fld>
            <a:endParaRPr lang="en-GB"/>
          </a:p>
        </p:txBody>
      </p:sp>
    </p:spTree>
    <p:extLst>
      <p:ext uri="{BB962C8B-B14F-4D97-AF65-F5344CB8AC3E}">
        <p14:creationId xmlns:p14="http://schemas.microsoft.com/office/powerpoint/2010/main" val="1407514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8588" marR="0" lvl="0"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r>
              <a:rPr lang="en-GB" dirty="0">
                <a:solidFill>
                  <a:prstClr val="black"/>
                </a:solidFill>
                <a:ea typeface="Calibri" panose="020F0502020204030204" pitchFamily="34" charset="0"/>
              </a:rPr>
              <a:t>If you would like to c</a:t>
            </a:r>
            <a:r>
              <a:rPr kumimoji="0" lang="en-GB" b="0" i="0" u="none" strike="noStrike" kern="120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reate</a:t>
            </a: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your own preset layout: </a:t>
            </a:r>
          </a:p>
          <a:p>
            <a:pPr marL="128588" marR="0" lvl="0"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585788" marR="0" lvl="1"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Click View, Slide Master, right click on the slide list on the left side of the screen, click Insert Layout and edit to your liking. </a:t>
            </a:r>
          </a:p>
          <a:p>
            <a:pPr marL="585788" marR="0" lvl="1"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585788" marR="0" lvl="1"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Afterwards, click View again, then click Normal, and you can insert a slide with your custom layout.</a:t>
            </a:r>
          </a:p>
          <a:p>
            <a:pPr marL="585788" marR="0" lvl="1"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585788" marR="0" lvl="1"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You should then check and re-organise the reading order of the components of your slide (see Slide 19).</a:t>
            </a: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FD7DEA72-6799-4B6A-8CEF-83E981515BFD}" type="slidenum">
              <a:rPr lang="en-GB" smtClean="0"/>
              <a:t>9</a:t>
            </a:fld>
            <a:endParaRPr lang="en-GB"/>
          </a:p>
        </p:txBody>
      </p:sp>
    </p:spTree>
    <p:extLst>
      <p:ext uri="{BB962C8B-B14F-4D97-AF65-F5344CB8AC3E}">
        <p14:creationId xmlns:p14="http://schemas.microsoft.com/office/powerpoint/2010/main" val="1007628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800" dirty="0">
                <a:effectLst/>
                <a:latin typeface="Calibri"/>
                <a:ea typeface="Yu Gothic"/>
                <a:cs typeface="Calibri"/>
              </a:rPr>
              <a:t>Animations that convey more than ‘appear’ and ‘disappear’ actions can make it difficult for screen readers to understand what is happening on screen. </a:t>
            </a:r>
          </a:p>
          <a:p>
            <a:pPr marL="285750" indent="-285750">
              <a:buFont typeface="Arial" panose="020B0604020202020204" pitchFamily="34" charset="0"/>
              <a:buChar char="•"/>
            </a:pPr>
            <a:endParaRPr lang="en-GB" sz="1800" dirty="0">
              <a:effectLst/>
              <a:latin typeface="Calibri" panose="020F0502020204030204" pitchFamily="34" charset="0"/>
              <a:ea typeface="Yu Gothic" panose="020B0400000000000000" pitchFamily="34" charset="-128"/>
              <a:cs typeface="Calibri"/>
            </a:endParaRPr>
          </a:p>
          <a:p>
            <a:pPr marL="285750" indent="-285750">
              <a:buFont typeface="Arial" panose="020B0604020202020204" pitchFamily="34" charset="0"/>
              <a:buChar char="•"/>
            </a:pPr>
            <a:r>
              <a:rPr lang="en-GB" sz="1800" dirty="0">
                <a:effectLst/>
                <a:latin typeface="Calibri"/>
                <a:ea typeface="Yu Gothic"/>
                <a:cs typeface="Calibri"/>
              </a:rPr>
              <a:t>Avoid rapid transitions, animated GIFs and flashing sound effects with complex motion paths, as these can be visually distracting and overwhelming for individuals with cognitive or sensory disabilities. </a:t>
            </a:r>
          </a:p>
          <a:p>
            <a:pPr marL="285750" indent="-285750">
              <a:buFont typeface="Arial" panose="020B0604020202020204" pitchFamily="34" charset="0"/>
              <a:buChar char="•"/>
            </a:pPr>
            <a:endParaRPr lang="en-GB" sz="1800" dirty="0">
              <a:effectLst/>
              <a:latin typeface="Calibri" panose="020F0502020204030204" pitchFamily="34" charset="0"/>
              <a:ea typeface="Yu Gothic" panose="020B0400000000000000" pitchFamily="34" charset="-128"/>
              <a:cs typeface="Calibri"/>
            </a:endParaRPr>
          </a:p>
          <a:p>
            <a:pPr marL="285750" indent="-285750">
              <a:buFont typeface="Arial" panose="020B0604020202020204" pitchFamily="34" charset="0"/>
              <a:buChar char="•"/>
            </a:pPr>
            <a:r>
              <a:rPr lang="en-GB" sz="1800" dirty="0">
                <a:effectLst/>
                <a:latin typeface="Calibri"/>
                <a:ea typeface="Yu Gothic"/>
                <a:cs typeface="Calibri"/>
              </a:rPr>
              <a:t>If possible, you could create two presentations: one with essential animations and one without.</a:t>
            </a:r>
            <a:endParaRPr lang="en-US" dirty="0">
              <a:latin typeface="Calibri"/>
              <a:ea typeface="Yu Gothic"/>
              <a:cs typeface="Calibri"/>
            </a:endParaRPr>
          </a:p>
        </p:txBody>
      </p:sp>
      <p:sp>
        <p:nvSpPr>
          <p:cNvPr id="4" name="Slide Number Placeholder 3"/>
          <p:cNvSpPr>
            <a:spLocks noGrp="1"/>
          </p:cNvSpPr>
          <p:nvPr>
            <p:ph type="sldNum" sz="quarter" idx="5"/>
          </p:nvPr>
        </p:nvSpPr>
        <p:spPr/>
        <p:txBody>
          <a:bodyPr/>
          <a:lstStyle/>
          <a:p>
            <a:fld id="{FD7DEA72-6799-4B6A-8CEF-83E981515BFD}" type="slidenum">
              <a:rPr lang="en-GB" smtClean="0"/>
              <a:t>10</a:t>
            </a:fld>
            <a:endParaRPr lang="en-GB"/>
          </a:p>
        </p:txBody>
      </p:sp>
    </p:spTree>
    <p:extLst>
      <p:ext uri="{BB962C8B-B14F-4D97-AF65-F5344CB8AC3E}">
        <p14:creationId xmlns:p14="http://schemas.microsoft.com/office/powerpoint/2010/main" val="4251310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To change your font, click Home on the ribbon, then in the Font tab select your chosen font size and font face.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sz="1100" dirty="0"/>
              <a:t>Different software versions might modify font face and other formatting.</a:t>
            </a:r>
          </a:p>
        </p:txBody>
      </p:sp>
      <p:sp>
        <p:nvSpPr>
          <p:cNvPr id="4" name="Slide Number Placeholder 3"/>
          <p:cNvSpPr>
            <a:spLocks noGrp="1"/>
          </p:cNvSpPr>
          <p:nvPr>
            <p:ph type="sldNum" sz="quarter" idx="5"/>
          </p:nvPr>
        </p:nvSpPr>
        <p:spPr/>
        <p:txBody>
          <a:bodyPr/>
          <a:lstStyle/>
          <a:p>
            <a:fld id="{FD7DEA72-6799-4B6A-8CEF-83E981515BFD}" type="slidenum">
              <a:rPr lang="en-GB" smtClean="0"/>
              <a:t>11</a:t>
            </a:fld>
            <a:endParaRPr lang="en-GB"/>
          </a:p>
        </p:txBody>
      </p:sp>
    </p:spTree>
    <p:extLst>
      <p:ext uri="{BB962C8B-B14F-4D97-AF65-F5344CB8AC3E}">
        <p14:creationId xmlns:p14="http://schemas.microsoft.com/office/powerpoint/2010/main" val="1184894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51FA05-9FFB-A648-A9C3-A583B2ADDD32}"/>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a:extLst>
              <a:ext uri="{FF2B5EF4-FFF2-40B4-BE49-F238E27FC236}">
                <a16:creationId xmlns:a16="http://schemas.microsoft.com/office/drawing/2014/main" id="{2FF0ACE3-0B31-B8B1-1C2D-2BD1061924E2}"/>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E5F17032-84E1-5085-BD84-7E5B7198B8D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5484BA8-AF0B-6492-933E-14016C6EDCB4}"/>
              </a:ext>
            </a:extLst>
          </p:cNvPr>
          <p:cNvSpPr>
            <a:spLocks noGrp="1" noRot="1" noMove="1" noResize="1" noEditPoints="1" noAdjustHandles="1" noChangeArrowheads="1" noChangeShapeType="1"/>
          </p:cNvSpPr>
          <p:nvPr>
            <p:ph type="sldNum" sz="quarter" idx="12"/>
          </p:nvPr>
        </p:nvSpPr>
        <p:spPr>
          <a:ln>
            <a:noFill/>
          </a:ln>
        </p:spPr>
        <p:txBody>
          <a:bodyPr/>
          <a:lstStyle/>
          <a:p>
            <a:fld id="{7C9FDF72-34B8-4E0B-97A4-E22973DE82C1}" type="slidenum">
              <a:rPr lang="en-GB" smtClean="0"/>
              <a:t>‹#›</a:t>
            </a:fld>
            <a:endParaRPr lang="en-GB"/>
          </a:p>
        </p:txBody>
      </p:sp>
      <p:sp>
        <p:nvSpPr>
          <p:cNvPr id="7" name="Title 1">
            <a:extLst>
              <a:ext uri="{FF2B5EF4-FFF2-40B4-BE49-F238E27FC236}">
                <a16:creationId xmlns:a16="http://schemas.microsoft.com/office/drawing/2014/main" id="{A2CB05E8-A991-1721-9C5D-3E07C70D74FF}"/>
              </a:ext>
            </a:extLst>
          </p:cNvPr>
          <p:cNvSpPr>
            <a:spLocks noGrp="1" noRot="1" noMove="1" noResize="1" noEditPoints="1" noAdjustHandles="1" noChangeArrowheads="1" noChangeShapeType="1"/>
          </p:cNvSpPr>
          <p:nvPr>
            <p:ph type="title"/>
          </p:nvPr>
        </p:nvSpPr>
        <p:spPr>
          <a:xfrm>
            <a:off x="838199" y="339367"/>
            <a:ext cx="10515600" cy="1325563"/>
          </a:xfrm>
        </p:spPr>
        <p:txBody>
          <a:bodyPr/>
          <a:lstStyle/>
          <a:p>
            <a:r>
              <a:rPr lang="en-GB" dirty="0"/>
              <a:t>Click to edit Master title style</a:t>
            </a:r>
          </a:p>
        </p:txBody>
      </p:sp>
    </p:spTree>
    <p:extLst>
      <p:ext uri="{BB962C8B-B14F-4D97-AF65-F5344CB8AC3E}">
        <p14:creationId xmlns:p14="http://schemas.microsoft.com/office/powerpoint/2010/main" val="328604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24D1A-6BD9-930A-F2EA-4D76F9615EFF}"/>
              </a:ext>
            </a:extLst>
          </p:cNvPr>
          <p:cNvSpPr>
            <a:spLocks noGrp="1" noRot="1" noMove="1" noResize="1" noEditPoints="1" noAdjustHandles="1" noChangeArrowheads="1" noChangeShapeType="1"/>
          </p:cNvSpPr>
          <p:nvPr>
            <p:ph type="title"/>
          </p:nvPr>
        </p:nvSpPr>
        <p:spPr>
          <a:xfrm>
            <a:off x="838199" y="339367"/>
            <a:ext cx="10515600" cy="132556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0DF445E0-5B8A-DD42-0532-076ACED2296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B3DE674D-D313-8FB3-4147-0F5CB90D85F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548B6FB4-E414-33D1-55D3-B9E20164319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63CEFA2-E667-49D2-802C-AA4C0937F32C}"/>
              </a:ext>
            </a:extLst>
          </p:cNvPr>
          <p:cNvSpPr>
            <a:spLocks noGrp="1" noRot="1" noMove="1" noResize="1" noEditPoints="1" noAdjustHandles="1" noChangeArrowheads="1" noChangeShapeType="1"/>
          </p:cNvSpPr>
          <p:nvPr>
            <p:ph type="sldNum" sz="quarter" idx="12"/>
          </p:nvPr>
        </p:nvSpPr>
        <p:spPr/>
        <p:txBody>
          <a:bodyPr/>
          <a:lstStyle/>
          <a:p>
            <a:fld id="{7C9FDF72-34B8-4E0B-97A4-E22973DE82C1}" type="slidenum">
              <a:rPr lang="en-GB" smtClean="0"/>
              <a:t>‹#›</a:t>
            </a:fld>
            <a:endParaRPr lang="en-GB"/>
          </a:p>
        </p:txBody>
      </p:sp>
    </p:spTree>
    <p:extLst>
      <p:ext uri="{BB962C8B-B14F-4D97-AF65-F5344CB8AC3E}">
        <p14:creationId xmlns:p14="http://schemas.microsoft.com/office/powerpoint/2010/main" val="3435456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8C06D-8059-F1A9-07C0-93955AAE1366}"/>
              </a:ext>
            </a:extLst>
          </p:cNvPr>
          <p:cNvSpPr>
            <a:spLocks noGrp="1" noRot="1" noMove="1" noResize="1" noEditPoints="1" noAdjustHandles="1" noChangeArrowheads="1" noChangeShapeType="1"/>
          </p:cNvSpPr>
          <p:nvPr>
            <p:ph type="title"/>
          </p:nvPr>
        </p:nvSpPr>
        <p:spPr>
          <a:xfrm>
            <a:off x="838199" y="320675"/>
            <a:ext cx="10515600" cy="1325563"/>
          </a:xfrm>
        </p:spPr>
        <p:txBody>
          <a:body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354C4751-8D29-8F71-2CEF-46A0A6E8EAE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a:extLst>
              <a:ext uri="{FF2B5EF4-FFF2-40B4-BE49-F238E27FC236}">
                <a16:creationId xmlns:a16="http://schemas.microsoft.com/office/drawing/2014/main" id="{918E731A-98C7-5541-AAF9-B2E54E39A00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A96F876-5F8C-9E42-7FF2-60C87B98BE48}"/>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D21432BE-CA88-1D68-E498-CA9471F0808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35EA679-1576-62C1-DE8A-8C4346C734FE}"/>
              </a:ext>
            </a:extLst>
          </p:cNvPr>
          <p:cNvSpPr>
            <a:spLocks noGrp="1" noRot="1" noMove="1" noResize="1" noEditPoints="1" noAdjustHandles="1" noChangeArrowheads="1" noChangeShapeType="1"/>
          </p:cNvSpPr>
          <p:nvPr>
            <p:ph type="sldNum" sz="quarter" idx="12"/>
          </p:nvPr>
        </p:nvSpPr>
        <p:spPr/>
        <p:txBody>
          <a:bodyPr/>
          <a:lstStyle/>
          <a:p>
            <a:fld id="{7C9FDF72-34B8-4E0B-97A4-E22973DE82C1}" type="slidenum">
              <a:rPr lang="en-GB" smtClean="0"/>
              <a:t>‹#›</a:t>
            </a:fld>
            <a:endParaRPr lang="en-GB"/>
          </a:p>
        </p:txBody>
      </p:sp>
    </p:spTree>
    <p:extLst>
      <p:ext uri="{BB962C8B-B14F-4D97-AF65-F5344CB8AC3E}">
        <p14:creationId xmlns:p14="http://schemas.microsoft.com/office/powerpoint/2010/main" val="3705416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690A3-61D3-EE1B-DE48-3B248C4AED56}"/>
              </a:ext>
            </a:extLst>
          </p:cNvPr>
          <p:cNvSpPr>
            <a:spLocks noGrp="1" noRot="1" noMove="1" noResize="1" noEditPoints="1" noAdjustHandles="1" noChangeArrowheads="1" noChangeShapeType="1"/>
          </p:cNvSpPr>
          <p:nvPr>
            <p:ph type="title"/>
          </p:nvPr>
        </p:nvSpPr>
        <p:spPr>
          <a:xfrm>
            <a:off x="838199" y="233363"/>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490DA9D2-C7FC-B3BC-41C3-93E2DA8C8B5D}"/>
              </a:ext>
            </a:extLst>
          </p:cNvPr>
          <p:cNvSpPr>
            <a:spLocks noGrp="1" noRot="1" noMove="1" noResize="1" noEditPoints="1" noAdjustHandles="1" noChangeArrowheads="1" noChangeShapeType="1"/>
          </p:cNvSpPr>
          <p:nvPr>
            <p:ph type="body" idx="1"/>
          </p:nvPr>
        </p:nvSpPr>
        <p:spPr>
          <a:xfrm>
            <a:off x="839788" y="1681163"/>
            <a:ext cx="5157787"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6923C5-DAF4-E006-C58A-0B51BD3B367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71DD66B-1FC7-EA51-F5EB-A728F61A7056}"/>
              </a:ext>
            </a:extLst>
          </p:cNvPr>
          <p:cNvSpPr>
            <a:spLocks noGrp="1" noRot="1" noMove="1" noResize="1" noEditPoints="1" noAdjustHandles="1" noChangeArrowheads="1" noChangeShapeType="1"/>
          </p:cNvSpPr>
          <p:nvPr>
            <p:ph type="body" sz="quarter" idx="3"/>
          </p:nvPr>
        </p:nvSpPr>
        <p:spPr>
          <a:xfrm>
            <a:off x="6172200" y="1681163"/>
            <a:ext cx="5183188"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ADAFBD-37E7-2231-98A3-89C53BD3A50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F2F2184-51C7-593A-5E09-71AFB1D9A627}"/>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a:extLst>
              <a:ext uri="{FF2B5EF4-FFF2-40B4-BE49-F238E27FC236}">
                <a16:creationId xmlns:a16="http://schemas.microsoft.com/office/drawing/2014/main" id="{4DE0ED42-ED82-1E2B-9E59-6F3725BAABE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F3CF2123-881B-3758-B8E9-7F14E79DF74A}"/>
              </a:ext>
            </a:extLst>
          </p:cNvPr>
          <p:cNvSpPr>
            <a:spLocks noGrp="1" noRot="1" noMove="1" noResize="1" noEditPoints="1" noAdjustHandles="1" noChangeArrowheads="1" noChangeShapeType="1"/>
          </p:cNvSpPr>
          <p:nvPr>
            <p:ph type="sldNum" sz="quarter" idx="12"/>
          </p:nvPr>
        </p:nvSpPr>
        <p:spPr/>
        <p:txBody>
          <a:bodyPr/>
          <a:lstStyle/>
          <a:p>
            <a:fld id="{7C9FDF72-34B8-4E0B-97A4-E22973DE82C1}" type="slidenum">
              <a:rPr lang="en-GB" smtClean="0"/>
              <a:t>‹#›</a:t>
            </a:fld>
            <a:endParaRPr lang="en-GB"/>
          </a:p>
        </p:txBody>
      </p:sp>
    </p:spTree>
    <p:extLst>
      <p:ext uri="{BB962C8B-B14F-4D97-AF65-F5344CB8AC3E}">
        <p14:creationId xmlns:p14="http://schemas.microsoft.com/office/powerpoint/2010/main" val="874478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D18AC-1BBC-21DE-9A6B-FB1FB6C9B3E5}"/>
              </a:ext>
            </a:extLst>
          </p:cNvPr>
          <p:cNvSpPr>
            <a:spLocks noGrp="1" noRot="1" noMove="1" noResize="1" noEditPoints="1" noAdjustHandles="1" noChangeArrowheads="1" noChangeShapeType="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1064A07-390E-F9FA-4926-98A73734146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A983FB27-CFD6-4B07-85C3-57C484CA5A5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A0343B30-F366-C6E9-517D-8EA23F7A9F2A}"/>
              </a:ext>
            </a:extLst>
          </p:cNvPr>
          <p:cNvSpPr>
            <a:spLocks noGrp="1" noRot="1" noMove="1" noResize="1" noEditPoints="1" noAdjustHandles="1" noChangeArrowheads="1" noChangeShapeType="1"/>
          </p:cNvSpPr>
          <p:nvPr>
            <p:ph type="sldNum" sz="quarter" idx="12"/>
          </p:nvPr>
        </p:nvSpPr>
        <p:spPr/>
        <p:txBody>
          <a:bodyPr/>
          <a:lstStyle/>
          <a:p>
            <a:fld id="{7C9FDF72-34B8-4E0B-97A4-E22973DE82C1}" type="slidenum">
              <a:rPr lang="en-GB" smtClean="0"/>
              <a:t>‹#›</a:t>
            </a:fld>
            <a:endParaRPr lang="en-GB"/>
          </a:p>
        </p:txBody>
      </p:sp>
    </p:spTree>
    <p:extLst>
      <p:ext uri="{BB962C8B-B14F-4D97-AF65-F5344CB8AC3E}">
        <p14:creationId xmlns:p14="http://schemas.microsoft.com/office/powerpoint/2010/main" val="638987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647F66-E2E4-A365-89A6-586836C62823}"/>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1ACF7688-980F-8EFE-DF50-AE5F5C504A5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79D3D118-DED4-5BA4-DF42-5EF5E0BED31E}"/>
              </a:ext>
            </a:extLst>
          </p:cNvPr>
          <p:cNvSpPr>
            <a:spLocks noGrp="1" noRot="1" noMove="1" noResize="1" noEditPoints="1" noAdjustHandles="1" noChangeArrowheads="1" noChangeShapeType="1"/>
          </p:cNvSpPr>
          <p:nvPr>
            <p:ph type="sldNum" sz="quarter" idx="12"/>
          </p:nvPr>
        </p:nvSpPr>
        <p:spPr/>
        <p:txBody>
          <a:bodyPr/>
          <a:lstStyle/>
          <a:p>
            <a:fld id="{7C9FDF72-34B8-4E0B-97A4-E22973DE82C1}" type="slidenum">
              <a:rPr lang="en-GB" smtClean="0"/>
              <a:t>‹#›</a:t>
            </a:fld>
            <a:endParaRPr lang="en-GB"/>
          </a:p>
        </p:txBody>
      </p:sp>
    </p:spTree>
    <p:extLst>
      <p:ext uri="{BB962C8B-B14F-4D97-AF65-F5344CB8AC3E}">
        <p14:creationId xmlns:p14="http://schemas.microsoft.com/office/powerpoint/2010/main" val="1929692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2559E32-3873-7D45-B9C6-C4F839B303D0}"/>
              </a:ext>
            </a:extLst>
          </p:cNvPr>
          <p:cNvSpPr>
            <a:spLocks noGrp="1"/>
          </p:cNvSpPr>
          <p:nvPr>
            <p:ph type="title"/>
          </p:nvPr>
        </p:nvSpPr>
        <p:spPr>
          <a:xfrm>
            <a:off x="399246" y="533614"/>
            <a:ext cx="11360954" cy="888786"/>
          </a:xfrm>
        </p:spPr>
        <p:txBody>
          <a:bodyPr>
            <a:normAutofit/>
          </a:bodyPr>
          <a:lstStyle>
            <a:lvl1pPr algn="l">
              <a:defRPr sz="2800"/>
            </a:lvl1pPr>
          </a:lstStyle>
          <a:p>
            <a:r>
              <a:rPr lang="en-GB"/>
              <a:t>Click to edit Master title style</a:t>
            </a:r>
            <a:endParaRPr lang="en-GB" dirty="0"/>
          </a:p>
        </p:txBody>
      </p:sp>
      <p:sp>
        <p:nvSpPr>
          <p:cNvPr id="11" name="Picture Placeholder 2">
            <a:extLst>
              <a:ext uri="{FF2B5EF4-FFF2-40B4-BE49-F238E27FC236}">
                <a16:creationId xmlns:a16="http://schemas.microsoft.com/office/drawing/2014/main" id="{81BC6CA5-FB54-8746-B1B1-0D09602CEAEC}"/>
              </a:ext>
            </a:extLst>
          </p:cNvPr>
          <p:cNvSpPr>
            <a:spLocks noGrp="1"/>
          </p:cNvSpPr>
          <p:nvPr>
            <p:ph type="pic" sz="quarter" idx="13"/>
          </p:nvPr>
        </p:nvSpPr>
        <p:spPr>
          <a:xfrm>
            <a:off x="399246" y="1691789"/>
            <a:ext cx="2452283" cy="4575733"/>
          </a:xfrm>
          <a:prstGeom prst="rect">
            <a:avLst/>
          </a:prstGeom>
        </p:spPr>
        <p:txBody>
          <a:bodyPr/>
          <a:lstStyle>
            <a:lvl1pPr>
              <a:defRPr>
                <a:solidFill>
                  <a:srgbClr val="003560"/>
                </a:solidFill>
                <a:latin typeface="Arial" panose="020B0604020202020204" pitchFamily="34" charset="0"/>
                <a:cs typeface="Arial" panose="020B0604020202020204" pitchFamily="34" charset="0"/>
              </a:defRPr>
            </a:lvl1pPr>
          </a:lstStyle>
          <a:p>
            <a:r>
              <a:rPr lang="en-GB"/>
              <a:t>Click icon to add picture</a:t>
            </a:r>
            <a:endParaRPr lang="en-US" dirty="0"/>
          </a:p>
        </p:txBody>
      </p:sp>
      <p:sp>
        <p:nvSpPr>
          <p:cNvPr id="12" name="Text Placeholder 6">
            <a:extLst>
              <a:ext uri="{FF2B5EF4-FFF2-40B4-BE49-F238E27FC236}">
                <a16:creationId xmlns:a16="http://schemas.microsoft.com/office/drawing/2014/main" id="{1DECEF87-946C-834D-8550-61FE3D91A5E9}"/>
              </a:ext>
            </a:extLst>
          </p:cNvPr>
          <p:cNvSpPr>
            <a:spLocks noGrp="1"/>
          </p:cNvSpPr>
          <p:nvPr>
            <p:ph type="body" sz="quarter" idx="14" hasCustomPrompt="1"/>
          </p:nvPr>
        </p:nvSpPr>
        <p:spPr>
          <a:xfrm>
            <a:off x="3181082" y="1705343"/>
            <a:ext cx="8579116" cy="4526124"/>
          </a:xfrm>
          <a:prstGeom prst="rect">
            <a:avLst/>
          </a:prstGeom>
        </p:spPr>
        <p:txBody>
          <a:bodyPr/>
          <a:lstStyle>
            <a:lvl1pPr>
              <a:defRPr sz="2400">
                <a:solidFill>
                  <a:srgbClr val="003560"/>
                </a:solidFill>
                <a:latin typeface="Arial" panose="020B0604020202020204" pitchFamily="34" charset="0"/>
                <a:cs typeface="Arial" panose="020B0604020202020204" pitchFamily="34" charset="0"/>
              </a:defRPr>
            </a:lvl1pPr>
            <a:lvl2pPr>
              <a:defRPr sz="2400">
                <a:solidFill>
                  <a:srgbClr val="003560"/>
                </a:solidFill>
                <a:latin typeface="Arial" panose="020B0604020202020204" pitchFamily="34" charset="0"/>
                <a:cs typeface="Arial" panose="020B0604020202020204" pitchFamily="34" charset="0"/>
              </a:defRPr>
            </a:lvl2pPr>
            <a:lvl3pPr>
              <a:defRPr sz="2400" b="0">
                <a:solidFill>
                  <a:srgbClr val="003560"/>
                </a:solidFill>
                <a:latin typeface="Arial" panose="020B0604020202020204" pitchFamily="34" charset="0"/>
                <a:cs typeface="Arial" panose="020B0604020202020204" pitchFamily="34" charset="0"/>
              </a:defRPr>
            </a:lvl3pPr>
            <a:lvl4pPr>
              <a:defRPr sz="2400">
                <a:solidFill>
                  <a:srgbClr val="003560"/>
                </a:solidFill>
                <a:latin typeface="Arial" panose="020B0604020202020204" pitchFamily="34" charset="0"/>
                <a:cs typeface="Arial" panose="020B0604020202020204" pitchFamily="34" charset="0"/>
              </a:defRPr>
            </a:lvl4pPr>
            <a:lvl5pPr>
              <a:defRPr sz="2400">
                <a:solidFill>
                  <a:srgbClr val="003560"/>
                </a:solidFill>
                <a:latin typeface="Arial" panose="020B0604020202020204" pitchFamily="34" charset="0"/>
                <a:cs typeface="Arial" panose="020B0604020202020204" pitchFamily="34" charset="0"/>
              </a:defRPr>
            </a:lvl5pPr>
          </a:lstStyle>
          <a:p>
            <a:pPr lvl="0"/>
            <a:r>
              <a:rPr lang="en-GB" dirty="0"/>
              <a:t>Body text Arial 24pt</a:t>
            </a:r>
            <a:endParaRPr lang="en-US" dirty="0"/>
          </a:p>
        </p:txBody>
      </p:sp>
    </p:spTree>
    <p:extLst>
      <p:ext uri="{BB962C8B-B14F-4D97-AF65-F5344CB8AC3E}">
        <p14:creationId xmlns:p14="http://schemas.microsoft.com/office/powerpoint/2010/main" val="631668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7FC"/>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B363BA-54A7-DCED-058F-DEA782AC969A}"/>
              </a:ext>
            </a:extLst>
          </p:cNvPr>
          <p:cNvSpPr>
            <a:spLocks noGrp="1"/>
          </p:cNvSpPr>
          <p:nvPr>
            <p:ph type="title"/>
          </p:nvPr>
        </p:nvSpPr>
        <p:spPr>
          <a:xfrm>
            <a:off x="838200" y="365125"/>
            <a:ext cx="10515600" cy="1325563"/>
          </a:xfrm>
          <a:prstGeom prst="rect">
            <a:avLst/>
          </a:prstGeom>
          <a:noFill/>
          <a:ln>
            <a:noFill/>
          </a:ln>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3426B609-C15F-ED3C-974D-95B048F541AC}"/>
              </a:ext>
            </a:extLst>
          </p:cNvPr>
          <p:cNvSpPr>
            <a:spLocks noGrp="1"/>
          </p:cNvSpPr>
          <p:nvPr>
            <p:ph type="body" idx="1"/>
          </p:nvPr>
        </p:nvSpPr>
        <p:spPr>
          <a:xfrm>
            <a:off x="838200" y="1825625"/>
            <a:ext cx="10515600" cy="4351338"/>
          </a:xfrm>
          <a:prstGeom prst="rect">
            <a:avLst/>
          </a:prstGeom>
          <a:noFill/>
          <a:ln>
            <a:noFill/>
          </a:ln>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6" name="Slide Number Placeholder 5">
            <a:extLst>
              <a:ext uri="{FF2B5EF4-FFF2-40B4-BE49-F238E27FC236}">
                <a16:creationId xmlns:a16="http://schemas.microsoft.com/office/drawing/2014/main" id="{99FF4976-22C8-3F7B-84B1-7433BF6A0721}"/>
              </a:ext>
            </a:extLst>
          </p:cNvPr>
          <p:cNvSpPr>
            <a:spLocks noGrp="1" noRot="1" noMove="1" noResize="1" noEditPoints="1" noAdjustHandles="1" noChangeArrowheads="1" noChangeShapeType="1"/>
          </p:cNvSpPr>
          <p:nvPr>
            <p:ph type="sldNum" sz="quarter" idx="4"/>
          </p:nvPr>
        </p:nvSpPr>
        <p:spPr>
          <a:xfrm>
            <a:off x="10285422" y="6311900"/>
            <a:ext cx="1068377" cy="409575"/>
          </a:xfrm>
          <a:prstGeom prst="rect">
            <a:avLst/>
          </a:prstGeom>
          <a:noFill/>
          <a:ln>
            <a:noFill/>
          </a:ln>
        </p:spPr>
        <p:txBody>
          <a:bodyPr vert="horz" lIns="91440" tIns="45720" rIns="91440" bIns="45720" rtlCol="0" anchor="ctr"/>
          <a:lstStyle>
            <a:lvl1pPr algn="r">
              <a:defRPr sz="2400">
                <a:solidFill>
                  <a:schemeClr val="tx1"/>
                </a:solidFill>
              </a:defRPr>
            </a:lvl1pPr>
          </a:lstStyle>
          <a:p>
            <a:fld id="{7C9FDF72-34B8-4E0B-97A4-E22973DE82C1}" type="slidenum">
              <a:rPr lang="en-GB" smtClean="0"/>
              <a:pPr/>
              <a:t>‹#›</a:t>
            </a:fld>
            <a:endParaRPr lang="en-GB" dirty="0"/>
          </a:p>
        </p:txBody>
      </p:sp>
    </p:spTree>
    <p:extLst>
      <p:ext uri="{BB962C8B-B14F-4D97-AF65-F5344CB8AC3E}">
        <p14:creationId xmlns:p14="http://schemas.microsoft.com/office/powerpoint/2010/main" val="2016720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66" r:id="rId7"/>
  </p:sldLayoutIdLst>
  <p:hf hdr="0" ftr="0" dt="0"/>
  <p:txStyles>
    <p:titleStyle>
      <a:lvl1pPr algn="l" defTabSz="914400" rtl="0" eaLnBrk="1" latinLnBrk="0" hangingPunct="1">
        <a:lnSpc>
          <a:spcPct val="90000"/>
        </a:lnSpc>
        <a:spcBef>
          <a:spcPct val="0"/>
        </a:spcBef>
        <a:buNone/>
        <a:defRPr sz="28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legislation.gov.uk/ukpga/2010/15/contents" TargetMode="External"/><Relationship Id="rId7"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gla.ac.uk/myglasgow/apg/policies/studentsupport/ailp/" TargetMode="External"/><Relationship Id="rId5" Type="http://schemas.openxmlformats.org/officeDocument/2006/relationships/hyperlink" Target="https://www.gla.ac.uk/myglasgow/equalitydiversity/policy/equalitypolicy/" TargetMode="External"/><Relationship Id="rId4" Type="http://schemas.openxmlformats.org/officeDocument/2006/relationships/hyperlink" Target="https://www.legislation.gov.uk/uksi/2018/952/ma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uxdesign.cc/how-to-write-an-image-description-2f30d3bf5546"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9.xml"/><Relationship Id="rId3" Type="http://schemas.openxmlformats.org/officeDocument/2006/relationships/slide" Target="slide1.xml"/><Relationship Id="rId7" Type="http://schemas.openxmlformats.org/officeDocument/2006/relationships/slide" Target="slide9.xml"/><Relationship Id="rId12" Type="http://schemas.openxmlformats.org/officeDocument/2006/relationships/slide" Target="slide16.xml"/><Relationship Id="rId2" Type="http://schemas.openxmlformats.org/officeDocument/2006/relationships/notesSlide" Target="../notesSlides/notesSlide2.xml"/><Relationship Id="rId16" Type="http://schemas.openxmlformats.org/officeDocument/2006/relationships/slide" Target="slide25.xml"/><Relationship Id="rId1" Type="http://schemas.openxmlformats.org/officeDocument/2006/relationships/slideLayout" Target="../slideLayouts/slideLayout3.xml"/><Relationship Id="rId6" Type="http://schemas.openxmlformats.org/officeDocument/2006/relationships/slide" Target="slide8.xml"/><Relationship Id="rId11" Type="http://schemas.openxmlformats.org/officeDocument/2006/relationships/slide" Target="slide14.xml"/><Relationship Id="rId5" Type="http://schemas.openxmlformats.org/officeDocument/2006/relationships/slide" Target="slide3.xml"/><Relationship Id="rId15" Type="http://schemas.openxmlformats.org/officeDocument/2006/relationships/slide" Target="slide23.xml"/><Relationship Id="rId10" Type="http://schemas.openxmlformats.org/officeDocument/2006/relationships/slide" Target="slide13.xml"/><Relationship Id="rId4" Type="http://schemas.openxmlformats.org/officeDocument/2006/relationships/slide" Target="slide2.xml"/><Relationship Id="rId9" Type="http://schemas.openxmlformats.org/officeDocument/2006/relationships/slide" Target="slide12.xml"/><Relationship Id="rId14" Type="http://schemas.openxmlformats.org/officeDocument/2006/relationships/slide" Target="slide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hyperlink" Target="https://creativecommons.org/licenses/by-nc/3.0/" TargetMode="External"/><Relationship Id="rId4" Type="http://schemas.openxmlformats.org/officeDocument/2006/relationships/hyperlink" Target="https://www.pngall.com/learning-png/download/4700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danielbritton.info/dyslexi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gla.ac.uk/myglasgow/apg/policies/studentsupport/ailp/" TargetMode="External"/><Relationship Id="rId2" Type="http://schemas.openxmlformats.org/officeDocument/2006/relationships/hyperlink" Target="https://www.gla.ac.uk/myglasgow/equalitydiversity/policy/equalitypolicy/" TargetMode="External"/><Relationship Id="rId1" Type="http://schemas.openxmlformats.org/officeDocument/2006/relationships/slideLayout" Target="../slideLayouts/slideLayout2.xml"/><Relationship Id="rId5" Type="http://schemas.openxmlformats.org/officeDocument/2006/relationships/hyperlink" Target="https://www.legislation.gov.uk/uksi/2018/952/made" TargetMode="External"/><Relationship Id="rId4" Type="http://schemas.openxmlformats.org/officeDocument/2006/relationships/hyperlink" Target="https://www.legislation.gov.uk/ukpga/2010/15/content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la.ac.uk/media/Media_778095_smxx.pdf" TargetMode="External"/><Relationship Id="rId2" Type="http://schemas.openxmlformats.org/officeDocument/2006/relationships/hyperlink" Target="https://www.gla.ac.uk/myglasgow/apg/policies/studentsupport/ailp/polic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ssir.org/articles/entry/the_curb_cut_effec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creativecommons.org/licenses/by-nc/3.0/" TargetMode="External"/><Relationship Id="rId5" Type="http://schemas.openxmlformats.org/officeDocument/2006/relationships/hyperlink" Target="https://fundamatics.net/author/devesh-khatu/" TargetMode="Externa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7F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D6D11-8D2E-DA4D-98A2-908011AD76C4}"/>
              </a:ext>
            </a:extLst>
          </p:cNvPr>
          <p:cNvSpPr>
            <a:spLocks noGrp="1"/>
          </p:cNvSpPr>
          <p:nvPr>
            <p:ph type="title"/>
          </p:nvPr>
        </p:nvSpPr>
        <p:spPr>
          <a:xfrm>
            <a:off x="2774254" y="379031"/>
            <a:ext cx="8975436" cy="888786"/>
          </a:xfrm>
        </p:spPr>
        <p:txBody>
          <a:bodyPr/>
          <a:lstStyle/>
          <a:p>
            <a:r>
              <a:rPr lang="en-GB" sz="2800" dirty="0">
                <a:latin typeface="Arial"/>
                <a:cs typeface="Arial"/>
              </a:rPr>
              <a:t>Accessibility Guidance Presentation Notes</a:t>
            </a:r>
            <a:endParaRPr lang="en-US" dirty="0">
              <a:solidFill>
                <a:schemeClr val="tx1"/>
              </a:solidFill>
              <a:latin typeface="Arial"/>
              <a:cs typeface="Arial"/>
            </a:endParaRPr>
          </a:p>
        </p:txBody>
      </p:sp>
      <p:sp>
        <p:nvSpPr>
          <p:cNvPr id="4" name="Text Placeholder 3">
            <a:extLst>
              <a:ext uri="{FF2B5EF4-FFF2-40B4-BE49-F238E27FC236}">
                <a16:creationId xmlns:a16="http://schemas.microsoft.com/office/drawing/2014/main" id="{DE58C308-46F8-B245-BCE1-912B1645A37E}"/>
              </a:ext>
            </a:extLst>
          </p:cNvPr>
          <p:cNvSpPr>
            <a:spLocks noGrp="1"/>
          </p:cNvSpPr>
          <p:nvPr>
            <p:ph type="body" sz="quarter" idx="14"/>
          </p:nvPr>
        </p:nvSpPr>
        <p:spPr>
          <a:xfrm>
            <a:off x="283779" y="1422400"/>
            <a:ext cx="11624442" cy="5334000"/>
          </a:xfrm>
        </p:spPr>
        <p:txBody>
          <a:bodyPr vert="horz" lIns="91440" tIns="45720" rIns="91440" bIns="45720" rtlCol="0" anchor="t">
            <a:normAutofit fontScale="92500" lnSpcReduction="20000"/>
          </a:bodyPr>
          <a:lstStyle/>
          <a:p>
            <a:pPr>
              <a:lnSpc>
                <a:spcPct val="150000"/>
              </a:lnSpc>
              <a:defRPr/>
            </a:pPr>
            <a:r>
              <a:rPr kumimoji="0" lang="en-GB" sz="2600" b="0" i="0" u="none" strike="noStrike" kern="1200" cap="none" spc="0" normalizeH="0" baseline="0" noProof="0" dirty="0">
                <a:ln>
                  <a:noFill/>
                </a:ln>
                <a:solidFill>
                  <a:prstClr val="black"/>
                </a:solidFill>
                <a:effectLst/>
                <a:uLnTx/>
                <a:uFillTx/>
                <a:latin typeface="Arial"/>
                <a:cs typeface="Arial"/>
              </a:rPr>
              <a:t>This </a:t>
            </a:r>
            <a:r>
              <a:rPr lang="en-GB" sz="2600" dirty="0">
                <a:solidFill>
                  <a:prstClr val="black"/>
                </a:solidFill>
                <a:latin typeface="Arial"/>
                <a:cs typeface="Arial"/>
              </a:rPr>
              <a:t>presentation</a:t>
            </a:r>
            <a:r>
              <a:rPr kumimoji="0" lang="en-GB" sz="2600" b="0" i="0" u="none" strike="noStrike" kern="1200" cap="none" spc="0" normalizeH="0" baseline="0" noProof="0" dirty="0">
                <a:ln>
                  <a:noFill/>
                </a:ln>
                <a:solidFill>
                  <a:prstClr val="black"/>
                </a:solidFill>
                <a:effectLst/>
                <a:uLnTx/>
                <a:uFillTx/>
                <a:latin typeface="Arial"/>
                <a:cs typeface="Arial"/>
              </a:rPr>
              <a:t> is intended to </a:t>
            </a:r>
            <a:r>
              <a:rPr lang="en-GB" sz="2600" dirty="0">
                <a:solidFill>
                  <a:prstClr val="black"/>
                </a:solidFill>
                <a:latin typeface="Arial"/>
                <a:cs typeface="Arial"/>
              </a:rPr>
              <a:t>support</a:t>
            </a:r>
            <a:r>
              <a:rPr kumimoji="0" lang="en-GB" sz="2600" b="0" i="0" u="none" strike="noStrike" kern="1200" cap="none" spc="0" normalizeH="0" baseline="0" noProof="0" dirty="0">
                <a:ln>
                  <a:noFill/>
                </a:ln>
                <a:solidFill>
                  <a:prstClr val="black"/>
                </a:solidFill>
                <a:effectLst/>
                <a:uLnTx/>
                <a:uFillTx/>
                <a:latin typeface="Arial"/>
                <a:cs typeface="Arial"/>
              </a:rPr>
              <a:t> University staff in their teaching. It contains guidance on how to create a new accessible presentation, as well as make your existing presentations more accessible.</a:t>
            </a:r>
            <a:endParaRPr lang="en-GB" sz="2600" b="0" i="0" u="none" strike="noStrike" kern="1200" cap="none" spc="0" normalizeH="0" baseline="0" noProof="0" dirty="0">
              <a:ln>
                <a:noFill/>
              </a:ln>
              <a:solidFill>
                <a:prstClr val="black"/>
              </a:solidFill>
              <a:effectLst/>
              <a:uLnTx/>
              <a:uFillTx/>
              <a:latin typeface="Arial"/>
              <a:cs typeface="Arial"/>
            </a:endParaRPr>
          </a:p>
          <a:p>
            <a:pPr>
              <a:lnSpc>
                <a:spcPct val="150000"/>
              </a:lnSpc>
              <a:defRPr/>
            </a:pPr>
            <a:r>
              <a:rPr kumimoji="0" lang="en-GB" sz="2600" b="0" i="0" u="none" strike="noStrike" kern="1200" cap="none" spc="0" normalizeH="0" baseline="0" noProof="0" dirty="0">
                <a:ln>
                  <a:noFill/>
                </a:ln>
                <a:solidFill>
                  <a:prstClr val="black"/>
                </a:solidFill>
                <a:effectLst/>
                <a:uLnTx/>
                <a:uFillTx/>
                <a:latin typeface="Arial"/>
                <a:cs typeface="Arial"/>
              </a:rPr>
              <a:t>Once you download </a:t>
            </a:r>
            <a:r>
              <a:rPr lang="en-GB" sz="2600" dirty="0">
                <a:solidFill>
                  <a:prstClr val="black"/>
                </a:solidFill>
                <a:latin typeface="Arial"/>
                <a:cs typeface="Arial"/>
              </a:rPr>
              <a:t>a</a:t>
            </a:r>
            <a:r>
              <a:rPr kumimoji="0" lang="en-GB" sz="2600" b="0" i="0" u="none" strike="noStrike" kern="1200" cap="none" spc="0" normalizeH="0" baseline="0" noProof="0" dirty="0">
                <a:ln>
                  <a:noFill/>
                </a:ln>
                <a:solidFill>
                  <a:prstClr val="black"/>
                </a:solidFill>
                <a:effectLst/>
                <a:uLnTx/>
                <a:uFillTx/>
                <a:latin typeface="Arial"/>
                <a:cs typeface="Arial"/>
              </a:rPr>
              <a:t> template to your computer, you can use it as a PowerPoint design template for both new and existing slides. (See notes and slides 20-24.)</a:t>
            </a:r>
            <a:endParaRPr lang="en-GB" sz="2600" b="0" i="0" u="none" strike="noStrike" kern="1200" cap="none" spc="0" normalizeH="0" baseline="0" noProof="0" dirty="0">
              <a:ln>
                <a:noFill/>
              </a:ln>
              <a:solidFill>
                <a:prstClr val="black"/>
              </a:solidFill>
              <a:effectLst/>
              <a:uLnTx/>
              <a:uFillTx/>
              <a:latin typeface="Arial"/>
              <a:cs typeface="Arial"/>
            </a:endParaRPr>
          </a:p>
          <a:p>
            <a:pPr>
              <a:lnSpc>
                <a:spcPct val="150000"/>
              </a:lnSpc>
              <a:defRPr/>
            </a:pPr>
            <a:r>
              <a:rPr lang="en-GB" sz="2600" dirty="0">
                <a:solidFill>
                  <a:prstClr val="black"/>
                </a:solidFill>
                <a:latin typeface="Arial"/>
                <a:cs typeface="Arial"/>
              </a:rPr>
              <a:t>While reading the guidance, please check the notes panels below as some of them include more details and links. Hyperlinks work better in the presentation mode.</a:t>
            </a:r>
            <a:endParaRPr lang="en-GB" sz="2600" b="0" i="0" u="none" strike="noStrike" kern="1200" cap="none" spc="0" normalizeH="0" baseline="0" noProof="0" dirty="0">
              <a:ln>
                <a:noFill/>
              </a:ln>
              <a:solidFill>
                <a:prstClr val="black"/>
              </a:solidFill>
              <a:effectLst/>
              <a:uLnTx/>
              <a:uFillTx/>
              <a:latin typeface="Arial"/>
              <a:cs typeface="Arial"/>
            </a:endParaRPr>
          </a:p>
          <a:p>
            <a:pPr>
              <a:lnSpc>
                <a:spcPct val="150000"/>
              </a:lnSpc>
              <a:defRPr/>
            </a:pPr>
            <a:r>
              <a:rPr lang="en-GB" sz="2600" dirty="0">
                <a:solidFill>
                  <a:prstClr val="black"/>
                </a:solidFill>
              </a:rPr>
              <a:t>These slides are guided by the </a:t>
            </a:r>
            <a:r>
              <a:rPr lang="en-GB" sz="2600" dirty="0">
                <a:solidFill>
                  <a:prstClr val="black"/>
                </a:solidFill>
                <a:hlinkClick r:id="rId3"/>
              </a:rPr>
              <a:t>Equality Act (2010)</a:t>
            </a:r>
            <a:r>
              <a:rPr lang="en-GB" sz="2600" dirty="0">
                <a:solidFill>
                  <a:prstClr val="black"/>
                </a:solidFill>
              </a:rPr>
              <a:t> and </a:t>
            </a:r>
            <a:r>
              <a:rPr lang="en-GB" sz="2600" dirty="0">
                <a:solidFill>
                  <a:prstClr val="black"/>
                </a:solidFill>
                <a:hlinkClick r:id="rId4"/>
              </a:rPr>
              <a:t>Digital Accessibility Regulations 2018</a:t>
            </a:r>
            <a:r>
              <a:rPr lang="en-GB" sz="2600" dirty="0">
                <a:solidFill>
                  <a:prstClr val="black"/>
                </a:solidFill>
              </a:rPr>
              <a:t>, in accordance with the University’s </a:t>
            </a:r>
            <a:r>
              <a:rPr lang="en-GB" sz="2600" dirty="0">
                <a:solidFill>
                  <a:prstClr val="black"/>
                </a:solidFill>
                <a:hlinkClick r:id="rId5"/>
              </a:rPr>
              <a:t>Equality &amp; Diversity</a:t>
            </a:r>
            <a:r>
              <a:rPr lang="en-GB" sz="2600" dirty="0">
                <a:solidFill>
                  <a:prstClr val="black"/>
                </a:solidFill>
              </a:rPr>
              <a:t> and </a:t>
            </a:r>
            <a:r>
              <a:rPr lang="en-GB" sz="2600" dirty="0">
                <a:solidFill>
                  <a:prstClr val="black"/>
                </a:solidFill>
                <a:hlinkClick r:id="rId6"/>
              </a:rPr>
              <a:t>Accessible &amp; Inclusive Learning</a:t>
            </a:r>
            <a:r>
              <a:rPr lang="en-GB" sz="2600" dirty="0">
                <a:solidFill>
                  <a:prstClr val="black"/>
                </a:solidFill>
              </a:rPr>
              <a:t> policies. </a:t>
            </a:r>
            <a:endParaRPr kumimoji="0" lang="en-GB" sz="2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endParaRPr lang="en-US" dirty="0">
              <a:solidFill>
                <a:schemeClr val="tx1"/>
              </a:solidFill>
            </a:endParaRPr>
          </a:p>
        </p:txBody>
      </p:sp>
      <p:pic>
        <p:nvPicPr>
          <p:cNvPr id="1026" name="Picture 2">
            <a:extLst>
              <a:ext uri="{FF2B5EF4-FFF2-40B4-BE49-F238E27FC236}">
                <a16:creationId xmlns:a16="http://schemas.microsoft.com/office/drawing/2014/main" id="{6CFE346D-E5A0-EFBC-5DAA-CCE9B78BD0A0}"/>
              </a:ex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64389"/>
            <a:ext cx="2489693" cy="1118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243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11F53-EF12-4C7F-AAE4-16689ADB2D19}"/>
              </a:ext>
            </a:extLst>
          </p:cNvPr>
          <p:cNvSpPr>
            <a:spLocks noGrp="1"/>
          </p:cNvSpPr>
          <p:nvPr>
            <p:ph type="title"/>
          </p:nvPr>
        </p:nvSpPr>
        <p:spPr/>
        <p:txBody>
          <a:bodyPr/>
          <a:lstStyle/>
          <a:p>
            <a:r>
              <a:rPr lang="en-US" dirty="0"/>
              <a:t>Guidance slide 10: Animations and transitions</a:t>
            </a:r>
          </a:p>
        </p:txBody>
      </p:sp>
      <p:sp>
        <p:nvSpPr>
          <p:cNvPr id="3" name="Content Placeholder 2">
            <a:extLst>
              <a:ext uri="{FF2B5EF4-FFF2-40B4-BE49-F238E27FC236}">
                <a16:creationId xmlns:a16="http://schemas.microsoft.com/office/drawing/2014/main" id="{BFC15B83-A025-0F5B-9345-71A858776579}"/>
              </a:ext>
            </a:extLst>
          </p:cNvPr>
          <p:cNvSpPr>
            <a:spLocks noGrp="1"/>
          </p:cNvSpPr>
          <p:nvPr>
            <p:ph idx="1"/>
          </p:nvPr>
        </p:nvSpPr>
        <p:spPr>
          <a:xfrm>
            <a:off x="838199" y="1524000"/>
            <a:ext cx="10515600" cy="4787900"/>
          </a:xfrm>
        </p:spPr>
        <p:txBody>
          <a:bodyPr>
            <a:normAutofit lnSpcReduction="10000"/>
          </a:bodyPr>
          <a:lstStyle/>
          <a:p>
            <a:pPr>
              <a:lnSpc>
                <a:spcPct val="150000"/>
              </a:lnSpc>
            </a:pPr>
            <a:r>
              <a:rPr lang="en-US" dirty="0"/>
              <a:t>Animations can be useful in preventing the audience from reading ahead and getting distracted. However, some animations effects are distracting in themselves.</a:t>
            </a:r>
          </a:p>
          <a:p>
            <a:pPr>
              <a:lnSpc>
                <a:spcPct val="150000"/>
              </a:lnSpc>
            </a:pPr>
            <a:r>
              <a:rPr lang="en-US" dirty="0"/>
              <a:t>If using animations, keep them simple (e.g. Appear and Fade) with logical blocks.) </a:t>
            </a:r>
          </a:p>
          <a:p>
            <a:pPr>
              <a:lnSpc>
                <a:spcPct val="150000"/>
              </a:lnSpc>
            </a:pPr>
            <a:endParaRPr lang="en-US" dirty="0"/>
          </a:p>
          <a:p>
            <a:pPr>
              <a:lnSpc>
                <a:spcPct val="150000"/>
              </a:lnSpc>
            </a:pPr>
            <a:r>
              <a:rPr lang="en-US" dirty="0"/>
              <a:t>Transition effect between slides can be distracting. Do not use any, or use only subtle transitions. </a:t>
            </a:r>
          </a:p>
        </p:txBody>
      </p:sp>
      <p:pic>
        <p:nvPicPr>
          <p:cNvPr id="7" name="Picture 6">
            <a:extLst>
              <a:ext uri="{FF2B5EF4-FFF2-40B4-BE49-F238E27FC236}">
                <a16:creationId xmlns:a16="http://schemas.microsoft.com/office/drawing/2014/main" id="{13D91567-7D32-8BAF-416A-5C0348D73BC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070" y="3791145"/>
            <a:ext cx="965200" cy="1028700"/>
          </a:xfrm>
          <a:prstGeom prst="rect">
            <a:avLst/>
          </a:prstGeom>
          <a:ln>
            <a:solidFill>
              <a:schemeClr val="tx1"/>
            </a:solidFill>
          </a:ln>
        </p:spPr>
      </p:pic>
      <p:pic>
        <p:nvPicPr>
          <p:cNvPr id="9" name="Picture 8">
            <a:extLst>
              <a:ext uri="{FF2B5EF4-FFF2-40B4-BE49-F238E27FC236}">
                <a16:creationId xmlns:a16="http://schemas.microsoft.com/office/drawing/2014/main" id="{DB8B656B-8145-3FD9-2694-C6215ECBCB0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4678" y="3778445"/>
            <a:ext cx="863600" cy="1041400"/>
          </a:xfrm>
          <a:prstGeom prst="rect">
            <a:avLst/>
          </a:prstGeom>
          <a:ln>
            <a:solidFill>
              <a:schemeClr val="tx1"/>
            </a:solidFill>
          </a:ln>
        </p:spPr>
      </p:pic>
      <p:sp>
        <p:nvSpPr>
          <p:cNvPr id="4" name="Slide Number Placeholder 3">
            <a:extLst>
              <a:ext uri="{FF2B5EF4-FFF2-40B4-BE49-F238E27FC236}">
                <a16:creationId xmlns:a16="http://schemas.microsoft.com/office/drawing/2014/main" id="{518C1808-2B65-59C7-D3BD-A6FBC22F40F9}"/>
              </a:ext>
            </a:extLst>
          </p:cNvPr>
          <p:cNvSpPr>
            <a:spLocks noGrp="1"/>
          </p:cNvSpPr>
          <p:nvPr>
            <p:ph type="sldNum" sz="quarter" idx="12"/>
          </p:nvPr>
        </p:nvSpPr>
        <p:spPr/>
        <p:txBody>
          <a:bodyPr/>
          <a:lstStyle/>
          <a:p>
            <a:fld id="{7C9FDF72-34B8-4E0B-97A4-E22973DE82C1}" type="slidenum">
              <a:rPr lang="en-GB" smtClean="0"/>
              <a:t>10</a:t>
            </a:fld>
            <a:endParaRPr lang="en-GB"/>
          </a:p>
        </p:txBody>
      </p:sp>
    </p:spTree>
    <p:extLst>
      <p:ext uri="{BB962C8B-B14F-4D97-AF65-F5344CB8AC3E}">
        <p14:creationId xmlns:p14="http://schemas.microsoft.com/office/powerpoint/2010/main" val="318310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199" y="136525"/>
            <a:ext cx="10515600" cy="1325563"/>
          </a:xfrm>
        </p:spPr>
        <p:txBody>
          <a:bodyPr/>
          <a:lstStyle/>
          <a:p>
            <a:r>
              <a:rPr lang="en-GB" dirty="0"/>
              <a:t>Guidance slide 11: Fonts</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458190" y="1490678"/>
            <a:ext cx="10515600" cy="5026009"/>
          </a:xfrm>
        </p:spPr>
        <p:txBody>
          <a:bodyPr>
            <a:normAutofit/>
          </a:bodyPr>
          <a:lstStyle/>
          <a:p>
            <a:pPr>
              <a:lnSpc>
                <a:spcPct val="150000"/>
              </a:lnSpc>
            </a:pPr>
            <a:r>
              <a:rPr lang="en-GB" dirty="0"/>
              <a:t>Use accessible sans-serifs fonts: Arial, Calibri, Tahoma, Helvetica or Verdana.</a:t>
            </a:r>
          </a:p>
          <a:p>
            <a:pPr>
              <a:lnSpc>
                <a:spcPct val="150000"/>
              </a:lnSpc>
            </a:pPr>
            <a:r>
              <a:rPr lang="en-GB" dirty="0"/>
              <a:t>Avoid font effects, including all caps, underlining and strikethrough. Use </a:t>
            </a:r>
            <a:r>
              <a:rPr lang="en-GB" b="1" dirty="0"/>
              <a:t>bold</a:t>
            </a:r>
            <a:r>
              <a:rPr lang="en-GB" dirty="0"/>
              <a:t> for highlighting. </a:t>
            </a:r>
          </a:p>
          <a:p>
            <a:pPr>
              <a:lnSpc>
                <a:spcPct val="150000"/>
              </a:lnSpc>
            </a:pPr>
            <a:r>
              <a:rPr lang="en-GB" dirty="0"/>
              <a:t>Use font size 24pt and above. </a:t>
            </a:r>
          </a:p>
          <a:p>
            <a:pPr>
              <a:lnSpc>
                <a:spcPct val="150000"/>
              </a:lnSpc>
            </a:pPr>
            <a:r>
              <a:rPr lang="en-GB" dirty="0"/>
              <a:t>Keep line spacing at 1.5.</a:t>
            </a:r>
          </a:p>
          <a:p>
            <a:pPr>
              <a:lnSpc>
                <a:spcPct val="150000"/>
              </a:lnSpc>
            </a:pPr>
            <a:r>
              <a:rPr lang="en-GB" dirty="0"/>
              <a:t>Left, right or centre alignment is fine to use, but avoid justified alignment as it often creates uneven spacing between letters/words.</a:t>
            </a:r>
          </a:p>
        </p:txBody>
      </p:sp>
      <p:pic>
        <p:nvPicPr>
          <p:cNvPr id="6" name="Picture 5" descr="An image showing the difference between serif and sans-serif fonts">
            <a:extLst>
              <a:ext uri="{FF2B5EF4-FFF2-40B4-BE49-F238E27FC236}">
                <a16:creationId xmlns:a16="http://schemas.microsoft.com/office/drawing/2014/main" id="{E79977C1-FBAA-6094-DFF1-5892B8508AF5}"/>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4860" y="112774"/>
            <a:ext cx="2349500" cy="1536700"/>
          </a:xfrm>
          <a:prstGeom prst="rect">
            <a:avLst/>
          </a:prstGeom>
        </p:spPr>
      </p:pic>
      <p:sp>
        <p:nvSpPr>
          <p:cNvPr id="4" name="Slide Number Placeholder 3">
            <a:extLst>
              <a:ext uri="{FF2B5EF4-FFF2-40B4-BE49-F238E27FC236}">
                <a16:creationId xmlns:a16="http://schemas.microsoft.com/office/drawing/2014/main" id="{EA05B033-40A7-3105-F02C-7CD42B33047C}"/>
              </a:ext>
            </a:extLst>
          </p:cNvPr>
          <p:cNvSpPr>
            <a:spLocks noGrp="1"/>
          </p:cNvSpPr>
          <p:nvPr>
            <p:ph type="sldNum" sz="quarter" idx="12"/>
          </p:nvPr>
        </p:nvSpPr>
        <p:spPr/>
        <p:txBody>
          <a:bodyPr/>
          <a:lstStyle/>
          <a:p>
            <a:fld id="{7C9FDF72-34B8-4E0B-97A4-E22973DE82C1}" type="slidenum">
              <a:rPr lang="en-GB" smtClean="0"/>
              <a:t>11</a:t>
            </a:fld>
            <a:endParaRPr lang="en-GB"/>
          </a:p>
        </p:txBody>
      </p:sp>
    </p:spTree>
    <p:extLst>
      <p:ext uri="{BB962C8B-B14F-4D97-AF65-F5344CB8AC3E}">
        <p14:creationId xmlns:p14="http://schemas.microsoft.com/office/powerpoint/2010/main" val="3996539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678912" y="207403"/>
            <a:ext cx="10515600" cy="881809"/>
          </a:xfrm>
        </p:spPr>
        <p:txBody>
          <a:bodyPr/>
          <a:lstStyle/>
          <a:p>
            <a:r>
              <a:rPr lang="en-GB" dirty="0"/>
              <a:t>Guidance slide 12: Backgrounds</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3766050" y="889819"/>
            <a:ext cx="8256539" cy="5453809"/>
          </a:xfrm>
        </p:spPr>
        <p:txBody>
          <a:bodyPr>
            <a:normAutofit lnSpcReduction="10000"/>
          </a:bodyPr>
          <a:lstStyle/>
          <a:p>
            <a:pPr>
              <a:lnSpc>
                <a:spcPct val="150000"/>
              </a:lnSpc>
            </a:pPr>
            <a:r>
              <a:rPr lang="en-GB" dirty="0"/>
              <a:t>Background colour should be cream, beige, very light blue, green or red. Sufficient colour contrast between text and background makes it easier to read and process information. (One of the main accessibility issues at </a:t>
            </a:r>
            <a:r>
              <a:rPr lang="en-GB" dirty="0" err="1"/>
              <a:t>UofG</a:t>
            </a:r>
            <a:r>
              <a:rPr lang="en-GB" dirty="0"/>
              <a:t> is poor colour contrast.)</a:t>
            </a:r>
          </a:p>
          <a:p>
            <a:pPr>
              <a:lnSpc>
                <a:spcPct val="150000"/>
              </a:lnSpc>
            </a:pPr>
            <a:r>
              <a:rPr lang="en-GB" dirty="0"/>
              <a:t>However, avoid harsh colour contrasts, as text over bright white backgrounds can be difficult to read for dyslexic people. </a:t>
            </a:r>
          </a:p>
          <a:p>
            <a:pPr>
              <a:lnSpc>
                <a:spcPct val="150000"/>
              </a:lnSpc>
            </a:pPr>
            <a:r>
              <a:rPr lang="en-GB" dirty="0"/>
              <a:t>To change your background colour, right click on it, then Format Background. Click Solid Fill and select a colour.</a:t>
            </a:r>
          </a:p>
        </p:txBody>
      </p:sp>
      <p:pic>
        <p:nvPicPr>
          <p:cNvPr id="6" name="Picture 5" descr="A PowerPoint image of the Fill tab">
            <a:extLst>
              <a:ext uri="{FF2B5EF4-FFF2-40B4-BE49-F238E27FC236}">
                <a16:creationId xmlns:a16="http://schemas.microsoft.com/office/drawing/2014/main" id="{41047A6E-4A94-1B3C-52FF-6A81A007875F}"/>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985" y="2403783"/>
            <a:ext cx="3329119" cy="2864854"/>
          </a:xfrm>
          <a:prstGeom prst="rect">
            <a:avLst/>
          </a:prstGeom>
          <a:ln>
            <a:solidFill>
              <a:schemeClr val="tx1"/>
            </a:solidFill>
          </a:ln>
        </p:spPr>
      </p:pic>
      <p:sp>
        <p:nvSpPr>
          <p:cNvPr id="4" name="Slide Number Placeholder 3">
            <a:extLst>
              <a:ext uri="{FF2B5EF4-FFF2-40B4-BE49-F238E27FC236}">
                <a16:creationId xmlns:a16="http://schemas.microsoft.com/office/drawing/2014/main" id="{977C0148-A422-8DFB-B3E7-35E4B0E9B5A7}"/>
              </a:ext>
            </a:extLst>
          </p:cNvPr>
          <p:cNvSpPr>
            <a:spLocks noGrp="1"/>
          </p:cNvSpPr>
          <p:nvPr>
            <p:ph type="sldNum" sz="quarter" idx="12"/>
          </p:nvPr>
        </p:nvSpPr>
        <p:spPr/>
        <p:txBody>
          <a:bodyPr/>
          <a:lstStyle/>
          <a:p>
            <a:fld id="{7C9FDF72-34B8-4E0B-97A4-E22973DE82C1}" type="slidenum">
              <a:rPr lang="en-GB" smtClean="0"/>
              <a:t>12</a:t>
            </a:fld>
            <a:endParaRPr lang="en-GB"/>
          </a:p>
        </p:txBody>
      </p:sp>
    </p:spTree>
    <p:extLst>
      <p:ext uri="{BB962C8B-B14F-4D97-AF65-F5344CB8AC3E}">
        <p14:creationId xmlns:p14="http://schemas.microsoft.com/office/powerpoint/2010/main" val="827137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5C6E4-12A0-C86B-C7A7-849424741A16}"/>
              </a:ext>
            </a:extLst>
          </p:cNvPr>
          <p:cNvSpPr>
            <a:spLocks noGrp="1"/>
          </p:cNvSpPr>
          <p:nvPr>
            <p:ph type="title"/>
          </p:nvPr>
        </p:nvSpPr>
        <p:spPr>
          <a:xfrm>
            <a:off x="880240" y="136525"/>
            <a:ext cx="7086601" cy="1325563"/>
          </a:xfrm>
        </p:spPr>
        <p:txBody>
          <a:bodyPr/>
          <a:lstStyle/>
          <a:p>
            <a:r>
              <a:rPr lang="en-GB" dirty="0"/>
              <a:t>Guidance slide 13: Colour combination</a:t>
            </a:r>
            <a:endParaRPr lang="en-US" dirty="0"/>
          </a:p>
        </p:txBody>
      </p:sp>
      <p:sp>
        <p:nvSpPr>
          <p:cNvPr id="3" name="Content Placeholder 2">
            <a:extLst>
              <a:ext uri="{FF2B5EF4-FFF2-40B4-BE49-F238E27FC236}">
                <a16:creationId xmlns:a16="http://schemas.microsoft.com/office/drawing/2014/main" id="{A35AE9CA-5405-E180-22E4-AF6B4BA37DAD}"/>
              </a:ext>
            </a:extLst>
          </p:cNvPr>
          <p:cNvSpPr>
            <a:spLocks noGrp="1"/>
          </p:cNvSpPr>
          <p:nvPr>
            <p:ph idx="1"/>
          </p:nvPr>
        </p:nvSpPr>
        <p:spPr>
          <a:xfrm>
            <a:off x="407273" y="1292772"/>
            <a:ext cx="6592617" cy="5428703"/>
          </a:xfrm>
        </p:spPr>
        <p:txBody>
          <a:bodyPr>
            <a:noAutofit/>
          </a:bodyPr>
          <a:lstStyle/>
          <a:p>
            <a:pPr>
              <a:lnSpc>
                <a:spcPct val="150000"/>
              </a:lnSpc>
            </a:pPr>
            <a:r>
              <a:rPr lang="en-GB" dirty="0"/>
              <a:t>If you would like to use different colours, use colours that are colourblind accessible.</a:t>
            </a:r>
          </a:p>
          <a:p>
            <a:pPr>
              <a:lnSpc>
                <a:spcPct val="150000"/>
              </a:lnSpc>
            </a:pPr>
            <a:r>
              <a:rPr lang="en-GB" dirty="0"/>
              <a:t>Blues and reds (including oranges and browns) are the two main colours used by colourblind-friendly palettes.</a:t>
            </a:r>
          </a:p>
          <a:p>
            <a:pPr>
              <a:lnSpc>
                <a:spcPct val="150000"/>
              </a:lnSpc>
            </a:pPr>
            <a:r>
              <a:rPr lang="en-GB" dirty="0"/>
              <a:t>To change the colour, highlight the text. From the Home tab, click on the arrow next to the font colour and choose an appropriate colour. Make sure that contrast is sufficient. </a:t>
            </a:r>
          </a:p>
        </p:txBody>
      </p:sp>
      <p:pic>
        <p:nvPicPr>
          <p:cNvPr id="8" name="Picture 7" descr="A PowerPoint image showing different font colours">
            <a:extLst>
              <a:ext uri="{FF2B5EF4-FFF2-40B4-BE49-F238E27FC236}">
                <a16:creationId xmlns:a16="http://schemas.microsoft.com/office/drawing/2014/main" id="{CE25D137-B779-1D82-75B9-B495270FC6BA}"/>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9890" y="1886607"/>
            <a:ext cx="5059554" cy="3678621"/>
          </a:xfrm>
          <a:prstGeom prst="rect">
            <a:avLst/>
          </a:prstGeom>
        </p:spPr>
      </p:pic>
      <p:sp>
        <p:nvSpPr>
          <p:cNvPr id="4" name="Slide Number Placeholder 3">
            <a:extLst>
              <a:ext uri="{FF2B5EF4-FFF2-40B4-BE49-F238E27FC236}">
                <a16:creationId xmlns:a16="http://schemas.microsoft.com/office/drawing/2014/main" id="{E6A562F9-311E-3D22-7639-B70615B53A99}"/>
              </a:ext>
            </a:extLst>
          </p:cNvPr>
          <p:cNvSpPr>
            <a:spLocks noGrp="1"/>
          </p:cNvSpPr>
          <p:nvPr>
            <p:ph type="sldNum" sz="quarter" idx="12"/>
          </p:nvPr>
        </p:nvSpPr>
        <p:spPr/>
        <p:txBody>
          <a:bodyPr/>
          <a:lstStyle/>
          <a:p>
            <a:fld id="{7C9FDF72-34B8-4E0B-97A4-E22973DE82C1}" type="slidenum">
              <a:rPr lang="en-GB" smtClean="0"/>
              <a:t>13</a:t>
            </a:fld>
            <a:endParaRPr lang="en-GB"/>
          </a:p>
        </p:txBody>
      </p:sp>
    </p:spTree>
    <p:extLst>
      <p:ext uri="{BB962C8B-B14F-4D97-AF65-F5344CB8AC3E}">
        <p14:creationId xmlns:p14="http://schemas.microsoft.com/office/powerpoint/2010/main" val="1238383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199" y="288567"/>
            <a:ext cx="10515600" cy="1325563"/>
          </a:xfrm>
        </p:spPr>
        <p:txBody>
          <a:bodyPr/>
          <a:lstStyle/>
          <a:p>
            <a:r>
              <a:rPr lang="en-GB" dirty="0"/>
              <a:t>Guidance slide 14: Wordcount and titling</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308757" y="1456083"/>
            <a:ext cx="11603841" cy="4097876"/>
          </a:xfrm>
        </p:spPr>
        <p:txBody>
          <a:bodyPr>
            <a:noAutofit/>
          </a:bodyPr>
          <a:lstStyle/>
          <a:p>
            <a:pPr>
              <a:lnSpc>
                <a:spcPct val="160000"/>
              </a:lnSpc>
            </a:pPr>
            <a:r>
              <a:rPr lang="en-GB" dirty="0"/>
              <a:t>For oral presentations, a rough limit of fifty words per slide allows you to avoid crowded text boxes and ensures information is well summarised.</a:t>
            </a:r>
          </a:p>
          <a:p>
            <a:pPr>
              <a:lnSpc>
                <a:spcPct val="160000"/>
              </a:lnSpc>
            </a:pPr>
            <a:r>
              <a:rPr lang="en-GB" dirty="0"/>
              <a:t>Use lists for your content. Bullet points (in the Home tab) help screen reader users.</a:t>
            </a:r>
          </a:p>
          <a:p>
            <a:pPr>
              <a:lnSpc>
                <a:spcPct val="160000"/>
              </a:lnSpc>
            </a:pPr>
            <a:r>
              <a:rPr lang="en-GB" dirty="0"/>
              <a:t>Title all your slides and give each slide a different title. </a:t>
            </a:r>
          </a:p>
          <a:p>
            <a:pPr>
              <a:lnSpc>
                <a:spcPct val="160000"/>
              </a:lnSpc>
            </a:pPr>
            <a:r>
              <a:rPr lang="en-GB" dirty="0"/>
              <a:t>If you need more than one slide per topic, you can repeat the title and number them.</a:t>
            </a:r>
          </a:p>
        </p:txBody>
      </p:sp>
      <p:pic>
        <p:nvPicPr>
          <p:cNvPr id="6" name="Picture 5" descr="A PowerPoint image showing how to insert bullet points">
            <a:extLst>
              <a:ext uri="{FF2B5EF4-FFF2-40B4-BE49-F238E27FC236}">
                <a16:creationId xmlns:a16="http://schemas.microsoft.com/office/drawing/2014/main" id="{B5135126-F16F-9889-A03A-3C45C10CFEB5}"/>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6462" y="5395912"/>
            <a:ext cx="6799075" cy="1371242"/>
          </a:xfrm>
          <a:prstGeom prst="rect">
            <a:avLst/>
          </a:prstGeom>
        </p:spPr>
      </p:pic>
      <p:sp>
        <p:nvSpPr>
          <p:cNvPr id="4" name="Slide Number Placeholder 3">
            <a:extLst>
              <a:ext uri="{FF2B5EF4-FFF2-40B4-BE49-F238E27FC236}">
                <a16:creationId xmlns:a16="http://schemas.microsoft.com/office/drawing/2014/main" id="{49F61722-D32A-0C1D-1994-3DDCFF6A3866}"/>
              </a:ext>
            </a:extLst>
          </p:cNvPr>
          <p:cNvSpPr>
            <a:spLocks noGrp="1"/>
          </p:cNvSpPr>
          <p:nvPr>
            <p:ph type="sldNum" sz="quarter" idx="12"/>
          </p:nvPr>
        </p:nvSpPr>
        <p:spPr/>
        <p:txBody>
          <a:bodyPr/>
          <a:lstStyle/>
          <a:p>
            <a:fld id="{7C9FDF72-34B8-4E0B-97A4-E22973DE82C1}" type="slidenum">
              <a:rPr lang="en-GB" smtClean="0"/>
              <a:t>14</a:t>
            </a:fld>
            <a:endParaRPr lang="en-GB"/>
          </a:p>
        </p:txBody>
      </p:sp>
    </p:spTree>
    <p:extLst>
      <p:ext uri="{BB962C8B-B14F-4D97-AF65-F5344CB8AC3E}">
        <p14:creationId xmlns:p14="http://schemas.microsoft.com/office/powerpoint/2010/main" val="1615636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48F72-50CF-CF71-30CE-42DE718851A5}"/>
              </a:ext>
            </a:extLst>
          </p:cNvPr>
          <p:cNvSpPr>
            <a:spLocks noGrp="1"/>
          </p:cNvSpPr>
          <p:nvPr>
            <p:ph type="title"/>
          </p:nvPr>
        </p:nvSpPr>
        <p:spPr/>
        <p:txBody>
          <a:bodyPr/>
          <a:lstStyle/>
          <a:p>
            <a:r>
              <a:rPr kumimoji="0" lang="en-GB" sz="2800"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Guidance slide 15: Include a title and slide numbers </a:t>
            </a:r>
            <a:endParaRPr lang="en-US" dirty="0"/>
          </a:p>
        </p:txBody>
      </p:sp>
      <p:sp>
        <p:nvSpPr>
          <p:cNvPr id="4" name="TextBox 3">
            <a:extLst>
              <a:ext uri="{FF2B5EF4-FFF2-40B4-BE49-F238E27FC236}">
                <a16:creationId xmlns:a16="http://schemas.microsoft.com/office/drawing/2014/main" id="{D7CC8029-0D83-E9E6-0CAA-4C2C510C44C2}"/>
              </a:ext>
            </a:extLst>
          </p:cNvPr>
          <p:cNvSpPr txBox="1"/>
          <p:nvPr/>
        </p:nvSpPr>
        <p:spPr>
          <a:xfrm>
            <a:off x="1003390" y="1512867"/>
            <a:ext cx="10185220" cy="4455835"/>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GB" sz="2400" dirty="0">
                <a:latin typeface="Arial" panose="020B0604020202020204" pitchFamily="34" charset="0"/>
                <a:cs typeface="Arial" panose="020B0604020202020204" pitchFamily="34" charset="0"/>
              </a:rPr>
              <a:t>Even if your slide is blank (e.g., because it only involves an image), do not forget to include a descriptive title. </a:t>
            </a:r>
          </a:p>
          <a:p>
            <a:pPr marL="342900" indent="-342900">
              <a:lnSpc>
                <a:spcPct val="150000"/>
              </a:lnSpc>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r>
              <a:rPr lang="en-GB" sz="2400" dirty="0">
                <a:latin typeface="Arial" panose="020B0604020202020204" pitchFamily="34" charset="0"/>
                <a:cs typeface="Arial" panose="020B0604020202020204" pitchFamily="34" charset="0"/>
              </a:rPr>
              <a:t>Insert slide numbers. From the Insert tab, select Slide Number, check the Slide number box and Apply to All. </a:t>
            </a:r>
          </a:p>
          <a:p>
            <a:pPr marL="342900" indent="-342900">
              <a:lnSpc>
                <a:spcPct val="150000"/>
              </a:lnSpc>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r>
              <a:rPr lang="en-GB" sz="2400" dirty="0">
                <a:latin typeface="Arial" panose="020B0604020202020204" pitchFamily="34" charset="0"/>
                <a:cs typeface="Arial" panose="020B0604020202020204" pitchFamily="34" charset="0"/>
              </a:rPr>
              <a:t>If you do not want a number to appear on the title slide, tick the Don’t show on title slide box before clicking Apply to All. </a:t>
            </a:r>
          </a:p>
        </p:txBody>
      </p:sp>
      <p:sp>
        <p:nvSpPr>
          <p:cNvPr id="3" name="Slide Number Placeholder 2">
            <a:extLst>
              <a:ext uri="{FF2B5EF4-FFF2-40B4-BE49-F238E27FC236}">
                <a16:creationId xmlns:a16="http://schemas.microsoft.com/office/drawing/2014/main" id="{05151C39-89B5-DED2-B726-24B688039237}"/>
              </a:ext>
            </a:extLst>
          </p:cNvPr>
          <p:cNvSpPr>
            <a:spLocks noGrp="1"/>
          </p:cNvSpPr>
          <p:nvPr>
            <p:ph type="sldNum" sz="quarter" idx="12"/>
          </p:nvPr>
        </p:nvSpPr>
        <p:spPr/>
        <p:txBody>
          <a:bodyPr/>
          <a:lstStyle/>
          <a:p>
            <a:fld id="{7C9FDF72-34B8-4E0B-97A4-E22973DE82C1}" type="slidenum">
              <a:rPr lang="en-GB" smtClean="0"/>
              <a:t>15</a:t>
            </a:fld>
            <a:endParaRPr lang="en-GB"/>
          </a:p>
        </p:txBody>
      </p:sp>
    </p:spTree>
    <p:extLst>
      <p:ext uri="{BB962C8B-B14F-4D97-AF65-F5344CB8AC3E}">
        <p14:creationId xmlns:p14="http://schemas.microsoft.com/office/powerpoint/2010/main" val="3628174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199" y="180345"/>
            <a:ext cx="10515600" cy="1325563"/>
          </a:xfrm>
        </p:spPr>
        <p:txBody>
          <a:bodyPr/>
          <a:lstStyle/>
          <a:p>
            <a:r>
              <a:rPr lang="en-GB" dirty="0"/>
              <a:t>Guidance slide 16: Links and images</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501733" y="1467358"/>
            <a:ext cx="8440387" cy="5210297"/>
          </a:xfrm>
        </p:spPr>
        <p:txBody>
          <a:bodyPr>
            <a:normAutofit lnSpcReduction="10000"/>
          </a:bodyPr>
          <a:lstStyle/>
          <a:p>
            <a:pPr>
              <a:lnSpc>
                <a:spcPct val="150000"/>
              </a:lnSpc>
            </a:pPr>
            <a:r>
              <a:rPr lang="en-GB" sz="2400" dirty="0"/>
              <a:t>Describe your hyperlinks and avoid writing ‘click here’ or ‘read more’. Make sure that the link text makes sense in its own context to help screen reader users. Write a descriptive text (like below), </a:t>
            </a:r>
            <a:r>
              <a:rPr lang="en-GB" dirty="0"/>
              <a:t>highlight it, r</a:t>
            </a:r>
            <a:r>
              <a:rPr lang="en-GB" sz="2400" dirty="0"/>
              <a:t>ight-click, click Hyperlink on Windows or Link on Mac</a:t>
            </a:r>
            <a:r>
              <a:rPr lang="en-GB" dirty="0"/>
              <a:t>,</a:t>
            </a:r>
            <a:r>
              <a:rPr lang="en-GB" sz="2400" dirty="0"/>
              <a:t> and insert the URL.</a:t>
            </a:r>
          </a:p>
          <a:p>
            <a:pPr>
              <a:lnSpc>
                <a:spcPct val="150000"/>
              </a:lnSpc>
            </a:pPr>
            <a:r>
              <a:rPr lang="en-GB" dirty="0"/>
              <a:t>Use alt text for all images. After inserting your image, right-click it and click Edit/View Alt Text. You can follow this </a:t>
            </a:r>
            <a:r>
              <a:rPr lang="en-GB" dirty="0">
                <a:hlinkClick r:id="rId3"/>
              </a:rPr>
              <a:t>guide to writing good alt-text</a:t>
            </a:r>
            <a:r>
              <a:rPr lang="en-GB" dirty="0"/>
              <a:t>. </a:t>
            </a:r>
          </a:p>
          <a:p>
            <a:pPr>
              <a:lnSpc>
                <a:spcPct val="150000"/>
              </a:lnSpc>
            </a:pPr>
            <a:r>
              <a:rPr lang="en-GB" dirty="0"/>
              <a:t>For decorative objects, check Mark as decorative.</a:t>
            </a:r>
          </a:p>
        </p:txBody>
      </p:sp>
      <p:pic>
        <p:nvPicPr>
          <p:cNvPr id="6" name="Picture 5" descr="An image of PowerPoint Alt Text tab">
            <a:extLst>
              <a:ext uri="{FF2B5EF4-FFF2-40B4-BE49-F238E27FC236}">
                <a16:creationId xmlns:a16="http://schemas.microsoft.com/office/drawing/2014/main" id="{25C629AF-113C-CC43-5E16-B20F2E0EDE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3669" y="1831770"/>
            <a:ext cx="2946400" cy="3937000"/>
          </a:xfrm>
          <a:prstGeom prst="rect">
            <a:avLst/>
          </a:prstGeom>
        </p:spPr>
      </p:pic>
      <p:sp>
        <p:nvSpPr>
          <p:cNvPr id="4" name="Slide Number Placeholder 3">
            <a:extLst>
              <a:ext uri="{FF2B5EF4-FFF2-40B4-BE49-F238E27FC236}">
                <a16:creationId xmlns:a16="http://schemas.microsoft.com/office/drawing/2014/main" id="{B829CB33-C8FF-06F1-C21A-208A69B96095}"/>
              </a:ext>
            </a:extLst>
          </p:cNvPr>
          <p:cNvSpPr>
            <a:spLocks noGrp="1"/>
          </p:cNvSpPr>
          <p:nvPr>
            <p:ph type="sldNum" sz="quarter" idx="12"/>
          </p:nvPr>
        </p:nvSpPr>
        <p:spPr/>
        <p:txBody>
          <a:bodyPr/>
          <a:lstStyle/>
          <a:p>
            <a:fld id="{7C9FDF72-34B8-4E0B-97A4-E22973DE82C1}" type="slidenum">
              <a:rPr lang="en-GB" smtClean="0"/>
              <a:t>16</a:t>
            </a:fld>
            <a:endParaRPr lang="en-GB"/>
          </a:p>
        </p:txBody>
      </p:sp>
    </p:spTree>
    <p:extLst>
      <p:ext uri="{BB962C8B-B14F-4D97-AF65-F5344CB8AC3E}">
        <p14:creationId xmlns:p14="http://schemas.microsoft.com/office/powerpoint/2010/main" val="956517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BBA45-CBA2-6ACD-C55B-8061CCD3E56B}"/>
              </a:ext>
            </a:extLst>
          </p:cNvPr>
          <p:cNvSpPr>
            <a:spLocks noGrp="1"/>
          </p:cNvSpPr>
          <p:nvPr>
            <p:ph type="title"/>
          </p:nvPr>
        </p:nvSpPr>
        <p:spPr>
          <a:xfrm>
            <a:off x="838199" y="136525"/>
            <a:ext cx="10515600" cy="1020763"/>
          </a:xfrm>
        </p:spPr>
        <p:txBody>
          <a:bodyPr/>
          <a:lstStyle/>
          <a:p>
            <a:r>
              <a:rPr lang="en-US" dirty="0"/>
              <a:t>Guidance slide 17: Tables</a:t>
            </a:r>
          </a:p>
        </p:txBody>
      </p:sp>
      <p:sp>
        <p:nvSpPr>
          <p:cNvPr id="3" name="Content Placeholder 2">
            <a:extLst>
              <a:ext uri="{FF2B5EF4-FFF2-40B4-BE49-F238E27FC236}">
                <a16:creationId xmlns:a16="http://schemas.microsoft.com/office/drawing/2014/main" id="{BF71032E-97A2-934B-CDCF-C9DCDDF64330}"/>
              </a:ext>
            </a:extLst>
          </p:cNvPr>
          <p:cNvSpPr>
            <a:spLocks noGrp="1"/>
          </p:cNvSpPr>
          <p:nvPr>
            <p:ph idx="1"/>
          </p:nvPr>
        </p:nvSpPr>
        <p:spPr>
          <a:xfrm>
            <a:off x="395286" y="1085850"/>
            <a:ext cx="11401425" cy="3105149"/>
          </a:xfrm>
        </p:spPr>
        <p:txBody>
          <a:bodyPr>
            <a:normAutofit fontScale="70000" lnSpcReduction="20000"/>
          </a:bodyPr>
          <a:lstStyle/>
          <a:p>
            <a:pPr>
              <a:lnSpc>
                <a:spcPct val="150000"/>
              </a:lnSpc>
            </a:pPr>
            <a:r>
              <a:rPr lang="en-GB" sz="3400" dirty="0"/>
              <a:t>Avoid tables if possible and present the data another way, as they do not work well on screen readers.</a:t>
            </a:r>
          </a:p>
          <a:p>
            <a:pPr>
              <a:lnSpc>
                <a:spcPct val="150000"/>
              </a:lnSpc>
            </a:pPr>
            <a:r>
              <a:rPr lang="en-GB" sz="3400" dirty="0"/>
              <a:t>If you need to use them, make sure that a table is implemented correctly using the tool in PowerPoint. From the Insert tab, click Table and choose how many rows and columns. Make sure that checkbox Header Row is checked in the Table Design tab which appears when you insert a table.</a:t>
            </a:r>
          </a:p>
        </p:txBody>
      </p:sp>
      <p:pic>
        <p:nvPicPr>
          <p:cNvPr id="7" name="Picture 6" descr="A PowerPoint image showing how to insert a table">
            <a:extLst>
              <a:ext uri="{FF2B5EF4-FFF2-40B4-BE49-F238E27FC236}">
                <a16:creationId xmlns:a16="http://schemas.microsoft.com/office/drawing/2014/main" id="{39CB250A-14A1-A7A6-E9C6-8D4C2927D5FA}"/>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99" y="4423510"/>
            <a:ext cx="2902692" cy="2287551"/>
          </a:xfrm>
          <a:prstGeom prst="rect">
            <a:avLst/>
          </a:prstGeom>
        </p:spPr>
      </p:pic>
      <p:pic>
        <p:nvPicPr>
          <p:cNvPr id="11" name="Picture 10" descr="A PowerPoint image showing where Header Row checkbox is">
            <a:extLst>
              <a:ext uri="{FF2B5EF4-FFF2-40B4-BE49-F238E27FC236}">
                <a16:creationId xmlns:a16="http://schemas.microsoft.com/office/drawing/2014/main" id="{7981B275-22BD-1FEC-6DD6-56D2628055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0021" y="4423510"/>
            <a:ext cx="6926087" cy="2014360"/>
          </a:xfrm>
          <a:prstGeom prst="rect">
            <a:avLst/>
          </a:prstGeom>
        </p:spPr>
      </p:pic>
      <p:sp>
        <p:nvSpPr>
          <p:cNvPr id="4" name="Slide Number Placeholder 3">
            <a:extLst>
              <a:ext uri="{FF2B5EF4-FFF2-40B4-BE49-F238E27FC236}">
                <a16:creationId xmlns:a16="http://schemas.microsoft.com/office/drawing/2014/main" id="{63C55F2F-453A-E64F-76CE-36D5D6BB8DA1}"/>
              </a:ext>
            </a:extLst>
          </p:cNvPr>
          <p:cNvSpPr>
            <a:spLocks noGrp="1"/>
          </p:cNvSpPr>
          <p:nvPr>
            <p:ph type="sldNum" sz="quarter" idx="12"/>
          </p:nvPr>
        </p:nvSpPr>
        <p:spPr/>
        <p:txBody>
          <a:bodyPr/>
          <a:lstStyle/>
          <a:p>
            <a:fld id="{7C9FDF72-34B8-4E0B-97A4-E22973DE82C1}" type="slidenum">
              <a:rPr lang="en-GB" smtClean="0"/>
              <a:t>17</a:t>
            </a:fld>
            <a:endParaRPr lang="en-GB"/>
          </a:p>
        </p:txBody>
      </p:sp>
    </p:spTree>
    <p:extLst>
      <p:ext uri="{BB962C8B-B14F-4D97-AF65-F5344CB8AC3E}">
        <p14:creationId xmlns:p14="http://schemas.microsoft.com/office/powerpoint/2010/main" val="1723080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AAF87-BBDA-6A8F-391A-2702ACC762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2A7CA4-4D1D-F9F7-1047-CD55529FE319}"/>
              </a:ext>
            </a:extLst>
          </p:cNvPr>
          <p:cNvSpPr>
            <a:spLocks noGrp="1"/>
          </p:cNvSpPr>
          <p:nvPr>
            <p:ph type="title"/>
          </p:nvPr>
        </p:nvSpPr>
        <p:spPr>
          <a:xfrm>
            <a:off x="838199" y="136525"/>
            <a:ext cx="10515600" cy="1020763"/>
          </a:xfrm>
        </p:spPr>
        <p:txBody>
          <a:bodyPr/>
          <a:lstStyle/>
          <a:p>
            <a:r>
              <a:rPr lang="en-US" dirty="0"/>
              <a:t>Guidance slide 18: Tables</a:t>
            </a:r>
          </a:p>
        </p:txBody>
      </p:sp>
      <p:sp>
        <p:nvSpPr>
          <p:cNvPr id="3" name="Content Placeholder 2">
            <a:extLst>
              <a:ext uri="{FF2B5EF4-FFF2-40B4-BE49-F238E27FC236}">
                <a16:creationId xmlns:a16="http://schemas.microsoft.com/office/drawing/2014/main" id="{3CCD6CA1-E75B-C3D6-8AA7-B075756E273B}"/>
              </a:ext>
            </a:extLst>
          </p:cNvPr>
          <p:cNvSpPr>
            <a:spLocks noGrp="1"/>
          </p:cNvSpPr>
          <p:nvPr>
            <p:ph idx="1"/>
          </p:nvPr>
        </p:nvSpPr>
        <p:spPr>
          <a:xfrm>
            <a:off x="395286" y="1230013"/>
            <a:ext cx="11401425" cy="3361581"/>
          </a:xfrm>
        </p:spPr>
        <p:txBody>
          <a:bodyPr>
            <a:normAutofit fontScale="70000" lnSpcReduction="20000"/>
          </a:bodyPr>
          <a:lstStyle/>
          <a:p>
            <a:pPr>
              <a:lnSpc>
                <a:spcPct val="150000"/>
              </a:lnSpc>
            </a:pPr>
            <a:r>
              <a:rPr lang="en-GB" sz="3400" dirty="0"/>
              <a:t>Table structure should be simple, with a specified header row.</a:t>
            </a:r>
          </a:p>
          <a:p>
            <a:pPr>
              <a:lnSpc>
                <a:spcPct val="150000"/>
              </a:lnSpc>
            </a:pPr>
            <a:r>
              <a:rPr lang="en-GB" sz="3400" dirty="0"/>
              <a:t>Avoid merged cells, split cells and nested tables.</a:t>
            </a:r>
          </a:p>
          <a:p>
            <a:pPr>
              <a:lnSpc>
                <a:spcPct val="150000"/>
              </a:lnSpc>
            </a:pPr>
            <a:r>
              <a:rPr lang="en-GB" sz="3400" dirty="0"/>
              <a:t>You can change the design of the table but keep in mind that your chosen colours have sufficient contrast.</a:t>
            </a:r>
          </a:p>
          <a:p>
            <a:pPr>
              <a:lnSpc>
                <a:spcPct val="150000"/>
              </a:lnSpc>
            </a:pPr>
            <a:r>
              <a:rPr lang="en-GB" sz="3400" dirty="0"/>
              <a:t>Use the Accessibility Checker in the Review tab to check accessibility of the table. </a:t>
            </a:r>
          </a:p>
        </p:txBody>
      </p:sp>
      <p:pic>
        <p:nvPicPr>
          <p:cNvPr id="6" name="Picture 5" descr="A table image explaining specified header rows, merged cells, split cells and nested tables">
            <a:extLst>
              <a:ext uri="{FF2B5EF4-FFF2-40B4-BE49-F238E27FC236}">
                <a16:creationId xmlns:a16="http://schemas.microsoft.com/office/drawing/2014/main" id="{5F7AA534-C666-0A14-F423-7F183B6D5D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047" y="4591595"/>
            <a:ext cx="9708563" cy="1925092"/>
          </a:xfrm>
          <a:prstGeom prst="rect">
            <a:avLst/>
          </a:prstGeom>
        </p:spPr>
      </p:pic>
      <p:sp>
        <p:nvSpPr>
          <p:cNvPr id="4" name="Slide Number Placeholder 3">
            <a:extLst>
              <a:ext uri="{FF2B5EF4-FFF2-40B4-BE49-F238E27FC236}">
                <a16:creationId xmlns:a16="http://schemas.microsoft.com/office/drawing/2014/main" id="{298A212B-4C42-761B-C5B3-5DDC09239AB2}"/>
              </a:ext>
            </a:extLst>
          </p:cNvPr>
          <p:cNvSpPr>
            <a:spLocks noGrp="1"/>
          </p:cNvSpPr>
          <p:nvPr>
            <p:ph type="sldNum" sz="quarter" idx="12"/>
          </p:nvPr>
        </p:nvSpPr>
        <p:spPr/>
        <p:txBody>
          <a:bodyPr/>
          <a:lstStyle/>
          <a:p>
            <a:fld id="{7C9FDF72-34B8-4E0B-97A4-E22973DE82C1}" type="slidenum">
              <a:rPr lang="en-GB" smtClean="0"/>
              <a:t>18</a:t>
            </a:fld>
            <a:endParaRPr lang="en-GB"/>
          </a:p>
        </p:txBody>
      </p:sp>
    </p:spTree>
    <p:extLst>
      <p:ext uri="{BB962C8B-B14F-4D97-AF65-F5344CB8AC3E}">
        <p14:creationId xmlns:p14="http://schemas.microsoft.com/office/powerpoint/2010/main" val="2754287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199" y="265931"/>
            <a:ext cx="10515600" cy="870891"/>
          </a:xfrm>
        </p:spPr>
        <p:txBody>
          <a:bodyPr/>
          <a:lstStyle/>
          <a:p>
            <a:r>
              <a:rPr lang="en-GB" dirty="0"/>
              <a:t>Guidance slide 19: Slide organisation</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144829" y="1211867"/>
            <a:ext cx="9177301" cy="5509608"/>
          </a:xfrm>
        </p:spPr>
        <p:txBody>
          <a:bodyPr>
            <a:normAutofit lnSpcReduction="10000"/>
          </a:bodyPr>
          <a:lstStyle/>
          <a:p>
            <a:pPr>
              <a:lnSpc>
                <a:spcPct val="150000"/>
              </a:lnSpc>
            </a:pPr>
            <a:r>
              <a:rPr lang="en-GB" dirty="0"/>
              <a:t>Check the reading order of the components of your slide. On the Home tab, select Arrange and choose Selection Pane</a:t>
            </a:r>
            <a:r>
              <a:rPr lang="en-GB" dirty="0">
                <a:solidFill>
                  <a:prstClr val="black"/>
                </a:solidFill>
                <a:ea typeface="Calibri" panose="020F0502020204030204" pitchFamily="34" charset="0"/>
              </a:rPr>
              <a:t>. </a:t>
            </a:r>
            <a:r>
              <a:rPr lang="en-GB" dirty="0"/>
              <a:t>This is particularly important if you have </a:t>
            </a:r>
            <a:r>
              <a:rPr lang="en-GB" dirty="0">
                <a:solidFill>
                  <a:prstClr val="black"/>
                </a:solidFill>
                <a:ea typeface="Calibri" panose="020F0502020204030204" pitchFamily="34" charset="0"/>
              </a:rPr>
              <a:t>c</a:t>
            </a:r>
            <a:r>
              <a:rPr kumimoji="0" lang="en-GB" b="0" i="0" u="none" strike="noStrike" kern="1200" cap="none" spc="0" normalizeH="0" baseline="0" noProof="0" dirty="0" err="1">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reated</a:t>
            </a: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your own layout (cf. Slide </a:t>
            </a:r>
            <a:r>
              <a:rPr lang="en-GB" dirty="0">
                <a:solidFill>
                  <a:prstClr val="black"/>
                </a:solidFill>
                <a:ea typeface="Calibri" panose="020F0502020204030204" pitchFamily="34" charset="0"/>
              </a:rPr>
              <a:t>9</a:t>
            </a: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a:t>
            </a:r>
          </a:p>
          <a:p>
            <a:pPr>
              <a:lnSpc>
                <a:spcPct val="150000"/>
              </a:lnSpc>
            </a:pP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Note that the reading order appears bottom-to-top, with the bottom item being read first. </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a:lnSpc>
                <a:spcPct val="150000"/>
              </a:lnSpc>
            </a:pPr>
            <a:r>
              <a:rPr lang="en-GB" dirty="0"/>
              <a:t>You can also group your slides into sections. Right click the first slide you would like to be part of a section on the slide list, then click Add Section. A text box will appear. Type a name and click Rename.</a:t>
            </a:r>
          </a:p>
          <a:p>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endParaRPr lang="en-GB" dirty="0"/>
          </a:p>
        </p:txBody>
      </p:sp>
      <p:pic>
        <p:nvPicPr>
          <p:cNvPr id="8" name="Picture 7" descr="A PowerPoint image showing how to choose Selection Pane">
            <a:extLst>
              <a:ext uri="{FF2B5EF4-FFF2-40B4-BE49-F238E27FC236}">
                <a16:creationId xmlns:a16="http://schemas.microsoft.com/office/drawing/2014/main" id="{779D44E5-FE3F-0525-22CE-0B241827A5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0469" y="136525"/>
            <a:ext cx="1536700" cy="4673600"/>
          </a:xfrm>
          <a:prstGeom prst="rect">
            <a:avLst/>
          </a:prstGeom>
        </p:spPr>
      </p:pic>
      <p:pic>
        <p:nvPicPr>
          <p:cNvPr id="10" name="Picture 9" descr="An image showing the reading order pane">
            <a:extLst>
              <a:ext uri="{FF2B5EF4-FFF2-40B4-BE49-F238E27FC236}">
                <a16:creationId xmlns:a16="http://schemas.microsoft.com/office/drawing/2014/main" id="{8FD0551A-932E-69DA-94E3-3D83332A20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4729" y="4810125"/>
            <a:ext cx="2839990" cy="1501775"/>
          </a:xfrm>
          <a:prstGeom prst="rect">
            <a:avLst/>
          </a:prstGeom>
        </p:spPr>
      </p:pic>
      <p:sp>
        <p:nvSpPr>
          <p:cNvPr id="4" name="Slide Number Placeholder 3">
            <a:extLst>
              <a:ext uri="{FF2B5EF4-FFF2-40B4-BE49-F238E27FC236}">
                <a16:creationId xmlns:a16="http://schemas.microsoft.com/office/drawing/2014/main" id="{9B642BBE-1D9F-E7BD-21F5-A93DF4B63D50}"/>
              </a:ext>
            </a:extLst>
          </p:cNvPr>
          <p:cNvSpPr>
            <a:spLocks noGrp="1"/>
          </p:cNvSpPr>
          <p:nvPr>
            <p:ph type="sldNum" sz="quarter" idx="12"/>
          </p:nvPr>
        </p:nvSpPr>
        <p:spPr/>
        <p:txBody>
          <a:bodyPr/>
          <a:lstStyle/>
          <a:p>
            <a:fld id="{7C9FDF72-34B8-4E0B-97A4-E22973DE82C1}" type="slidenum">
              <a:rPr lang="en-GB" smtClean="0"/>
              <a:t>19</a:t>
            </a:fld>
            <a:endParaRPr lang="en-GB"/>
          </a:p>
        </p:txBody>
      </p:sp>
    </p:spTree>
    <p:extLst>
      <p:ext uri="{BB962C8B-B14F-4D97-AF65-F5344CB8AC3E}">
        <p14:creationId xmlns:p14="http://schemas.microsoft.com/office/powerpoint/2010/main" val="3687999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200" y="253034"/>
            <a:ext cx="10515600" cy="672368"/>
          </a:xfrm>
        </p:spPr>
        <p:txBody>
          <a:bodyPr/>
          <a:lstStyle/>
          <a:p>
            <a:r>
              <a:rPr lang="en-GB" dirty="0"/>
              <a:t>Guidance slide 2: Table of contents</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sz="half" idx="1"/>
          </p:nvPr>
        </p:nvSpPr>
        <p:spPr>
          <a:xfrm>
            <a:off x="223520" y="993829"/>
            <a:ext cx="6146800" cy="5727646"/>
          </a:xfrm>
        </p:spPr>
        <p:txBody>
          <a:bodyPr>
            <a:noAutofit/>
          </a:bodyPr>
          <a:lstStyle/>
          <a:p>
            <a:pPr>
              <a:lnSpc>
                <a:spcPct val="150000"/>
              </a:lnSpc>
              <a:spcBef>
                <a:spcPts val="800"/>
              </a:spcBef>
            </a:pPr>
            <a:r>
              <a:rPr lang="en-GB" dirty="0">
                <a:hlinkClick r:id="rId3" action="ppaction://hlinksldjump"/>
              </a:rPr>
              <a:t>Slide 1</a:t>
            </a:r>
            <a:r>
              <a:rPr lang="en-GB" dirty="0"/>
              <a:t>: Cover</a:t>
            </a:r>
          </a:p>
          <a:p>
            <a:pPr>
              <a:lnSpc>
                <a:spcPct val="150000"/>
              </a:lnSpc>
              <a:spcBef>
                <a:spcPts val="800"/>
              </a:spcBef>
            </a:pPr>
            <a:r>
              <a:rPr lang="en-GB" dirty="0">
                <a:hlinkClick r:id="rId4" action="ppaction://hlinksldjump"/>
              </a:rPr>
              <a:t>Slide 2</a:t>
            </a:r>
            <a:r>
              <a:rPr lang="en-GB" dirty="0"/>
              <a:t>: Table of contents</a:t>
            </a:r>
          </a:p>
          <a:p>
            <a:pPr>
              <a:lnSpc>
                <a:spcPct val="150000"/>
              </a:lnSpc>
              <a:spcBef>
                <a:spcPts val="800"/>
              </a:spcBef>
            </a:pPr>
            <a:r>
              <a:rPr lang="en-GB" dirty="0">
                <a:hlinkClick r:id="rId5" action="ppaction://hlinksldjump"/>
              </a:rPr>
              <a:t>Slides 3-7</a:t>
            </a:r>
            <a:r>
              <a:rPr lang="en-GB" dirty="0"/>
              <a:t>: Why does accessibility matter?</a:t>
            </a:r>
          </a:p>
          <a:p>
            <a:pPr>
              <a:lnSpc>
                <a:spcPct val="150000"/>
              </a:lnSpc>
              <a:spcBef>
                <a:spcPts val="800"/>
              </a:spcBef>
            </a:pPr>
            <a:r>
              <a:rPr lang="en-GB" dirty="0">
                <a:hlinkClick r:id="rId6" action="ppaction://hlinksldjump"/>
              </a:rPr>
              <a:t>Slide 8</a:t>
            </a:r>
            <a:r>
              <a:rPr lang="en-GB" dirty="0"/>
              <a:t>: Accessibility and context</a:t>
            </a:r>
          </a:p>
          <a:p>
            <a:pPr>
              <a:lnSpc>
                <a:spcPct val="150000"/>
              </a:lnSpc>
              <a:spcBef>
                <a:spcPts val="800"/>
              </a:spcBef>
            </a:pPr>
            <a:r>
              <a:rPr lang="en-GB" dirty="0">
                <a:hlinkClick r:id="rId7" action="ppaction://hlinksldjump"/>
              </a:rPr>
              <a:t>Slide 9-10</a:t>
            </a:r>
            <a:r>
              <a:rPr lang="en-GB" dirty="0"/>
              <a:t>: Layouts, animations and transitions</a:t>
            </a:r>
          </a:p>
          <a:p>
            <a:pPr>
              <a:lnSpc>
                <a:spcPct val="150000"/>
              </a:lnSpc>
              <a:spcBef>
                <a:spcPts val="800"/>
              </a:spcBef>
            </a:pPr>
            <a:r>
              <a:rPr lang="en-GB" dirty="0">
                <a:hlinkClick r:id="rId8" action="ppaction://hlinksldjump"/>
              </a:rPr>
              <a:t>Slide 11</a:t>
            </a:r>
            <a:r>
              <a:rPr lang="en-GB" dirty="0"/>
              <a:t>: Fonts</a:t>
            </a:r>
          </a:p>
          <a:p>
            <a:pPr>
              <a:lnSpc>
                <a:spcPct val="150000"/>
              </a:lnSpc>
              <a:spcBef>
                <a:spcPts val="800"/>
              </a:spcBef>
            </a:pPr>
            <a:r>
              <a:rPr lang="en-GB" dirty="0">
                <a:hlinkClick r:id="rId9" action="ppaction://hlinksldjump"/>
              </a:rPr>
              <a:t>Slides 12</a:t>
            </a:r>
            <a:r>
              <a:rPr lang="en-GB" dirty="0"/>
              <a:t>: Backgrounds</a:t>
            </a:r>
          </a:p>
          <a:p>
            <a:pPr>
              <a:lnSpc>
                <a:spcPct val="150000"/>
              </a:lnSpc>
              <a:spcBef>
                <a:spcPts val="800"/>
              </a:spcBef>
            </a:pPr>
            <a:r>
              <a:rPr lang="en-GB" dirty="0">
                <a:hlinkClick r:id="rId10" action="ppaction://hlinksldjump"/>
              </a:rPr>
              <a:t>Slides 13</a:t>
            </a:r>
            <a:r>
              <a:rPr lang="en-GB" dirty="0"/>
              <a:t>: Colour combination</a:t>
            </a:r>
          </a:p>
        </p:txBody>
      </p:sp>
      <p:sp>
        <p:nvSpPr>
          <p:cNvPr id="7" name="Content Placeholder 6">
            <a:extLst>
              <a:ext uri="{FF2B5EF4-FFF2-40B4-BE49-F238E27FC236}">
                <a16:creationId xmlns:a16="http://schemas.microsoft.com/office/drawing/2014/main" id="{ECAFACF4-51C9-E78A-5AA3-6F36423415E8}"/>
              </a:ext>
            </a:extLst>
          </p:cNvPr>
          <p:cNvSpPr>
            <a:spLocks noGrp="1"/>
          </p:cNvSpPr>
          <p:nvPr>
            <p:ph sz="half" idx="2"/>
          </p:nvPr>
        </p:nvSpPr>
        <p:spPr>
          <a:xfrm>
            <a:off x="6532880" y="925402"/>
            <a:ext cx="5435600" cy="5796072"/>
          </a:xfrm>
        </p:spPr>
        <p:txBody>
          <a:bodyPr>
            <a:noAutofit/>
          </a:bodyPr>
          <a:lstStyle/>
          <a:p>
            <a:pPr>
              <a:lnSpc>
                <a:spcPct val="150000"/>
              </a:lnSpc>
            </a:pPr>
            <a:r>
              <a:rPr lang="en-GB" dirty="0">
                <a:hlinkClick r:id="rId11" action="ppaction://hlinksldjump"/>
              </a:rPr>
              <a:t>Slide 14-15</a:t>
            </a:r>
            <a:r>
              <a:rPr lang="en-GB" dirty="0"/>
              <a:t>: Wordcount, titling and slide numbering</a:t>
            </a:r>
          </a:p>
          <a:p>
            <a:pPr>
              <a:lnSpc>
                <a:spcPct val="150000"/>
              </a:lnSpc>
            </a:pPr>
            <a:r>
              <a:rPr lang="en-GB" dirty="0">
                <a:hlinkClick r:id="rId12" action="ppaction://hlinksldjump"/>
              </a:rPr>
              <a:t>Slide 16-18</a:t>
            </a:r>
            <a:r>
              <a:rPr lang="en-GB" dirty="0"/>
              <a:t>: Links, images and tables</a:t>
            </a:r>
          </a:p>
          <a:p>
            <a:pPr>
              <a:lnSpc>
                <a:spcPct val="150000"/>
              </a:lnSpc>
            </a:pPr>
            <a:r>
              <a:rPr lang="en-GB" dirty="0">
                <a:hlinkClick r:id="rId13" action="ppaction://hlinksldjump"/>
              </a:rPr>
              <a:t>Slide 19</a:t>
            </a:r>
            <a:r>
              <a:rPr lang="en-GB" dirty="0"/>
              <a:t>: Slide organisation</a:t>
            </a:r>
          </a:p>
          <a:p>
            <a:pPr>
              <a:lnSpc>
                <a:spcPct val="150000"/>
              </a:lnSpc>
            </a:pPr>
            <a:r>
              <a:rPr lang="en-GB" dirty="0">
                <a:hlinkClick r:id="rId14" action="ppaction://hlinksldjump"/>
              </a:rPr>
              <a:t>Slide 20-22</a:t>
            </a:r>
            <a:r>
              <a:rPr lang="en-GB" dirty="0"/>
              <a:t>: Creating new presentations</a:t>
            </a:r>
          </a:p>
          <a:p>
            <a:pPr>
              <a:lnSpc>
                <a:spcPct val="150000"/>
              </a:lnSpc>
            </a:pPr>
            <a:r>
              <a:rPr lang="en-GB" dirty="0">
                <a:hlinkClick r:id="rId15" action="ppaction://hlinksldjump"/>
              </a:rPr>
              <a:t>Slides 23-24</a:t>
            </a:r>
            <a:r>
              <a:rPr lang="en-GB" dirty="0"/>
              <a:t>: Existing presentations</a:t>
            </a:r>
          </a:p>
          <a:p>
            <a:pPr>
              <a:lnSpc>
                <a:spcPct val="150000"/>
              </a:lnSpc>
            </a:pPr>
            <a:r>
              <a:rPr lang="en-GB" dirty="0">
                <a:hlinkClick r:id="rId16" action="ppaction://hlinksldjump"/>
              </a:rPr>
              <a:t>Slide 25</a:t>
            </a:r>
            <a:r>
              <a:rPr lang="en-GB" dirty="0"/>
              <a:t>: Conclusion</a:t>
            </a:r>
          </a:p>
        </p:txBody>
      </p:sp>
      <p:sp>
        <p:nvSpPr>
          <p:cNvPr id="4" name="Slide Number Placeholder 3">
            <a:extLst>
              <a:ext uri="{FF2B5EF4-FFF2-40B4-BE49-F238E27FC236}">
                <a16:creationId xmlns:a16="http://schemas.microsoft.com/office/drawing/2014/main" id="{3A0CC90B-A73F-97DE-352F-F920D134EEEA}"/>
              </a:ext>
            </a:extLst>
          </p:cNvPr>
          <p:cNvSpPr>
            <a:spLocks noGrp="1"/>
          </p:cNvSpPr>
          <p:nvPr>
            <p:ph type="sldNum" sz="quarter" idx="12"/>
          </p:nvPr>
        </p:nvSpPr>
        <p:spPr/>
        <p:txBody>
          <a:bodyPr/>
          <a:lstStyle/>
          <a:p>
            <a:fld id="{7C9FDF72-34B8-4E0B-97A4-E22973DE82C1}" type="slidenum">
              <a:rPr lang="en-GB" smtClean="0"/>
              <a:t>2</a:t>
            </a:fld>
            <a:endParaRPr lang="en-GB"/>
          </a:p>
        </p:txBody>
      </p:sp>
    </p:spTree>
    <p:extLst>
      <p:ext uri="{BB962C8B-B14F-4D97-AF65-F5344CB8AC3E}">
        <p14:creationId xmlns:p14="http://schemas.microsoft.com/office/powerpoint/2010/main" val="3204460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496A9-E2CC-C6AB-CC1F-9ADA210C1EB3}"/>
              </a:ext>
            </a:extLst>
          </p:cNvPr>
          <p:cNvSpPr>
            <a:spLocks noGrp="1"/>
          </p:cNvSpPr>
          <p:nvPr>
            <p:ph type="title"/>
          </p:nvPr>
        </p:nvSpPr>
        <p:spPr/>
        <p:txBody>
          <a:bodyPr/>
          <a:lstStyle/>
          <a:p>
            <a:r>
              <a:rPr lang="en-US" dirty="0"/>
              <a:t>Guidance slide 20: Creating new presentations</a:t>
            </a:r>
          </a:p>
        </p:txBody>
      </p:sp>
      <p:sp>
        <p:nvSpPr>
          <p:cNvPr id="3" name="Content Placeholder 2">
            <a:extLst>
              <a:ext uri="{FF2B5EF4-FFF2-40B4-BE49-F238E27FC236}">
                <a16:creationId xmlns:a16="http://schemas.microsoft.com/office/drawing/2014/main" id="{3628296E-6846-A911-C339-C644953FC0CA}"/>
              </a:ext>
            </a:extLst>
          </p:cNvPr>
          <p:cNvSpPr>
            <a:spLocks noGrp="1"/>
          </p:cNvSpPr>
          <p:nvPr>
            <p:ph idx="1"/>
          </p:nvPr>
        </p:nvSpPr>
        <p:spPr>
          <a:xfrm>
            <a:off x="838200" y="1465729"/>
            <a:ext cx="10515600" cy="5255746"/>
          </a:xfrm>
        </p:spPr>
        <p:txBody>
          <a:bodyPr vert="horz" lIns="91440" tIns="45720" rIns="91440" bIns="45720" rtlCol="0" anchor="t">
            <a:normAutofit/>
          </a:bodyPr>
          <a:lstStyle/>
          <a:p>
            <a:pPr marL="0" indent="0">
              <a:lnSpc>
                <a:spcPct val="150000"/>
              </a:lnSpc>
              <a:buNone/>
            </a:pPr>
            <a:r>
              <a:rPr lang="en-US" dirty="0"/>
              <a:t>Creating a new presentation using this accessible template is easy:</a:t>
            </a:r>
          </a:p>
          <a:p>
            <a:pPr marL="457200" indent="-457200">
              <a:lnSpc>
                <a:spcPct val="150000"/>
              </a:lnSpc>
              <a:buFont typeface="+mj-lt"/>
              <a:buAutoNum type="arabicPeriod"/>
            </a:pPr>
            <a:r>
              <a:rPr lang="en-US" dirty="0">
                <a:latin typeface="Arial"/>
                <a:cs typeface="Arial"/>
              </a:rPr>
              <a:t>Download one of the the templates with the .</a:t>
            </a:r>
            <a:r>
              <a:rPr lang="en-US" err="1">
                <a:latin typeface="Arial"/>
                <a:cs typeface="Arial"/>
              </a:rPr>
              <a:t>potx</a:t>
            </a:r>
            <a:r>
              <a:rPr lang="en-US" dirty="0">
                <a:latin typeface="Arial"/>
                <a:cs typeface="Arial"/>
              </a:rPr>
              <a:t> extension to your computer. (See the notes below.)</a:t>
            </a:r>
          </a:p>
          <a:p>
            <a:pPr marL="457200" indent="-457200">
              <a:lnSpc>
                <a:spcPct val="150000"/>
              </a:lnSpc>
              <a:buFont typeface="+mj-lt"/>
              <a:buAutoNum type="arabicPeriod"/>
            </a:pPr>
            <a:r>
              <a:rPr lang="en-US" dirty="0"/>
              <a:t>Open PowerPoint and New Presentation, select Blank Presentation.</a:t>
            </a:r>
            <a:endParaRPr lang="en-GB" dirty="0"/>
          </a:p>
          <a:p>
            <a:pPr marL="457200" indent="-457200">
              <a:lnSpc>
                <a:spcPct val="150000"/>
              </a:lnSpc>
              <a:buFont typeface="+mj-lt"/>
              <a:buAutoNum type="arabicPeriod"/>
            </a:pPr>
            <a:r>
              <a:rPr lang="en-GB" dirty="0"/>
              <a:t>Click Design, then the arrow pointing down on the Themes tab (see the images in the next slides for details). Click Browse for Themes and select the downloaded file</a:t>
            </a:r>
            <a:r>
              <a:rPr lang="en-US" dirty="0"/>
              <a:t>. This accessible template will be automatically</a:t>
            </a:r>
            <a:r>
              <a:rPr lang="en-GB" dirty="0"/>
              <a:t> applied to the new presentation.</a:t>
            </a:r>
            <a:endParaRPr lang="en-US" dirty="0"/>
          </a:p>
          <a:p>
            <a:endParaRPr lang="en-US" dirty="0"/>
          </a:p>
        </p:txBody>
      </p:sp>
      <p:sp>
        <p:nvSpPr>
          <p:cNvPr id="4" name="Slide Number Placeholder 3">
            <a:extLst>
              <a:ext uri="{FF2B5EF4-FFF2-40B4-BE49-F238E27FC236}">
                <a16:creationId xmlns:a16="http://schemas.microsoft.com/office/drawing/2014/main" id="{E32E97C7-474B-6C4C-2876-683B000809BB}"/>
              </a:ext>
            </a:extLst>
          </p:cNvPr>
          <p:cNvSpPr>
            <a:spLocks noGrp="1"/>
          </p:cNvSpPr>
          <p:nvPr>
            <p:ph type="sldNum" sz="quarter" idx="12"/>
          </p:nvPr>
        </p:nvSpPr>
        <p:spPr/>
        <p:txBody>
          <a:bodyPr/>
          <a:lstStyle/>
          <a:p>
            <a:fld id="{7C9FDF72-34B8-4E0B-97A4-E22973DE82C1}" type="slidenum">
              <a:rPr lang="en-GB" smtClean="0"/>
              <a:t>20</a:t>
            </a:fld>
            <a:endParaRPr lang="en-GB"/>
          </a:p>
        </p:txBody>
      </p:sp>
    </p:spTree>
    <p:extLst>
      <p:ext uri="{BB962C8B-B14F-4D97-AF65-F5344CB8AC3E}">
        <p14:creationId xmlns:p14="http://schemas.microsoft.com/office/powerpoint/2010/main" val="625301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20779-E5A7-29CE-BA9B-9CF89F8B86A9}"/>
              </a:ext>
            </a:extLst>
          </p:cNvPr>
          <p:cNvSpPr>
            <a:spLocks noGrp="1"/>
          </p:cNvSpPr>
          <p:nvPr>
            <p:ph type="title"/>
          </p:nvPr>
        </p:nvSpPr>
        <p:spPr>
          <a:xfrm>
            <a:off x="838199" y="339368"/>
            <a:ext cx="10515600" cy="984466"/>
          </a:xfrm>
        </p:spPr>
        <p:txBody>
          <a:bodyPr/>
          <a:lstStyle/>
          <a:p>
            <a:r>
              <a:rPr lang="en-US" dirty="0"/>
              <a:t>Guidance slide 21: Creating new presentations on Windows </a:t>
            </a:r>
          </a:p>
        </p:txBody>
      </p:sp>
      <p:sp>
        <p:nvSpPr>
          <p:cNvPr id="3" name="Content Placeholder 2">
            <a:extLst>
              <a:ext uri="{FF2B5EF4-FFF2-40B4-BE49-F238E27FC236}">
                <a16:creationId xmlns:a16="http://schemas.microsoft.com/office/drawing/2014/main" id="{87ECC7BF-3CE4-A374-BE24-C5CAC6563C1E}"/>
              </a:ext>
            </a:extLst>
          </p:cNvPr>
          <p:cNvSpPr>
            <a:spLocks noGrp="1"/>
          </p:cNvSpPr>
          <p:nvPr>
            <p:ph idx="1"/>
          </p:nvPr>
        </p:nvSpPr>
        <p:spPr>
          <a:xfrm>
            <a:off x="838199" y="1644468"/>
            <a:ext cx="5479474" cy="4257569"/>
          </a:xfrm>
        </p:spPr>
        <p:txBody>
          <a:bodyPr>
            <a:noAutofit/>
          </a:bodyPr>
          <a:lstStyle/>
          <a:p>
            <a:pPr marL="0" indent="0">
              <a:lnSpc>
                <a:spcPct val="160000"/>
              </a:lnSpc>
              <a:buNone/>
            </a:pPr>
            <a:r>
              <a:rPr lang="en-US" dirty="0"/>
              <a:t>On Windows: first select the Design tab in the ribbon at the top. In the Design tab, click the little arrow with a bar on top which is on the righthand side of design options. Then c</a:t>
            </a:r>
            <a:r>
              <a:rPr lang="en-GB" dirty="0"/>
              <a:t>lick Browse for Themes and select the downloaded template.</a:t>
            </a:r>
            <a:endParaRPr lang="en-US" dirty="0"/>
          </a:p>
        </p:txBody>
      </p:sp>
      <p:pic>
        <p:nvPicPr>
          <p:cNvPr id="6" name="Picture 5" descr="A PowerPoint image showing the Design tab and a little arrow with a bar on top on Windows">
            <a:extLst>
              <a:ext uri="{FF2B5EF4-FFF2-40B4-BE49-F238E27FC236}">
                <a16:creationId xmlns:a16="http://schemas.microsoft.com/office/drawing/2014/main" id="{4990F961-899A-9ED6-11A5-24469432DB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0803" y="1238879"/>
            <a:ext cx="5211407" cy="1021065"/>
          </a:xfrm>
          <a:prstGeom prst="rect">
            <a:avLst/>
          </a:prstGeom>
        </p:spPr>
      </p:pic>
      <p:pic>
        <p:nvPicPr>
          <p:cNvPr id="9" name="Picture 8" descr="A PowerPoint image showing where Browse for Themes is on Windows">
            <a:extLst>
              <a:ext uri="{FF2B5EF4-FFF2-40B4-BE49-F238E27FC236}">
                <a16:creationId xmlns:a16="http://schemas.microsoft.com/office/drawing/2014/main" id="{669E3915-38AA-9DDE-96B2-0C8D3D6158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0806" y="2452724"/>
            <a:ext cx="5211406" cy="3859176"/>
          </a:xfrm>
          <a:prstGeom prst="rect">
            <a:avLst/>
          </a:prstGeom>
        </p:spPr>
      </p:pic>
      <p:sp>
        <p:nvSpPr>
          <p:cNvPr id="4" name="Slide Number Placeholder 3">
            <a:extLst>
              <a:ext uri="{FF2B5EF4-FFF2-40B4-BE49-F238E27FC236}">
                <a16:creationId xmlns:a16="http://schemas.microsoft.com/office/drawing/2014/main" id="{13C859BF-0835-8393-4500-9C0CC0A51718}"/>
              </a:ext>
            </a:extLst>
          </p:cNvPr>
          <p:cNvSpPr>
            <a:spLocks noGrp="1"/>
          </p:cNvSpPr>
          <p:nvPr>
            <p:ph type="sldNum" sz="quarter" idx="12"/>
          </p:nvPr>
        </p:nvSpPr>
        <p:spPr/>
        <p:txBody>
          <a:bodyPr/>
          <a:lstStyle/>
          <a:p>
            <a:fld id="{7C9FDF72-34B8-4E0B-97A4-E22973DE82C1}" type="slidenum">
              <a:rPr lang="en-GB" smtClean="0"/>
              <a:t>21</a:t>
            </a:fld>
            <a:endParaRPr lang="en-GB"/>
          </a:p>
        </p:txBody>
      </p:sp>
    </p:spTree>
    <p:extLst>
      <p:ext uri="{BB962C8B-B14F-4D97-AF65-F5344CB8AC3E}">
        <p14:creationId xmlns:p14="http://schemas.microsoft.com/office/powerpoint/2010/main" val="3853150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20779-E5A7-29CE-BA9B-9CF89F8B86A9}"/>
              </a:ext>
            </a:extLst>
          </p:cNvPr>
          <p:cNvSpPr>
            <a:spLocks noGrp="1"/>
          </p:cNvSpPr>
          <p:nvPr>
            <p:ph type="title"/>
          </p:nvPr>
        </p:nvSpPr>
        <p:spPr>
          <a:xfrm>
            <a:off x="838199" y="339368"/>
            <a:ext cx="10515600" cy="984466"/>
          </a:xfrm>
        </p:spPr>
        <p:txBody>
          <a:bodyPr/>
          <a:lstStyle/>
          <a:p>
            <a:r>
              <a:rPr lang="en-US" dirty="0"/>
              <a:t>Guidance slide 22: Creating new presentations on Mac </a:t>
            </a:r>
          </a:p>
        </p:txBody>
      </p:sp>
      <p:sp>
        <p:nvSpPr>
          <p:cNvPr id="3" name="Content Placeholder 2">
            <a:extLst>
              <a:ext uri="{FF2B5EF4-FFF2-40B4-BE49-F238E27FC236}">
                <a16:creationId xmlns:a16="http://schemas.microsoft.com/office/drawing/2014/main" id="{87ECC7BF-3CE4-A374-BE24-C5CAC6563C1E}"/>
              </a:ext>
            </a:extLst>
          </p:cNvPr>
          <p:cNvSpPr>
            <a:spLocks noGrp="1"/>
          </p:cNvSpPr>
          <p:nvPr>
            <p:ph idx="1"/>
          </p:nvPr>
        </p:nvSpPr>
        <p:spPr>
          <a:xfrm>
            <a:off x="6400799" y="1563687"/>
            <a:ext cx="5140655" cy="4953001"/>
          </a:xfrm>
        </p:spPr>
        <p:txBody>
          <a:bodyPr>
            <a:noAutofit/>
          </a:bodyPr>
          <a:lstStyle/>
          <a:p>
            <a:pPr marL="0" indent="0">
              <a:lnSpc>
                <a:spcPct val="160000"/>
              </a:lnSpc>
              <a:buNone/>
            </a:pPr>
            <a:r>
              <a:rPr lang="en-US" dirty="0"/>
              <a:t>On Mac: select the Design tab in the ribbon at the top. In the Design tab, hover the cursor over design options and click the little arrow which appears at the bottom middle. C</a:t>
            </a:r>
            <a:r>
              <a:rPr lang="en-GB" dirty="0"/>
              <a:t>lick Browse for Themes and select the downloaded template.</a:t>
            </a:r>
            <a:endParaRPr lang="en-US" dirty="0"/>
          </a:p>
        </p:txBody>
      </p:sp>
      <p:pic>
        <p:nvPicPr>
          <p:cNvPr id="6" name="Picture 5" descr="A PowerPoint image showing the Design tab on Mac">
            <a:extLst>
              <a:ext uri="{FF2B5EF4-FFF2-40B4-BE49-F238E27FC236}">
                <a16:creationId xmlns:a16="http://schemas.microsoft.com/office/drawing/2014/main" id="{1E416C27-F854-FDC9-E752-8425697E45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399" y="1563687"/>
            <a:ext cx="5562600" cy="4953000"/>
          </a:xfrm>
          <a:prstGeom prst="rect">
            <a:avLst/>
          </a:prstGeom>
        </p:spPr>
      </p:pic>
      <p:sp>
        <p:nvSpPr>
          <p:cNvPr id="4" name="Slide Number Placeholder 3">
            <a:extLst>
              <a:ext uri="{FF2B5EF4-FFF2-40B4-BE49-F238E27FC236}">
                <a16:creationId xmlns:a16="http://schemas.microsoft.com/office/drawing/2014/main" id="{13C859BF-0835-8393-4500-9C0CC0A51718}"/>
              </a:ext>
            </a:extLst>
          </p:cNvPr>
          <p:cNvSpPr>
            <a:spLocks noGrp="1"/>
          </p:cNvSpPr>
          <p:nvPr>
            <p:ph type="sldNum" sz="quarter" idx="12"/>
          </p:nvPr>
        </p:nvSpPr>
        <p:spPr/>
        <p:txBody>
          <a:bodyPr/>
          <a:lstStyle/>
          <a:p>
            <a:fld id="{7C9FDF72-34B8-4E0B-97A4-E22973DE82C1}" type="slidenum">
              <a:rPr lang="en-GB" smtClean="0"/>
              <a:t>22</a:t>
            </a:fld>
            <a:endParaRPr lang="en-GB"/>
          </a:p>
        </p:txBody>
      </p:sp>
    </p:spTree>
    <p:extLst>
      <p:ext uri="{BB962C8B-B14F-4D97-AF65-F5344CB8AC3E}">
        <p14:creationId xmlns:p14="http://schemas.microsoft.com/office/powerpoint/2010/main" val="1857810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C4D20-99FE-7D10-29A1-927682D1DDD3}"/>
              </a:ext>
            </a:extLst>
          </p:cNvPr>
          <p:cNvSpPr>
            <a:spLocks noGrp="1"/>
          </p:cNvSpPr>
          <p:nvPr>
            <p:ph type="title"/>
          </p:nvPr>
        </p:nvSpPr>
        <p:spPr>
          <a:xfrm>
            <a:off x="838199" y="339368"/>
            <a:ext cx="10515600" cy="899124"/>
          </a:xfrm>
        </p:spPr>
        <p:txBody>
          <a:bodyPr/>
          <a:lstStyle/>
          <a:p>
            <a:r>
              <a:rPr lang="en-GB" dirty="0"/>
              <a:t>Guidance slide 23: Existing presentations</a:t>
            </a:r>
            <a:endParaRPr lang="en-US" dirty="0"/>
          </a:p>
        </p:txBody>
      </p:sp>
      <p:sp>
        <p:nvSpPr>
          <p:cNvPr id="3" name="Content Placeholder 2">
            <a:extLst>
              <a:ext uri="{FF2B5EF4-FFF2-40B4-BE49-F238E27FC236}">
                <a16:creationId xmlns:a16="http://schemas.microsoft.com/office/drawing/2014/main" id="{902564C1-4656-4DA9-28C8-7ECF1F4D5B9B}"/>
              </a:ext>
            </a:extLst>
          </p:cNvPr>
          <p:cNvSpPr>
            <a:spLocks noGrp="1"/>
          </p:cNvSpPr>
          <p:nvPr>
            <p:ph idx="1"/>
          </p:nvPr>
        </p:nvSpPr>
        <p:spPr>
          <a:xfrm>
            <a:off x="838200" y="1331089"/>
            <a:ext cx="10515600" cy="5390386"/>
          </a:xfrm>
        </p:spPr>
        <p:txBody>
          <a:bodyPr>
            <a:noAutofit/>
          </a:bodyPr>
          <a:lstStyle/>
          <a:p>
            <a:pPr marL="0" indent="0">
              <a:lnSpc>
                <a:spcPct val="150000"/>
              </a:lnSpc>
              <a:buNone/>
            </a:pPr>
            <a:r>
              <a:rPr lang="en-GB" dirty="0"/>
              <a:t>There are two ways to use a template on presentations you have already made. Neither are perfect, and you will need to check the formatting afterwards. In each case, you will need to have downloaded one of the accessible templates (see slide 20 and notes).</a:t>
            </a:r>
          </a:p>
          <a:p>
            <a:pPr>
              <a:lnSpc>
                <a:spcPct val="150000"/>
              </a:lnSpc>
            </a:pPr>
            <a:r>
              <a:rPr lang="en-GB" dirty="0"/>
              <a:t>First method: open the presentation, select all the slides by clicking Ctrl + A on the slide list at the left-hand side of screen. Click Design, then the arrow pointing down on the Themes tab. Click Browse for Themes and select the name of the template to apply it to existing slides (see Slides 20-22 for details).</a:t>
            </a:r>
          </a:p>
        </p:txBody>
      </p:sp>
      <p:sp>
        <p:nvSpPr>
          <p:cNvPr id="4" name="Slide Number Placeholder 3">
            <a:extLst>
              <a:ext uri="{FF2B5EF4-FFF2-40B4-BE49-F238E27FC236}">
                <a16:creationId xmlns:a16="http://schemas.microsoft.com/office/drawing/2014/main" id="{98A17B46-D409-FDEF-0A06-779BF1F57346}"/>
              </a:ext>
            </a:extLst>
          </p:cNvPr>
          <p:cNvSpPr>
            <a:spLocks noGrp="1"/>
          </p:cNvSpPr>
          <p:nvPr>
            <p:ph type="sldNum" sz="quarter" idx="12"/>
          </p:nvPr>
        </p:nvSpPr>
        <p:spPr/>
        <p:txBody>
          <a:bodyPr/>
          <a:lstStyle/>
          <a:p>
            <a:fld id="{7C9FDF72-34B8-4E0B-97A4-E22973DE82C1}" type="slidenum">
              <a:rPr lang="en-GB" smtClean="0"/>
              <a:t>23</a:t>
            </a:fld>
            <a:endParaRPr lang="en-GB"/>
          </a:p>
        </p:txBody>
      </p:sp>
    </p:spTree>
    <p:extLst>
      <p:ext uri="{BB962C8B-B14F-4D97-AF65-F5344CB8AC3E}">
        <p14:creationId xmlns:p14="http://schemas.microsoft.com/office/powerpoint/2010/main" val="2303969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C1808-3F8E-7C77-777C-C6CA85EB25E4}"/>
              </a:ext>
            </a:extLst>
          </p:cNvPr>
          <p:cNvSpPr>
            <a:spLocks noGrp="1"/>
          </p:cNvSpPr>
          <p:nvPr>
            <p:ph type="title"/>
          </p:nvPr>
        </p:nvSpPr>
        <p:spPr/>
        <p:txBody>
          <a:bodyPr/>
          <a:lstStyle/>
          <a:p>
            <a:r>
              <a:rPr lang="en-GB" dirty="0"/>
              <a:t>Guidance slide 24: Existing presentations</a:t>
            </a:r>
            <a:endParaRPr lang="en-US" dirty="0"/>
          </a:p>
        </p:txBody>
      </p:sp>
      <p:sp>
        <p:nvSpPr>
          <p:cNvPr id="3" name="Content Placeholder 2">
            <a:extLst>
              <a:ext uri="{FF2B5EF4-FFF2-40B4-BE49-F238E27FC236}">
                <a16:creationId xmlns:a16="http://schemas.microsoft.com/office/drawing/2014/main" id="{C83E1731-C151-0CDA-3D14-C4961EC2F354}"/>
              </a:ext>
            </a:extLst>
          </p:cNvPr>
          <p:cNvSpPr>
            <a:spLocks noGrp="1"/>
          </p:cNvSpPr>
          <p:nvPr>
            <p:ph idx="1"/>
          </p:nvPr>
        </p:nvSpPr>
        <p:spPr>
          <a:xfrm>
            <a:off x="838200" y="1479176"/>
            <a:ext cx="10515600" cy="4697787"/>
          </a:xfrm>
        </p:spPr>
        <p:txBody>
          <a:bodyPr>
            <a:normAutofit/>
          </a:bodyPr>
          <a:lstStyle/>
          <a:p>
            <a:pPr>
              <a:lnSpc>
                <a:spcPct val="150000"/>
              </a:lnSpc>
            </a:pPr>
            <a:r>
              <a:rPr lang="en-US" dirty="0"/>
              <a:t>Second method: open your existing presentation, select all the slides by clicking Ctrl + A on the slide list at the left-hand side of screen. Then open a new presentation using the downloaded template (see Slides 20-22) and click Ctrl + V in its slide list.</a:t>
            </a:r>
          </a:p>
          <a:p>
            <a:pPr>
              <a:lnSpc>
                <a:spcPct val="150000"/>
              </a:lnSpc>
            </a:pPr>
            <a:r>
              <a:rPr lang="en-US" dirty="0"/>
              <a:t>With either method, it is recommended to copy the existing presentation beforehand. </a:t>
            </a:r>
          </a:p>
          <a:p>
            <a:pPr>
              <a:lnSpc>
                <a:spcPct val="150000"/>
              </a:lnSpc>
            </a:pPr>
            <a:r>
              <a:rPr lang="en-US" dirty="0"/>
              <a:t>Note that using the accessible template does not automatically make all the contents accessible. You may need to make adjustments afterwards.</a:t>
            </a:r>
          </a:p>
        </p:txBody>
      </p:sp>
      <p:sp>
        <p:nvSpPr>
          <p:cNvPr id="4" name="Slide Number Placeholder 3">
            <a:extLst>
              <a:ext uri="{FF2B5EF4-FFF2-40B4-BE49-F238E27FC236}">
                <a16:creationId xmlns:a16="http://schemas.microsoft.com/office/drawing/2014/main" id="{AEC85709-81A7-5C82-3408-336B67660379}"/>
              </a:ext>
            </a:extLst>
          </p:cNvPr>
          <p:cNvSpPr>
            <a:spLocks noGrp="1"/>
          </p:cNvSpPr>
          <p:nvPr>
            <p:ph type="sldNum" sz="quarter" idx="12"/>
          </p:nvPr>
        </p:nvSpPr>
        <p:spPr/>
        <p:txBody>
          <a:bodyPr/>
          <a:lstStyle/>
          <a:p>
            <a:fld id="{7C9FDF72-34B8-4E0B-97A4-E22973DE82C1}" type="slidenum">
              <a:rPr lang="en-GB" smtClean="0"/>
              <a:t>24</a:t>
            </a:fld>
            <a:endParaRPr lang="en-GB"/>
          </a:p>
        </p:txBody>
      </p:sp>
    </p:spTree>
    <p:extLst>
      <p:ext uri="{BB962C8B-B14F-4D97-AF65-F5344CB8AC3E}">
        <p14:creationId xmlns:p14="http://schemas.microsoft.com/office/powerpoint/2010/main" val="37037359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93DCC-E1CB-EEDB-779A-DB7F47DDB9EC}"/>
              </a:ext>
            </a:extLst>
          </p:cNvPr>
          <p:cNvSpPr>
            <a:spLocks noGrp="1"/>
          </p:cNvSpPr>
          <p:nvPr>
            <p:ph type="title"/>
          </p:nvPr>
        </p:nvSpPr>
        <p:spPr>
          <a:xfrm>
            <a:off x="838200" y="142421"/>
            <a:ext cx="10515600" cy="987312"/>
          </a:xfrm>
        </p:spPr>
        <p:txBody>
          <a:bodyPr>
            <a:normAutofit/>
          </a:bodyPr>
          <a:lstStyle/>
          <a:p>
            <a:pPr>
              <a:lnSpc>
                <a:spcPct val="150000"/>
              </a:lnSpc>
            </a:pPr>
            <a:r>
              <a:rPr lang="en-GB" dirty="0"/>
              <a:t>Guidance slide 25: Conclusion</a:t>
            </a:r>
          </a:p>
        </p:txBody>
      </p:sp>
      <p:sp>
        <p:nvSpPr>
          <p:cNvPr id="7" name="Content Placeholder 6">
            <a:extLst>
              <a:ext uri="{FF2B5EF4-FFF2-40B4-BE49-F238E27FC236}">
                <a16:creationId xmlns:a16="http://schemas.microsoft.com/office/drawing/2014/main" id="{69F61AD5-543C-E55E-5862-706083C9892B}"/>
              </a:ext>
            </a:extLst>
          </p:cNvPr>
          <p:cNvSpPr>
            <a:spLocks noGrp="1"/>
          </p:cNvSpPr>
          <p:nvPr>
            <p:ph sz="half" idx="1"/>
          </p:nvPr>
        </p:nvSpPr>
        <p:spPr>
          <a:xfrm>
            <a:off x="362910" y="1129733"/>
            <a:ext cx="6932125" cy="5415147"/>
          </a:xfrm>
        </p:spPr>
        <p:txBody>
          <a:bodyPr>
            <a:normAutofit lnSpcReduction="10000"/>
          </a:bodyPr>
          <a:lstStyle/>
          <a:p>
            <a:pPr>
              <a:lnSpc>
                <a:spcPct val="150000"/>
              </a:lnSpc>
            </a:pPr>
            <a:r>
              <a:rPr lang="en-GB" dirty="0"/>
              <a:t>Finally, u</a:t>
            </a:r>
            <a:r>
              <a:rPr lang="en-GB" sz="2400" dirty="0"/>
              <a:t>se the Accessibility Checker in the Review tab to check the accessibility of your slides. </a:t>
            </a:r>
          </a:p>
          <a:p>
            <a:pPr>
              <a:lnSpc>
                <a:spcPct val="150000"/>
              </a:lnSpc>
            </a:pPr>
            <a:r>
              <a:rPr lang="en-GB" dirty="0"/>
              <a:t>Remember that when you share your presentations (e.g. via Moodle), share the slides themselves without converting them to PDF, so that they can be processed by a screen reader. </a:t>
            </a:r>
          </a:p>
          <a:p>
            <a:pPr>
              <a:lnSpc>
                <a:spcPct val="150000"/>
              </a:lnSpc>
            </a:pPr>
            <a:r>
              <a:rPr lang="en-GB" dirty="0"/>
              <a:t>Thank you for reading! We hope this will help you strengthen your PowerPoint skills and your knowledge of teaching accessibly.</a:t>
            </a:r>
          </a:p>
        </p:txBody>
      </p:sp>
      <p:pic>
        <p:nvPicPr>
          <p:cNvPr id="5" name="Picture 4">
            <a:extLst>
              <a:ext uri="{FF2B5EF4-FFF2-40B4-BE49-F238E27FC236}">
                <a16:creationId xmlns:a16="http://schemas.microsoft.com/office/drawing/2014/main" id="{BE66F321-4A69-C731-CFBE-B0C9F9319C5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89489" y="1803931"/>
            <a:ext cx="4452242" cy="3250137"/>
          </a:xfrm>
          <a:prstGeom prst="rect">
            <a:avLst/>
          </a:prstGeom>
        </p:spPr>
      </p:pic>
      <p:sp>
        <p:nvSpPr>
          <p:cNvPr id="6" name="TextBox 5">
            <a:extLst>
              <a:ext uri="{FF2B5EF4-FFF2-40B4-BE49-F238E27FC236}">
                <a16:creationId xmlns:a16="http://schemas.microsoft.com/office/drawing/2014/main" id="{1A5222FF-BB26-CD84-FC71-08D006929E1B}"/>
              </a:ext>
            </a:extLst>
          </p:cNvPr>
          <p:cNvSpPr txBox="1"/>
          <p:nvPr/>
        </p:nvSpPr>
        <p:spPr>
          <a:xfrm>
            <a:off x="7878396" y="5060003"/>
            <a:ext cx="3674427" cy="246221"/>
          </a:xfrm>
          <a:prstGeom prst="rect">
            <a:avLst/>
          </a:prstGeom>
          <a:noFill/>
        </p:spPr>
        <p:txBody>
          <a:bodyPr wrap="square" rtlCol="0">
            <a:spAutoFit/>
          </a:bodyPr>
          <a:lstStyle/>
          <a:p>
            <a:pPr algn="ctr"/>
            <a:r>
              <a:rPr lang="en-GB" sz="1000" dirty="0">
                <a:hlinkClick r:id="rId4" tooltip="https://www.pngall.com/learning-png/download/47000"/>
              </a:rPr>
              <a:t>This illustration</a:t>
            </a:r>
            <a:r>
              <a:rPr lang="en-GB" sz="1000" dirty="0"/>
              <a:t> by Unknown Author is licensed under </a:t>
            </a:r>
            <a:r>
              <a:rPr lang="en-GB" sz="1000" dirty="0">
                <a:hlinkClick r:id="rId5" tooltip="https://creativecommons.org/licenses/by-nc/3.0/"/>
              </a:rPr>
              <a:t>CC BY-NC</a:t>
            </a:r>
            <a:endParaRPr lang="en-GB" sz="1000" dirty="0"/>
          </a:p>
        </p:txBody>
      </p:sp>
      <p:sp>
        <p:nvSpPr>
          <p:cNvPr id="3" name="Slide Number Placeholder 2">
            <a:extLst>
              <a:ext uri="{FF2B5EF4-FFF2-40B4-BE49-F238E27FC236}">
                <a16:creationId xmlns:a16="http://schemas.microsoft.com/office/drawing/2014/main" id="{7F5EF397-94B3-40BC-0AD6-0C03274C1C58}"/>
              </a:ext>
            </a:extLst>
          </p:cNvPr>
          <p:cNvSpPr>
            <a:spLocks noGrp="1"/>
          </p:cNvSpPr>
          <p:nvPr>
            <p:ph type="sldNum" sz="quarter" idx="12"/>
          </p:nvPr>
        </p:nvSpPr>
        <p:spPr/>
        <p:txBody>
          <a:bodyPr/>
          <a:lstStyle/>
          <a:p>
            <a:fld id="{7C9FDF72-34B8-4E0B-97A4-E22973DE82C1}" type="slidenum">
              <a:rPr lang="en-GB" smtClean="0"/>
              <a:t>25</a:t>
            </a:fld>
            <a:endParaRPr lang="en-GB"/>
          </a:p>
        </p:txBody>
      </p:sp>
    </p:spTree>
    <p:extLst>
      <p:ext uri="{BB962C8B-B14F-4D97-AF65-F5344CB8AC3E}">
        <p14:creationId xmlns:p14="http://schemas.microsoft.com/office/powerpoint/2010/main" val="2237356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72356-871A-F6A9-D6BB-8AFA0BBBA9C0}"/>
              </a:ext>
            </a:extLst>
          </p:cNvPr>
          <p:cNvSpPr>
            <a:spLocks noGrp="1"/>
          </p:cNvSpPr>
          <p:nvPr>
            <p:ph type="title"/>
          </p:nvPr>
        </p:nvSpPr>
        <p:spPr>
          <a:xfrm>
            <a:off x="838199" y="136525"/>
            <a:ext cx="10515600" cy="1153795"/>
          </a:xfrm>
        </p:spPr>
        <p:txBody>
          <a:bodyPr/>
          <a:lstStyle/>
          <a:p>
            <a:r>
              <a:rPr lang="en-GB" dirty="0"/>
              <a:t>Guidance slide 3: How long does it take to read these letters?</a:t>
            </a:r>
            <a:endParaRPr lang="en-US" dirty="0"/>
          </a:p>
        </p:txBody>
      </p:sp>
      <p:pic>
        <p:nvPicPr>
          <p:cNvPr id="6" name="Picture 5" descr="An image with letters whose parts missing">
            <a:extLst>
              <a:ext uri="{FF2B5EF4-FFF2-40B4-BE49-F238E27FC236}">
                <a16:creationId xmlns:a16="http://schemas.microsoft.com/office/drawing/2014/main" id="{A314B7A2-3551-EBCB-D073-CCE172781C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661" y="1088563"/>
            <a:ext cx="4178158" cy="5126713"/>
          </a:xfrm>
          <a:prstGeom prst="rect">
            <a:avLst/>
          </a:prstGeom>
        </p:spPr>
      </p:pic>
      <p:sp>
        <p:nvSpPr>
          <p:cNvPr id="9" name="TextBox 8">
            <a:extLst>
              <a:ext uri="{FF2B5EF4-FFF2-40B4-BE49-F238E27FC236}">
                <a16:creationId xmlns:a16="http://schemas.microsoft.com/office/drawing/2014/main" id="{B2517F9E-BF15-63A1-1330-0F17145877F9}"/>
              </a:ext>
            </a:extLst>
          </p:cNvPr>
          <p:cNvSpPr txBox="1"/>
          <p:nvPr/>
        </p:nvSpPr>
        <p:spPr>
          <a:xfrm>
            <a:off x="1330661" y="6139357"/>
            <a:ext cx="4075057" cy="300980"/>
          </a:xfrm>
          <a:prstGeom prst="rect">
            <a:avLst/>
          </a:prstGeom>
          <a:noFill/>
        </p:spPr>
        <p:txBody>
          <a:bodyPr wrap="square">
            <a:spAutoFit/>
          </a:bodyPr>
          <a:lstStyle/>
          <a:p>
            <a:pPr algn="ctr">
              <a:lnSpc>
                <a:spcPct val="150000"/>
              </a:lnSpc>
            </a:pPr>
            <a:r>
              <a:rPr lang="en-US" sz="1000" dirty="0"/>
              <a:t>The image and text are based on </a:t>
            </a:r>
            <a:r>
              <a:rPr lang="en-US" sz="1000" dirty="0">
                <a:hlinkClick r:id="rId4"/>
              </a:rPr>
              <a:t>Daniel Britton’s website</a:t>
            </a:r>
            <a:endParaRPr lang="en-US" sz="1000" dirty="0"/>
          </a:p>
        </p:txBody>
      </p:sp>
      <p:sp>
        <p:nvSpPr>
          <p:cNvPr id="3" name="Content Placeholder 2">
            <a:extLst>
              <a:ext uri="{FF2B5EF4-FFF2-40B4-BE49-F238E27FC236}">
                <a16:creationId xmlns:a16="http://schemas.microsoft.com/office/drawing/2014/main" id="{257DAC70-AD74-7EC1-D919-493EAC926730}"/>
              </a:ext>
            </a:extLst>
          </p:cNvPr>
          <p:cNvSpPr>
            <a:spLocks noGrp="1"/>
          </p:cNvSpPr>
          <p:nvPr>
            <p:ph idx="1"/>
          </p:nvPr>
        </p:nvSpPr>
        <p:spPr>
          <a:xfrm>
            <a:off x="5915891" y="1625441"/>
            <a:ext cx="5437908" cy="4351338"/>
          </a:xfrm>
        </p:spPr>
        <p:txBody>
          <a:bodyPr>
            <a:normAutofit/>
          </a:bodyPr>
          <a:lstStyle/>
          <a:p>
            <a:pPr marL="0" indent="0">
              <a:lnSpc>
                <a:spcPct val="150000"/>
              </a:lnSpc>
              <a:buNone/>
            </a:pPr>
            <a:r>
              <a:rPr lang="en-US" dirty="0"/>
              <a:t>This typeface is designed to simulate the feeling of reading with dyslexia for a non-dyslexic person by removing around 40% of each letter, in order to slow the reading speed of a non-dyslexic person to the speed of a typical dyslexic person.</a:t>
            </a:r>
          </a:p>
        </p:txBody>
      </p:sp>
      <p:sp>
        <p:nvSpPr>
          <p:cNvPr id="4" name="Slide Number Placeholder 3">
            <a:extLst>
              <a:ext uri="{FF2B5EF4-FFF2-40B4-BE49-F238E27FC236}">
                <a16:creationId xmlns:a16="http://schemas.microsoft.com/office/drawing/2014/main" id="{DECA9A7C-7F42-FD1E-CD64-3D436321455B}"/>
              </a:ext>
            </a:extLst>
          </p:cNvPr>
          <p:cNvSpPr>
            <a:spLocks noGrp="1"/>
          </p:cNvSpPr>
          <p:nvPr>
            <p:ph type="sldNum" sz="quarter" idx="12"/>
          </p:nvPr>
        </p:nvSpPr>
        <p:spPr/>
        <p:txBody>
          <a:bodyPr/>
          <a:lstStyle/>
          <a:p>
            <a:fld id="{7C9FDF72-34B8-4E0B-97A4-E22973DE82C1}" type="slidenum">
              <a:rPr lang="en-GB" smtClean="0"/>
              <a:t>3</a:t>
            </a:fld>
            <a:endParaRPr lang="en-GB"/>
          </a:p>
        </p:txBody>
      </p:sp>
    </p:spTree>
    <p:extLst>
      <p:ext uri="{BB962C8B-B14F-4D97-AF65-F5344CB8AC3E}">
        <p14:creationId xmlns:p14="http://schemas.microsoft.com/office/powerpoint/2010/main" val="264552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200" y="459255"/>
            <a:ext cx="10515600" cy="804769"/>
          </a:xfrm>
        </p:spPr>
        <p:txBody>
          <a:bodyPr>
            <a:noAutofit/>
          </a:bodyPr>
          <a:lstStyle/>
          <a:p>
            <a:r>
              <a:rPr lang="en-GB" dirty="0"/>
              <a:t>Guidance slide 4: Why does accessibility matter?</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564776" y="1264024"/>
            <a:ext cx="10999695" cy="5271247"/>
          </a:xfrm>
        </p:spPr>
        <p:txBody>
          <a:bodyPr>
            <a:noAutofit/>
          </a:bodyPr>
          <a:lstStyle/>
          <a:p>
            <a:pPr>
              <a:lnSpc>
                <a:spcPct val="150000"/>
              </a:lnSpc>
            </a:pPr>
            <a:r>
              <a:rPr lang="en-GB" dirty="0"/>
              <a:t>The University of Glasgow and its staff must follow the </a:t>
            </a:r>
            <a:r>
              <a:rPr lang="en-GB" dirty="0">
                <a:hlinkClick r:id="rId2"/>
              </a:rPr>
              <a:t>Equality &amp; Diversity </a:t>
            </a:r>
            <a:r>
              <a:rPr lang="en-GB" dirty="0"/>
              <a:t>and </a:t>
            </a:r>
            <a:r>
              <a:rPr lang="en-GB" dirty="0">
                <a:hlinkClick r:id="rId3"/>
              </a:rPr>
              <a:t>Accessible &amp; Inclusive Learning</a:t>
            </a:r>
            <a:r>
              <a:rPr lang="en-GB" dirty="0"/>
              <a:t> policies. This means that we have a legal duty to ensure our teaching practices, materials and spaces are accessible under the </a:t>
            </a:r>
            <a:r>
              <a:rPr lang="en-GB" dirty="0">
                <a:hlinkClick r:id="rId4"/>
              </a:rPr>
              <a:t>Equality Act 2010</a:t>
            </a:r>
            <a:r>
              <a:rPr lang="en-GB" dirty="0"/>
              <a:t> and </a:t>
            </a:r>
            <a:r>
              <a:rPr lang="en-GB" dirty="0">
                <a:hlinkClick r:id="rId5"/>
              </a:rPr>
              <a:t>Digital Accessibility Regulations 2018</a:t>
            </a:r>
            <a:r>
              <a:rPr lang="en-GB" dirty="0"/>
              <a:t>.</a:t>
            </a:r>
          </a:p>
          <a:p>
            <a:pPr>
              <a:lnSpc>
                <a:spcPct val="150000"/>
              </a:lnSpc>
            </a:pPr>
            <a:r>
              <a:rPr lang="en-GB" dirty="0">
                <a:solidFill>
                  <a:srgbClr val="262626"/>
                </a:solidFill>
                <a:effectLst/>
                <a:latin typeface="Arial" panose="020B0604020202020204" pitchFamily="34" charset="0"/>
                <a:ea typeface="Franklin Gothic Book" panose="020B0503020102020204" pitchFamily="34" charset="0"/>
              </a:rPr>
              <a:t>As educators, we also have a moral duty to ensure that all learners have a fair chance to achieve their potential.</a:t>
            </a:r>
          </a:p>
          <a:p>
            <a:pPr>
              <a:lnSpc>
                <a:spcPct val="150000"/>
              </a:lnSpc>
            </a:pPr>
            <a:r>
              <a:rPr lang="en-GB" dirty="0"/>
              <a:t>The purpose of implementing accessibility measures is to level the playing field. Without them, disabled students start their HE journey at a disadvantage. </a:t>
            </a:r>
          </a:p>
        </p:txBody>
      </p:sp>
      <p:sp>
        <p:nvSpPr>
          <p:cNvPr id="4" name="Slide Number Placeholder 3">
            <a:extLst>
              <a:ext uri="{FF2B5EF4-FFF2-40B4-BE49-F238E27FC236}">
                <a16:creationId xmlns:a16="http://schemas.microsoft.com/office/drawing/2014/main" id="{29695AF4-80BC-07BD-9D43-EEFF2956D4DC}"/>
              </a:ext>
            </a:extLst>
          </p:cNvPr>
          <p:cNvSpPr>
            <a:spLocks noGrp="1"/>
          </p:cNvSpPr>
          <p:nvPr>
            <p:ph type="sldNum" sz="quarter" idx="12"/>
          </p:nvPr>
        </p:nvSpPr>
        <p:spPr/>
        <p:txBody>
          <a:bodyPr/>
          <a:lstStyle/>
          <a:p>
            <a:fld id="{7C9FDF72-34B8-4E0B-97A4-E22973DE82C1}" type="slidenum">
              <a:rPr lang="en-GB" smtClean="0"/>
              <a:t>4</a:t>
            </a:fld>
            <a:endParaRPr lang="en-GB"/>
          </a:p>
        </p:txBody>
      </p:sp>
    </p:spTree>
    <p:extLst>
      <p:ext uri="{BB962C8B-B14F-4D97-AF65-F5344CB8AC3E}">
        <p14:creationId xmlns:p14="http://schemas.microsoft.com/office/powerpoint/2010/main" val="2257197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1B9E0-4DED-8751-6961-6060BDD5F90D}"/>
              </a:ext>
            </a:extLst>
          </p:cNvPr>
          <p:cNvSpPr>
            <a:spLocks noGrp="1"/>
          </p:cNvSpPr>
          <p:nvPr>
            <p:ph type="title"/>
          </p:nvPr>
        </p:nvSpPr>
        <p:spPr>
          <a:xfrm>
            <a:off x="838199" y="187116"/>
            <a:ext cx="10515600" cy="1325563"/>
          </a:xfrm>
        </p:spPr>
        <p:txBody>
          <a:bodyPr/>
          <a:lstStyle/>
          <a:p>
            <a:br>
              <a:rPr lang="en-GB" dirty="0"/>
            </a:br>
            <a:r>
              <a:rPr lang="en-GB" dirty="0"/>
              <a:t>Guidance slide 5: Why does accessibility matter? </a:t>
            </a:r>
            <a:br>
              <a:rPr lang="en-GB" dirty="0"/>
            </a:br>
            <a:endParaRPr lang="en-GB" dirty="0"/>
          </a:p>
        </p:txBody>
      </p:sp>
      <p:sp>
        <p:nvSpPr>
          <p:cNvPr id="3" name="Content Placeholder 2">
            <a:extLst>
              <a:ext uri="{FF2B5EF4-FFF2-40B4-BE49-F238E27FC236}">
                <a16:creationId xmlns:a16="http://schemas.microsoft.com/office/drawing/2014/main" id="{3C12F309-91BC-CF88-D547-6D8B96243798}"/>
              </a:ext>
            </a:extLst>
          </p:cNvPr>
          <p:cNvSpPr>
            <a:spLocks noGrp="1"/>
          </p:cNvSpPr>
          <p:nvPr>
            <p:ph idx="1"/>
          </p:nvPr>
        </p:nvSpPr>
        <p:spPr>
          <a:xfrm>
            <a:off x="564776" y="1401691"/>
            <a:ext cx="10789023" cy="5269193"/>
          </a:xfrm>
        </p:spPr>
        <p:txBody>
          <a:bodyPr>
            <a:normAutofit lnSpcReduction="10000"/>
          </a:bodyPr>
          <a:lstStyle/>
          <a:p>
            <a:pPr>
              <a:lnSpc>
                <a:spcPct val="150000"/>
              </a:lnSpc>
            </a:pPr>
            <a:r>
              <a:rPr lang="en-GB" dirty="0"/>
              <a:t>Consider the image in Slide 3. At a minimum, disabled students are losing time and energy by having to use inaccessible learning resources.</a:t>
            </a:r>
          </a:p>
          <a:p>
            <a:pPr>
              <a:lnSpc>
                <a:spcPct val="150000"/>
              </a:lnSpc>
            </a:pPr>
            <a:r>
              <a:rPr lang="en-GB" dirty="0"/>
              <a:t>At the University of Glasgow, we are committed to providing the best possible experience for all students by continuously improving our teaching. The goal is to always </a:t>
            </a:r>
            <a:r>
              <a:rPr lang="en-GB" dirty="0">
                <a:hlinkClick r:id="rId2"/>
              </a:rPr>
              <a:t>exceed and meet the requirements of the Equality Act (2010)</a:t>
            </a:r>
            <a:r>
              <a:rPr lang="en-GB" dirty="0"/>
              <a:t>.</a:t>
            </a:r>
          </a:p>
          <a:p>
            <a:pPr>
              <a:lnSpc>
                <a:spcPct val="150000"/>
              </a:lnSpc>
            </a:pPr>
            <a:r>
              <a:rPr lang="en-GB" dirty="0"/>
              <a:t>In 2021, we conducted a </a:t>
            </a:r>
            <a:r>
              <a:rPr lang="en-GB" dirty="0">
                <a:hlinkClick r:id="rId3"/>
              </a:rPr>
              <a:t>Review of Provisions for Students with Disabilities</a:t>
            </a:r>
            <a:r>
              <a:rPr lang="en-GB" dirty="0"/>
              <a:t>. This resulted in an overhaul of said provisions, including changes to how we implement accessibility measures on campus, in teaching, and more.</a:t>
            </a:r>
          </a:p>
          <a:p>
            <a:endParaRPr lang="en-GB" dirty="0"/>
          </a:p>
        </p:txBody>
      </p:sp>
      <p:sp>
        <p:nvSpPr>
          <p:cNvPr id="4" name="Slide Number Placeholder 3">
            <a:extLst>
              <a:ext uri="{FF2B5EF4-FFF2-40B4-BE49-F238E27FC236}">
                <a16:creationId xmlns:a16="http://schemas.microsoft.com/office/drawing/2014/main" id="{46F22823-E429-45BA-7049-8D79FC80EFD2}"/>
              </a:ext>
            </a:extLst>
          </p:cNvPr>
          <p:cNvSpPr>
            <a:spLocks noGrp="1"/>
          </p:cNvSpPr>
          <p:nvPr>
            <p:ph type="sldNum" sz="quarter" idx="12"/>
          </p:nvPr>
        </p:nvSpPr>
        <p:spPr/>
        <p:txBody>
          <a:bodyPr/>
          <a:lstStyle/>
          <a:p>
            <a:fld id="{7C9FDF72-34B8-4E0B-97A4-E22973DE82C1}" type="slidenum">
              <a:rPr lang="en-GB" smtClean="0"/>
              <a:t>5</a:t>
            </a:fld>
            <a:endParaRPr lang="en-GB"/>
          </a:p>
        </p:txBody>
      </p:sp>
    </p:spTree>
    <p:extLst>
      <p:ext uri="{BB962C8B-B14F-4D97-AF65-F5344CB8AC3E}">
        <p14:creationId xmlns:p14="http://schemas.microsoft.com/office/powerpoint/2010/main" val="326211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4636DB-FA8A-6B32-D39E-58D201B7890C}"/>
              </a:ext>
            </a:extLst>
          </p:cNvPr>
          <p:cNvSpPr>
            <a:spLocks noGrp="1"/>
          </p:cNvSpPr>
          <p:nvPr>
            <p:ph type="title"/>
          </p:nvPr>
        </p:nvSpPr>
        <p:spPr/>
        <p:txBody>
          <a:bodyPr/>
          <a:lstStyle/>
          <a:p>
            <a:br>
              <a:rPr lang="en-GB" dirty="0"/>
            </a:br>
            <a:r>
              <a:rPr lang="en-GB" dirty="0"/>
              <a:t>Guidance slide 6: Why does accessibility matter?</a:t>
            </a:r>
            <a:br>
              <a:rPr lang="en-GB" dirty="0"/>
            </a:br>
            <a:endParaRPr lang="en-GB" dirty="0"/>
          </a:p>
        </p:txBody>
      </p:sp>
      <p:pic>
        <p:nvPicPr>
          <p:cNvPr id="11" name="Content Placeholder 10" descr="A graph of a number of students with disabilities entry reports at the University of Glasgow, showing an upwards trend from under 2500 disabled students in 2019 to almost 4000 in 2024&#10;&#10;">
            <a:extLst>
              <a:ext uri="{FF2B5EF4-FFF2-40B4-BE49-F238E27FC236}">
                <a16:creationId xmlns:a16="http://schemas.microsoft.com/office/drawing/2014/main" id="{B723E828-9E0B-45E8-4EFE-5264C4222D63}"/>
              </a:ext>
            </a:extLst>
          </p:cNvPr>
          <p:cNvPicPr>
            <a:picLocks noGrp="1" noChangeAspect="1"/>
          </p:cNvPicPr>
          <p:nvPr>
            <p:ph sz="half" idx="1"/>
          </p:nvPr>
        </p:nvPicPr>
        <p:blipFill>
          <a:blip r:embed="rId3"/>
          <a:stretch>
            <a:fillRect/>
          </a:stretch>
        </p:blipFill>
        <p:spPr>
          <a:xfrm>
            <a:off x="838199" y="1828800"/>
            <a:ext cx="6034708" cy="4170218"/>
          </a:xfrm>
          <a:prstGeom prst="rect">
            <a:avLst/>
          </a:prstGeom>
        </p:spPr>
      </p:pic>
      <p:sp>
        <p:nvSpPr>
          <p:cNvPr id="7" name="Content Placeholder 6">
            <a:extLst>
              <a:ext uri="{FF2B5EF4-FFF2-40B4-BE49-F238E27FC236}">
                <a16:creationId xmlns:a16="http://schemas.microsoft.com/office/drawing/2014/main" id="{C2C1020F-B2D0-96FD-1121-466DA883FCA8}"/>
              </a:ext>
            </a:extLst>
          </p:cNvPr>
          <p:cNvSpPr>
            <a:spLocks noGrp="1"/>
          </p:cNvSpPr>
          <p:nvPr>
            <p:ph sz="half" idx="2"/>
          </p:nvPr>
        </p:nvSpPr>
        <p:spPr>
          <a:xfrm>
            <a:off x="7024255" y="2535382"/>
            <a:ext cx="4329544" cy="2633140"/>
          </a:xfrm>
        </p:spPr>
        <p:txBody>
          <a:bodyPr>
            <a:normAutofit/>
          </a:bodyPr>
          <a:lstStyle/>
          <a:p>
            <a:pPr marL="0" indent="0">
              <a:lnSpc>
                <a:spcPct val="150000"/>
              </a:lnSpc>
              <a:buNone/>
            </a:pPr>
            <a:r>
              <a:rPr lang="en-GB" dirty="0"/>
              <a:t>As a result of this review, the number of new students who chose to disclose their disability status sharply rose. </a:t>
            </a:r>
          </a:p>
        </p:txBody>
      </p:sp>
      <p:sp>
        <p:nvSpPr>
          <p:cNvPr id="4" name="Slide Number Placeholder 3">
            <a:extLst>
              <a:ext uri="{FF2B5EF4-FFF2-40B4-BE49-F238E27FC236}">
                <a16:creationId xmlns:a16="http://schemas.microsoft.com/office/drawing/2014/main" id="{B095E98C-5979-8159-4BFA-A67F4D48CDAC}"/>
              </a:ext>
            </a:extLst>
          </p:cNvPr>
          <p:cNvSpPr>
            <a:spLocks noGrp="1"/>
          </p:cNvSpPr>
          <p:nvPr>
            <p:ph type="sldNum" sz="quarter" idx="12"/>
          </p:nvPr>
        </p:nvSpPr>
        <p:spPr/>
        <p:txBody>
          <a:bodyPr/>
          <a:lstStyle/>
          <a:p>
            <a:fld id="{7C9FDF72-34B8-4E0B-97A4-E22973DE82C1}" type="slidenum">
              <a:rPr lang="en-GB" smtClean="0"/>
              <a:t>6</a:t>
            </a:fld>
            <a:endParaRPr lang="en-GB" dirty="0"/>
          </a:p>
        </p:txBody>
      </p:sp>
    </p:spTree>
    <p:extLst>
      <p:ext uri="{BB962C8B-B14F-4D97-AF65-F5344CB8AC3E}">
        <p14:creationId xmlns:p14="http://schemas.microsoft.com/office/powerpoint/2010/main" val="1270448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A7979-F14E-8DA6-2C69-B2132C93E4C5}"/>
              </a:ext>
            </a:extLst>
          </p:cNvPr>
          <p:cNvSpPr>
            <a:spLocks noGrp="1"/>
          </p:cNvSpPr>
          <p:nvPr>
            <p:ph type="title"/>
          </p:nvPr>
        </p:nvSpPr>
        <p:spPr>
          <a:xfrm>
            <a:off x="540328" y="74067"/>
            <a:ext cx="9343260" cy="1351321"/>
          </a:xfrm>
        </p:spPr>
        <p:txBody>
          <a:bodyPr/>
          <a:lstStyle/>
          <a:p>
            <a:r>
              <a:rPr lang="en-US" sz="2800" dirty="0"/>
              <a:t>Guidance slide 7: Why does accessibility matter?</a:t>
            </a:r>
            <a:endParaRPr lang="en-US" dirty="0"/>
          </a:p>
        </p:txBody>
      </p:sp>
      <p:sp>
        <p:nvSpPr>
          <p:cNvPr id="3" name="Content Placeholder 2">
            <a:extLst>
              <a:ext uri="{FF2B5EF4-FFF2-40B4-BE49-F238E27FC236}">
                <a16:creationId xmlns:a16="http://schemas.microsoft.com/office/drawing/2014/main" id="{C9C2203B-ED80-9F02-E12F-9987BCAB9EEA}"/>
              </a:ext>
            </a:extLst>
          </p:cNvPr>
          <p:cNvSpPr>
            <a:spLocks noGrp="1"/>
          </p:cNvSpPr>
          <p:nvPr>
            <p:ph idx="1"/>
          </p:nvPr>
        </p:nvSpPr>
        <p:spPr>
          <a:xfrm>
            <a:off x="262421" y="1382992"/>
            <a:ext cx="6447881" cy="5338483"/>
          </a:xfrm>
        </p:spPr>
        <p:txBody>
          <a:bodyPr>
            <a:normAutofit/>
          </a:bodyPr>
          <a:lstStyle/>
          <a:p>
            <a:pPr>
              <a:lnSpc>
                <a:spcPct val="150000"/>
              </a:lnSpc>
            </a:pPr>
            <a:r>
              <a:rPr lang="en-US" dirty="0"/>
              <a:t>Good accessibility is beneficial for all of us. The </a:t>
            </a:r>
            <a:r>
              <a:rPr lang="en-US" dirty="0">
                <a:hlinkClick r:id="rId3"/>
              </a:rPr>
              <a:t>curb cut effect</a:t>
            </a:r>
            <a:r>
              <a:rPr lang="en-US" dirty="0"/>
              <a:t> is a known phenomenon where accessibility features create an environment that enables everyone to participate fully.</a:t>
            </a:r>
          </a:p>
          <a:p>
            <a:pPr>
              <a:lnSpc>
                <a:spcPct val="150000"/>
              </a:lnSpc>
            </a:pPr>
            <a:r>
              <a:rPr lang="en-US" dirty="0"/>
              <a:t>It is therefore important to think carefully about accessibility in your teaching, including the presentations you use to enhance learning experience.</a:t>
            </a:r>
          </a:p>
        </p:txBody>
      </p:sp>
      <p:pic>
        <p:nvPicPr>
          <p:cNvPr id="6" name="Picture 5">
            <a:extLst>
              <a:ext uri="{FF2B5EF4-FFF2-40B4-BE49-F238E27FC236}">
                <a16:creationId xmlns:a16="http://schemas.microsoft.com/office/drawing/2014/main" id="{CD39FD29-8DFF-983B-99A7-D0C0A644D99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759393" y="1963520"/>
            <a:ext cx="5170186" cy="3685415"/>
          </a:xfrm>
          <a:prstGeom prst="rect">
            <a:avLst/>
          </a:prstGeom>
        </p:spPr>
      </p:pic>
      <p:sp>
        <p:nvSpPr>
          <p:cNvPr id="7" name="TextBox 6">
            <a:extLst>
              <a:ext uri="{FF2B5EF4-FFF2-40B4-BE49-F238E27FC236}">
                <a16:creationId xmlns:a16="http://schemas.microsoft.com/office/drawing/2014/main" id="{489659EF-DECC-E854-F532-F6C9E0C30C67}"/>
              </a:ext>
              <a:ext uri="{C183D7F6-B498-43B3-948B-1728B52AA6E4}">
                <adec:decorative xmlns:adec="http://schemas.microsoft.com/office/drawing/2017/decorative" val="1"/>
              </a:ext>
            </a:extLst>
          </p:cNvPr>
          <p:cNvSpPr txBox="1"/>
          <p:nvPr/>
        </p:nvSpPr>
        <p:spPr>
          <a:xfrm>
            <a:off x="7028477" y="5648935"/>
            <a:ext cx="4632018" cy="246221"/>
          </a:xfrm>
          <a:prstGeom prst="rect">
            <a:avLst/>
          </a:prstGeom>
          <a:noFill/>
        </p:spPr>
        <p:txBody>
          <a:bodyPr wrap="square" rtlCol="0">
            <a:spAutoFit/>
          </a:bodyPr>
          <a:lstStyle/>
          <a:p>
            <a:pPr algn="ctr"/>
            <a:r>
              <a:rPr lang="en-GB" sz="1000" dirty="0">
                <a:hlinkClick r:id="rId5" tooltip="https://fundamatics.net/author/devesh-khatu/"/>
              </a:rPr>
              <a:t>This illustration</a:t>
            </a:r>
            <a:r>
              <a:rPr lang="en-GB" sz="1000" dirty="0"/>
              <a:t> by </a:t>
            </a:r>
            <a:r>
              <a:rPr lang="en-GB" sz="1000" dirty="0" err="1"/>
              <a:t>Amlan</a:t>
            </a:r>
            <a:r>
              <a:rPr lang="en-GB" sz="1000" dirty="0"/>
              <a:t> </a:t>
            </a:r>
            <a:r>
              <a:rPr lang="en-GB" sz="1000" dirty="0" err="1"/>
              <a:t>Barai</a:t>
            </a:r>
            <a:r>
              <a:rPr lang="en-GB" sz="1000" dirty="0"/>
              <a:t> is licensed under </a:t>
            </a:r>
            <a:r>
              <a:rPr lang="en-GB" sz="1000" dirty="0">
                <a:hlinkClick r:id="rId6" tooltip="https://creativecommons.org/licenses/by-nc/3.0/"/>
              </a:rPr>
              <a:t>CC BY-NC</a:t>
            </a:r>
            <a:endParaRPr lang="en-GB" sz="1000" dirty="0"/>
          </a:p>
        </p:txBody>
      </p:sp>
      <p:sp>
        <p:nvSpPr>
          <p:cNvPr id="4" name="Slide Number Placeholder 3">
            <a:extLst>
              <a:ext uri="{FF2B5EF4-FFF2-40B4-BE49-F238E27FC236}">
                <a16:creationId xmlns:a16="http://schemas.microsoft.com/office/drawing/2014/main" id="{55783E9E-5CE6-8372-106A-D1AF44B43D7F}"/>
              </a:ext>
            </a:extLst>
          </p:cNvPr>
          <p:cNvSpPr>
            <a:spLocks noGrp="1"/>
          </p:cNvSpPr>
          <p:nvPr>
            <p:ph type="sldNum" sz="quarter" idx="12"/>
          </p:nvPr>
        </p:nvSpPr>
        <p:spPr/>
        <p:txBody>
          <a:bodyPr/>
          <a:lstStyle/>
          <a:p>
            <a:fld id="{7C9FDF72-34B8-4E0B-97A4-E22973DE82C1}" type="slidenum">
              <a:rPr lang="en-GB" smtClean="0"/>
              <a:t>7</a:t>
            </a:fld>
            <a:endParaRPr lang="en-GB"/>
          </a:p>
        </p:txBody>
      </p:sp>
    </p:spTree>
    <p:extLst>
      <p:ext uri="{BB962C8B-B14F-4D97-AF65-F5344CB8AC3E}">
        <p14:creationId xmlns:p14="http://schemas.microsoft.com/office/powerpoint/2010/main" val="3361892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01E75-CA2F-3650-F77A-C5A0C075C087}"/>
              </a:ext>
            </a:extLst>
          </p:cNvPr>
          <p:cNvSpPr>
            <a:spLocks noGrp="1"/>
          </p:cNvSpPr>
          <p:nvPr>
            <p:ph type="title"/>
          </p:nvPr>
        </p:nvSpPr>
        <p:spPr/>
        <p:txBody>
          <a:bodyPr/>
          <a:lstStyle/>
          <a:p>
            <a:br>
              <a:rPr lang="en-GB" dirty="0"/>
            </a:br>
            <a:r>
              <a:rPr lang="en-GB" dirty="0"/>
              <a:t>Guidance slide 8: Accessibility and context</a:t>
            </a:r>
            <a:br>
              <a:rPr lang="en-GB" dirty="0"/>
            </a:br>
            <a:endParaRPr lang="en-GB" dirty="0"/>
          </a:p>
        </p:txBody>
      </p:sp>
      <p:sp>
        <p:nvSpPr>
          <p:cNvPr id="3" name="Content Placeholder 2">
            <a:extLst>
              <a:ext uri="{FF2B5EF4-FFF2-40B4-BE49-F238E27FC236}">
                <a16:creationId xmlns:a16="http://schemas.microsoft.com/office/drawing/2014/main" id="{5389F796-6FD2-3954-F028-ED65EAA36B84}"/>
              </a:ext>
            </a:extLst>
          </p:cNvPr>
          <p:cNvSpPr>
            <a:spLocks noGrp="1"/>
          </p:cNvSpPr>
          <p:nvPr>
            <p:ph idx="1"/>
          </p:nvPr>
        </p:nvSpPr>
        <p:spPr/>
        <p:txBody>
          <a:bodyPr/>
          <a:lstStyle/>
          <a:p>
            <a:pPr>
              <a:lnSpc>
                <a:spcPct val="150000"/>
              </a:lnSpc>
            </a:pPr>
            <a:r>
              <a:rPr lang="en-GB" dirty="0"/>
              <a:t>PowerPoint presentations can be used to present out loud to an audience, but they can also be read or listened to by an individual person in their own time.</a:t>
            </a:r>
          </a:p>
          <a:p>
            <a:pPr>
              <a:lnSpc>
                <a:spcPct val="150000"/>
              </a:lnSpc>
            </a:pPr>
            <a:r>
              <a:rPr lang="en-GB" dirty="0"/>
              <a:t>These different uses present us with different accessibility considerations.</a:t>
            </a:r>
          </a:p>
          <a:p>
            <a:pPr>
              <a:lnSpc>
                <a:spcPct val="150000"/>
              </a:lnSpc>
            </a:pPr>
            <a:r>
              <a:rPr lang="en-GB" dirty="0"/>
              <a:t>This is why we will learn how to make a presentation that can be processed by a screen reader, watched by learners in real time, and read by a student on their device after class.</a:t>
            </a:r>
          </a:p>
          <a:p>
            <a:endParaRPr lang="en-GB" dirty="0"/>
          </a:p>
        </p:txBody>
      </p:sp>
      <p:sp>
        <p:nvSpPr>
          <p:cNvPr id="4" name="Slide Number Placeholder 3">
            <a:extLst>
              <a:ext uri="{FF2B5EF4-FFF2-40B4-BE49-F238E27FC236}">
                <a16:creationId xmlns:a16="http://schemas.microsoft.com/office/drawing/2014/main" id="{F65B0ACD-DFFD-6911-6948-8A5091C28BA1}"/>
              </a:ext>
            </a:extLst>
          </p:cNvPr>
          <p:cNvSpPr>
            <a:spLocks noGrp="1"/>
          </p:cNvSpPr>
          <p:nvPr>
            <p:ph type="sldNum" sz="quarter" idx="12"/>
          </p:nvPr>
        </p:nvSpPr>
        <p:spPr/>
        <p:txBody>
          <a:bodyPr/>
          <a:lstStyle/>
          <a:p>
            <a:fld id="{7C9FDF72-34B8-4E0B-97A4-E22973DE82C1}" type="slidenum">
              <a:rPr lang="en-GB" smtClean="0"/>
              <a:t>8</a:t>
            </a:fld>
            <a:endParaRPr lang="en-GB"/>
          </a:p>
        </p:txBody>
      </p:sp>
    </p:spTree>
    <p:extLst>
      <p:ext uri="{BB962C8B-B14F-4D97-AF65-F5344CB8AC3E}">
        <p14:creationId xmlns:p14="http://schemas.microsoft.com/office/powerpoint/2010/main" val="225639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ED76-7C4B-59E4-5B37-3E1A77A5D39B}"/>
              </a:ext>
            </a:extLst>
          </p:cNvPr>
          <p:cNvSpPr>
            <a:spLocks noGrp="1"/>
          </p:cNvSpPr>
          <p:nvPr>
            <p:ph type="title"/>
          </p:nvPr>
        </p:nvSpPr>
        <p:spPr>
          <a:xfrm>
            <a:off x="838199" y="88822"/>
            <a:ext cx="10515600" cy="1325563"/>
          </a:xfrm>
        </p:spPr>
        <p:txBody>
          <a:bodyPr/>
          <a:lstStyle/>
          <a:p>
            <a:r>
              <a:rPr lang="en-GB" dirty="0"/>
              <a:t>Guidance slide 9: Layouts</a:t>
            </a:r>
          </a:p>
        </p:txBody>
      </p:sp>
      <p:sp>
        <p:nvSpPr>
          <p:cNvPr id="3" name="Content Placeholder 2">
            <a:extLst>
              <a:ext uri="{FF2B5EF4-FFF2-40B4-BE49-F238E27FC236}">
                <a16:creationId xmlns:a16="http://schemas.microsoft.com/office/drawing/2014/main" id="{4A0CFFBF-0E7D-0BBD-EF27-219BEF9EF320}"/>
              </a:ext>
            </a:extLst>
          </p:cNvPr>
          <p:cNvSpPr>
            <a:spLocks noGrp="1"/>
          </p:cNvSpPr>
          <p:nvPr>
            <p:ph idx="1"/>
          </p:nvPr>
        </p:nvSpPr>
        <p:spPr>
          <a:xfrm>
            <a:off x="838200" y="3596060"/>
            <a:ext cx="10515600" cy="2985247"/>
          </a:xfrm>
        </p:spPr>
        <p:txBody>
          <a:bodyPr>
            <a:normAutofit/>
          </a:bodyPr>
          <a:lstStyle/>
          <a:p>
            <a:pPr marL="128588" marR="0" lvl="0" indent="-128588" algn="l" defTabSz="514350" rtl="0" eaLnBrk="1" fontAlgn="auto" latinLnBrk="0" hangingPunct="1">
              <a:lnSpc>
                <a:spcPct val="150000"/>
              </a:lnSpc>
              <a:spcBef>
                <a:spcPts val="563"/>
              </a:spcBef>
              <a:spcAft>
                <a:spcPts val="0"/>
              </a:spcAft>
              <a:buClrTx/>
              <a:buSzTx/>
              <a:buFont typeface="Arial" panose="020B0604020202020204" pitchFamily="34" charset="0"/>
              <a:buChar char="•"/>
              <a:tabLst/>
              <a:defRPr/>
            </a:pPr>
            <a:r>
              <a:rPr lang="en-GB" dirty="0"/>
              <a:t>Use the preset layouts.</a:t>
            </a: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171450" indent="-171450">
              <a:lnSpc>
                <a:spcPct val="150000"/>
              </a:lnSpc>
              <a:buFont typeface="Arial" panose="020B0604020202020204" pitchFamily="34" charset="0"/>
              <a:buChar char="•"/>
            </a:pPr>
            <a:r>
              <a:rPr lang="en-GB" sz="2400" dirty="0"/>
              <a:t>Using preset layouts prevents screen readers from failing to recognise manually inserted text boxes, as there will be none.</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a:t>Some layouts confuse screen readers. The simpler your layout, the better for your audience!</a:t>
            </a:r>
          </a:p>
        </p:txBody>
      </p:sp>
      <p:pic>
        <p:nvPicPr>
          <p:cNvPr id="6" name="Picture 5" descr="An image showing different PowerPoint layouts">
            <a:extLst>
              <a:ext uri="{FF2B5EF4-FFF2-40B4-BE49-F238E27FC236}">
                <a16:creationId xmlns:a16="http://schemas.microsoft.com/office/drawing/2014/main" id="{450BB593-E12A-7E84-CF8A-B35CB8B67ABC}"/>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499" y="1168400"/>
            <a:ext cx="6223000" cy="2260600"/>
          </a:xfrm>
          <a:prstGeom prst="rect">
            <a:avLst/>
          </a:prstGeom>
          <a:ln>
            <a:solidFill>
              <a:schemeClr val="tx1"/>
            </a:solidFill>
          </a:ln>
        </p:spPr>
      </p:pic>
      <p:sp>
        <p:nvSpPr>
          <p:cNvPr id="4" name="Slide Number Placeholder 3">
            <a:extLst>
              <a:ext uri="{FF2B5EF4-FFF2-40B4-BE49-F238E27FC236}">
                <a16:creationId xmlns:a16="http://schemas.microsoft.com/office/drawing/2014/main" id="{698705A2-EC21-9DFE-A1DE-F2058202F9E9}"/>
              </a:ext>
            </a:extLst>
          </p:cNvPr>
          <p:cNvSpPr>
            <a:spLocks noGrp="1"/>
          </p:cNvSpPr>
          <p:nvPr>
            <p:ph type="sldNum" sz="quarter" idx="12"/>
          </p:nvPr>
        </p:nvSpPr>
        <p:spPr/>
        <p:txBody>
          <a:bodyPr/>
          <a:lstStyle/>
          <a:p>
            <a:fld id="{7C9FDF72-34B8-4E0B-97A4-E22973DE82C1}" type="slidenum">
              <a:rPr lang="en-GB" smtClean="0"/>
              <a:t>9</a:t>
            </a:fld>
            <a:endParaRPr lang="en-GB"/>
          </a:p>
        </p:txBody>
      </p:sp>
    </p:spTree>
    <p:extLst>
      <p:ext uri="{BB962C8B-B14F-4D97-AF65-F5344CB8AC3E}">
        <p14:creationId xmlns:p14="http://schemas.microsoft.com/office/powerpoint/2010/main" val="18312010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uidancePresentation-v5" id="{8671F7CE-3B80-449B-8738-03006E543EA3}" vid="{8A2A109D-C484-42A2-9BC3-42F280923DE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168</TotalTime>
  <Words>3608</Words>
  <Application>Microsoft Macintosh PowerPoint</Application>
  <PresentationFormat>Widescreen</PresentationFormat>
  <Paragraphs>252</Paragraphs>
  <Slides>25</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Aptos</vt:lpstr>
      <vt:lpstr>Arial</vt:lpstr>
      <vt:lpstr>Calibri</vt:lpstr>
      <vt:lpstr>Open Sans</vt:lpstr>
      <vt:lpstr>Segoe UI</vt:lpstr>
      <vt:lpstr>Office Theme</vt:lpstr>
      <vt:lpstr>Accessibility Guidance Presentation Notes</vt:lpstr>
      <vt:lpstr>Guidance slide 2: Table of contents</vt:lpstr>
      <vt:lpstr>Guidance slide 3: How long does it take to read these letters?</vt:lpstr>
      <vt:lpstr>Guidance slide 4: Why does accessibility matter?</vt:lpstr>
      <vt:lpstr> Guidance slide 5: Why does accessibility matter?  </vt:lpstr>
      <vt:lpstr> Guidance slide 6: Why does accessibility matter? </vt:lpstr>
      <vt:lpstr>Guidance slide 7: Why does accessibility matter?</vt:lpstr>
      <vt:lpstr> Guidance slide 8: Accessibility and context </vt:lpstr>
      <vt:lpstr>Guidance slide 9: Layouts</vt:lpstr>
      <vt:lpstr>Guidance slide 10: Animations and transitions</vt:lpstr>
      <vt:lpstr>Guidance slide 11: Fonts</vt:lpstr>
      <vt:lpstr>Guidance slide 12: Backgrounds</vt:lpstr>
      <vt:lpstr>Guidance slide 13: Colour combination</vt:lpstr>
      <vt:lpstr>Guidance slide 14: Wordcount and titling</vt:lpstr>
      <vt:lpstr>Guidance slide 15: Include a title and slide numbers </vt:lpstr>
      <vt:lpstr>Guidance slide 16: Links and images</vt:lpstr>
      <vt:lpstr>Guidance slide 17: Tables</vt:lpstr>
      <vt:lpstr>Guidance slide 18: Tables</vt:lpstr>
      <vt:lpstr>Guidance slide 19: Slide organisation</vt:lpstr>
      <vt:lpstr>Guidance slide 20: Creating new presentations</vt:lpstr>
      <vt:lpstr>Guidance slide 21: Creating new presentations on Windows </vt:lpstr>
      <vt:lpstr>Guidance slide 22: Creating new presentations on Mac </vt:lpstr>
      <vt:lpstr>Guidance slide 23: Existing presentations</vt:lpstr>
      <vt:lpstr>Guidance slide 24: Existing presentations</vt:lpstr>
      <vt:lpstr>Guidance slide 25: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Saeko Yazaki</dc:creator>
  <cp:lastModifiedBy>Saeko Yazaki</cp:lastModifiedBy>
  <cp:revision>179</cp:revision>
  <dcterms:created xsi:type="dcterms:W3CDTF">2024-06-15T12:29:12Z</dcterms:created>
  <dcterms:modified xsi:type="dcterms:W3CDTF">2025-02-02T13:21:37Z</dcterms:modified>
</cp:coreProperties>
</file>