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v" ContentType="video/unknown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sldIdLst>
    <p:sldId id="256" r:id="rId2"/>
    <p:sldId id="2830" r:id="rId3"/>
    <p:sldId id="2700" r:id="rId4"/>
    <p:sldId id="2686" r:id="rId5"/>
    <p:sldId id="2810" r:id="rId6"/>
    <p:sldId id="2694" r:id="rId7"/>
    <p:sldId id="2902" r:id="rId8"/>
    <p:sldId id="2903" r:id="rId9"/>
    <p:sldId id="2803" r:id="rId10"/>
    <p:sldId id="2718" r:id="rId11"/>
    <p:sldId id="2901" r:id="rId12"/>
    <p:sldId id="2712" r:id="rId13"/>
    <p:sldId id="2713" r:id="rId14"/>
    <p:sldId id="2931" r:id="rId15"/>
    <p:sldId id="2833" r:id="rId16"/>
    <p:sldId id="2811" r:id="rId17"/>
    <p:sldId id="2818" r:id="rId18"/>
    <p:sldId id="2923" r:id="rId19"/>
    <p:sldId id="2837" r:id="rId20"/>
    <p:sldId id="2918" r:id="rId21"/>
    <p:sldId id="2919" r:id="rId22"/>
    <p:sldId id="2896" r:id="rId23"/>
    <p:sldId id="2891" r:id="rId24"/>
    <p:sldId id="2892" r:id="rId25"/>
    <p:sldId id="2893" r:id="rId26"/>
    <p:sldId id="2894" r:id="rId27"/>
    <p:sldId id="2895" r:id="rId28"/>
    <p:sldId id="2844" r:id="rId29"/>
    <p:sldId id="2843" r:id="rId30"/>
    <p:sldId id="2920" r:id="rId31"/>
    <p:sldId id="2921" r:id="rId32"/>
    <p:sldId id="2889" r:id="rId33"/>
    <p:sldId id="2885" r:id="rId34"/>
    <p:sldId id="2887" r:id="rId35"/>
    <p:sldId id="2888" r:id="rId36"/>
    <p:sldId id="2847" r:id="rId37"/>
    <p:sldId id="2788" r:id="rId38"/>
    <p:sldId id="2922" r:id="rId39"/>
    <p:sldId id="2928" r:id="rId40"/>
    <p:sldId id="2929" r:id="rId41"/>
    <p:sldId id="2924" r:id="rId42"/>
    <p:sldId id="2925" r:id="rId43"/>
    <p:sldId id="2930" r:id="rId44"/>
    <p:sldId id="2927" r:id="rId45"/>
    <p:sldId id="2805" r:id="rId46"/>
    <p:sldId id="285" r:id="rId4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178"/>
    <p:restoredTop sz="84948"/>
  </p:normalViewPr>
  <p:slideViewPr>
    <p:cSldViewPr snapToGrid="0" snapToObjects="1">
      <p:cViewPr varScale="1">
        <p:scale>
          <a:sx n="50" d="100"/>
          <a:sy n="50" d="100"/>
        </p:scale>
        <p:origin x="184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4572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Talk about data collection more. Less about research.</a:t>
            </a:r>
          </a:p>
        </p:txBody>
      </p:sp>
    </p:spTree>
    <p:extLst>
      <p:ext uri="{BB962C8B-B14F-4D97-AF65-F5344CB8AC3E}">
        <p14:creationId xmlns:p14="http://schemas.microsoft.com/office/powerpoint/2010/main" val="1127751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B01B9-174A-4FB0-90D2-6032E4538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9FB8E1-47FC-2FE4-9365-CC3A6DBF92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955892-B6F3-7414-EE39-4E334F7A98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what these groups are!!!</a:t>
            </a:r>
          </a:p>
        </p:txBody>
      </p:sp>
    </p:spTree>
    <p:extLst>
      <p:ext uri="{BB962C8B-B14F-4D97-AF65-F5344CB8AC3E}">
        <p14:creationId xmlns:p14="http://schemas.microsoft.com/office/powerpoint/2010/main" val="166464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Brazil ongoing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970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showing the content because of lack of context</a:t>
            </a:r>
          </a:p>
        </p:txBody>
      </p:sp>
    </p:spTree>
    <p:extLst>
      <p:ext uri="{BB962C8B-B14F-4D97-AF65-F5344CB8AC3E}">
        <p14:creationId xmlns:p14="http://schemas.microsoft.com/office/powerpoint/2010/main" val="2460034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737367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/>
              <a:t>Truly global super app</a:t>
            </a:r>
          </a:p>
        </p:txBody>
      </p:sp>
    </p:spTree>
    <p:extLst>
      <p:ext uri="{BB962C8B-B14F-4D97-AF65-F5344CB8AC3E}">
        <p14:creationId xmlns:p14="http://schemas.microsoft.com/office/powerpoint/2010/main" val="573079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195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944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2-3 examples</a:t>
            </a:r>
          </a:p>
          <a:p>
            <a:pPr lvl="1"/>
            <a:r>
              <a:rPr lang="en-US" dirty="0"/>
              <a:t>Rumors, politics, hate speech</a:t>
            </a:r>
          </a:p>
          <a:p>
            <a:pPr lvl="1"/>
            <a:r>
              <a:rPr lang="en-US" dirty="0"/>
              <a:t>No moderation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139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dirty="0">
                <a:solidFill>
                  <a:srgbClr val="21353A"/>
                </a:solidFill>
                <a:effectLst/>
                <a:latin typeface="LinBiolinumTB"/>
              </a:rPr>
              <a:t>Technical: </a:t>
            </a:r>
            <a:r>
              <a:rPr lang="en-IN" sz="1800" dirty="0">
                <a:solidFill>
                  <a:srgbClr val="21353A"/>
                </a:solidFill>
                <a:effectLst/>
                <a:latin typeface="LinBiolinumT"/>
              </a:rPr>
              <a:t>need to devise practical, rapid, reliable data donation strategy.  Which works on mobile</a:t>
            </a:r>
          </a:p>
          <a:p>
            <a:endParaRPr lang="en-IN" sz="1800" dirty="0">
              <a:solidFill>
                <a:srgbClr val="21353A"/>
              </a:solidFill>
              <a:effectLst/>
              <a:latin typeface="LinBiolinumT"/>
            </a:endParaRPr>
          </a:p>
          <a:p>
            <a:r>
              <a:rPr lang="en-IN" sz="1800" dirty="0">
                <a:solidFill>
                  <a:srgbClr val="21353A"/>
                </a:solidFill>
                <a:effectLst/>
                <a:latin typeface="LinBiolinumTB"/>
              </a:rPr>
              <a:t>Ethics </a:t>
            </a:r>
            <a:r>
              <a:rPr lang="en-IN" sz="1800" dirty="0">
                <a:solidFill>
                  <a:srgbClr val="21353A"/>
                </a:solidFill>
                <a:effectLst/>
                <a:latin typeface="LinBiolinumT"/>
              </a:rPr>
              <a:t>approval/GDPR compliance. Several thorny issues </a:t>
            </a:r>
            <a:endParaRPr lang="en-IN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676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E7789-0691-6209-212C-EF7371BD3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345B85-962C-20AF-3409-04BC697903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8D184A-826F-CE19-ADB0-117BE4C5F1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objective of this was to get a truly random sample of </a:t>
            </a:r>
            <a:r>
              <a:rPr lang="en-US" dirty="0" err="1"/>
              <a:t>whatsapp</a:t>
            </a:r>
            <a:r>
              <a:rPr lang="en-US" dirty="0"/>
              <a:t> users and show prevalence etc.</a:t>
            </a:r>
          </a:p>
        </p:txBody>
      </p:sp>
    </p:spTree>
    <p:extLst>
      <p:ext uri="{BB962C8B-B14F-4D97-AF65-F5344CB8AC3E}">
        <p14:creationId xmlns:p14="http://schemas.microsoft.com/office/powerpoint/2010/main" val="924317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objective of this was to get a truly random sample of </a:t>
            </a:r>
            <a:r>
              <a:rPr lang="en-US" dirty="0" err="1"/>
              <a:t>whatsapp</a:t>
            </a:r>
            <a:r>
              <a:rPr lang="en-US" dirty="0"/>
              <a:t> users and show prevalence etc.</a:t>
            </a:r>
          </a:p>
        </p:txBody>
      </p:sp>
    </p:spTree>
    <p:extLst>
      <p:ext uri="{BB962C8B-B14F-4D97-AF65-F5344CB8AC3E}">
        <p14:creationId xmlns:p14="http://schemas.microsoft.com/office/powerpoint/2010/main" val="4050950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what these groups are!!!</a:t>
            </a:r>
          </a:p>
        </p:txBody>
      </p:sp>
    </p:spTree>
    <p:extLst>
      <p:ext uri="{BB962C8B-B14F-4D97-AF65-F5344CB8AC3E}">
        <p14:creationId xmlns:p14="http://schemas.microsoft.com/office/powerpoint/2010/main" val="1490714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3000" spc="-29"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-SemiboldItalic"/>
                <a:ea typeface="Graphik-SemiboldItalic"/>
                <a:cs typeface="Graphik-SemiboldItalic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-SemiboldItalic"/>
                <a:ea typeface="Graphik-SemiboldItalic"/>
                <a:cs typeface="Graphik-SemiboldItalic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-SemiboldItalic"/>
                <a:ea typeface="Graphik-SemiboldItalic"/>
                <a:cs typeface="Graphik-SemiboldItalic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-SemiboldItalic"/>
                <a:ea typeface="Graphik-SemiboldItalic"/>
                <a:cs typeface="Graphik-SemiboldItalic"/>
                <a:sym typeface="Graphik Semibold"/>
              </a:defRPr>
            </a:lvl5pPr>
          </a:lstStyle>
          <a:p>
            <a:r>
              <a:rPr dirty="0"/>
              <a:t>Presentation Subtitle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ea against sky at sunset 2"/>
          <p:cNvSpPr>
            <a:spLocks noGrp="1"/>
          </p:cNvSpPr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Sea against sky at sunset 1"/>
          <p:cNvSpPr>
            <a:spLocks noGrp="1"/>
          </p:cNvSpPr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each and sea at sunset"/>
          <p:cNvSpPr>
            <a:spLocks noGrp="1"/>
          </p:cNvSpPr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each and sea at sunset"/>
          <p:cNvSpPr>
            <a:spLocks noGrp="1"/>
          </p:cNvSpPr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35DC1-B746-6744-B6C9-B5EF1A4D9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D024A-6D66-A14C-A7DA-600D3EE9D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A7285-DF98-E144-B55E-D88A151BB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BDDAE-D1B8-C14B-8B32-560F2F8C4C5D}" type="datetime1">
              <a:rPr lang="en-IN" smtClean="0"/>
              <a:t>05/03/25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38BE5-95E5-6043-9D97-0AE46B684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49D11-63AC-2E43-9E25-C6BFABF5F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93227" y="12718892"/>
            <a:ext cx="397545" cy="410369"/>
          </a:xfrm>
        </p:spPr>
        <p:txBody>
          <a:bodyPr/>
          <a:lstStyle/>
          <a:p>
            <a:fld id="{624C74BC-E011-AA4B-940A-26248C183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3227" y="12718892"/>
            <a:ext cx="397545" cy="4103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542128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Sea against sky at sunset"/>
          <p:cNvSpPr>
            <a:spLocks noGrp="1"/>
          </p:cNvSpPr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z="12800" spc="0"/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Agenda Subtitle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</p:sldLayoutIdLst>
  <p:transition spd="med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hatsapp.whats-viral.me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file:///Users/kgarimella/Downloads/Unique_Uttar_Pradesh_Locations_Map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data-donation-paper" TargetMode="Externa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Kiran Garimella, 11 February, 2022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rPr lang="en-US" dirty="0">
                <a:latin typeface="+mn-lt"/>
              </a:rPr>
              <a:t>Joint work with Simon </a:t>
            </a:r>
            <a:r>
              <a:rPr lang="en-US" dirty="0" err="1">
                <a:latin typeface="+mn-lt"/>
              </a:rPr>
              <a:t>Chauchard</a:t>
            </a:r>
            <a:r>
              <a:rPr lang="en-US" dirty="0">
                <a:latin typeface="+mn-lt"/>
              </a:rPr>
              <a:t>, UC3M</a:t>
            </a:r>
            <a:endParaRPr dirty="0">
              <a:latin typeface="+mn-lt"/>
            </a:endParaRPr>
          </a:p>
        </p:txBody>
      </p:sp>
      <p:sp>
        <p:nvSpPr>
          <p:cNvPr id="152" name="WhatsApp and Misinformation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2365248">
              <a:defRPr sz="12416" spc="-124"/>
            </a:lvl1pPr>
          </a:lstStyle>
          <a:p>
            <a:r>
              <a:rPr lang="en-IN" dirty="0"/>
              <a:t>Large scale data donation on WhatsApp</a:t>
            </a:r>
            <a:endParaRPr dirty="0">
              <a:latin typeface="+mj-lt"/>
            </a:endParaRPr>
          </a:p>
        </p:txBody>
      </p:sp>
      <p:sp>
        <p:nvSpPr>
          <p:cNvPr id="153" name="Presentation Subtitle"/>
          <p:cNvSpPr txBox="1">
            <a:spLocks noGrp="1"/>
          </p:cNvSpPr>
          <p:nvPr>
            <p:ph type="subTitle" sz="quarter" idx="1"/>
          </p:nvPr>
        </p:nvSpPr>
        <p:spPr>
          <a:xfrm>
            <a:off x="1219200" y="7567579"/>
            <a:ext cx="21945599" cy="2919446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IN" dirty="0">
              <a:latin typeface="+mn-lt"/>
            </a:endParaRPr>
          </a:p>
          <a:p>
            <a:r>
              <a:rPr lang="en-IN" dirty="0">
                <a:latin typeface="+mn-lt"/>
              </a:rPr>
              <a:t>Kiran Garimella</a:t>
            </a:r>
          </a:p>
          <a:p>
            <a:r>
              <a:rPr lang="en-IN" sz="4800" dirty="0">
                <a:latin typeface="+mn-lt"/>
              </a:rPr>
              <a:t>Rutgers University</a:t>
            </a:r>
          </a:p>
        </p:txBody>
      </p:sp>
      <p:pic>
        <p:nvPicPr>
          <p:cNvPr id="1026" name="Picture 2" descr="ERC Logos &amp; Brand Guidelines – Official ...">
            <a:extLst>
              <a:ext uri="{FF2B5EF4-FFF2-40B4-BE49-F238E27FC236}">
                <a16:creationId xmlns:a16="http://schemas.microsoft.com/office/drawing/2014/main" id="{448BF3A6-A6CB-7CA9-C917-FAD6B1BAD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4" y="10786012"/>
            <a:ext cx="33909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SF Logo, symbol, meaning, history, PNG ...">
            <a:extLst>
              <a:ext uri="{FF2B5EF4-FFF2-40B4-BE49-F238E27FC236}">
                <a16:creationId xmlns:a16="http://schemas.microsoft.com/office/drawing/2014/main" id="{B0EB616D-93BF-3445-D992-19F49E60C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9368" y="10919362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7157C-EBBB-641A-A0B6-33E1BBEFD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 Linotype" panose="02040502050505030304" pitchFamily="18" charset="0"/>
              </a:rPr>
              <a:t>Data donation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24A1D-0185-3F76-60C6-703012DF30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Palatino Linotype" panose="02040502050505030304" pitchFamily="18" charset="0"/>
              </a:rPr>
              <a:t>Privacy preserving, opt-in model for data collection.</a:t>
            </a:r>
          </a:p>
          <a:p>
            <a:r>
              <a:rPr lang="en-US" dirty="0">
                <a:latin typeface="Palatino Linotype" panose="02040502050505030304" pitchFamily="18" charset="0"/>
              </a:rPr>
              <a:t>Users give us access to their WhatsApp groups.</a:t>
            </a:r>
          </a:p>
          <a:p>
            <a:endParaRPr lang="en-US" dirty="0">
              <a:latin typeface="Palatino Linotype" panose="02040502050505030304" pitchFamily="18" charset="0"/>
            </a:endParaRPr>
          </a:p>
          <a:p>
            <a:r>
              <a:rPr lang="en-US" dirty="0">
                <a:latin typeface="Palatino Linotype" panose="02040502050505030304" pitchFamily="18" charset="0"/>
              </a:rPr>
              <a:t>On ground survey in various parts of India and Brazil.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01202E-941A-D429-897D-FF3573A34D3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D1535B2-9DD5-8D35-2338-BD52EEAE5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887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56FEB8-A486-42E6-821B-92F7F6BBD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123" y="0"/>
            <a:ext cx="14442453" cy="1504903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8B94137-3D64-9654-7436-13F8EA2447E1}"/>
              </a:ext>
            </a:extLst>
          </p:cNvPr>
          <p:cNvSpPr/>
          <p:nvPr/>
        </p:nvSpPr>
        <p:spPr>
          <a:xfrm>
            <a:off x="9704614" y="4348957"/>
            <a:ext cx="2558143" cy="2283208"/>
          </a:xfrm>
          <a:prstGeom prst="ellipse">
            <a:avLst/>
          </a:prstGeom>
          <a:noFill/>
          <a:ln w="155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"/>
              <a:ea typeface="Graphik"/>
              <a:cs typeface="Graphik"/>
              <a:sym typeface="Graphik"/>
            </a:endParaRPr>
          </a:p>
        </p:txBody>
      </p:sp>
    </p:spTree>
    <p:extLst>
      <p:ext uri="{BB962C8B-B14F-4D97-AF65-F5344CB8AC3E}">
        <p14:creationId xmlns:p14="http://schemas.microsoft.com/office/powerpoint/2010/main" val="27642932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681B1-D090-809E-EC94-F48B88F67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WhatsApp Explorer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B4534-0B7B-E03E-B012-DCB77F023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 tool to collect private WhatsApp data in a legal, ethical and practical way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A clone of Web WhatsApp where users have the choice to donate data</a:t>
            </a:r>
          </a:p>
          <a:p>
            <a:pPr marL="546100" lvl="1" indent="0">
              <a:buNone/>
            </a:pPr>
            <a:endParaRPr lang="en-US" dirty="0">
              <a:latin typeface="+mn-lt"/>
            </a:endParaRPr>
          </a:p>
          <a:p>
            <a:r>
              <a:rPr lang="en-US" dirty="0">
                <a:latin typeface="+mn-lt"/>
                <a:hlinkClick r:id="rId3"/>
              </a:rPr>
              <a:t>https://whatsapp.whats-viral.me/</a:t>
            </a:r>
            <a:r>
              <a:rPr lang="en-US" dirty="0">
                <a:latin typeface="+mn-lt"/>
              </a:rPr>
              <a:t> (available for public access for now!)</a:t>
            </a:r>
          </a:p>
          <a:p>
            <a:pPr lvl="1"/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693319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28E29-3FA6-331A-CA02-12AE467E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WhatsApp Explorer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7AE38-B4C1-B75A-A976-6FAEA3167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dirty="0">
                <a:latin typeface="+mn-lt"/>
              </a:rPr>
              <a:t>Say you consent after we thoroughly explain and detail incentives:</a:t>
            </a:r>
          </a:p>
          <a:p>
            <a:pPr lvl="1"/>
            <a:r>
              <a:rPr lang="en-US" dirty="0">
                <a:latin typeface="+mn-lt"/>
              </a:rPr>
              <a:t>We generate a QR code that we ask you to scan from within WhatsApp (as for linking your computer).</a:t>
            </a:r>
          </a:p>
          <a:p>
            <a:pPr lvl="1"/>
            <a:r>
              <a:rPr lang="en-US" dirty="0">
                <a:latin typeface="+mn-lt"/>
              </a:rPr>
              <a:t>You see a screen with a subset of your WhatsApp groups.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>
                <a:latin typeface="+mn-lt"/>
              </a:rPr>
              <a:t>We concentrate on groups &gt;= 5 members, and with sufficient activity. Importantly, you are able to exclude groups.</a:t>
            </a:r>
          </a:p>
        </p:txBody>
      </p:sp>
      <p:pic>
        <p:nvPicPr>
          <p:cNvPr id="4" name="Picture 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7392659C-DC03-F019-F065-3A89C22F4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938" y="2501900"/>
            <a:ext cx="18269564" cy="9499600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E952712-3B6A-CC2A-3616-D4A210534A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61"/>
          <a:stretch/>
        </p:blipFill>
        <p:spPr>
          <a:xfrm>
            <a:off x="2965931" y="2501899"/>
            <a:ext cx="18025571" cy="955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632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0A97E-BB80-74EC-418B-E3E3AB18A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WhatsApp Explorer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7E2A0-B495-D2B0-1A79-E0C3E81776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+mn-lt"/>
              </a:rPr>
              <a:t>3. Log the following data:</a:t>
            </a:r>
          </a:p>
          <a:p>
            <a:pPr lvl="1"/>
            <a:r>
              <a:rPr lang="en-US" dirty="0">
                <a:latin typeface="+mn-lt"/>
              </a:rPr>
              <a:t>Previous 2 months of data on each of the groups.</a:t>
            </a:r>
          </a:p>
          <a:p>
            <a:pPr lvl="1"/>
            <a:r>
              <a:rPr lang="en-US" dirty="0">
                <a:latin typeface="+mn-lt"/>
              </a:rPr>
              <a:t>Next two months of data (or until you choose to kick us out). </a:t>
            </a:r>
          </a:p>
          <a:p>
            <a:pPr lvl="1"/>
            <a:r>
              <a:rPr lang="en-US" dirty="0">
                <a:latin typeface="+mn-lt"/>
              </a:rPr>
              <a:t>Network (contacts, chat list).</a:t>
            </a:r>
          </a:p>
          <a:p>
            <a:pPr lvl="1"/>
            <a:r>
              <a:rPr lang="en-US" dirty="0">
                <a:latin typeface="+mn-lt"/>
              </a:rPr>
              <a:t>Anonymization starts immediately.</a:t>
            </a:r>
          </a:p>
          <a:p>
            <a:pPr lvl="1"/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4. You respond to 3-4 questions about each of groups we have and do not have.</a:t>
            </a:r>
          </a:p>
          <a:p>
            <a:pPr marL="0" indent="0">
              <a:buNone/>
            </a:pPr>
            <a:r>
              <a:rPr lang="en-US" dirty="0">
                <a:latin typeface="+mn-lt"/>
              </a:rPr>
              <a:t>5. You receive money ($10).</a:t>
            </a:r>
          </a:p>
        </p:txBody>
      </p:sp>
      <p:pic>
        <p:nvPicPr>
          <p:cNvPr id="5" name="Picture 4" descr="A group of men sitting on a bench&#10;&#10;Description automatically generated">
            <a:extLst>
              <a:ext uri="{FF2B5EF4-FFF2-40B4-BE49-F238E27FC236}">
                <a16:creationId xmlns:a16="http://schemas.microsoft.com/office/drawing/2014/main" id="{F28986A1-A10E-B92A-0258-0DDB1593E6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6" b="18821"/>
          <a:stretch/>
        </p:blipFill>
        <p:spPr>
          <a:xfrm>
            <a:off x="15660511" y="2421150"/>
            <a:ext cx="8318089" cy="1129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843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C4700-C877-8B6F-B973-5A0E6031E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02747-F692-725D-713F-5B94A09A0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Ethics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85F70-9E71-FEC4-FB20-D0426C54B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Not everyone provides consent in a group.</a:t>
            </a:r>
          </a:p>
          <a:p>
            <a:r>
              <a:rPr lang="en-US" dirty="0">
                <a:latin typeface="+mn-lt"/>
              </a:rPr>
              <a:t>Our solution: Only analyze viral content.</a:t>
            </a:r>
          </a:p>
          <a:p>
            <a:pPr lvl="1"/>
            <a:r>
              <a:rPr lang="en-US" dirty="0">
                <a:latin typeface="+mn-lt"/>
              </a:rPr>
              <a:t>Content ‘forwarded many times’, potentially seen by many users.</a:t>
            </a:r>
          </a:p>
          <a:p>
            <a:pPr marL="546100" lvl="1" indent="0">
              <a:buNone/>
            </a:pP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Anonymization before any content is stored on our servers.</a:t>
            </a:r>
          </a:p>
        </p:txBody>
      </p:sp>
    </p:spTree>
    <p:extLst>
      <p:ext uri="{BB962C8B-B14F-4D97-AF65-F5344CB8AC3E}">
        <p14:creationId xmlns:p14="http://schemas.microsoft.com/office/powerpoint/2010/main" val="294694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0D33D-4B92-9529-D722-768E49678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429C6-1656-F617-483C-6B954AE40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Tried random sampling.</a:t>
            </a:r>
          </a:p>
          <a:p>
            <a:pPr lvl="1"/>
            <a:r>
              <a:rPr lang="en-US" dirty="0">
                <a:latin typeface="+mn-lt"/>
              </a:rPr>
              <a:t>Not many people use WhatsApp, actively.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Sample through influencers.</a:t>
            </a:r>
          </a:p>
          <a:p>
            <a:pPr lvl="1"/>
            <a:r>
              <a:rPr lang="en-US" dirty="0">
                <a:latin typeface="+mn-lt"/>
              </a:rPr>
              <a:t>Identify popular users in a village.</a:t>
            </a:r>
          </a:p>
          <a:p>
            <a:pPr lvl="1"/>
            <a:r>
              <a:rPr lang="en-US" dirty="0">
                <a:latin typeface="+mn-lt"/>
              </a:rPr>
              <a:t>Sample quotas through them.</a:t>
            </a:r>
          </a:p>
          <a:p>
            <a:pPr lvl="1"/>
            <a:r>
              <a:rPr lang="en-US" dirty="0">
                <a:latin typeface="+mn-lt"/>
              </a:rPr>
              <a:t>Quotas for age, gender, caste and religion, etc.</a:t>
            </a:r>
          </a:p>
        </p:txBody>
      </p:sp>
    </p:spTree>
    <p:extLst>
      <p:ext uri="{BB962C8B-B14F-4D97-AF65-F5344CB8AC3E}">
        <p14:creationId xmlns:p14="http://schemas.microsoft.com/office/powerpoint/2010/main" val="90142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7157C-EBBB-641A-A0B6-33E1BBEFD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 Linotype" panose="02040502050505030304" pitchFamily="18" charset="0"/>
              </a:rPr>
              <a:t>Data donation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24A1D-0185-3F76-60C6-703012DF30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Palatino Linotype" panose="02040502050505030304" pitchFamily="18" charset="0"/>
              </a:rPr>
              <a:t>Important: generalizability of this model.</a:t>
            </a:r>
          </a:p>
          <a:p>
            <a:pPr lvl="1"/>
            <a:r>
              <a:rPr lang="en-US" dirty="0">
                <a:latin typeface="Palatino Linotype" panose="02040502050505030304" pitchFamily="18" charset="0"/>
              </a:rPr>
              <a:t>Data collected in US, Sierra Leone, Colombia, and Indonesia.</a:t>
            </a:r>
          </a:p>
          <a:p>
            <a:endParaRPr lang="en-US" dirty="0">
              <a:latin typeface="Palatino Linotype" panose="02040502050505030304" pitchFamily="18" charset="0"/>
            </a:endParaRPr>
          </a:p>
          <a:p>
            <a:r>
              <a:rPr lang="en-US" dirty="0">
                <a:latin typeface="Palatino Linotype" panose="02040502050505030304" pitchFamily="18" charset="0"/>
              </a:rPr>
              <a:t>This could potentially ‘solve’ the problem of data collection on WhatsApp.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01202E-941A-D429-897D-FF3573A34D3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378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E5601-F1B6-6B35-A8CB-479A5362E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 Linotype" panose="02040502050505030304" pitchFamily="18" charset="0"/>
              </a:rPr>
              <a:t>Sample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CAD24-91F5-83A8-1999-894982A78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Palatino Linotype" panose="0204050205050503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A0D26F9-7457-8697-539B-C9C608FE73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087710"/>
              </p:ext>
            </p:extLst>
          </p:nvPr>
        </p:nvGraphicFramePr>
        <p:xfrm>
          <a:off x="1150497" y="6243320"/>
          <a:ext cx="21945602" cy="3291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35086">
                  <a:extLst>
                    <a:ext uri="{9D8B030D-6E8A-4147-A177-3AD203B41FA5}">
                      <a16:colId xmlns:a16="http://schemas.microsoft.com/office/drawing/2014/main" val="3283754329"/>
                    </a:ext>
                  </a:extLst>
                </a:gridCol>
                <a:gridCol w="3135086">
                  <a:extLst>
                    <a:ext uri="{9D8B030D-6E8A-4147-A177-3AD203B41FA5}">
                      <a16:colId xmlns:a16="http://schemas.microsoft.com/office/drawing/2014/main" val="2221846483"/>
                    </a:ext>
                  </a:extLst>
                </a:gridCol>
                <a:gridCol w="3135086">
                  <a:extLst>
                    <a:ext uri="{9D8B030D-6E8A-4147-A177-3AD203B41FA5}">
                      <a16:colId xmlns:a16="http://schemas.microsoft.com/office/drawing/2014/main" val="1552896575"/>
                    </a:ext>
                  </a:extLst>
                </a:gridCol>
                <a:gridCol w="3135086">
                  <a:extLst>
                    <a:ext uri="{9D8B030D-6E8A-4147-A177-3AD203B41FA5}">
                      <a16:colId xmlns:a16="http://schemas.microsoft.com/office/drawing/2014/main" val="3843176898"/>
                    </a:ext>
                  </a:extLst>
                </a:gridCol>
                <a:gridCol w="3135086">
                  <a:extLst>
                    <a:ext uri="{9D8B030D-6E8A-4147-A177-3AD203B41FA5}">
                      <a16:colId xmlns:a16="http://schemas.microsoft.com/office/drawing/2014/main" val="1170251897"/>
                    </a:ext>
                  </a:extLst>
                </a:gridCol>
                <a:gridCol w="3729785">
                  <a:extLst>
                    <a:ext uri="{9D8B030D-6E8A-4147-A177-3AD203B41FA5}">
                      <a16:colId xmlns:a16="http://schemas.microsoft.com/office/drawing/2014/main" val="2656291756"/>
                    </a:ext>
                  </a:extLst>
                </a:gridCol>
                <a:gridCol w="2540387">
                  <a:extLst>
                    <a:ext uri="{9D8B030D-6E8A-4147-A177-3AD203B41FA5}">
                      <a16:colId xmlns:a16="http://schemas.microsoft.com/office/drawing/2014/main" val="1002922871"/>
                    </a:ext>
                  </a:extLst>
                </a:gridCol>
              </a:tblGrid>
              <a:tr h="541226">
                <a:tc>
                  <a:txBody>
                    <a:bodyPr/>
                    <a:lstStyle/>
                    <a:p>
                      <a:endParaRPr lang="en-US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/>
                        <a:t>Brazil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/>
                        <a:t>Colombia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/>
                        <a:t>Indonesia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/>
                        <a:t>Sierra Leone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/>
                        <a:t>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767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800" dirty="0"/>
                        <a:t>Users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3,547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201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1,823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135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992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800" dirty="0"/>
                        <a:t>Groups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8,655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792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633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902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5,201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568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777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800" dirty="0"/>
                        <a:t>Messages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5.5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1.6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589k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1.3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2.8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700k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344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954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AA19F-460D-36C3-716B-616C357F8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CB0C1-E289-8A90-49C8-84073A16D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 Linotype" panose="02040502050505030304" pitchFamily="18" charset="0"/>
              </a:rPr>
              <a:t>India sample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5723D-DD46-D7E5-E9EE-E27CE4A72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Palatino Linotype" panose="02040502050505030304" pitchFamily="18" charset="0"/>
                <a:hlinkClick r:id="rId3"/>
              </a:rPr>
              <a:t>Link</a:t>
            </a:r>
            <a:r>
              <a:rPr lang="en-US" dirty="0">
                <a:latin typeface="Palatino Linotype" panose="02040502050505030304" pitchFamily="18" charset="0"/>
              </a:rPr>
              <a:t> to the India sample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7EEE34F-3900-AB74-5B53-3AC7DCCE5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1372"/>
              </p:ext>
            </p:extLst>
          </p:nvPr>
        </p:nvGraphicFramePr>
        <p:xfrm>
          <a:off x="8645611" y="6370320"/>
          <a:ext cx="7092778" cy="3291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46389">
                  <a:extLst>
                    <a:ext uri="{9D8B030D-6E8A-4147-A177-3AD203B41FA5}">
                      <a16:colId xmlns:a16="http://schemas.microsoft.com/office/drawing/2014/main" val="3283754329"/>
                    </a:ext>
                  </a:extLst>
                </a:gridCol>
                <a:gridCol w="3546389">
                  <a:extLst>
                    <a:ext uri="{9D8B030D-6E8A-4147-A177-3AD203B41FA5}">
                      <a16:colId xmlns:a16="http://schemas.microsoft.com/office/drawing/2014/main" val="2221846483"/>
                    </a:ext>
                  </a:extLst>
                </a:gridCol>
              </a:tblGrid>
              <a:tr h="541226">
                <a:tc>
                  <a:txBody>
                    <a:bodyPr/>
                    <a:lstStyle/>
                    <a:p>
                      <a:endParaRPr lang="en-US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/>
                        <a:t>India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767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800" dirty="0"/>
                        <a:t>Users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3,547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992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800" dirty="0"/>
                        <a:t>Groups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8,655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777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800" dirty="0"/>
                        <a:t>Messages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~5.5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344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617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B1001-9D0F-84B0-4B4E-A1A8590BD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groups donated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341786-679E-6A60-477C-99DA4B79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130" y="2501900"/>
            <a:ext cx="14249740" cy="1068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23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1124B-54E3-344B-843E-B5E1FBA0A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51525"/>
            <a:ext cx="21031200" cy="2651126"/>
          </a:xfrm>
        </p:spPr>
        <p:txBody>
          <a:bodyPr/>
          <a:lstStyle/>
          <a:p>
            <a:r>
              <a:rPr lang="en-US" dirty="0"/>
              <a:t>WhatsApp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F6FB87-702A-324F-8AA0-88AC52F76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7711" y="3048001"/>
            <a:ext cx="21948578" cy="9937750"/>
          </a:xfrm>
        </p:spPr>
        <p:txBody>
          <a:bodyPr>
            <a:normAutofit/>
          </a:bodyPr>
          <a:lstStyle/>
          <a:p>
            <a:r>
              <a:rPr lang="en-IN" dirty="0">
                <a:latin typeface="+mn-lt"/>
              </a:rPr>
              <a:t>The biggest end to end encrypted social network</a:t>
            </a:r>
          </a:p>
          <a:p>
            <a:r>
              <a:rPr lang="en-US" dirty="0">
                <a:latin typeface="+mn-lt"/>
              </a:rPr>
              <a:t>Over 2 billion monthly active users</a:t>
            </a:r>
            <a:endParaRPr lang="en-IN" dirty="0">
              <a:latin typeface="+mn-lt"/>
            </a:endParaRPr>
          </a:p>
          <a:p>
            <a:pPr marL="0" indent="0">
              <a:buNone/>
            </a:pPr>
            <a:endParaRPr lang="en-IN" dirty="0">
              <a:latin typeface="+mn-lt"/>
            </a:endParaRPr>
          </a:p>
          <a:p>
            <a:r>
              <a:rPr lang="en-IN" dirty="0">
                <a:latin typeface="+mn-lt"/>
              </a:rPr>
              <a:t>500 million Indians are on WhatsApp</a:t>
            </a:r>
          </a:p>
          <a:p>
            <a:r>
              <a:rPr lang="en-IN" dirty="0">
                <a:latin typeface="Palatino Linotype" panose="02040502050505030304" pitchFamily="18" charset="0"/>
              </a:rPr>
              <a:t>100% of Brazil internet population is on WhatsApp.</a:t>
            </a:r>
          </a:p>
          <a:p>
            <a:r>
              <a:rPr lang="en-IN" dirty="0">
                <a:latin typeface="Palatino Linotype" panose="02040502050505030304" pitchFamily="18" charset="0"/>
              </a:rPr>
              <a:t>29% of US population is on WhatsApp (more than Twitter).</a:t>
            </a:r>
          </a:p>
          <a:p>
            <a:endParaRPr lang="en-IN" dirty="0">
              <a:latin typeface="+mn-lt"/>
            </a:endParaRPr>
          </a:p>
          <a:p>
            <a:r>
              <a:rPr lang="en-US" dirty="0">
                <a:latin typeface="+mn-lt"/>
              </a:rPr>
              <a:t>Not much focus due to difficulty of access</a:t>
            </a:r>
            <a:endParaRPr lang="en-IN" dirty="0">
              <a:latin typeface="+mn-lt"/>
            </a:endParaRPr>
          </a:p>
          <a:p>
            <a:r>
              <a:rPr lang="en-US" dirty="0">
                <a:latin typeface="+mn-lt"/>
              </a:rPr>
              <a:t>We have no idea how bad things are on WhatsApp!</a:t>
            </a:r>
          </a:p>
          <a:p>
            <a:endParaRPr lang="en-IN" dirty="0">
              <a:latin typeface="+mn-lt"/>
            </a:endParaRPr>
          </a:p>
          <a:p>
            <a:pPr marL="0" indent="0">
              <a:buNone/>
            </a:pPr>
            <a:endParaRPr lang="en-IN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69417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BB959-E069-1783-CF3F-26FE48262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Cumulative users over time</a:t>
            </a:r>
          </a:p>
        </p:txBody>
      </p:sp>
      <p:pic>
        <p:nvPicPr>
          <p:cNvPr id="7" name="Content Placeholder 6" descr="A graph with orange line&#10;&#10;Description automatically generated">
            <a:extLst>
              <a:ext uri="{FF2B5EF4-FFF2-40B4-BE49-F238E27FC236}">
                <a16:creationId xmlns:a16="http://schemas.microsoft.com/office/drawing/2014/main" id="{CC5EA70B-3AA3-76FE-4833-C82589C7F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11" y="3938493"/>
            <a:ext cx="16304777" cy="8701741"/>
          </a:xfrm>
        </p:spPr>
      </p:pic>
    </p:spTree>
    <p:extLst>
      <p:ext uri="{BB962C8B-B14F-4D97-AF65-F5344CB8AC3E}">
        <p14:creationId xmlns:p14="http://schemas.microsoft.com/office/powerpoint/2010/main" val="1756025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BFD59-8544-45F7-8C4F-C0B19F07B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Users with valid data</a:t>
            </a:r>
          </a:p>
        </p:txBody>
      </p:sp>
      <p:pic>
        <p:nvPicPr>
          <p:cNvPr id="5" name="Content Placeholder 4" descr="A graph with purple lines and numbers&#10;&#10;Description automatically generated">
            <a:extLst>
              <a:ext uri="{FF2B5EF4-FFF2-40B4-BE49-F238E27FC236}">
                <a16:creationId xmlns:a16="http://schemas.microsoft.com/office/drawing/2014/main" id="{DC0D771A-F5B8-B021-CD46-2A59EFE2E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211" y="4343399"/>
            <a:ext cx="15621000" cy="8269941"/>
          </a:xfrm>
        </p:spPr>
      </p:pic>
    </p:spTree>
    <p:extLst>
      <p:ext uri="{BB962C8B-B14F-4D97-AF65-F5344CB8AC3E}">
        <p14:creationId xmlns:p14="http://schemas.microsoft.com/office/powerpoint/2010/main" val="3663017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B0EAA-D28A-87C5-3945-0BDFA1C03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Coverage: Age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712E98-7F5F-0B14-8ACB-1D70250011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19" y="2836334"/>
            <a:ext cx="17778413" cy="10667048"/>
          </a:xfrm>
        </p:spPr>
      </p:pic>
    </p:spTree>
    <p:extLst>
      <p:ext uri="{BB962C8B-B14F-4D97-AF65-F5344CB8AC3E}">
        <p14:creationId xmlns:p14="http://schemas.microsoft.com/office/powerpoint/2010/main" val="3577294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C5CE1-777F-14C8-E0DC-C04BED6EA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Coverage: Religion</a:t>
            </a:r>
          </a:p>
        </p:txBody>
      </p:sp>
      <p:pic>
        <p:nvPicPr>
          <p:cNvPr id="5" name="Content Placeholder 4" descr="A graph with orange squares&#10;&#10;Description automatically generated">
            <a:extLst>
              <a:ext uri="{FF2B5EF4-FFF2-40B4-BE49-F238E27FC236}">
                <a16:creationId xmlns:a16="http://schemas.microsoft.com/office/drawing/2014/main" id="{E66A6102-D079-4A45-B9D5-55C37577A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771" y="2768600"/>
            <a:ext cx="17082458" cy="10172700"/>
          </a:xfrm>
        </p:spPr>
      </p:pic>
    </p:spTree>
    <p:extLst>
      <p:ext uri="{BB962C8B-B14F-4D97-AF65-F5344CB8AC3E}">
        <p14:creationId xmlns:p14="http://schemas.microsoft.com/office/powerpoint/2010/main" val="3450951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D81FB-341A-10D8-54BB-5705B9D77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Coverage: Education</a:t>
            </a:r>
          </a:p>
        </p:txBody>
      </p:sp>
      <p:pic>
        <p:nvPicPr>
          <p:cNvPr id="5" name="Content Placeholder 4" descr="A graph of a number of bars&#10;&#10;Description automatically generated">
            <a:extLst>
              <a:ext uri="{FF2B5EF4-FFF2-40B4-BE49-F238E27FC236}">
                <a16:creationId xmlns:a16="http://schemas.microsoft.com/office/drawing/2014/main" id="{5A2DC35F-7220-8689-1855-CB77B0960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60" y="2957429"/>
            <a:ext cx="18066279" cy="10758571"/>
          </a:xfrm>
        </p:spPr>
      </p:pic>
    </p:spTree>
    <p:extLst>
      <p:ext uri="{BB962C8B-B14F-4D97-AF65-F5344CB8AC3E}">
        <p14:creationId xmlns:p14="http://schemas.microsoft.com/office/powerpoint/2010/main" val="1747749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D81FB-341A-10D8-54BB-5705B9D77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Coverage: Caste</a:t>
            </a:r>
          </a:p>
        </p:txBody>
      </p:sp>
      <p:pic>
        <p:nvPicPr>
          <p:cNvPr id="5" name="Content Placeholder 4" descr="A graph with orange squares&#10;&#10;Description automatically generated">
            <a:extLst>
              <a:ext uri="{FF2B5EF4-FFF2-40B4-BE49-F238E27FC236}">
                <a16:creationId xmlns:a16="http://schemas.microsoft.com/office/drawing/2014/main" id="{CA750166-FE19-0B40-707D-B7C8741AF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3127910"/>
            <a:ext cx="17780000" cy="10588090"/>
          </a:xfrm>
        </p:spPr>
      </p:pic>
    </p:spTree>
    <p:extLst>
      <p:ext uri="{BB962C8B-B14F-4D97-AF65-F5344CB8AC3E}">
        <p14:creationId xmlns:p14="http://schemas.microsoft.com/office/powerpoint/2010/main" val="2845764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D81FB-341A-10D8-54BB-5705B9D77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Coverage: Residential type</a:t>
            </a:r>
          </a:p>
        </p:txBody>
      </p:sp>
      <p:pic>
        <p:nvPicPr>
          <p:cNvPr id="5" name="Content Placeholder 4" descr="A graph of a number of different colored bars&#10;&#10;Description automatically generated">
            <a:extLst>
              <a:ext uri="{FF2B5EF4-FFF2-40B4-BE49-F238E27FC236}">
                <a16:creationId xmlns:a16="http://schemas.microsoft.com/office/drawing/2014/main" id="{0EDF2C4D-EBB3-4C1A-9FD5-10793788D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260" y="2836422"/>
            <a:ext cx="18269480" cy="10879578"/>
          </a:xfrm>
        </p:spPr>
      </p:pic>
    </p:spTree>
    <p:extLst>
      <p:ext uri="{BB962C8B-B14F-4D97-AF65-F5344CB8AC3E}">
        <p14:creationId xmlns:p14="http://schemas.microsoft.com/office/powerpoint/2010/main" val="243975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D81FB-341A-10D8-54BB-5705B9D77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Coverage: Income</a:t>
            </a:r>
          </a:p>
        </p:txBody>
      </p:sp>
      <p:pic>
        <p:nvPicPr>
          <p:cNvPr id="5" name="Content Placeholder 4" descr="A graph of a number of bars&#10;&#10;Description automatically generated">
            <a:extLst>
              <a:ext uri="{FF2B5EF4-FFF2-40B4-BE49-F238E27FC236}">
                <a16:creationId xmlns:a16="http://schemas.microsoft.com/office/drawing/2014/main" id="{68357F17-DBAD-0718-6D2F-F4D0EC52B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593" y="2887133"/>
            <a:ext cx="17422813" cy="10375383"/>
          </a:xfrm>
        </p:spPr>
      </p:pic>
    </p:spTree>
    <p:extLst>
      <p:ext uri="{BB962C8B-B14F-4D97-AF65-F5344CB8AC3E}">
        <p14:creationId xmlns:p14="http://schemas.microsoft.com/office/powerpoint/2010/main" val="803704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1A17A-CC7F-322E-0C3A-9B60197A2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content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766AAE-FC07-08B4-0057-1FCF12CFB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706" y="3658552"/>
            <a:ext cx="16762413" cy="10057448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2AA34-BFEA-7660-12DE-7AA70256162D}"/>
              </a:ext>
            </a:extLst>
          </p:cNvPr>
          <p:cNvSpPr txBox="1">
            <a:spLocks/>
          </p:cNvSpPr>
          <p:nvPr/>
        </p:nvSpPr>
        <p:spPr>
          <a:xfrm>
            <a:off x="1219200" y="2616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5461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10922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16383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21844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27305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32766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38227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43688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49149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hangingPunct="1"/>
            <a:r>
              <a:rPr lang="en-US" dirty="0">
                <a:latin typeface="+mn-lt"/>
              </a:rPr>
              <a:t>Around 50% is non textual!</a:t>
            </a:r>
          </a:p>
        </p:txBody>
      </p:sp>
    </p:spTree>
    <p:extLst>
      <p:ext uri="{BB962C8B-B14F-4D97-AF65-F5344CB8AC3E}">
        <p14:creationId xmlns:p14="http://schemas.microsoft.com/office/powerpoint/2010/main" val="3095895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59BAA-3BE7-26C3-B267-1D665514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Virality of content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68CFC5-D38C-04E1-C8C3-B42F68AF7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267" y="3403600"/>
            <a:ext cx="19075400" cy="9537700"/>
          </a:xfrm>
        </p:spPr>
      </p:pic>
    </p:spTree>
    <p:extLst>
      <p:ext uri="{BB962C8B-B14F-4D97-AF65-F5344CB8AC3E}">
        <p14:creationId xmlns:p14="http://schemas.microsoft.com/office/powerpoint/2010/main" val="3526889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E59E7-CEDF-D9BA-36DE-06FF3B5AD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Misinformation on WhatsApp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4FCF7-5F3D-EA45-A205-1309A83823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Important offline consequences.</a:t>
            </a:r>
          </a:p>
          <a:p>
            <a:pPr lvl="1"/>
            <a:r>
              <a:rPr lang="en-US" dirty="0">
                <a:latin typeface="Palatino Linotype" panose="02040502050505030304" pitchFamily="18" charset="0"/>
              </a:rPr>
              <a:t>Dozens killed due to misinformation.</a:t>
            </a:r>
          </a:p>
          <a:p>
            <a:endParaRPr lang="en-US" dirty="0">
              <a:latin typeface="Palatino Linotype" panose="02040502050505030304" pitchFamily="18" charset="0"/>
            </a:endParaRPr>
          </a:p>
          <a:p>
            <a:r>
              <a:rPr lang="en-US" dirty="0">
                <a:latin typeface="Palatino Linotype" panose="02040502050505030304" pitchFamily="18" charset="0"/>
              </a:rPr>
              <a:t>Political trolling and propaganda.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37A26-DC8D-6FB1-6700-00E07527EF5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creenshot of a news article&#10;&#10;Description automatically generated">
            <a:extLst>
              <a:ext uri="{FF2B5EF4-FFF2-40B4-BE49-F238E27FC236}">
                <a16:creationId xmlns:a16="http://schemas.microsoft.com/office/drawing/2014/main" id="{2D0F8011-D048-CEC9-8A74-A308F10B4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24" y="2800954"/>
            <a:ext cx="21513148" cy="10965846"/>
          </a:xfrm>
          <a:prstGeom prst="rect">
            <a:avLst/>
          </a:prstGeom>
        </p:spPr>
      </p:pic>
      <p:pic>
        <p:nvPicPr>
          <p:cNvPr id="10" name="Picture 9" descr="A close up of a newspaper&#10;&#10;Description automatically generated">
            <a:extLst>
              <a:ext uri="{FF2B5EF4-FFF2-40B4-BE49-F238E27FC236}">
                <a16:creationId xmlns:a16="http://schemas.microsoft.com/office/drawing/2014/main" id="{5EB834A5-977C-9F15-E0AA-40F67172B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0954"/>
            <a:ext cx="25418126" cy="950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624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CBDA3-2D6D-8EA4-20DC-F0426B85D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Prevalence of Misinformation, etc.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87FE6-24C0-2D75-84D2-9A06B0C51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Analysis on the full data is on going.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I’ll show you some results on older pilot data (Sept/Oct 2023).</a:t>
            </a: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5733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CBDA3-2D6D-8EA4-20DC-F0426B85D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87FE6-24C0-2D75-84D2-9A06B0C51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latin typeface="+mn-lt"/>
              </a:rPr>
              <a:t>Prevalence of misinformation</a:t>
            </a:r>
          </a:p>
          <a:p>
            <a:pPr lvl="1"/>
            <a:r>
              <a:rPr lang="en-US" dirty="0">
                <a:latin typeface="+mn-lt"/>
              </a:rPr>
              <a:t>Grinberg et al (2020), Gentzkow et al. (2018).</a:t>
            </a:r>
          </a:p>
          <a:p>
            <a:pPr lvl="1"/>
            <a:r>
              <a:rPr lang="en-US" dirty="0">
                <a:latin typeface="+mn-lt"/>
              </a:rPr>
              <a:t>Around 2 – 5% misinformation.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Prevalence of hate speech</a:t>
            </a:r>
          </a:p>
          <a:p>
            <a:pPr lvl="1"/>
            <a:r>
              <a:rPr lang="en-US" dirty="0">
                <a:latin typeface="+mn-lt"/>
              </a:rPr>
              <a:t>Meta (2023), Mathew et al. (2022).</a:t>
            </a:r>
          </a:p>
          <a:p>
            <a:pPr lvl="1"/>
            <a:r>
              <a:rPr lang="en-US" dirty="0">
                <a:latin typeface="+mn-lt"/>
              </a:rPr>
              <a:t>0.01% on Facebook, 2% on Gab.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Prevalence of political news/propaganda</a:t>
            </a:r>
          </a:p>
          <a:p>
            <a:pPr lvl="1"/>
            <a:r>
              <a:rPr lang="en-US" dirty="0">
                <a:latin typeface="+mn-lt"/>
              </a:rPr>
              <a:t>Allen et al. (2023).</a:t>
            </a:r>
          </a:p>
          <a:p>
            <a:pPr lvl="1"/>
            <a:r>
              <a:rPr lang="en-US" dirty="0">
                <a:latin typeface="+mn-lt"/>
              </a:rPr>
              <a:t>14% adults consume ‘news’.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Caveats</a:t>
            </a: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771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2E4BC-ADE0-C0F9-F59B-81040473F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Misinformation annotation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8EC19-0B98-E659-8221-A1ECF4111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21753"/>
            <a:ext cx="21031200" cy="8702676"/>
          </a:xfrm>
        </p:spPr>
        <p:txBody>
          <a:bodyPr/>
          <a:lstStyle/>
          <a:p>
            <a:r>
              <a:rPr lang="en-US" dirty="0">
                <a:latin typeface="+mn-lt"/>
              </a:rPr>
              <a:t>Manually coded ~2,000 pieces of content.</a:t>
            </a:r>
          </a:p>
          <a:p>
            <a:r>
              <a:rPr lang="en-US" dirty="0">
                <a:latin typeface="+mn-lt"/>
              </a:rPr>
              <a:t>Duration: September – October 2023.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“Viral” content (“Forwarded many times”)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~1% of the total content.</a:t>
            </a:r>
          </a:p>
          <a:p>
            <a:r>
              <a:rPr lang="en-US" dirty="0">
                <a:latin typeface="+mn-lt"/>
              </a:rPr>
              <a:t>Trained fact checker coding the content.</a:t>
            </a:r>
          </a:p>
        </p:txBody>
      </p:sp>
      <p:pic>
        <p:nvPicPr>
          <p:cNvPr id="2050" name="Picture 2" descr="How to Spot WhatsApp Spam and Stop It From Reaching You">
            <a:extLst>
              <a:ext uri="{FF2B5EF4-FFF2-40B4-BE49-F238E27FC236}">
                <a16:creationId xmlns:a16="http://schemas.microsoft.com/office/drawing/2014/main" id="{0A07BC0C-154B-8E80-E64B-E223E9E25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44"/>
          <a:stretch/>
        </p:blipFill>
        <p:spPr bwMode="auto">
          <a:xfrm>
            <a:off x="13279120" y="6161253"/>
            <a:ext cx="11104880" cy="98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67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05485-A530-31ED-46B2-45E44C616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prevalence: Misinformation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1403B24-FACD-EFD8-1DC2-BDDB10A2C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58" y="2874433"/>
            <a:ext cx="13909143" cy="10439400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8C5C8BA-A589-042B-C0A0-9EFDDF63ADF5}"/>
              </a:ext>
            </a:extLst>
          </p:cNvPr>
          <p:cNvSpPr txBox="1">
            <a:spLocks/>
          </p:cNvSpPr>
          <p:nvPr/>
        </p:nvSpPr>
        <p:spPr>
          <a:xfrm>
            <a:off x="897468" y="3979862"/>
            <a:ext cx="10322458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5461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10922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16383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21844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27305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32766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38227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43688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49149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hangingPunct="1"/>
            <a:endParaRPr lang="en-US" dirty="0">
              <a:latin typeface="+mn-lt"/>
            </a:endParaRPr>
          </a:p>
          <a:p>
            <a:pPr hangingPunct="1"/>
            <a:endParaRPr lang="en-US" dirty="0">
              <a:latin typeface="+mn-lt"/>
            </a:endParaRPr>
          </a:p>
          <a:p>
            <a:pPr hangingPunct="1"/>
            <a:endParaRPr lang="en-US" dirty="0">
              <a:latin typeface="+mn-lt"/>
            </a:endParaRPr>
          </a:p>
          <a:p>
            <a:pPr hangingPunct="1"/>
            <a:endParaRPr lang="en-US" dirty="0">
              <a:latin typeface="+mn-lt"/>
            </a:endParaRPr>
          </a:p>
          <a:p>
            <a:pPr hangingPunct="1"/>
            <a:r>
              <a:rPr lang="en-US" dirty="0">
                <a:latin typeface="+mn-lt"/>
              </a:rPr>
              <a:t>22% of the viral content is misinformation!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DED93E-3B01-ED5C-8B81-52581DFCFB1A}"/>
              </a:ext>
            </a:extLst>
          </p:cNvPr>
          <p:cNvSpPr/>
          <p:nvPr/>
        </p:nvSpPr>
        <p:spPr>
          <a:xfrm>
            <a:off x="18558934" y="6705596"/>
            <a:ext cx="2641600" cy="6570133"/>
          </a:xfrm>
          <a:prstGeom prst="rect">
            <a:avLst/>
          </a:prstGeom>
          <a:noFill/>
          <a:ln w="101600">
            <a:solidFill>
              <a:schemeClr val="accent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"/>
              <a:ea typeface="Graphik"/>
              <a:cs typeface="Graphik"/>
              <a:sym typeface="Graphik"/>
            </a:endParaRPr>
          </a:p>
        </p:txBody>
      </p:sp>
    </p:spTree>
    <p:extLst>
      <p:ext uri="{BB962C8B-B14F-4D97-AF65-F5344CB8AC3E}">
        <p14:creationId xmlns:p14="http://schemas.microsoft.com/office/powerpoint/2010/main" val="31312291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Output image">
            <a:extLst>
              <a:ext uri="{FF2B5EF4-FFF2-40B4-BE49-F238E27FC236}">
                <a16:creationId xmlns:a16="http://schemas.microsoft.com/office/drawing/2014/main" id="{CDB1102C-D7B9-F4BE-D667-5B2A29B97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8"/>
          <a:stretch/>
        </p:blipFill>
        <p:spPr bwMode="auto">
          <a:xfrm>
            <a:off x="3468159" y="2297054"/>
            <a:ext cx="18463683" cy="1152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505485-A530-31ED-46B2-45E44C616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Overall prevalence: Hate speech and Propaganda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FFA3B-DF44-AFFE-05A4-668D6BF26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4CBF74-9C00-364D-B740-D391A2D0755E}"/>
              </a:ext>
            </a:extLst>
          </p:cNvPr>
          <p:cNvSpPr/>
          <p:nvPr/>
        </p:nvSpPr>
        <p:spPr>
          <a:xfrm>
            <a:off x="5852683" y="2128192"/>
            <a:ext cx="15720384" cy="970820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"/>
              <a:ea typeface="Graphik"/>
              <a:cs typeface="Graphik"/>
              <a:sym typeface="Graphik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880E18-6CE4-3D2F-C5D9-8FE2BD7DA183}"/>
              </a:ext>
            </a:extLst>
          </p:cNvPr>
          <p:cNvSpPr/>
          <p:nvPr/>
        </p:nvSpPr>
        <p:spPr>
          <a:xfrm>
            <a:off x="10009521" y="2760133"/>
            <a:ext cx="15063158" cy="907626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"/>
              <a:ea typeface="Graphik"/>
              <a:cs typeface="Graphik"/>
              <a:sym typeface="Graphik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C81F65-1560-B6FD-AC6B-CC63477B9EE6}"/>
              </a:ext>
            </a:extLst>
          </p:cNvPr>
          <p:cNvSpPr/>
          <p:nvPr/>
        </p:nvSpPr>
        <p:spPr>
          <a:xfrm>
            <a:off x="16205916" y="2774362"/>
            <a:ext cx="15063158" cy="907626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"/>
              <a:ea typeface="Graphik"/>
              <a:cs typeface="Graphik"/>
              <a:sym typeface="Graphik"/>
            </a:endParaRPr>
          </a:p>
        </p:txBody>
      </p:sp>
    </p:spTree>
    <p:extLst>
      <p:ext uri="{BB962C8B-B14F-4D97-AF65-F5344CB8AC3E}">
        <p14:creationId xmlns:p14="http://schemas.microsoft.com/office/powerpoint/2010/main" val="38137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5FD50-5F50-81B6-0AFD-F6EC0F5D8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584032" y="740833"/>
            <a:ext cx="21945600" cy="1727200"/>
          </a:xfrm>
        </p:spPr>
        <p:txBody>
          <a:bodyPr/>
          <a:lstStyle/>
          <a:p>
            <a:r>
              <a:rPr lang="en-US" dirty="0"/>
              <a:t>Overall prevalence</a:t>
            </a:r>
          </a:p>
        </p:txBody>
      </p:sp>
      <p:pic>
        <p:nvPicPr>
          <p:cNvPr id="5" name="Content Placeholder 4" descr="A table of information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0AFE1E83-F17A-DCB2-1F60-EAE238DD1F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537" y="-101601"/>
            <a:ext cx="11371263" cy="14326208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18CAB4-193B-8DDC-6875-4F4D749745C1}"/>
              </a:ext>
            </a:extLst>
          </p:cNvPr>
          <p:cNvCxnSpPr>
            <a:cxnSpLocks/>
          </p:cNvCxnSpPr>
          <p:nvPr/>
        </p:nvCxnSpPr>
        <p:spPr>
          <a:xfrm>
            <a:off x="11887198" y="1943099"/>
            <a:ext cx="10295467" cy="0"/>
          </a:xfrm>
          <a:prstGeom prst="line">
            <a:avLst/>
          </a:prstGeom>
          <a:noFill/>
          <a:ln w="101600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9EE4AC-2234-96AC-8305-712A172150D4}"/>
              </a:ext>
            </a:extLst>
          </p:cNvPr>
          <p:cNvCxnSpPr>
            <a:cxnSpLocks/>
          </p:cNvCxnSpPr>
          <p:nvPr/>
        </p:nvCxnSpPr>
        <p:spPr>
          <a:xfrm>
            <a:off x="11887198" y="7040031"/>
            <a:ext cx="10295467" cy="0"/>
          </a:xfrm>
          <a:prstGeom prst="line">
            <a:avLst/>
          </a:prstGeom>
          <a:noFill/>
          <a:ln w="101600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2D34D6-F30B-E4EE-BD97-22D57B43975D}"/>
              </a:ext>
            </a:extLst>
          </p:cNvPr>
          <p:cNvCxnSpPr>
            <a:cxnSpLocks/>
          </p:cNvCxnSpPr>
          <p:nvPr/>
        </p:nvCxnSpPr>
        <p:spPr>
          <a:xfrm>
            <a:off x="11887198" y="10172698"/>
            <a:ext cx="10295467" cy="0"/>
          </a:xfrm>
          <a:prstGeom prst="line">
            <a:avLst/>
          </a:prstGeom>
          <a:noFill/>
          <a:ln w="101600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919D5F-D87E-F8AE-2C16-1A0D1D53F2E2}"/>
              </a:ext>
            </a:extLst>
          </p:cNvPr>
          <p:cNvCxnSpPr>
            <a:cxnSpLocks/>
          </p:cNvCxnSpPr>
          <p:nvPr/>
        </p:nvCxnSpPr>
        <p:spPr>
          <a:xfrm>
            <a:off x="11887198" y="13373098"/>
            <a:ext cx="10295467" cy="0"/>
          </a:xfrm>
          <a:prstGeom prst="line">
            <a:avLst/>
          </a:prstGeom>
          <a:noFill/>
          <a:ln w="101600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60132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BFF53-2324-DF63-61AA-22E0AD76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Prevalence of Misinformation, etc.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CDB4E3-19CD-E317-95BF-463488FA0F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Overall, misinformation maybe rare but it is disproportionately viral.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Extremely high prevalence of hate speech and propaganda.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Organically viral.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296F27-8FDD-7FEF-463F-95287EBAE4F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13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B55E0-9243-397F-A87A-133D43FE3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6D337-8ABC-CB6A-7006-E7AF7C4B5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Large scale manual annotation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4 goals:</a:t>
            </a:r>
          </a:p>
          <a:p>
            <a:pPr lvl="1"/>
            <a:r>
              <a:rPr lang="en-US" dirty="0">
                <a:latin typeface="+mn-lt"/>
              </a:rPr>
              <a:t>All `viral` content shared during the election (~7,000 pieces of content)</a:t>
            </a:r>
          </a:p>
          <a:p>
            <a:pPr lvl="1"/>
            <a:r>
              <a:rPr lang="en-US" dirty="0">
                <a:latin typeface="+mn-lt"/>
              </a:rPr>
              <a:t>All content shared widely within our dataset (x,000 pieces of content)</a:t>
            </a:r>
          </a:p>
          <a:p>
            <a:pPr lvl="1"/>
            <a:r>
              <a:rPr lang="en-US" dirty="0">
                <a:latin typeface="+mn-lt"/>
              </a:rPr>
              <a:t>Random sample of groups (x0,000 pieces of content)</a:t>
            </a:r>
          </a:p>
          <a:p>
            <a:pPr lvl="1"/>
            <a:r>
              <a:rPr lang="en-US" dirty="0">
                <a:latin typeface="+mn-lt"/>
              </a:rPr>
              <a:t>Random sample of users (x0,000 pieces of content)</a:t>
            </a:r>
          </a:p>
          <a:p>
            <a:pPr lvl="1"/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30352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8FAF6-8E90-BD8D-50CD-E8A542EC9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steps: Beyond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7C93-3A57-4E9B-C6FE-E9D017BBE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Datasets for the community.</a:t>
            </a:r>
          </a:p>
          <a:p>
            <a:pPr lvl="1"/>
            <a:r>
              <a:rPr lang="en-US" dirty="0">
                <a:latin typeface="+mn-lt"/>
              </a:rPr>
              <a:t>Large, multi-modal, multi-lingual, conversational data.</a:t>
            </a:r>
          </a:p>
          <a:p>
            <a:pPr lvl="1"/>
            <a:r>
              <a:rPr lang="en-US" dirty="0">
                <a:latin typeface="+mn-lt"/>
              </a:rPr>
              <a:t>Annotated for a wide range of items.</a:t>
            </a:r>
          </a:p>
          <a:p>
            <a:pPr lvl="1"/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Estimating the reach of misinformation.</a:t>
            </a:r>
          </a:p>
        </p:txBody>
      </p:sp>
    </p:spTree>
    <p:extLst>
      <p:ext uri="{BB962C8B-B14F-4D97-AF65-F5344CB8AC3E}">
        <p14:creationId xmlns:p14="http://schemas.microsoft.com/office/powerpoint/2010/main" val="258382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0A931-9B74-A890-85F9-018858FD0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steps: Estimating reach of misinformation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1E8E0-DC97-5BB4-175D-F890B263F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We have the partial network and traces of content spread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We reconstructed the cascades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Estimated potential reach of various types of harmful content</a:t>
            </a:r>
          </a:p>
        </p:txBody>
      </p:sp>
      <p:pic>
        <p:nvPicPr>
          <p:cNvPr id="5" name="Picture 4" descr="A diagram of a diagram of a number of letters&#10;&#10;Description automatically generated">
            <a:extLst>
              <a:ext uri="{FF2B5EF4-FFF2-40B4-BE49-F238E27FC236}">
                <a16:creationId xmlns:a16="http://schemas.microsoft.com/office/drawing/2014/main" id="{A8A18DA2-7B8B-60E9-8B17-D1C063EE8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54" y="5670804"/>
            <a:ext cx="13339692" cy="6825996"/>
          </a:xfrm>
          <a:prstGeom prst="rect">
            <a:avLst/>
          </a:prstGeom>
        </p:spPr>
      </p:pic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4717106C-F6B2-F03D-EE11-E452DECA2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533" y="2099498"/>
            <a:ext cx="12326934" cy="1161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1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CAAD8-92F1-CE75-A9D9-0E27C70685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EF97C-3956-A498-EA16-F45A4D511EF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443B96-9E70-2CD1-162E-5C6C082B6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Political Misinformation on WhatsApp</a:t>
            </a:r>
          </a:p>
        </p:txBody>
      </p:sp>
      <p:pic>
        <p:nvPicPr>
          <p:cNvPr id="22" name="Picture 2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14CCC62-3C80-054A-F414-D71806F66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16" y="2665298"/>
            <a:ext cx="22843784" cy="983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9694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FF91A-2390-A8FD-2004-755EBE9E6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EB323-56E5-D24C-4C77-E314EF9E4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steps: Beyond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448DA-D3C7-DF2C-4428-87FA16524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  <a:latin typeface="+mn-lt"/>
              </a:rPr>
              <a:t>Datasets for the community.</a:t>
            </a:r>
          </a:p>
          <a:p>
            <a:pPr lvl="1"/>
            <a:r>
              <a:rPr lang="en-US" dirty="0">
                <a:solidFill>
                  <a:schemeClr val="bg2"/>
                </a:solidFill>
                <a:latin typeface="+mn-lt"/>
              </a:rPr>
              <a:t>Large, multi-modal, multi-lingual, conversational data.</a:t>
            </a:r>
          </a:p>
          <a:p>
            <a:pPr lvl="1"/>
            <a:r>
              <a:rPr lang="en-US" dirty="0">
                <a:solidFill>
                  <a:schemeClr val="bg2"/>
                </a:solidFill>
                <a:latin typeface="+mn-lt"/>
              </a:rPr>
              <a:t>Annotated for a wide range of items.</a:t>
            </a:r>
          </a:p>
          <a:p>
            <a:pPr lvl="1"/>
            <a:endParaRPr lang="en-US" dirty="0">
              <a:solidFill>
                <a:schemeClr val="bg2"/>
              </a:solidFill>
              <a:latin typeface="+mn-lt"/>
            </a:endParaRP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Estimating the reach of misinformation.</a:t>
            </a:r>
          </a:p>
          <a:p>
            <a:r>
              <a:rPr lang="en-US" dirty="0">
                <a:latin typeface="+mn-lt"/>
              </a:rPr>
              <a:t>Study the impact of elections on misinformation.</a:t>
            </a:r>
          </a:p>
        </p:txBody>
      </p:sp>
    </p:spTree>
    <p:extLst>
      <p:ext uri="{BB962C8B-B14F-4D97-AF65-F5344CB8AC3E}">
        <p14:creationId xmlns:p14="http://schemas.microsoft.com/office/powerpoint/2010/main" val="11276682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38C54-87C6-150D-E248-5341DFEEC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Next steps: Impact of elections on misinformation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0FAE6-5A06-F9C0-4E60-61AA4C7E0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Is more misinformation/hate speech spread during elections?</a:t>
            </a:r>
          </a:p>
          <a:p>
            <a:r>
              <a:rPr lang="en-US" dirty="0">
                <a:latin typeface="+mn-lt"/>
              </a:rPr>
              <a:t>Election took place in 6 phases.</a:t>
            </a:r>
          </a:p>
          <a:p>
            <a:r>
              <a:rPr lang="en-US" dirty="0">
                <a:latin typeface="+mn-lt"/>
              </a:rPr>
              <a:t>We have data before and after each phase.</a:t>
            </a:r>
          </a:p>
        </p:txBody>
      </p:sp>
      <p:pic>
        <p:nvPicPr>
          <p:cNvPr id="5" name="Picture 4" descr="A map with blue pins&#10;&#10;Description automatically generated">
            <a:extLst>
              <a:ext uri="{FF2B5EF4-FFF2-40B4-BE49-F238E27FC236}">
                <a16:creationId xmlns:a16="http://schemas.microsoft.com/office/drawing/2014/main" id="{BA30B6A6-C128-EE72-C78A-218C9C691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068" y="3151853"/>
            <a:ext cx="17643348" cy="1058853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BF3A6E3-759A-8615-163A-D45092AAB3A6}"/>
              </a:ext>
            </a:extLst>
          </p:cNvPr>
          <p:cNvSpPr/>
          <p:nvPr/>
        </p:nvSpPr>
        <p:spPr>
          <a:xfrm>
            <a:off x="12009120" y="8229600"/>
            <a:ext cx="2700528" cy="2602992"/>
          </a:xfrm>
          <a:prstGeom prst="ellipse">
            <a:avLst/>
          </a:prstGeom>
          <a:noFill/>
          <a:ln w="889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raphik"/>
              <a:ea typeface="Graphik"/>
              <a:cs typeface="Graphik"/>
              <a:sym typeface="Graphik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CA7AC64-FE04-B391-2D63-D07BD8B92ABC}"/>
              </a:ext>
            </a:extLst>
          </p:cNvPr>
          <p:cNvSpPr/>
          <p:nvPr/>
        </p:nvSpPr>
        <p:spPr>
          <a:xfrm>
            <a:off x="14429232" y="7961155"/>
            <a:ext cx="2700528" cy="2602992"/>
          </a:xfrm>
          <a:prstGeom prst="ellipse">
            <a:avLst/>
          </a:prstGeom>
          <a:noFill/>
          <a:ln w="88900">
            <a:solidFill>
              <a:schemeClr val="accent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raphik"/>
              <a:ea typeface="Graphik"/>
              <a:cs typeface="Graphik"/>
              <a:sym typeface="Graphik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C34456-C37B-D831-E6F8-6E8C202CCB28}"/>
              </a:ext>
            </a:extLst>
          </p:cNvPr>
          <p:cNvSpPr txBox="1"/>
          <p:nvPr/>
        </p:nvSpPr>
        <p:spPr>
          <a:xfrm>
            <a:off x="8266176" y="8986117"/>
            <a:ext cx="3563874" cy="1321387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rPr>
              <a:t>Election date: April 26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64A86C-A294-79B1-9CC7-E79A84367B1B}"/>
              </a:ext>
            </a:extLst>
          </p:cNvPr>
          <p:cNvSpPr txBox="1"/>
          <p:nvPr/>
        </p:nvSpPr>
        <p:spPr>
          <a:xfrm>
            <a:off x="17500092" y="7961155"/>
            <a:ext cx="3563874" cy="1321387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rPr>
              <a:t>Election date: May 7</a:t>
            </a:r>
          </a:p>
        </p:txBody>
      </p:sp>
    </p:spTree>
    <p:extLst>
      <p:ext uri="{BB962C8B-B14F-4D97-AF65-F5344CB8AC3E}">
        <p14:creationId xmlns:p14="http://schemas.microsoft.com/office/powerpoint/2010/main" val="5410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36449-F2A9-04DC-B650-309C00EDE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steps: 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0374A-1DD7-9DA5-AB8D-474C6BCB7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Using the data donation approach to get real time data.</a:t>
            </a:r>
          </a:p>
          <a:p>
            <a:r>
              <a:rPr lang="en-US" dirty="0">
                <a:latin typeface="+mn-lt"/>
              </a:rPr>
              <a:t>Deliver fact checking intervention.</a:t>
            </a:r>
          </a:p>
          <a:p>
            <a:pPr lvl="1"/>
            <a:r>
              <a:rPr lang="en-US" dirty="0">
                <a:latin typeface="+mn-lt"/>
              </a:rPr>
              <a:t>Study whether receiving information from friends is better.</a:t>
            </a:r>
          </a:p>
        </p:txBody>
      </p:sp>
    </p:spTree>
    <p:extLst>
      <p:ext uri="{BB962C8B-B14F-4D97-AF65-F5344CB8AC3E}">
        <p14:creationId xmlns:p14="http://schemas.microsoft.com/office/powerpoint/2010/main" val="24315197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F503D-5AB8-3349-3E3D-DB3463F76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D07A9-5A8D-BF93-32EB-A7DF594CD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steps: Beyond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FE6F8-F3DA-DE6E-A8CA-0847DC47F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  <a:latin typeface="+mn-lt"/>
              </a:rPr>
              <a:t>Datasets for the community.</a:t>
            </a:r>
          </a:p>
          <a:p>
            <a:pPr lvl="1"/>
            <a:r>
              <a:rPr lang="en-US" dirty="0">
                <a:solidFill>
                  <a:schemeClr val="bg2"/>
                </a:solidFill>
                <a:latin typeface="+mn-lt"/>
              </a:rPr>
              <a:t>Large, multi-modal, multi-lingual, conversational data.</a:t>
            </a:r>
          </a:p>
          <a:p>
            <a:pPr lvl="1"/>
            <a:r>
              <a:rPr lang="en-US" dirty="0">
                <a:solidFill>
                  <a:schemeClr val="bg2"/>
                </a:solidFill>
                <a:latin typeface="+mn-lt"/>
              </a:rPr>
              <a:t>Annotated for a wide range of items.</a:t>
            </a:r>
          </a:p>
          <a:p>
            <a:pPr lvl="1"/>
            <a:endParaRPr lang="en-US" dirty="0">
              <a:solidFill>
                <a:schemeClr val="bg2"/>
              </a:solidFill>
              <a:latin typeface="+mn-lt"/>
            </a:endParaRP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Estimating the reach of misinformation.</a:t>
            </a: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Study the impact of elections on misinformation.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Beyond WhatsApp: Data donation on other platforms.</a:t>
            </a:r>
          </a:p>
          <a:p>
            <a:pPr lvl="1"/>
            <a:r>
              <a:rPr lang="en-US" dirty="0">
                <a:latin typeface="+mn-lt"/>
              </a:rPr>
              <a:t>Facebook, YouTube, Telegram</a:t>
            </a:r>
          </a:p>
        </p:txBody>
      </p:sp>
    </p:spTree>
    <p:extLst>
      <p:ext uri="{BB962C8B-B14F-4D97-AF65-F5344CB8AC3E}">
        <p14:creationId xmlns:p14="http://schemas.microsoft.com/office/powerpoint/2010/main" val="30948855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45714-9379-CACE-E9DF-DDC5352DA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donation on tools and 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9B4A7-2B67-2521-A251-126340EBD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Just released: </a:t>
            </a:r>
            <a:r>
              <a:rPr lang="en-US" dirty="0">
                <a:latin typeface="+mn-lt"/>
                <a:hlinkClick r:id="rId2"/>
              </a:rPr>
              <a:t>https://bit.ly/data-donation-paper</a:t>
            </a:r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Data donation tools for WhatsApp, Facebook, YouTube, Telegram and Instagram.</a:t>
            </a:r>
          </a:p>
          <a:p>
            <a:r>
              <a:rPr lang="en-US" dirty="0">
                <a:latin typeface="+mn-lt"/>
              </a:rPr>
              <a:t>Datasets from these platforms.</a:t>
            </a:r>
          </a:p>
          <a:p>
            <a:pPr lvl="1"/>
            <a:r>
              <a:rPr lang="en-US" dirty="0">
                <a:latin typeface="+mn-lt"/>
              </a:rPr>
              <a:t>Browsing histories from YouTube.</a:t>
            </a:r>
          </a:p>
          <a:p>
            <a:pPr lvl="1"/>
            <a:r>
              <a:rPr lang="en-US" dirty="0">
                <a:latin typeface="+mn-lt"/>
              </a:rPr>
              <a:t>Viral content from WhatsApp from 3 countries.</a:t>
            </a:r>
          </a:p>
          <a:p>
            <a:pPr lvl="1"/>
            <a:r>
              <a:rPr lang="en-US" dirty="0">
                <a:latin typeface="+mn-lt"/>
              </a:rPr>
              <a:t>Page/group/channels subscribed by users.</a:t>
            </a:r>
          </a:p>
          <a:p>
            <a:pPr lvl="1"/>
            <a:r>
              <a:rPr lang="en-US" dirty="0">
                <a:latin typeface="+mn-lt"/>
              </a:rPr>
              <a:t>Demographics of users.</a:t>
            </a:r>
          </a:p>
          <a:p>
            <a:pPr lvl="1"/>
            <a:r>
              <a:rPr lang="en-US" dirty="0">
                <a:latin typeface="+mn-lt"/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51535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16F14-8E19-15AB-548A-64F8C20E4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C799B-AEF4-2AFB-82C6-956DC116D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1" y="4013200"/>
            <a:ext cx="21945600" cy="926388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+mn-lt"/>
              </a:rPr>
              <a:t>Encrypted platforms like WhatsApp are important.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A novel data donation technique to enable data collection.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A novel sampling strategy to collect representative data.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Large scale manual effort to categorize content consumption.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Broader implications beyond misinformation</a:t>
            </a:r>
          </a:p>
          <a:p>
            <a:r>
              <a:rPr lang="en-US" dirty="0">
                <a:latin typeface="+mn-lt"/>
              </a:rPr>
              <a:t>Wide adoption of social media but no baseline on what and how social media is being used.</a:t>
            </a: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02583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F2EF56-6A6C-6943-B924-6610E00027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19199" y="8275616"/>
            <a:ext cx="21945599" cy="605791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>
                <a:latin typeface="+mn-lt"/>
              </a:rPr>
              <a:t>Joint work with Simon </a:t>
            </a:r>
            <a:r>
              <a:rPr lang="en-US" sz="4000" dirty="0" err="1">
                <a:latin typeface="+mn-lt"/>
              </a:rPr>
              <a:t>Chauchard</a:t>
            </a:r>
            <a:r>
              <a:rPr lang="en-US" sz="4000" dirty="0">
                <a:latin typeface="+mn-lt"/>
              </a:rPr>
              <a:t> at UC3M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1C7929-5A9D-1048-AC59-6266A8691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124047"/>
            <a:ext cx="21945600" cy="426720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1074D2-E7E5-3D40-B808-A4C66A00C10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219200" y="5391247"/>
            <a:ext cx="21945600" cy="2250593"/>
          </a:xfrm>
        </p:spPr>
        <p:txBody>
          <a:bodyPr/>
          <a:lstStyle/>
          <a:p>
            <a:endParaRPr lang="en-US" dirty="0"/>
          </a:p>
          <a:p>
            <a:r>
              <a:rPr lang="en-US" dirty="0" err="1">
                <a:latin typeface="+mn-lt"/>
              </a:rPr>
              <a:t>kiran.garimella@rutgers.edu</a:t>
            </a:r>
            <a:endParaRPr lang="en-US" dirty="0">
              <a:latin typeface="+mn-lt"/>
            </a:endParaRPr>
          </a:p>
        </p:txBody>
      </p:sp>
      <p:pic>
        <p:nvPicPr>
          <p:cNvPr id="3" name="Picture 2" descr="ERC Logos &amp; Brand Guidelines – Official ...">
            <a:extLst>
              <a:ext uri="{FF2B5EF4-FFF2-40B4-BE49-F238E27FC236}">
                <a16:creationId xmlns:a16="http://schemas.microsoft.com/office/drawing/2014/main" id="{AB8231E4-4B6A-E10C-8D4D-8C9184437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4" y="10786012"/>
            <a:ext cx="33909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NSF Logo, symbol, meaning, history, PNG ...">
            <a:extLst>
              <a:ext uri="{FF2B5EF4-FFF2-40B4-BE49-F238E27FC236}">
                <a16:creationId xmlns:a16="http://schemas.microsoft.com/office/drawing/2014/main" id="{33736F1B-D701-BD74-79CA-FDF8E6F8F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9368" y="10919362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B5B1B6D8-EAC4-D22F-9637-8AC24581731B}"/>
              </a:ext>
            </a:extLst>
          </p:cNvPr>
          <p:cNvSpPr txBox="1">
            <a:spLocks/>
          </p:cNvSpPr>
          <p:nvPr/>
        </p:nvSpPr>
        <p:spPr>
          <a:xfrm>
            <a:off x="1219198" y="9563506"/>
            <a:ext cx="21945599" cy="60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92500" lnSpcReduction="2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-29" baseline="0">
                <a:solidFill>
                  <a:srgbClr val="000000"/>
                </a:solidFill>
                <a:uFillTx/>
                <a:latin typeface="Graphik-Medium"/>
                <a:ea typeface="Graphik-Medium"/>
                <a:cs typeface="Graphik-Medium"/>
                <a:sym typeface="Graphik Medium"/>
              </a:defRPr>
            </a:lvl1pPr>
            <a:lvl2pPr marL="10922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16383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21844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27305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32766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38227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43688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49149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hangingPunct="1"/>
            <a:r>
              <a:rPr lang="en-US" sz="4000" dirty="0">
                <a:latin typeface="+mn-lt"/>
              </a:rPr>
              <a:t>Supported by the ERC POLARCHATS project, NSF and Knight Foundation.</a:t>
            </a:r>
          </a:p>
        </p:txBody>
      </p:sp>
      <p:pic>
        <p:nvPicPr>
          <p:cNvPr id="2050" name="Picture 2" descr="Logos and Branding – Knight Foundation">
            <a:extLst>
              <a:ext uri="{FF2B5EF4-FFF2-40B4-BE49-F238E27FC236}">
                <a16:creationId xmlns:a16="http://schemas.microsoft.com/office/drawing/2014/main" id="{55EAF2C6-0D3D-BC71-4B1E-DE986EF61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131" y="11390786"/>
            <a:ext cx="50165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87021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183D13-5273-B755-B005-71CEBB1082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AED999-E723-09F0-4B29-F0E5E388F18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6AFE4A-1F3D-43B0-5566-43D2F9C6D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Palatino Linotype" panose="02040502050505030304" pitchFamily="18" charset="0"/>
              </a:rPr>
              <a:t>Political Misinformation on WhatsApp</a:t>
            </a:r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10" name="Picture 9" descr="A screenshot of a phone&#10;&#10;Description automatically generated">
            <a:extLst>
              <a:ext uri="{FF2B5EF4-FFF2-40B4-BE49-F238E27FC236}">
                <a16:creationId xmlns:a16="http://schemas.microsoft.com/office/drawing/2014/main" id="{FB97D274-12B8-E231-14F3-F7E006376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923" y="3186781"/>
            <a:ext cx="19603332" cy="921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8646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A9164-340F-5C6D-C08E-999F562DBF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D695E6-F91A-C14E-C7D0-F9AABF055D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7CC8B1-B0AE-B8BE-FF24-C3E591F10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Political Misinformation on WhatsApp</a:t>
            </a:r>
          </a:p>
        </p:txBody>
      </p:sp>
      <p:pic>
        <p:nvPicPr>
          <p:cNvPr id="6" name="bolsonaro">
            <a:hlinkClick r:id="" action="ppaction://media"/>
            <a:extLst>
              <a:ext uri="{FF2B5EF4-FFF2-40B4-BE49-F238E27FC236}">
                <a16:creationId xmlns:a16="http://schemas.microsoft.com/office/drawing/2014/main" id="{854F584F-6264-E7AD-B849-6333E08564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3362" y="2800954"/>
            <a:ext cx="8677275" cy="1084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533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B8BBA-FA62-E532-D99E-53490F989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 Linotype" panose="02040502050505030304" pitchFamily="18" charset="0"/>
              </a:rPr>
              <a:t>What can be done?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954DF-E34E-00EF-0A51-824AFCF952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Palatino Linotype" panose="02040502050505030304" pitchFamily="18" charset="0"/>
              </a:rPr>
              <a:t>WhatsApp: We can’t do much due to encryption.</a:t>
            </a:r>
          </a:p>
          <a:p>
            <a:r>
              <a:rPr lang="en-US" dirty="0">
                <a:latin typeface="Palatino Linotype" panose="02040502050505030304" pitchFamily="18" charset="0"/>
              </a:rPr>
              <a:t>Governments: Break encryption to enable moderation.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DB4C9D-79BA-6F1F-AF21-5300E13C7F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DEE2282-94BF-7F3C-5BBA-A8C9ACA3D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393" y="6386235"/>
            <a:ext cx="17492176" cy="690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439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8517C-BDCA-8307-157A-6DB87D06C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 Linotype" panose="02040502050505030304" pitchFamily="18" charset="0"/>
              </a:rPr>
              <a:t>Gap: Evidence based 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60D8C5-5FF0-D8E3-AF22-C82331659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Palatino Linotype" panose="02040502050505030304" pitchFamily="18" charset="0"/>
              </a:rPr>
              <a:t>Is misinformation a problem on WhatsApp?</a:t>
            </a:r>
          </a:p>
          <a:p>
            <a:r>
              <a:rPr lang="en-US" dirty="0">
                <a:latin typeface="Palatino Linotype" panose="02040502050505030304" pitchFamily="18" charset="0"/>
              </a:rPr>
              <a:t>What is the prevalence of misinformation on WhatsApp?</a:t>
            </a:r>
          </a:p>
          <a:p>
            <a:r>
              <a:rPr lang="en-US" dirty="0">
                <a:latin typeface="Palatino Linotype" panose="02040502050505030304" pitchFamily="18" charset="0"/>
              </a:rPr>
              <a:t>What can be done to prevent misinformation? </a:t>
            </a:r>
          </a:p>
          <a:p>
            <a:r>
              <a:rPr lang="en-US" dirty="0">
                <a:latin typeface="Palatino Linotype" panose="02040502050505030304" pitchFamily="18" charset="0"/>
              </a:rPr>
              <a:t>… etc.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F51C9-43C9-8771-63F6-57880563B13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555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B5F0E-C455-234F-B874-6697F49EF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on WhatsApp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576018E-67FC-4B42-C1C4-DB379B029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Palatino Linotype" panose="02040502050505030304" pitchFamily="18" charset="0"/>
              </a:rPr>
              <a:t>Data collection is hard. Even the platform does not have the data.</a:t>
            </a:r>
          </a:p>
          <a:p>
            <a:pPr lvl="1"/>
            <a:r>
              <a:rPr lang="en-US" dirty="0">
                <a:latin typeface="Palatino Linotype" panose="02040502050505030304" pitchFamily="18" charset="0"/>
              </a:rPr>
              <a:t>No API.</a:t>
            </a:r>
          </a:p>
          <a:p>
            <a:pPr lvl="1"/>
            <a:r>
              <a:rPr lang="en-US" dirty="0">
                <a:latin typeface="Palatino Linotype" panose="02040502050505030304" pitchFamily="18" charset="0"/>
              </a:rPr>
              <a:t>Private data.</a:t>
            </a:r>
          </a:p>
          <a:p>
            <a:pPr lvl="1"/>
            <a:r>
              <a:rPr lang="en-US" dirty="0">
                <a:latin typeface="Palatino Linotype" panose="02040502050505030304" pitchFamily="18" charset="0"/>
              </a:rPr>
              <a:t>End to end encryption.</a:t>
            </a:r>
          </a:p>
          <a:p>
            <a:endParaRPr lang="en-US" dirty="0">
              <a:latin typeface="Palatino Linotype" panose="02040502050505030304" pitchFamily="18" charset="0"/>
            </a:endParaRPr>
          </a:p>
          <a:p>
            <a:r>
              <a:rPr lang="en-US" dirty="0">
                <a:latin typeface="Palatino Linotype" panose="02040502050505030304" pitchFamily="18" charset="0"/>
              </a:rPr>
              <a:t>Data donation.</a:t>
            </a:r>
          </a:p>
        </p:txBody>
      </p:sp>
    </p:spTree>
    <p:extLst>
      <p:ext uri="{BB962C8B-B14F-4D97-AF65-F5344CB8AC3E}">
        <p14:creationId xmlns:p14="http://schemas.microsoft.com/office/powerpoint/2010/main" val="125815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57297</TotalTime>
  <Words>1382</Words>
  <Application>Microsoft Macintosh PowerPoint</Application>
  <PresentationFormat>Custom</PresentationFormat>
  <Paragraphs>259</Paragraphs>
  <Slides>46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Canela Deck Regular</vt:lpstr>
      <vt:lpstr>Canela Regular</vt:lpstr>
      <vt:lpstr>Canela Text Regular</vt:lpstr>
      <vt:lpstr>Graphik</vt:lpstr>
      <vt:lpstr>Graphik-Medium</vt:lpstr>
      <vt:lpstr>Graphik-SemiboldItalic</vt:lpstr>
      <vt:lpstr>Helvetica Neue</vt:lpstr>
      <vt:lpstr>LinBiolinumT</vt:lpstr>
      <vt:lpstr>LinBiolinumTB</vt:lpstr>
      <vt:lpstr>Palatino Linotype</vt:lpstr>
      <vt:lpstr>23_ClassicWhite</vt:lpstr>
      <vt:lpstr>Large scale data donation on WhatsApp</vt:lpstr>
      <vt:lpstr>WhatsApp</vt:lpstr>
      <vt:lpstr>Misinformation on WhatsApp</vt:lpstr>
      <vt:lpstr>Political Misinformation on WhatsApp</vt:lpstr>
      <vt:lpstr>Political Misinformation on WhatsApp</vt:lpstr>
      <vt:lpstr>Political Misinformation on WhatsApp</vt:lpstr>
      <vt:lpstr>What can be done?</vt:lpstr>
      <vt:lpstr>Gap: Evidence based discussion</vt:lpstr>
      <vt:lpstr>Data collection on WhatsApp</vt:lpstr>
      <vt:lpstr>Data donation model</vt:lpstr>
      <vt:lpstr>WhatsApp Explorer</vt:lpstr>
      <vt:lpstr>WhatsApp Explorer steps</vt:lpstr>
      <vt:lpstr>WhatsApp Explorer steps</vt:lpstr>
      <vt:lpstr>Ethics concerns</vt:lpstr>
      <vt:lpstr>Sampling issues</vt:lpstr>
      <vt:lpstr>Data donation model</vt:lpstr>
      <vt:lpstr>Sample details</vt:lpstr>
      <vt:lpstr>India sample details</vt:lpstr>
      <vt:lpstr>Number of groups donated</vt:lpstr>
      <vt:lpstr>Cumulative users over time</vt:lpstr>
      <vt:lpstr>Users with valid data</vt:lpstr>
      <vt:lpstr>Coverage: Age</vt:lpstr>
      <vt:lpstr>Coverage: Religion</vt:lpstr>
      <vt:lpstr>Coverage: Education</vt:lpstr>
      <vt:lpstr>Coverage: Caste</vt:lpstr>
      <vt:lpstr>Coverage: Residential type</vt:lpstr>
      <vt:lpstr>Coverage: Income</vt:lpstr>
      <vt:lpstr>Types of content</vt:lpstr>
      <vt:lpstr>Virality of content</vt:lpstr>
      <vt:lpstr>Results: Prevalence of Misinformation, etc.</vt:lpstr>
      <vt:lpstr>Related work</vt:lpstr>
      <vt:lpstr>Misinformation annotation</vt:lpstr>
      <vt:lpstr>Overall prevalence: Misinformation</vt:lpstr>
      <vt:lpstr>Overall prevalence: Hate speech and Propaganda</vt:lpstr>
      <vt:lpstr>Overall prevalence</vt:lpstr>
      <vt:lpstr>Prevalence of Misinformation, etc.</vt:lpstr>
      <vt:lpstr>Next steps</vt:lpstr>
      <vt:lpstr>Next steps: Beyond description</vt:lpstr>
      <vt:lpstr>Next steps: Estimating reach of misinformation</vt:lpstr>
      <vt:lpstr>Next steps: Beyond description</vt:lpstr>
      <vt:lpstr>Next steps: Impact of elections on misinformation</vt:lpstr>
      <vt:lpstr>Next steps: Interventions</vt:lpstr>
      <vt:lpstr>Next steps: Beyond description</vt:lpstr>
      <vt:lpstr>Data donation on tools and datasets</vt:lpstr>
      <vt:lpstr>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WhatsApp and Misinformation</dc:title>
  <cp:lastModifiedBy>Kiran Garimella</cp:lastModifiedBy>
  <cp:revision>1659</cp:revision>
  <dcterms:modified xsi:type="dcterms:W3CDTF">2025-03-05T15:08:43Z</dcterms:modified>
</cp:coreProperties>
</file>