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86" r:id="rId2"/>
    <p:sldId id="434" r:id="rId3"/>
    <p:sldId id="406" r:id="rId4"/>
    <p:sldId id="410" r:id="rId5"/>
    <p:sldId id="296" r:id="rId6"/>
    <p:sldId id="323" r:id="rId7"/>
    <p:sldId id="425" r:id="rId8"/>
    <p:sldId id="424" r:id="rId9"/>
    <p:sldId id="443" r:id="rId10"/>
    <p:sldId id="436" r:id="rId11"/>
    <p:sldId id="416" r:id="rId12"/>
    <p:sldId id="441" r:id="rId13"/>
    <p:sldId id="320" r:id="rId14"/>
    <p:sldId id="437" r:id="rId15"/>
    <p:sldId id="432" r:id="rId16"/>
    <p:sldId id="435" r:id="rId17"/>
    <p:sldId id="438" r:id="rId18"/>
    <p:sldId id="440" r:id="rId19"/>
    <p:sldId id="428" r:id="rId20"/>
    <p:sldId id="415" r:id="rId21"/>
    <p:sldId id="413" r:id="rId22"/>
    <p:sldId id="311" r:id="rId23"/>
    <p:sldId id="419" r:id="rId24"/>
    <p:sldId id="417" r:id="rId25"/>
    <p:sldId id="314" r:id="rId26"/>
    <p:sldId id="439" r:id="rId27"/>
    <p:sldId id="307" r:id="rId28"/>
    <p:sldId id="405" r:id="rId29"/>
    <p:sldId id="387" r:id="rId30"/>
    <p:sldId id="418" r:id="rId31"/>
    <p:sldId id="42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9">
          <p15:clr>
            <a:srgbClr val="A4A3A4"/>
          </p15:clr>
        </p15:guide>
        <p15:guide id="4" orient="horz" pos="5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otta, Daniela" initials="PD" lastIdx="29" clrIdx="0">
    <p:extLst>
      <p:ext uri="{19B8F6BF-5375-455C-9EA6-DF929625EA0E}">
        <p15:presenceInfo xmlns:p15="http://schemas.microsoft.com/office/powerpoint/2012/main" userId="Perrotta, Daniela" providerId="None"/>
      </p:ext>
    </p:extLst>
  </p:cmAuthor>
  <p:cmAuthor id="2" name="Donzowa, Jessica" initials="DJ" lastIdx="22" clrIdx="1">
    <p:extLst>
      <p:ext uri="{19B8F6BF-5375-455C-9EA6-DF929625EA0E}">
        <p15:presenceInfo xmlns:p15="http://schemas.microsoft.com/office/powerpoint/2012/main" userId="S-1-5-21-1195586752-1210395121-930774774-180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6"/>
    <a:srgbClr val="FFFFFF"/>
    <a:srgbClr val="00CC99"/>
    <a:srgbClr val="FF9999"/>
    <a:srgbClr val="99FFCC"/>
    <a:srgbClr val="F8F8F8"/>
    <a:srgbClr val="646464"/>
    <a:srgbClr val="F7F7F7"/>
    <a:srgbClr val="F1F1F1"/>
    <a:srgbClr val="8E1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1" autoAdjust="0"/>
    <p:restoredTop sz="95766" autoAdjust="0"/>
  </p:normalViewPr>
  <p:slideViewPr>
    <p:cSldViewPr snapToGrid="0" showGuides="1">
      <p:cViewPr varScale="1">
        <p:scale>
          <a:sx n="114" d="100"/>
          <a:sy n="114" d="100"/>
        </p:scale>
        <p:origin x="664" y="168"/>
      </p:cViewPr>
      <p:guideLst>
        <p:guide orient="horz" pos="2160"/>
        <p:guide pos="3840"/>
        <p:guide orient="horz" pos="109"/>
        <p:guide orient="horz" pos="54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81E4-7440-4AD9-B8B9-D7EA2D712DF0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1E27C-90AE-4DD3-BE21-49E857A76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2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2818C-2F76-40F2-9982-D67000E6BA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2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1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1E27C-90AE-4DD3-BE21-49E857A76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rgbClr val="F1F1F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3228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503192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b="0" spc="1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69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8779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2097088"/>
            <a:ext cx="5148263" cy="4310912"/>
          </a:xfrm>
        </p:spPr>
        <p:txBody>
          <a:bodyPr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41C9CA6-6D1C-4ADA-8260-CCE7AD3CB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9FF6589-208D-EB40-B483-E5F8DF134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FCE7C1E-273D-4453-9EE5-F75E4F09B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470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2097088"/>
            <a:ext cx="10296524" cy="4310912"/>
          </a:xfrm>
        </p:spPr>
        <p:txBody>
          <a:bodyPr numCol="1" spcCol="540000"/>
          <a:lstStyle>
            <a:lvl1pPr>
              <a:lnSpc>
                <a:spcPts val="2500"/>
              </a:lnSpc>
              <a:defRPr sz="1800"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A4F4E8-41E6-43E5-86D4-144034C85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5BA017-A349-4547-A095-6A28324BB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13533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elds (text/picture/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8058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8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7070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26402" y="2097088"/>
            <a:ext cx="321786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7601A5-58AC-4B70-8384-E8B22377E0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930500AC-72D1-E94E-B004-A9ED30D1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38638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16934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0566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23200" y="2097088"/>
            <a:ext cx="3421063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738" y="2097088"/>
            <a:ext cx="6804341" cy="4310912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>
              <a:defRPr/>
            </a:lvl5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02DFC1-1B36-4B69-A65A-1E64FEF5C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54B59DE1-0A1D-E442-B44C-0645F9F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10296524" cy="1283824"/>
          </a:xfrm>
        </p:spPr>
        <p:txBody>
          <a:bodyPr/>
          <a:lstStyle>
            <a:lvl1pPr>
              <a:defRPr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775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apter separator / End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7998" y="3429000"/>
            <a:ext cx="5449246" cy="162194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50D214-B6EE-034A-8488-56AD762182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8" y="5050940"/>
            <a:ext cx="1218350" cy="561149"/>
          </a:xfrm>
          <a:prstGeom prst="rect">
            <a:avLst/>
          </a:prstGeom>
        </p:spPr>
      </p:pic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C015194-955D-434E-9B0B-AE049C22E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FCA7687-F02F-7541-B844-ABD011DDC0D1}"/>
              </a:ext>
            </a:extLst>
          </p:cNvPr>
          <p:cNvSpPr/>
          <p:nvPr userDrawn="1"/>
        </p:nvSpPr>
        <p:spPr>
          <a:xfrm>
            <a:off x="1207911" y="2020711"/>
            <a:ext cx="9787467" cy="4086578"/>
          </a:xfrm>
          <a:prstGeom prst="rect">
            <a:avLst/>
          </a:prstGeom>
          <a:solidFill>
            <a:srgbClr val="006C66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rgbClr val="006C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9200" y="2196000"/>
            <a:ext cx="9322800" cy="1548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spc="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44000"/>
            <a:ext cx="500144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b="0" spc="10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sub-title </a:t>
            </a:r>
            <a:r>
              <a:rPr lang="de-DE" dirty="0" err="1"/>
              <a:t>master</a:t>
            </a:r>
            <a:r>
              <a:rPr lang="de-DE" dirty="0"/>
              <a:t>: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CBE7-1545-4E8E-9750-1FCBFC400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2020711"/>
            <a:ext cx="9747249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016000"/>
            <a:ext cx="3451225" cy="1840089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0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Master:  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7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2020711"/>
            <a:ext cx="9747249" cy="4086578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1016001"/>
            <a:ext cx="3451225" cy="82296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0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6017DF-16E5-4F68-B2C1-0378C00DDDE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6940B46-6AB4-41BD-B2C7-751717426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2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833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7739" y="2097087"/>
            <a:ext cx="10296524" cy="4319587"/>
          </a:xfrm>
        </p:spPr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 b="0"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spcBef>
                <a:spcPts val="700"/>
              </a:spcBef>
              <a:defRPr sz="1400" b="0">
                <a:solidFill>
                  <a:schemeClr val="tx1"/>
                </a:solidFill>
              </a:defRPr>
            </a:lvl3pPr>
            <a:lvl4pPr marL="360000">
              <a:spcBef>
                <a:spcPts val="700"/>
              </a:spcBef>
              <a:defRPr sz="1400" b="1" kern="600" spc="40" baseline="0">
                <a:solidFill>
                  <a:schemeClr val="tx2"/>
                </a:solidFill>
              </a:defRPr>
            </a:lvl4pPr>
            <a:lvl5pPr marL="540000">
              <a:lnSpc>
                <a:spcPts val="2300"/>
              </a:lnSpc>
              <a:spcBef>
                <a:spcPts val="700"/>
              </a:spcBef>
              <a:defRPr sz="1400"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style </a:t>
            </a:r>
            <a:r>
              <a:rPr lang="de-DE" dirty="0" err="1"/>
              <a:t>sheet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rgbClr val="006C66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DAC74-73DE-4B8B-83B8-C5F5FECEF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989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2466404-0B59-4C21-A65C-277BDB6B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4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F1">
              <a:alpha val="60000"/>
            </a:srgb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35674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DA89605-A664-8749-B4DF-ABFF196F644A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6FC830E-E603-449F-BEA6-9F9A5051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1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3628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7C035E-BEC4-404E-BDB6-E8321707039F}"/>
              </a:ext>
            </a:extLst>
          </p:cNvPr>
          <p:cNvSpPr/>
          <p:nvPr userDrawn="1"/>
        </p:nvSpPr>
        <p:spPr>
          <a:xfrm>
            <a:off x="947737" y="2097086"/>
            <a:ext cx="10296524" cy="3947652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7734" y="6044737"/>
            <a:ext cx="1029652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Source: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A1FBEC4-5A4C-48CB-B11D-5F338164F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1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84" imgH="385" progId="TCLayout.ActiveDocument.1">
                  <p:embed/>
                </p:oleObj>
              </mc:Choice>
              <mc:Fallback>
                <p:oleObj name="think-cell Folie" r:id="rId4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9" y="813262"/>
            <a:ext cx="3471861" cy="4683298"/>
          </a:xfrm>
        </p:spPr>
        <p:txBody>
          <a:bodyPr/>
          <a:lstStyle>
            <a:lvl1pPr>
              <a:defRPr spc="2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master</a:t>
            </a:r>
            <a:r>
              <a:rPr lang="de-DE" dirty="0"/>
              <a:t> – 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title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4BB28A3-86AA-44A8-8B10-52DC0DB28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2F6500F-7547-5445-81DD-14FC7E531F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5674" y="6044737"/>
            <a:ext cx="6438581" cy="256289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200" b="0" i="1" spc="0" baseline="0">
                <a:solidFill>
                  <a:schemeClr val="bg1">
                    <a:lumMod val="65000"/>
                  </a:schemeClr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Source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6D92C0F-1C48-8E42-B536-AB31F51A8C6B}"/>
              </a:ext>
            </a:extLst>
          </p:cNvPr>
          <p:cNvSpPr/>
          <p:nvPr userDrawn="1"/>
        </p:nvSpPr>
        <p:spPr>
          <a:xfrm>
            <a:off x="4805673" y="813262"/>
            <a:ext cx="6438587" cy="5231476"/>
          </a:xfrm>
          <a:prstGeom prst="rect">
            <a:avLst/>
          </a:prstGeom>
          <a:solidFill>
            <a:schemeClr val="bg1">
              <a:alpha val="0"/>
            </a:schemeClr>
          </a:solidFill>
          <a:ln w="31750" cmpd="sng">
            <a:solidFill>
              <a:srgbClr val="F1F1F1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A0B71A2-E95C-43AA-AF98-E7A265D78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49532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84" imgH="385" progId="TCLayout.ActiveDocument.1">
                  <p:embed/>
                </p:oleObj>
              </mc:Choice>
              <mc:Fallback>
                <p:oleObj name="think-cell Folie" r:id="rId18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1283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 </a:t>
            </a:r>
            <a:r>
              <a:rPr lang="de-DE" dirty="0" err="1"/>
              <a:t>spacing</a:t>
            </a:r>
            <a:r>
              <a:rPr lang="de-DE" dirty="0"/>
              <a:t>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2097087"/>
            <a:ext cx="10296524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Level 1: Headlines</a:t>
            </a:r>
          </a:p>
          <a:p>
            <a:pPr lvl="1"/>
            <a:r>
              <a:rPr lang="de-DE" dirty="0"/>
              <a:t>Level 2: Running </a:t>
            </a:r>
            <a:r>
              <a:rPr lang="de-DE" dirty="0" err="1"/>
              <a:t>text</a:t>
            </a:r>
            <a:endParaRPr lang="de-DE" dirty="0"/>
          </a:p>
          <a:p>
            <a:pPr lvl="3"/>
            <a:r>
              <a:rPr lang="de-DE" dirty="0"/>
              <a:t>Level 3: Bullet </a:t>
            </a:r>
            <a:r>
              <a:rPr lang="de-DE" dirty="0" err="1"/>
              <a:t>points</a:t>
            </a:r>
            <a:endParaRPr lang="de-DE" dirty="0"/>
          </a:p>
          <a:p>
            <a:pPr lvl="2"/>
            <a:r>
              <a:rPr lang="de-DE" dirty="0"/>
              <a:t>Level 4: </a:t>
            </a:r>
            <a:r>
              <a:rPr lang="de-DE" dirty="0" err="1"/>
              <a:t>Highlighted</a:t>
            </a:r>
            <a:r>
              <a:rPr lang="de-DE" dirty="0"/>
              <a:t>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</a:p>
          <a:p>
            <a:pPr lvl="4"/>
            <a:r>
              <a:rPr lang="de-DE" dirty="0"/>
              <a:t>Level 5: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5"/>
            <a:r>
              <a:rPr lang="de-DE" dirty="0"/>
              <a:t>Level 6: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indent</a:t>
            </a:r>
            <a:endParaRPr lang="de-DE" dirty="0"/>
          </a:p>
          <a:p>
            <a:pPr lvl="6"/>
            <a:r>
              <a:rPr lang="de-DE" dirty="0"/>
              <a:t>Level 7: Additional </a:t>
            </a:r>
            <a:r>
              <a:rPr lang="de-DE" dirty="0" err="1"/>
              <a:t>information</a:t>
            </a:r>
            <a:endParaRPr lang="de-DE" dirty="0"/>
          </a:p>
          <a:p>
            <a:pPr lvl="7"/>
            <a:r>
              <a:rPr lang="de-DE" dirty="0"/>
              <a:t>Level 8: Caption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7739" y="6453188"/>
            <a:ext cx="10296524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lvl1pPr algn="r">
              <a:defRPr sz="600" kern="600" cap="all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73" y="159154"/>
            <a:ext cx="1218350" cy="56114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F9CD0-5D6F-42EE-8ED2-A91EE10B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B5760-E5E7-4599-8A10-15F616D96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697" r:id="rId3"/>
    <p:sldLayoutId id="2147483702" r:id="rId4"/>
    <p:sldLayoutId id="2147483662" r:id="rId5"/>
    <p:sldLayoutId id="2147483703" r:id="rId6"/>
    <p:sldLayoutId id="2147483705" r:id="rId7"/>
    <p:sldLayoutId id="2147483704" r:id="rId8"/>
    <p:sldLayoutId id="2147483708" r:id="rId9"/>
    <p:sldLayoutId id="2147483664" r:id="rId10"/>
    <p:sldLayoutId id="2147483668" r:id="rId11"/>
    <p:sldLayoutId id="2147483698" r:id="rId12"/>
    <p:sldLayoutId id="2147483673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200" baseline="0">
          <a:solidFill>
            <a:srgbClr val="006C66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43B37-EE06-4616-AB08-B54C09945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488182" cy="1166764"/>
          </a:xfrm>
        </p:spPr>
        <p:txBody>
          <a:bodyPr/>
          <a:lstStyle/>
          <a:p>
            <a:r>
              <a:rPr lang="en-US" dirty="0"/>
              <a:t>The Senegal Demographic Survey- Insights from a Facebook recruited survey in Senegal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7F3131-70EE-48FF-8A76-9738A221078F}"/>
              </a:ext>
            </a:extLst>
          </p:cNvPr>
          <p:cNvSpPr txBox="1">
            <a:spLocks/>
          </p:cNvSpPr>
          <p:nvPr/>
        </p:nvSpPr>
        <p:spPr>
          <a:xfrm>
            <a:off x="1274618" y="3362764"/>
            <a:ext cx="9118914" cy="11667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2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00" b="0" i="0" kern="600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252000" algn="l" defTabSz="9144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SzPct val="110000"/>
              <a:buFont typeface=".SF NS Symbols Regular"/>
              <a:buChar char="↘"/>
              <a:defRPr sz="1300" i="1" kern="6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None/>
              <a:defRPr sz="1800" b="1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None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None/>
              <a:defRPr sz="1600" b="0" i="1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16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800" b="1" dirty="0"/>
              <a:t>Jessica Donzowa</a:t>
            </a:r>
            <a:r>
              <a:rPr lang="de-DE" sz="1800" b="1" baseline="30000" dirty="0"/>
              <a:t>1,2</a:t>
            </a:r>
            <a:endParaRPr lang="de-DE" sz="1800" baseline="30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800" baseline="30000" dirty="0"/>
              <a:t>1 </a:t>
            </a:r>
            <a:r>
              <a:rPr lang="en-US" sz="1800" dirty="0"/>
              <a:t>Max Planck Institute for Demographic Research, Germany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800" baseline="30000" dirty="0"/>
              <a:t>2 </a:t>
            </a:r>
            <a:r>
              <a:rPr lang="de-DE" sz="1800" dirty="0"/>
              <a:t>Bielefeld University, Germany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C6404-B56E-4488-9C62-AFCA2C7C642D}"/>
              </a:ext>
            </a:extLst>
          </p:cNvPr>
          <p:cNvSpPr txBox="1"/>
          <p:nvPr/>
        </p:nvSpPr>
        <p:spPr>
          <a:xfrm>
            <a:off x="1274618" y="5123521"/>
            <a:ext cx="6521726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600" dirty="0"/>
              <a:t>Social Media as a Research Tool Webinar Series</a:t>
            </a:r>
          </a:p>
          <a:p>
            <a:r>
              <a:rPr lang="en-US" sz="1600" dirty="0"/>
              <a:t>DEMED project at the University of Glasgow</a:t>
            </a:r>
          </a:p>
          <a:p>
            <a:r>
              <a:rPr lang="en-US" sz="1600" dirty="0"/>
              <a:t>20.05.2025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BA39B-C1B8-4AEA-8FA4-E50D3D307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40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9CBE-FCBD-4978-A3FB-D5115765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41" y="932677"/>
            <a:ext cx="9258704" cy="357351"/>
          </a:xfrm>
        </p:spPr>
        <p:txBody>
          <a:bodyPr/>
          <a:lstStyle/>
          <a:p>
            <a:r>
              <a:rPr lang="en-US" dirty="0"/>
              <a:t>Campaign performance and survey recruitment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DCF506-735A-496C-A26A-F019BA734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09851"/>
              </p:ext>
            </p:extLst>
          </p:nvPr>
        </p:nvGraphicFramePr>
        <p:xfrm>
          <a:off x="947739" y="1406089"/>
          <a:ext cx="10296522" cy="49310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525745">
                  <a:extLst>
                    <a:ext uri="{9D8B030D-6E8A-4147-A177-3AD203B41FA5}">
                      <a16:colId xmlns:a16="http://schemas.microsoft.com/office/drawing/2014/main" val="632684270"/>
                    </a:ext>
                  </a:extLst>
                </a:gridCol>
                <a:gridCol w="3770777">
                  <a:extLst>
                    <a:ext uri="{9D8B030D-6E8A-4147-A177-3AD203B41FA5}">
                      <a16:colId xmlns:a16="http://schemas.microsoft.com/office/drawing/2014/main" val="770964591"/>
                    </a:ext>
                  </a:extLst>
                </a:gridCol>
              </a:tblGrid>
              <a:tr h="268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Performance metric 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499262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Estimated audience size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3.192.700-3.762.300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83099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Reach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1.109.356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151155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Impressions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7.068.868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858104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Unique Link Clicks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71.424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02378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Unique Outbound clicks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68.494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3479018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Budget spend (before taxes)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4.584€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087100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Click through rate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6.4%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358241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Cost per link click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0.05€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313156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The cheapest ad set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Dakar (0.02€)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369727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The most expensive ad set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Kaffrine</a:t>
                      </a:r>
                      <a:r>
                        <a:rPr lang="en-US" sz="1800" dirty="0">
                          <a:effectLst/>
                        </a:rPr>
                        <a:t> and </a:t>
                      </a:r>
                      <a:r>
                        <a:rPr lang="en-US" sz="1800" dirty="0" err="1">
                          <a:effectLst/>
                        </a:rPr>
                        <a:t>Kolda</a:t>
                      </a:r>
                      <a:r>
                        <a:rPr lang="en-US" sz="1800" dirty="0">
                          <a:effectLst/>
                        </a:rPr>
                        <a:t> (0.14€)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990080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Cost per started survey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5.52€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825377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Hits on the survey landing page 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effectLst/>
                        </a:rPr>
                        <a:t>122.812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932701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Hits probably by human internet users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70.755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553504"/>
                  </a:ext>
                </a:extLst>
              </a:tr>
              <a:tr h="268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</a:rPr>
                        <a:t>Beyond welcome page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2.167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7963058"/>
                  </a:ext>
                </a:extLst>
              </a:tr>
              <a:tr h="4014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At least one valid response before compulsory question on page 4</a:t>
                      </a:r>
                      <a:endParaRPr lang="en-US" sz="18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830</a:t>
                      </a:r>
                      <a:endParaRPr lang="en-US" sz="1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7310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A3BA5E-02BB-45CC-B57B-F6EF6A91BEE7}"/>
              </a:ext>
            </a:extLst>
          </p:cNvPr>
          <p:cNvSpPr txBox="1"/>
          <p:nvPr/>
        </p:nvSpPr>
        <p:spPr>
          <a:xfrm>
            <a:off x="947739" y="3429000"/>
            <a:ext cx="10296522" cy="146638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37F8A-3AF3-4FF2-B04B-7D0DE0E02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BC11C-84A8-4554-913B-66530B34E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8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111-ADE0-4E1B-8BFC-FAC6AFEDB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643144"/>
            <a:ext cx="10296524" cy="686871"/>
          </a:xfrm>
        </p:spPr>
        <p:txBody>
          <a:bodyPr/>
          <a:lstStyle/>
          <a:p>
            <a:r>
              <a:rPr lang="en-US" dirty="0"/>
              <a:t>Meta data- Campaign performance by region</a:t>
            </a:r>
            <a:br>
              <a:rPr lang="en-US" dirty="0"/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17ED01-6071-4971-9929-B0879960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097086"/>
            <a:ext cx="5314747" cy="3953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8D8CD-5824-4A32-9561-32EA0CAE26AE}"/>
              </a:ext>
            </a:extLst>
          </p:cNvPr>
          <p:cNvSpPr txBox="1"/>
          <p:nvPr/>
        </p:nvSpPr>
        <p:spPr>
          <a:xfrm>
            <a:off x="947738" y="1534240"/>
            <a:ext cx="5148261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Distribution of Facebook users in Senegal at the time of the data collection (October 2024)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0DE61-9351-4DC2-B48F-1368DD60A65F}"/>
              </a:ext>
            </a:extLst>
          </p:cNvPr>
          <p:cNvSpPr txBox="1"/>
          <p:nvPr/>
        </p:nvSpPr>
        <p:spPr>
          <a:xfrm>
            <a:off x="6558132" y="1523459"/>
            <a:ext cx="4740656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Cost per link click by targeting region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1063D4-92BD-4287-ACF2-DF76FF9F5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414" y="2097086"/>
            <a:ext cx="4740656" cy="39476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709B1-B441-4420-87CC-AEF2992ED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4501-1AF9-40A0-B82D-6F853B4D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E68A3-2217-423A-86D4-BF18FC5F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709383"/>
            <a:ext cx="10296524" cy="562846"/>
          </a:xfrm>
        </p:spPr>
        <p:txBody>
          <a:bodyPr/>
          <a:lstStyle/>
          <a:p>
            <a:r>
              <a:rPr lang="en-US" dirty="0"/>
              <a:t>Meta data- Device for link click by region </a:t>
            </a:r>
            <a:br>
              <a:rPr lang="en-US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6C032-DC27-4597-893A-E042C4DC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55" y="2063485"/>
            <a:ext cx="4781006" cy="3981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79268-869A-4918-86C8-4F1F9A67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80" y="2093919"/>
            <a:ext cx="5314747" cy="3953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C21B9-4ACC-47F1-970D-5D116E70FD3C}"/>
              </a:ext>
            </a:extLst>
          </p:cNvPr>
          <p:cNvSpPr txBox="1"/>
          <p:nvPr/>
        </p:nvSpPr>
        <p:spPr>
          <a:xfrm>
            <a:off x="947738" y="1534240"/>
            <a:ext cx="5148261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Distribution of Facebook users in Senegal at the time of the data collection (October 2024)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270BB-41A9-48AD-B2B9-7EF7DB5D3392}"/>
              </a:ext>
            </a:extLst>
          </p:cNvPr>
          <p:cNvSpPr txBox="1"/>
          <p:nvPr/>
        </p:nvSpPr>
        <p:spPr>
          <a:xfrm>
            <a:off x="7043739" y="1655035"/>
            <a:ext cx="5148261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Device used for link clicks by region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82986-CEB8-41AC-89A0-F6FF8CAC0B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98E40-9440-499B-B1EA-3C36B64C6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5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786-E307-4D7F-9913-C86CEC34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539317"/>
            <a:ext cx="10296524" cy="793865"/>
          </a:xfrm>
        </p:spPr>
        <p:txBody>
          <a:bodyPr/>
          <a:lstStyle/>
          <a:p>
            <a:r>
              <a:rPr lang="en-US" dirty="0"/>
              <a:t>Campaign performance: Targeting accuracy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52333-0575-41AF-86B2-3D85DA8B0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097086"/>
            <a:ext cx="5314747" cy="3953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7CD1A-91C6-4C5D-9150-37DE9927AC41}"/>
              </a:ext>
            </a:extLst>
          </p:cNvPr>
          <p:cNvSpPr txBox="1"/>
          <p:nvPr/>
        </p:nvSpPr>
        <p:spPr>
          <a:xfrm>
            <a:off x="947738" y="1534240"/>
            <a:ext cx="5148261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Distribution of Facebook users in Senegal at the time of the data collection (October 2024)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E2AE0-FD57-4A66-8AD0-96A90562F2E3}"/>
              </a:ext>
            </a:extLst>
          </p:cNvPr>
          <p:cNvSpPr txBox="1"/>
          <p:nvPr/>
        </p:nvSpPr>
        <p:spPr>
          <a:xfrm>
            <a:off x="6397336" y="1534240"/>
            <a:ext cx="4846926" cy="56284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Correspondence between ad set and self-reported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8ED32-5845-4F2E-A094-70A9E8C28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36" y="2160725"/>
            <a:ext cx="4671839" cy="389034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65A60-642E-4B81-B5A7-DF6A174D8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9EC3-4B7E-421F-A2E2-02FA4C8A8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1E86-00D6-4206-8CC1-CA4925B5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composition of the sample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FCA3C-C7CA-479E-B5A4-0549BA1E0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20930"/>
              </p:ext>
            </p:extLst>
          </p:nvPr>
        </p:nvGraphicFramePr>
        <p:xfrm>
          <a:off x="947737" y="1455174"/>
          <a:ext cx="10296523" cy="48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227">
                  <a:extLst>
                    <a:ext uri="{9D8B030D-6E8A-4147-A177-3AD203B41FA5}">
                      <a16:colId xmlns:a16="http://schemas.microsoft.com/office/drawing/2014/main" val="1029490753"/>
                    </a:ext>
                  </a:extLst>
                </a:gridCol>
                <a:gridCol w="3040201">
                  <a:extLst>
                    <a:ext uri="{9D8B030D-6E8A-4147-A177-3AD203B41FA5}">
                      <a16:colId xmlns:a16="http://schemas.microsoft.com/office/drawing/2014/main" val="2345746798"/>
                    </a:ext>
                  </a:extLst>
                </a:gridCol>
                <a:gridCol w="1677263">
                  <a:extLst>
                    <a:ext uri="{9D8B030D-6E8A-4147-A177-3AD203B41FA5}">
                      <a16:colId xmlns:a16="http://schemas.microsoft.com/office/drawing/2014/main" val="526416298"/>
                    </a:ext>
                  </a:extLst>
                </a:gridCol>
                <a:gridCol w="2267137">
                  <a:extLst>
                    <a:ext uri="{9D8B030D-6E8A-4147-A177-3AD203B41FA5}">
                      <a16:colId xmlns:a16="http://schemas.microsoft.com/office/drawing/2014/main" val="1317738698"/>
                    </a:ext>
                  </a:extLst>
                </a:gridCol>
                <a:gridCol w="1443695">
                  <a:extLst>
                    <a:ext uri="{9D8B030D-6E8A-4147-A177-3AD203B41FA5}">
                      <a16:colId xmlns:a16="http://schemas.microsoft.com/office/drawing/2014/main" val="4076459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4014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Sex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8534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Male 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392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59.4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56103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Age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18-29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238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49.7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479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2508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30-39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4814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40+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115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62581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/>
                      <a:r>
                        <a:rPr lang="en-US" dirty="0"/>
                        <a:t>Education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Primary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20.8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547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9747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47.3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27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Tertiary 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751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Region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Rural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43.6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424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588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Urban 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239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888118"/>
                  </a:ext>
                </a:extLst>
              </a:tr>
              <a:tr h="39264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Religion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Muslim 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435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499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03132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Other/No Religion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5164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B1659-343E-4E0F-95A5-9F1F6262F6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7D78B-49CC-4FF3-BEC8-2FE1EBFC9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0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454D-7D00-40CE-A0AA-E7C1A653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questions: Regional variation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77303-CAF8-4D4F-A250-9D4760E189D0}"/>
              </a:ext>
            </a:extLst>
          </p:cNvPr>
          <p:cNvSpPr txBox="1"/>
          <p:nvPr/>
        </p:nvSpPr>
        <p:spPr>
          <a:xfrm>
            <a:off x="1213408" y="2878647"/>
            <a:ext cx="9765184" cy="2056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400050" indent="-400050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b="1" dirty="0"/>
              <a:t>Starting error: </a:t>
            </a:r>
            <a:r>
              <a:rPr lang="en-US" dirty="0"/>
              <a:t>The survey starting rate will be higher for men and for the capital region, compared to women and non-capital regions.</a:t>
            </a:r>
          </a:p>
          <a:p>
            <a:pPr marL="400050" indent="-400050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b="1" dirty="0"/>
              <a:t>Unit Dropout Error: </a:t>
            </a:r>
            <a:r>
              <a:rPr lang="en-US" dirty="0"/>
              <a:t>The bias in the demographic composition increases over the course of the survey pages more strongly for non-capital regions than the capital region.</a:t>
            </a:r>
          </a:p>
          <a:p>
            <a:pPr marL="400050" indent="-400050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b="1" dirty="0"/>
              <a:t>Item non-response error: </a:t>
            </a:r>
            <a:r>
              <a:rPr lang="en-US" dirty="0"/>
              <a:t>The mean item nonresponse is higher for participants targeted at the non-capital region than for the capital region.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121DA-EE7C-4C1E-BDC3-47BA0A6C905C}"/>
              </a:ext>
            </a:extLst>
          </p:cNvPr>
          <p:cNvSpPr txBox="1"/>
          <p:nvPr/>
        </p:nvSpPr>
        <p:spPr>
          <a:xfrm>
            <a:off x="947739" y="6096458"/>
            <a:ext cx="5196469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Joint work with Björn Rohr &amp; Steffen Pötzschke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4042-7C97-49AF-AF36-3F1A69EA17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361DF-93B2-4837-8264-F493FCF5E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2F80-8985-410E-8038-3655A413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Starting ERROR: Gender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026AEFC-9DFC-4018-B8DF-9E1083E63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21732"/>
              </p:ext>
            </p:extLst>
          </p:nvPr>
        </p:nvGraphicFramePr>
        <p:xfrm>
          <a:off x="947739" y="2552700"/>
          <a:ext cx="10296525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3017652465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62493056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895860810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446297392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992515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 set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Impression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Clickers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Respondents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Resp.- Clickers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6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1.20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4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-1.20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6562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C4C90D-6C91-43A9-949A-DAD384773EB0}"/>
              </a:ext>
            </a:extLst>
          </p:cNvPr>
          <p:cNvSpPr txBox="1"/>
          <p:nvPr/>
        </p:nvSpPr>
        <p:spPr>
          <a:xfrm>
            <a:off x="1289824" y="5097147"/>
            <a:ext cx="9612351" cy="2949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No difference in the ad set gender composition between clickers and respondents.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3075E-43D5-44B3-8F44-4DA55B359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A9221-CB24-42F8-9DAB-892C9D7E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6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2F80-8985-410E-8038-3655A413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4" y="274102"/>
            <a:ext cx="10296524" cy="379918"/>
          </a:xfrm>
        </p:spPr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Starting ERROR: Region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095860-CCC2-44EB-9D7B-048C53062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948131"/>
              </p:ext>
            </p:extLst>
          </p:nvPr>
        </p:nvGraphicFramePr>
        <p:xfrm>
          <a:off x="947736" y="679120"/>
          <a:ext cx="10296525" cy="5821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3017652465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62493056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895860810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446297392"/>
                    </a:ext>
                  </a:extLst>
                </a:gridCol>
                <a:gridCol w="2059305">
                  <a:extLst>
                    <a:ext uri="{9D8B030D-6E8A-4147-A177-3AD203B41FA5}">
                      <a16:colId xmlns:a16="http://schemas.microsoft.com/office/drawing/2014/main" val="2992515181"/>
                    </a:ext>
                  </a:extLst>
                </a:gridCol>
              </a:tblGrid>
              <a:tr h="328597">
                <a:tc>
                  <a:txBody>
                    <a:bodyPr/>
                    <a:lstStyle/>
                    <a:p>
                      <a:r>
                        <a:rPr lang="en-US" sz="1600" dirty="0"/>
                        <a:t>Ad set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Impression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Clickers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Respondents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Resp.- Clickers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76291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/>
                        <a:t>Dakar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-14.2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04988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Diourbel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819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Fatick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2.1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56218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Kaffrine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2.2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91276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Kaolack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0.7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34825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Kedougou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0.7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37395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Kolda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3.9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89928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Louga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87431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Matam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5740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/>
                        <a:t>Saint Louis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294480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Sedhiou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76697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Tambacounda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1.1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86226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Thies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26653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 err="1"/>
                        <a:t>Ziguinchor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63274"/>
                  </a:ext>
                </a:extLst>
              </a:tr>
              <a:tr h="35847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0457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CF14EF1-958D-4F49-A41A-A6F51160B66D}"/>
              </a:ext>
            </a:extLst>
          </p:cNvPr>
          <p:cNvSpPr/>
          <p:nvPr/>
        </p:nvSpPr>
        <p:spPr>
          <a:xfrm>
            <a:off x="947734" y="1020726"/>
            <a:ext cx="10296524" cy="379918"/>
          </a:xfrm>
          <a:prstGeom prst="rect">
            <a:avLst/>
          </a:prstGeom>
          <a:noFill/>
          <a:ln w="38100" cmpd="sng">
            <a:solidFill>
              <a:srgbClr val="006C66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AF0F7-1A8D-46D2-A8CD-9EBDC0F6EF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75A4-28BD-4E12-81B9-4EB1385EF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0625"/>
            <a:ext cx="2743200" cy="365125"/>
          </a:xfrm>
        </p:spPr>
        <p:txBody>
          <a:bodyPr/>
          <a:lstStyle/>
          <a:p>
            <a:fld id="{130B5760-E5E7-4599-8A10-15F616D96D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7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50C0-BE62-460E-97FE-1552D60F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684612"/>
          </a:xfrm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n-US" dirty="0"/>
              <a:t>Unit Dropout error</a:t>
            </a:r>
            <a:br>
              <a:rPr lang="en-US" dirty="0"/>
            </a:b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C3C16-CC30-48D9-875B-3A1F1CE29620}"/>
              </a:ext>
            </a:extLst>
          </p:cNvPr>
          <p:cNvSpPr txBox="1"/>
          <p:nvPr/>
        </p:nvSpPr>
        <p:spPr>
          <a:xfrm>
            <a:off x="947739" y="1728421"/>
            <a:ext cx="2656114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Ad set region: Non-capital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E85E0E-A327-4A74-95EC-9227FFE192F6}"/>
              </a:ext>
            </a:extLst>
          </p:cNvPr>
          <p:cNvSpPr txBox="1"/>
          <p:nvPr/>
        </p:nvSpPr>
        <p:spPr>
          <a:xfrm>
            <a:off x="6517916" y="1704787"/>
            <a:ext cx="3235684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Ad set region: Capital (Dakar)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C6BB3-95F3-4D9D-957C-E5B9B2B6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434" y="2042814"/>
            <a:ext cx="4805829" cy="4001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DB68F-759A-442C-BC57-291E83F1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2042814"/>
            <a:ext cx="4805829" cy="40019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D5745-61E0-4190-A054-F89EE96B6F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C77F2-9F98-4465-A056-11CB2B9B4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4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8AC2-2860-46F1-8FB2-EB124B68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US" dirty="0"/>
              <a:t>Item non-response error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FD39D-EB32-4998-9D7B-1A346E652913}"/>
              </a:ext>
            </a:extLst>
          </p:cNvPr>
          <p:cNvSpPr txBox="1"/>
          <p:nvPr/>
        </p:nvSpPr>
        <p:spPr>
          <a:xfrm>
            <a:off x="7073461" y="2722179"/>
            <a:ext cx="3738621" cy="13066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Item non-response seems to be higher in ad set capital regions. 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Next steps: Investigate age and gender pattern.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87619-4F66-4BDB-8016-2C82BE9C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097086"/>
            <a:ext cx="5148263" cy="383573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EF8C4-8CAD-4964-A712-A94647E4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3973-A49D-48A8-937E-5FCCE6B2B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4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3B48-6FE0-43EE-A1F6-A075F607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05E1F-C115-496E-887A-AD38F7243E82}"/>
              </a:ext>
            </a:extLst>
          </p:cNvPr>
          <p:cNvSpPr txBox="1"/>
          <p:nvPr/>
        </p:nvSpPr>
        <p:spPr>
          <a:xfrm>
            <a:off x="1148898" y="2927346"/>
            <a:ext cx="9760107" cy="2499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400050" indent="-400050" algn="just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sz="1600" dirty="0"/>
              <a:t>Motivation: Data availability and &amp; challenges in data collection </a:t>
            </a:r>
          </a:p>
          <a:p>
            <a:pPr marL="400050" indent="-400050" algn="just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sz="1600" dirty="0"/>
              <a:t>Project overview: The Senegal Demographic Survey </a:t>
            </a:r>
          </a:p>
          <a:p>
            <a:pPr marL="400050" indent="-400050" algn="just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sz="1600" dirty="0"/>
              <a:t>Project 1: Assessing Data Quality in Online Surveys: A Case Study of Facebook Recruitment in Senegal Joint work with: Björn Rohr &amp; Steffen Pötzschke</a:t>
            </a:r>
          </a:p>
          <a:p>
            <a:pPr marL="400050" indent="-400050" algn="just">
              <a:lnSpc>
                <a:spcPts val="2300"/>
              </a:lnSpc>
              <a:spcBef>
                <a:spcPts val="1150"/>
              </a:spcBef>
              <a:buFont typeface="+mj-lt"/>
              <a:buAutoNum type="romanUcPeriod"/>
            </a:pPr>
            <a:r>
              <a:rPr lang="en-US" sz="1600" dirty="0"/>
              <a:t>Project 2: Estimating Fertility Indicators in Low- and Middle-Income Countries: Evidence from a Network Reporting Online Survey in Senegal                                                                       				    Joint work with: Daniela Perrotta, Dennis Feehan &amp; Emilio Zagheni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73294-39EF-4DCB-B670-5A488CCC5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AAD69-970B-4CDF-948B-FD1BDAEAA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3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1991-2133-43CF-9686-2AA8A74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social media Survey Coverage: Network Reporting</a:t>
            </a:r>
          </a:p>
        </p:txBody>
      </p:sp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AAF19630-9793-4A0D-9123-A0F39C73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268" y="2327351"/>
            <a:ext cx="2450592" cy="2450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55543-7D25-4716-AC38-485B0562902B}"/>
              </a:ext>
            </a:extLst>
          </p:cNvPr>
          <p:cNvSpPr txBox="1"/>
          <p:nvPr/>
        </p:nvSpPr>
        <p:spPr>
          <a:xfrm>
            <a:off x="1132140" y="2290857"/>
            <a:ext cx="7609524" cy="3016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/>
              <a:t>Network reporting for hard-to-survey populations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Used to estimate sizes of hard-to-survey populations, e.g. those at risk of HIV/AIDS or the homeless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(Bernard et al., 2010;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Killworth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et al., 1998)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 demographic research, used for estimating mortality rates in settings lacking vital registration systems (Rwanda)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(Feehan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Umubyeyi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et al., 2016)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Used with Facebook survey recruitment to estimate Internet adoption rates across countries (U.S., U.K., Brazil)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(Feehan &amp; Cobb, 2019)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1EE10-C792-4CC1-9654-8945A17D6C9F}"/>
              </a:ext>
            </a:extLst>
          </p:cNvPr>
          <p:cNvSpPr txBox="1"/>
          <p:nvPr/>
        </p:nvSpPr>
        <p:spPr>
          <a:xfrm>
            <a:off x="947738" y="6128951"/>
            <a:ext cx="7793925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Joint work with Daniela Perrotta, Dennis Feehan &amp; Emilio Zagheni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805F-019B-4FA4-A6CA-6D8704A93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26507-86FF-41F2-A090-126AEBF9F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C1991-2133-43CF-9686-2AA8A74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social media Survey Coverage: Network Reporting</a:t>
            </a:r>
          </a:p>
        </p:txBody>
      </p:sp>
      <p:pic>
        <p:nvPicPr>
          <p:cNvPr id="6" name="Graphic 5" descr="Connections">
            <a:extLst>
              <a:ext uri="{FF2B5EF4-FFF2-40B4-BE49-F238E27FC236}">
                <a16:creationId xmlns:a16="http://schemas.microsoft.com/office/drawing/2014/main" id="{AAF19630-9793-4A0D-9123-A0F39C738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9268" y="2327351"/>
            <a:ext cx="2450592" cy="2450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55543-7D25-4716-AC38-485B0562902B}"/>
              </a:ext>
            </a:extLst>
          </p:cNvPr>
          <p:cNvSpPr txBox="1"/>
          <p:nvPr/>
        </p:nvSpPr>
        <p:spPr>
          <a:xfrm>
            <a:off x="1132140" y="2290857"/>
            <a:ext cx="7609524" cy="3016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/>
              <a:t>Network reporting for hard-to-survey populations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Used to estimate sizes of hard-to-survey populations, e.g. those at risk of HIV/AIDS or the homeless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(Bernard et al., 2010;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Killworth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et al., 1998)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 demographic research, used for estimating mortality rates in settings lacking vital registration systems (Rwanda)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(Feehan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Umubyeyi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et al., 2016)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Used with Facebook survey recruitment to estimate Internet adoption rates across countries (U.S., U.K., Brazil)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(Feehan &amp; Cobb (2019)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6D821-7CA2-40F4-9D86-1DD46AC9F9B6}"/>
              </a:ext>
            </a:extLst>
          </p:cNvPr>
          <p:cNvSpPr txBox="1"/>
          <p:nvPr/>
        </p:nvSpPr>
        <p:spPr>
          <a:xfrm>
            <a:off x="947739" y="5475993"/>
            <a:ext cx="10296524" cy="568745"/>
          </a:xfrm>
          <a:prstGeom prst="rect">
            <a:avLst/>
          </a:prstGeom>
          <a:noFill/>
          <a:ln w="28575">
            <a:solidFill>
              <a:srgbClr val="006C66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b="1" dirty="0"/>
              <a:t>Can a network reporting approach help mitigate biases in Facebook-recruited samples, leading to more representative survey results?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9C5D4-239B-4635-9818-566C223CA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E400-9193-4E8F-B963-7E983302C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2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3F37-D6ED-4337-8E13-E767B5E6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6" y="749055"/>
            <a:ext cx="10296524" cy="488413"/>
          </a:xfrm>
        </p:spPr>
        <p:txBody>
          <a:bodyPr/>
          <a:lstStyle/>
          <a:p>
            <a:r>
              <a:rPr lang="en-US" dirty="0"/>
              <a:t>Network reporting in our survey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C12343-9A2A-44C0-AD44-7A95164A96DC}"/>
              </a:ext>
            </a:extLst>
          </p:cNvPr>
          <p:cNvSpPr/>
          <p:nvPr/>
        </p:nvSpPr>
        <p:spPr>
          <a:xfrm>
            <a:off x="1022381" y="2113859"/>
            <a:ext cx="1029652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/>
              <a:t>Network definition: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People with whom respondents had a conversation the previous day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People with whom respondents shared a meal the previous day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F8680F-C641-47B2-9F3A-C9BAE31B989E}"/>
              </a:ext>
            </a:extLst>
          </p:cNvPr>
          <p:cNvSpPr/>
          <p:nvPr/>
        </p:nvSpPr>
        <p:spPr>
          <a:xfrm>
            <a:off x="947737" y="4191896"/>
            <a:ext cx="1662114" cy="912686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Socio-demographic information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83B30C-572A-4781-B37F-38050D090811}"/>
              </a:ext>
            </a:extLst>
          </p:cNvPr>
          <p:cNvSpPr/>
          <p:nvPr/>
        </p:nvSpPr>
        <p:spPr>
          <a:xfrm>
            <a:off x="2881718" y="4375862"/>
            <a:ext cx="1662114" cy="544749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number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children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A4EC98-4ACE-4740-ACDA-E23188CA720A}"/>
              </a:ext>
            </a:extLst>
          </p:cNvPr>
          <p:cNvSpPr/>
          <p:nvPr/>
        </p:nvSpPr>
        <p:spPr>
          <a:xfrm>
            <a:off x="4933149" y="3782332"/>
            <a:ext cx="1662114" cy="710553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186F07-66BD-4020-9D41-473A4A80A285}"/>
              </a:ext>
            </a:extLst>
          </p:cNvPr>
          <p:cNvSpPr/>
          <p:nvPr/>
        </p:nvSpPr>
        <p:spPr>
          <a:xfrm>
            <a:off x="4924275" y="4932434"/>
            <a:ext cx="1662114" cy="710552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1B8C377-2091-4ADB-945D-FB6589655B8F}"/>
              </a:ext>
            </a:extLst>
          </p:cNvPr>
          <p:cNvSpPr/>
          <p:nvPr/>
        </p:nvSpPr>
        <p:spPr>
          <a:xfrm>
            <a:off x="7479553" y="3549466"/>
            <a:ext cx="1475943" cy="710553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contact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969132C-E7BD-4971-B097-4E5F50364F5F}"/>
              </a:ext>
            </a:extLst>
          </p:cNvPr>
          <p:cNvSpPr/>
          <p:nvPr/>
        </p:nvSpPr>
        <p:spPr>
          <a:xfrm>
            <a:off x="7507530" y="4429335"/>
            <a:ext cx="1447967" cy="640886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contact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1BA2BA8-2EA7-475E-9FCA-BD8EEF7F7B93}"/>
              </a:ext>
            </a:extLst>
          </p:cNvPr>
          <p:cNvSpPr/>
          <p:nvPr/>
        </p:nvSpPr>
        <p:spPr>
          <a:xfrm>
            <a:off x="7482789" y="5239538"/>
            <a:ext cx="1497451" cy="640886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contact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9851CA4-24BD-416E-8DDB-571E9BB2B52F}"/>
              </a:ext>
            </a:extLst>
          </p:cNvPr>
          <p:cNvSpPr/>
          <p:nvPr/>
        </p:nvSpPr>
        <p:spPr>
          <a:xfrm>
            <a:off x="9387809" y="4423697"/>
            <a:ext cx="1498492" cy="640887"/>
          </a:xfrm>
          <a:prstGeom prst="roundRect">
            <a:avLst/>
          </a:prstGeom>
          <a:noFill/>
          <a:ln>
            <a:solidFill>
              <a:srgbClr val="006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check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3FF18DC-7E97-410E-B94D-C73D52B0E234}"/>
              </a:ext>
            </a:extLst>
          </p:cNvPr>
          <p:cNvSpPr/>
          <p:nvPr/>
        </p:nvSpPr>
        <p:spPr>
          <a:xfrm>
            <a:off x="6788199" y="3760269"/>
            <a:ext cx="392762" cy="1846301"/>
          </a:xfrm>
          <a:prstGeom prst="rightBrace">
            <a:avLst>
              <a:gd name="adj1" fmla="val 8333"/>
              <a:gd name="adj2" fmla="val 48823"/>
            </a:avLst>
          </a:prstGeom>
          <a:ln>
            <a:solidFill>
              <a:srgbClr val="006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A55145-4109-4DDF-B44F-8B3353421755}"/>
              </a:ext>
            </a:extLst>
          </p:cNvPr>
          <p:cNvCxnSpPr/>
          <p:nvPr/>
        </p:nvCxnSpPr>
        <p:spPr>
          <a:xfrm flipV="1">
            <a:off x="4543832" y="4260019"/>
            <a:ext cx="380443" cy="163678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8CAD9CF-28CD-45B3-B244-761926DE1C92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2609851" y="4648237"/>
            <a:ext cx="271867" cy="2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2D92B3E-5259-46A9-B22C-8853E3651786}"/>
              </a:ext>
            </a:extLst>
          </p:cNvPr>
          <p:cNvCxnSpPr/>
          <p:nvPr/>
        </p:nvCxnSpPr>
        <p:spPr>
          <a:xfrm>
            <a:off x="4543832" y="4920611"/>
            <a:ext cx="380443" cy="143973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E4FF15D-F869-41FF-A2AC-5E0A2469C1CC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 flipV="1">
            <a:off x="8955497" y="4744141"/>
            <a:ext cx="432312" cy="5637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4D4BAE1-FE06-4F7D-9FE9-B2D47A1088C3}"/>
              </a:ext>
            </a:extLst>
          </p:cNvPr>
          <p:cNvCxnSpPr>
            <a:endCxn id="18" idx="0"/>
          </p:cNvCxnSpPr>
          <p:nvPr/>
        </p:nvCxnSpPr>
        <p:spPr>
          <a:xfrm>
            <a:off x="8231513" y="4260019"/>
            <a:ext cx="1" cy="169316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D3DD0C4-36AE-4170-9F6F-7DB09CADD486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8231514" y="5070221"/>
            <a:ext cx="1" cy="169317"/>
          </a:xfrm>
          <a:prstGeom prst="line">
            <a:avLst/>
          </a:prstGeom>
          <a:ln w="19050" cmpd="sng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E154F-3CF3-4F80-9CE1-5AF2A5D8D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A52BE-2DDF-47E9-B828-071BFFCA5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5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F8BD-C3E5-4CD6-A03D-0ADFEDEB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618931"/>
          </a:xfrm>
        </p:spPr>
        <p:txBody>
          <a:bodyPr/>
          <a:lstStyle/>
          <a:p>
            <a:r>
              <a:rPr lang="en-US" dirty="0"/>
              <a:t>Network structure of dataset </a:t>
            </a:r>
          </a:p>
        </p:txBody>
      </p:sp>
      <p:pic>
        <p:nvPicPr>
          <p:cNvPr id="6" name="Graphic 5" descr="Woman">
            <a:extLst>
              <a:ext uri="{FF2B5EF4-FFF2-40B4-BE49-F238E27FC236}">
                <a16:creationId xmlns:a16="http://schemas.microsoft.com/office/drawing/2014/main" id="{9A07871D-4114-4925-980A-E7DA48BCE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946" y="3371579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30235-8C7A-4311-BAFF-D32CE6B73D38}"/>
              </a:ext>
            </a:extLst>
          </p:cNvPr>
          <p:cNvSpPr txBox="1"/>
          <p:nvPr/>
        </p:nvSpPr>
        <p:spPr>
          <a:xfrm>
            <a:off x="1028779" y="5706988"/>
            <a:ext cx="1918262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Respondents N=244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1DCB42-4A87-4AA4-A30D-D430A7E2720C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245605" y="2636701"/>
            <a:ext cx="3171284" cy="910730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41B6D8-C5AA-4FCD-A0E3-D4623FB193C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258457" y="3823218"/>
            <a:ext cx="3158432" cy="11150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C92636-7C39-4B42-9D6B-0E406B0076A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212346" y="4115289"/>
            <a:ext cx="3196840" cy="754563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Woman">
            <a:extLst>
              <a:ext uri="{FF2B5EF4-FFF2-40B4-BE49-F238E27FC236}">
                <a16:creationId xmlns:a16="http://schemas.microsoft.com/office/drawing/2014/main" id="{BA780C62-94E2-495D-99D3-AF6175DBA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6889" y="2179501"/>
            <a:ext cx="914400" cy="914400"/>
          </a:xfrm>
          <a:prstGeom prst="rect">
            <a:avLst/>
          </a:prstGeom>
        </p:spPr>
      </p:pic>
      <p:pic>
        <p:nvPicPr>
          <p:cNvPr id="15" name="Graphic 14" descr="Woman">
            <a:extLst>
              <a:ext uri="{FF2B5EF4-FFF2-40B4-BE49-F238E27FC236}">
                <a16:creationId xmlns:a16="http://schemas.microsoft.com/office/drawing/2014/main" id="{C6CCAF49-FAE6-4B03-9DEE-C90A7D5A4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6889" y="3377168"/>
            <a:ext cx="914400" cy="914400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9FE90A8B-4AAC-49A6-A2BE-44972E720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9186" y="4412652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2E2E0F-7D24-407E-9D83-8C4B0CE31BEF}"/>
              </a:ext>
            </a:extLst>
          </p:cNvPr>
          <p:cNvSpPr txBox="1"/>
          <p:nvPr/>
        </p:nvSpPr>
        <p:spPr>
          <a:xfrm>
            <a:off x="4875625" y="5718512"/>
            <a:ext cx="2440749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Network member N=482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2F6536-DF48-4663-A896-A2BDCF1BE150}"/>
              </a:ext>
            </a:extLst>
          </p:cNvPr>
          <p:cNvCxnSpPr>
            <a:cxnSpLocks/>
          </p:cNvCxnSpPr>
          <p:nvPr/>
        </p:nvCxnSpPr>
        <p:spPr>
          <a:xfrm flipV="1">
            <a:off x="6338992" y="2651155"/>
            <a:ext cx="3371065" cy="1021030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0A01DA-0764-4E11-84AB-5035C6A6E688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331289" y="3447400"/>
            <a:ext cx="3648365" cy="386968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4ECAEB-BECA-4D73-B16A-4009AECA7B2D}"/>
              </a:ext>
            </a:extLst>
          </p:cNvPr>
          <p:cNvCxnSpPr>
            <a:cxnSpLocks/>
          </p:cNvCxnSpPr>
          <p:nvPr/>
        </p:nvCxnSpPr>
        <p:spPr>
          <a:xfrm>
            <a:off x="6338992" y="3972778"/>
            <a:ext cx="3483697" cy="353756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4787DA-FB7B-4B96-9867-FC2B533EE912}"/>
              </a:ext>
            </a:extLst>
          </p:cNvPr>
          <p:cNvCxnSpPr>
            <a:cxnSpLocks/>
          </p:cNvCxnSpPr>
          <p:nvPr/>
        </p:nvCxnSpPr>
        <p:spPr>
          <a:xfrm>
            <a:off x="6338992" y="4145939"/>
            <a:ext cx="3550773" cy="1174601"/>
          </a:xfrm>
          <a:prstGeom prst="straightConnector1">
            <a:avLst/>
          </a:prstGeom>
          <a:ln w="19050" cmpd="sng">
            <a:prstDash val="dash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Child with balloon">
            <a:extLst>
              <a:ext uri="{FF2B5EF4-FFF2-40B4-BE49-F238E27FC236}">
                <a16:creationId xmlns:a16="http://schemas.microsoft.com/office/drawing/2014/main" id="{B35D302A-8738-4846-8500-7A021819C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22689" y="2925205"/>
            <a:ext cx="817313" cy="817313"/>
          </a:xfrm>
          <a:prstGeom prst="rect">
            <a:avLst/>
          </a:prstGeom>
        </p:spPr>
      </p:pic>
      <p:pic>
        <p:nvPicPr>
          <p:cNvPr id="37" name="Graphic 36" descr="Baby crawling">
            <a:extLst>
              <a:ext uri="{FF2B5EF4-FFF2-40B4-BE49-F238E27FC236}">
                <a16:creationId xmlns:a16="http://schemas.microsoft.com/office/drawing/2014/main" id="{3C427AC6-66CF-4802-BD74-7D356C9AA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39769" y="2080824"/>
            <a:ext cx="751457" cy="751457"/>
          </a:xfrm>
          <a:prstGeom prst="rect">
            <a:avLst/>
          </a:prstGeom>
        </p:spPr>
      </p:pic>
      <p:pic>
        <p:nvPicPr>
          <p:cNvPr id="38" name="Graphic 37" descr="Man">
            <a:extLst>
              <a:ext uri="{FF2B5EF4-FFF2-40B4-BE49-F238E27FC236}">
                <a16:creationId xmlns:a16="http://schemas.microsoft.com/office/drawing/2014/main" id="{6DF7F11F-831F-408B-96E8-70192E027E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5414" y="4911670"/>
            <a:ext cx="806843" cy="806843"/>
          </a:xfrm>
          <a:prstGeom prst="rect">
            <a:avLst/>
          </a:prstGeom>
        </p:spPr>
      </p:pic>
      <p:pic>
        <p:nvPicPr>
          <p:cNvPr id="39" name="Graphic 38" descr="Woman">
            <a:extLst>
              <a:ext uri="{FF2B5EF4-FFF2-40B4-BE49-F238E27FC236}">
                <a16:creationId xmlns:a16="http://schemas.microsoft.com/office/drawing/2014/main" id="{435810F3-7E18-4F86-90C1-72EC6737A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5414" y="3939394"/>
            <a:ext cx="817313" cy="8173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0B2E6A3-13C0-4498-8784-C285FF7B90DD}"/>
              </a:ext>
            </a:extLst>
          </p:cNvPr>
          <p:cNvSpPr txBox="1"/>
          <p:nvPr/>
        </p:nvSpPr>
        <p:spPr>
          <a:xfrm>
            <a:off x="8803513" y="5718512"/>
            <a:ext cx="2440750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Reported children N=883 </a:t>
            </a:r>
          </a:p>
        </p:txBody>
      </p:sp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1EE26DAB-2D18-402C-A74C-D004BE6997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4430" y="3377168"/>
            <a:ext cx="914399" cy="9143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26EFA-FCD2-4EBA-9256-35D62EAAA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9315D-1669-4513-BF96-CC23CC717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5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56633-3EDF-4D31-BC3E-77F392ECC325}"/>
              </a:ext>
            </a:extLst>
          </p:cNvPr>
          <p:cNvSpPr txBox="1"/>
          <p:nvPr/>
        </p:nvSpPr>
        <p:spPr>
          <a:xfrm>
            <a:off x="6309969" y="2730884"/>
            <a:ext cx="4741208" cy="26403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en-US" b="1" dirty="0"/>
              <a:t>Do we find a similar representativeness issues as previous research? 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Our sample is also more likely to be male, tertiary-educated, and urban compared to probability-based survey data (Demographic Health Survey 2023)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Smaller gender or educational bias for network members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AB601-33FF-4C3B-B667-E101CD77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812800"/>
            <a:ext cx="10296525" cy="1284288"/>
          </a:xfrm>
        </p:spPr>
        <p:txBody>
          <a:bodyPr/>
          <a:lstStyle/>
          <a:p>
            <a:r>
              <a:rPr lang="en-US" dirty="0"/>
              <a:t>Comparison of the composition of our sample to the Demographic Health survey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300B3-7551-4DBD-8758-4E5FCAF3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097088"/>
            <a:ext cx="4934295" cy="41089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52CE31-DD0C-463D-80C5-6056407AC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B0BE9-95BF-4034-8B80-AB34C5739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01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2118-86AB-4377-B94B-43AF8059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composition of our sample to the Demographic Health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5F4BF-5869-4D47-BA1A-C81F4E1F2832}"/>
              </a:ext>
            </a:extLst>
          </p:cNvPr>
          <p:cNvSpPr txBox="1"/>
          <p:nvPr/>
        </p:nvSpPr>
        <p:spPr>
          <a:xfrm>
            <a:off x="6422950" y="2505536"/>
            <a:ext cx="4644571" cy="10175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Oversample young women (18-29) </a:t>
            </a:r>
          </a:p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Female respondents &amp; network member are more childless than the DHS sample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BA4E6-C0AD-46DC-828F-4E920A62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2097086"/>
            <a:ext cx="5298471" cy="39476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BC47E0-1820-4174-B1E6-1D2AB1EA088E}"/>
              </a:ext>
            </a:extLst>
          </p:cNvPr>
          <p:cNvSpPr/>
          <p:nvPr/>
        </p:nvSpPr>
        <p:spPr>
          <a:xfrm>
            <a:off x="1124465" y="3978876"/>
            <a:ext cx="5121743" cy="149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EC7BF-7C9C-4226-AC30-0A669D450C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8B22-A277-4B91-9336-F2F555AE0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5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2118-86AB-4377-B94B-43AF8059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composition of our sample to the Demographic Health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5F4BF-5869-4D47-BA1A-C81F4E1F2832}"/>
              </a:ext>
            </a:extLst>
          </p:cNvPr>
          <p:cNvSpPr txBox="1"/>
          <p:nvPr/>
        </p:nvSpPr>
        <p:spPr>
          <a:xfrm>
            <a:off x="6422950" y="4104645"/>
            <a:ext cx="4644571" cy="13125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l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More urban population for women and no difference for men 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21% of male and 18% of female network members do not use Facebook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0BA4E6-C0AD-46DC-828F-4E920A62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2097086"/>
            <a:ext cx="5298471" cy="39476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59C85-EEB1-4E4F-98C7-CC5AD077C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A93A8-BF96-40D4-A5F0-0447071C4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1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2118-86AB-4377-B94B-43AF8059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675296"/>
          </a:xfrm>
        </p:spPr>
        <p:txBody>
          <a:bodyPr/>
          <a:lstStyle/>
          <a:p>
            <a:r>
              <a:rPr lang="en-US" dirty="0"/>
              <a:t>Age specific fertility rates for women compared to the Demographic Health survey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88B201-F2FF-4B6C-9EB5-8F559BBEB7E5}"/>
              </a:ext>
            </a:extLst>
          </p:cNvPr>
          <p:cNvSpPr/>
          <p:nvPr/>
        </p:nvSpPr>
        <p:spPr>
          <a:xfrm>
            <a:off x="6586707" y="2375569"/>
            <a:ext cx="4428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General underestimation of fertility in key reproductive age groups (20–34)</a:t>
            </a:r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Substantial overestimation at ages 45–49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Next steps: Explore reporting structure &amp; weighting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F5FBC9-AF2C-46CC-B691-4382145A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9" y="2073803"/>
            <a:ext cx="5329721" cy="3970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DEBCF-1460-4B03-AF0F-C10B8C33C8BC}"/>
              </a:ext>
            </a:extLst>
          </p:cNvPr>
          <p:cNvSpPr txBox="1"/>
          <p:nvPr/>
        </p:nvSpPr>
        <p:spPr>
          <a:xfrm>
            <a:off x="947739" y="1775636"/>
            <a:ext cx="503274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en-US" sz="1600" dirty="0"/>
              <a:t>Unweighted pooled estimates for the years 2018-2023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4854C-41FB-4566-9989-EF3C811D7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0D902-D4C5-4BE3-A071-C3CD9ABA6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2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0FCF-12D5-4921-BDD5-C5BC4EBE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6288AE-D8A7-4AC9-8496-B3D0C6941376}"/>
              </a:ext>
            </a:extLst>
          </p:cNvPr>
          <p:cNvSpPr/>
          <p:nvPr/>
        </p:nvSpPr>
        <p:spPr>
          <a:xfrm>
            <a:off x="1016608" y="2097086"/>
            <a:ext cx="10227653" cy="388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Incentives: </a:t>
            </a:r>
            <a:r>
              <a:rPr lang="en-US" dirty="0"/>
              <a:t>Improve participation in contexts where internet access is expensive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Algorithmic bias: </a:t>
            </a:r>
            <a:r>
              <a:rPr lang="en-US" dirty="0"/>
              <a:t>Targeting accuracy varies substantively by subnational region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Response quality: </a:t>
            </a:r>
            <a:r>
              <a:rPr lang="en-US" dirty="0"/>
              <a:t>More starting and item nonresponse error for capital region, but smaller for drop out error.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Sample composition: </a:t>
            </a:r>
            <a:r>
              <a:rPr lang="en-US" dirty="0"/>
              <a:t>Over-representation of men, tertiary educated, and urban population &amp; Network samples appear less biased for gender and education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Fertility estimation: </a:t>
            </a:r>
            <a:r>
              <a:rPr lang="en-US" dirty="0"/>
              <a:t>General underestimation of fertility with unweighted rates </a:t>
            </a:r>
            <a:r>
              <a:rPr lang="en-US" dirty="0">
                <a:sym typeface="Wingdings" panose="05000000000000000000" pitchFamily="2" charset="2"/>
              </a:rPr>
              <a:t> Weighting</a:t>
            </a:r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78BD3-4E5B-4039-9507-60CB27ECCC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065BF-E94D-4597-9A41-D14538A4D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2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03CFA32-856F-1246-B766-33665787BB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544" b="23928"/>
          <a:stretch/>
        </p:blipFill>
        <p:spPr>
          <a:xfrm>
            <a:off x="1216025" y="2020711"/>
            <a:ext cx="9747249" cy="4086578"/>
          </a:xfrm>
          <a:solidFill>
            <a:srgbClr val="F1F1F1">
              <a:alpha val="60000"/>
            </a:srgbClr>
          </a:solidFill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9A902CE-A951-9349-884E-9C730D9F8A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14" name="Untertitel 6">
            <a:extLst>
              <a:ext uri="{FF2B5EF4-FFF2-40B4-BE49-F238E27FC236}">
                <a16:creationId xmlns:a16="http://schemas.microsoft.com/office/drawing/2014/main" id="{D084D3FC-928A-1747-A9E7-597DCA09984F}"/>
              </a:ext>
            </a:extLst>
          </p:cNvPr>
          <p:cNvSpPr txBox="1">
            <a:spLocks/>
          </p:cNvSpPr>
          <p:nvPr/>
        </p:nvSpPr>
        <p:spPr>
          <a:xfrm>
            <a:off x="4603133" y="3562941"/>
            <a:ext cx="2622769" cy="1472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b="1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6C66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4A5A453-0714-9B49-B700-ACB6D9B38A79}"/>
              </a:ext>
            </a:extLst>
          </p:cNvPr>
          <p:cNvSpPr txBox="1"/>
          <p:nvPr/>
        </p:nvSpPr>
        <p:spPr>
          <a:xfrm>
            <a:off x="1315245" y="3143542"/>
            <a:ext cx="8043358" cy="210826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/>
            <a:r>
              <a:rPr lang="de-DE" b="1" dirty="0">
                <a:solidFill>
                  <a:srgbClr val="006C66"/>
                </a:solidFill>
              </a:rPr>
              <a:t>Jessica Donzowa</a:t>
            </a:r>
          </a:p>
          <a:p>
            <a:pPr lvl="0"/>
            <a:endParaRPr lang="de-DE" sz="900" b="1" dirty="0">
              <a:solidFill>
                <a:srgbClr val="006C66"/>
              </a:solidFill>
            </a:endParaRPr>
          </a:p>
          <a:p>
            <a:pPr lvl="0"/>
            <a:r>
              <a:rPr lang="en-US" dirty="0"/>
              <a:t>Doctoral Researcher</a:t>
            </a:r>
          </a:p>
          <a:p>
            <a:pPr lvl="0"/>
            <a:endParaRPr lang="en-US" sz="600" dirty="0"/>
          </a:p>
          <a:p>
            <a:pPr lvl="0"/>
            <a:r>
              <a:rPr lang="en-US" dirty="0"/>
              <a:t>Department of Digital and Computational Demography | Max Planck Institute for Demographic Research</a:t>
            </a:r>
            <a:endParaRPr lang="de-DE" sz="600" b="1" dirty="0">
              <a:solidFill>
                <a:srgbClr val="006C66"/>
              </a:solidFill>
            </a:endParaRPr>
          </a:p>
          <a:p>
            <a:pPr lvl="0"/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Sociology</a:t>
            </a:r>
            <a:r>
              <a:rPr lang="de-DE" dirty="0"/>
              <a:t> | Bielefeld University </a:t>
            </a:r>
          </a:p>
          <a:p>
            <a:pPr lvl="0"/>
            <a:endParaRPr lang="de-DE" sz="1600" b="1" dirty="0">
              <a:solidFill>
                <a:srgbClr val="006C66"/>
              </a:solidFill>
            </a:endParaRPr>
          </a:p>
          <a:p>
            <a:pPr lvl="0"/>
            <a:endParaRPr lang="de-DE" sz="1600" b="1" dirty="0">
              <a:solidFill>
                <a:srgbClr val="006C6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78C5B-ADE4-4674-8CAB-98B278235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902" y="516833"/>
            <a:ext cx="2346387" cy="1354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B5557-E571-4132-8795-D1D0B11CE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80" y="5071443"/>
            <a:ext cx="618851" cy="526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A13DA-37F2-4E0D-91A0-B1A6564263C0}"/>
              </a:ext>
            </a:extLst>
          </p:cNvPr>
          <p:cNvSpPr txBox="1"/>
          <p:nvPr/>
        </p:nvSpPr>
        <p:spPr>
          <a:xfrm>
            <a:off x="8106285" y="5138134"/>
            <a:ext cx="2439550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300"/>
              </a:lnSpc>
              <a:spcBef>
                <a:spcPts val="1150"/>
              </a:spcBef>
            </a:pPr>
            <a:r>
              <a:rPr lang="en-US" sz="1600" dirty="0"/>
              <a:t>@</a:t>
            </a:r>
            <a:r>
              <a:rPr lang="en-US" sz="1600" dirty="0" err="1"/>
              <a:t>jdonzowa.bsky.social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A3A47-B7CC-44A0-8FC8-9CBFB26C2854}"/>
              </a:ext>
            </a:extLst>
          </p:cNvPr>
          <p:cNvSpPr txBox="1"/>
          <p:nvPr/>
        </p:nvSpPr>
        <p:spPr>
          <a:xfrm>
            <a:off x="2141839" y="5195184"/>
            <a:ext cx="262276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sz="1600" dirty="0"/>
              <a:t>donzowa@demogr.mpg.de</a:t>
            </a:r>
          </a:p>
        </p:txBody>
      </p:sp>
      <p:pic>
        <p:nvPicPr>
          <p:cNvPr id="9" name="Graphic 8" descr="Envelope">
            <a:extLst>
              <a:ext uri="{FF2B5EF4-FFF2-40B4-BE49-F238E27FC236}">
                <a16:creationId xmlns:a16="http://schemas.microsoft.com/office/drawing/2014/main" id="{DBDAF914-DBDE-45E4-9FDB-9277D1724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9892" y="5068798"/>
            <a:ext cx="530868" cy="530868"/>
          </a:xfrm>
          <a:prstGeom prst="rect">
            <a:avLst/>
          </a:prstGeom>
        </p:spPr>
      </p:pic>
      <p:pic>
        <p:nvPicPr>
          <p:cNvPr id="13" name="Picture 2" descr="File:Bluesky Logo.svg">
            <a:extLst>
              <a:ext uri="{FF2B5EF4-FFF2-40B4-BE49-F238E27FC236}">
                <a16:creationId xmlns:a16="http://schemas.microsoft.com/office/drawing/2014/main" id="{60FA9685-9001-416D-ADDA-4BE49BA4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26" y="5068798"/>
            <a:ext cx="547814" cy="4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02C14-1806-4441-88B8-E97673B642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49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B8F4-3705-4C48-9747-4B01315A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679636"/>
          </a:xfrm>
        </p:spPr>
        <p:txBody>
          <a:bodyPr/>
          <a:lstStyle/>
          <a:p>
            <a:r>
              <a:rPr lang="en-US" dirty="0"/>
              <a:t>Data Availability Challenges for Vital Statistics in Sub-Saharan Africa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5C64E-4D68-45CE-9ACE-D72DDB6606E7}"/>
              </a:ext>
            </a:extLst>
          </p:cNvPr>
          <p:cNvSpPr txBox="1"/>
          <p:nvPr/>
        </p:nvSpPr>
        <p:spPr>
          <a:xfrm>
            <a:off x="947739" y="2351419"/>
            <a:ext cx="7438797" cy="36933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Lack of civil registration systems</a:t>
            </a:r>
            <a:r>
              <a:rPr lang="en-US" dirty="0"/>
              <a:t>: Only 44% of births in Africa are registered compared to 98% in Europe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(Civil Registration and Vital Statistics, 2024)</a:t>
            </a:r>
          </a:p>
          <a:p>
            <a:pPr marL="285750" indent="-285750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Slow progress in vital registration expansion: </a:t>
            </a:r>
            <a:r>
              <a:rPr lang="en-US" dirty="0"/>
              <a:t>Between 1980 and 2015, global vital registration coverage increased by only 2.4%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(Mikkelsen et al., 2015)</a:t>
            </a:r>
          </a:p>
          <a:p>
            <a:pPr marL="285750" indent="-285750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Reliance on large-scale surveys</a:t>
            </a:r>
            <a:r>
              <a:rPr lang="en-US" dirty="0"/>
              <a:t>: Countries without registration systems depend on large-scale surveys, which are costly &amp; infrequent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Jerven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2014; Cori et al., 2020)</a:t>
            </a:r>
          </a:p>
          <a:p>
            <a:pPr marL="285750" indent="-285750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Digital solutions for data collection: </a:t>
            </a:r>
            <a:r>
              <a:rPr lang="en-US" dirty="0"/>
              <a:t>Social media-based surveys offer a potential alternative for faster and cost-effective data collection but face coverage challenges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(Zindel, 2023; Kühne &amp; Zindel, 2020)</a:t>
            </a:r>
          </a:p>
        </p:txBody>
      </p:sp>
      <p:pic>
        <p:nvPicPr>
          <p:cNvPr id="11" name="Graphic 10" descr="Africa">
            <a:extLst>
              <a:ext uri="{FF2B5EF4-FFF2-40B4-BE49-F238E27FC236}">
                <a16:creationId xmlns:a16="http://schemas.microsoft.com/office/drawing/2014/main" id="{9811A8EA-11C3-4777-9873-EC29C0EC3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4586" y="2299002"/>
            <a:ext cx="3461718" cy="3461718"/>
          </a:xfrm>
          <a:prstGeom prst="rect">
            <a:avLst/>
          </a:prstGeom>
        </p:spPr>
      </p:pic>
      <p:pic>
        <p:nvPicPr>
          <p:cNvPr id="13" name="Graphic 12" descr="Research">
            <a:extLst>
              <a:ext uri="{FF2B5EF4-FFF2-40B4-BE49-F238E27FC236}">
                <a16:creationId xmlns:a16="http://schemas.microsoft.com/office/drawing/2014/main" id="{296438E0-A34F-4152-B4C0-003370816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1090" y="2760002"/>
            <a:ext cx="1830659" cy="18306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35D4E-9066-41F9-97C5-D63FEC694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BFF60-8B23-40F9-9C28-00D47CABF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3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14D0-1C2D-4651-BA1A-B28644B0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49AEC-2DFF-4471-B57C-93D78AFA3C2D}"/>
              </a:ext>
            </a:extLst>
          </p:cNvPr>
          <p:cNvSpPr txBox="1"/>
          <p:nvPr/>
        </p:nvSpPr>
        <p:spPr>
          <a:xfrm>
            <a:off x="947736" y="2095406"/>
            <a:ext cx="10303737" cy="40626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Bernard, H. R. et al. (Dec. 2010). “Counting Hard-to-Count Populations: The Network Scale-up Method for Public Health”. In: Sexually Transmitted Infections 86.Suppl 2, pp. ii11–ii15.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1368-4973.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10.1136/sti.2010.044446.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Civil registration and vital statistics (2024). </a:t>
            </a:r>
            <a:r>
              <a:rPr lang="en-US" sz="1400" dirty="0" err="1">
                <a:latin typeface="Arial Narrow" panose="020B0606020202030204" pitchFamily="34" charset="0"/>
              </a:rPr>
              <a:t>en</a:t>
            </a:r>
            <a:r>
              <a:rPr lang="en-US" sz="1400" dirty="0">
                <a:latin typeface="Arial Narrow" panose="020B0606020202030204" pitchFamily="34" charset="0"/>
              </a:rPr>
              <a:t>. url: https://www.who.int/news-room/fact- sheets/detail/civil- registration- and- vital- statistics.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Cori, Liliana et al. (Jan. 2020). “Risk Perception and COVID-19”. In: International Journal of Environmental Research and Public Health 17.9, p. 3114.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1660-4601.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10.3390/ijerph17093114.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 Narrow" panose="020B0606020202030204" pitchFamily="34" charset="0"/>
              </a:rPr>
              <a:t>Fatehkia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err="1">
                <a:latin typeface="Arial Narrow" panose="020B0606020202030204" pitchFamily="34" charset="0"/>
              </a:rPr>
              <a:t>Masoomali</a:t>
            </a:r>
            <a:r>
              <a:rPr lang="en-US" sz="1400" dirty="0">
                <a:latin typeface="Arial Narrow" panose="020B0606020202030204" pitchFamily="34" charset="0"/>
              </a:rPr>
              <a:t>, Ridhi Kashyap, and Ingmar Weber (July 2018). “Using Face-book Ad Data to Track the Global Digital Gender Gap”. In: World Development107, pp. 189–209.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0305750X.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10.1016/j.worlddev.2018.03.007.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Feehan, Dennis M. and Curtiss Cobb (Dec. 2019a). “Using an Online Sample to Estimate the Size of an Offline Population”. In: Demography 56.6, pp. 2377–2392.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0070-3370, 1533-7790.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10.1007/s13524-019-00840-z.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Feehan, Dennis M., Aline </a:t>
            </a:r>
            <a:r>
              <a:rPr lang="en-US" sz="1400" dirty="0" err="1">
                <a:latin typeface="Arial Narrow" panose="020B0606020202030204" pitchFamily="34" charset="0"/>
              </a:rPr>
              <a:t>Umubyeyi</a:t>
            </a:r>
            <a:r>
              <a:rPr lang="en-US" sz="1400" dirty="0">
                <a:latin typeface="Arial Narrow" panose="020B0606020202030204" pitchFamily="34" charset="0"/>
              </a:rPr>
              <a:t>, et al. (Apr. 2016). “Quantity Versus Quality: A Survey Experiment to Improve the Network Scale-up Method”. In: Am. </a:t>
            </a:r>
            <a:r>
              <a:rPr lang="en-US" sz="1400" dirty="0" err="1">
                <a:latin typeface="Arial Narrow" panose="020B0606020202030204" pitchFamily="34" charset="0"/>
              </a:rPr>
              <a:t>J.Epidemiol</a:t>
            </a:r>
            <a:r>
              <a:rPr lang="en-US" sz="1400" dirty="0">
                <a:latin typeface="Arial Narrow" panose="020B0606020202030204" pitchFamily="34" charset="0"/>
              </a:rPr>
              <a:t>. 183.8, pp. 747–757.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0002-9262, 1476-6256.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10.1093/</a:t>
            </a:r>
            <a:r>
              <a:rPr lang="en-US" sz="1400" dirty="0" err="1">
                <a:latin typeface="Arial Narrow" panose="020B0606020202030204" pitchFamily="34" charset="0"/>
              </a:rPr>
              <a:t>aje</a:t>
            </a:r>
            <a:r>
              <a:rPr lang="en-US" sz="1400" dirty="0">
                <a:latin typeface="Arial Narrow" panose="020B0606020202030204" pitchFamily="34" charset="0"/>
              </a:rPr>
              <a:t>/kwv287.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 Narrow" panose="020B0606020202030204" pitchFamily="34" charset="0"/>
              </a:rPr>
              <a:t>Jerven</a:t>
            </a:r>
            <a:r>
              <a:rPr lang="en-US" sz="1400" dirty="0">
                <a:latin typeface="Arial Narrow" panose="020B0606020202030204" pitchFamily="34" charset="0"/>
              </a:rPr>
              <a:t>, Morten (2014). “Poor Numbers and What to Do about Them”. In: p. 2.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 Narrow" panose="020B0606020202030204" pitchFamily="34" charset="0"/>
              </a:rPr>
              <a:t>Killworth</a:t>
            </a:r>
            <a:r>
              <a:rPr lang="en-US" sz="1400" dirty="0">
                <a:latin typeface="Arial Narrow" panose="020B0606020202030204" pitchFamily="34" charset="0"/>
              </a:rPr>
              <a:t>, Peter D. et al. (Apr. 1998). “Estimation of Seroprevalence, Rape, and Homelessness in the United States Using a Social Network Approach”. In: </a:t>
            </a:r>
            <a:r>
              <a:rPr lang="en-US" sz="1400" dirty="0" err="1">
                <a:latin typeface="Arial Narrow" panose="020B0606020202030204" pitchFamily="34" charset="0"/>
              </a:rPr>
              <a:t>EvalRev</a:t>
            </a:r>
            <a:r>
              <a:rPr lang="en-US" sz="1400" dirty="0">
                <a:latin typeface="Arial Narrow" panose="020B0606020202030204" pitchFamily="34" charset="0"/>
              </a:rPr>
              <a:t> 22.2, pp. 289–308.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0193-841X, 1552-3926.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10.1177/0193841X9802200205.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Kühne, Simon and Zaza Zindel (Dec. 2020). “Using Facebook and Instagram to Recruit Web Survey Participants: A Step-by-Step Guide and Application”. In: Survey Methods: Insights from the Field (SMIF).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2296-4754.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10.13094/SMIF-2020-00017.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AA001-955A-4FCD-B58B-723D302D1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D1FAC-82E1-4947-9DED-9CE2F969B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0A77-6454-4297-99E2-9F9D7A72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C4185-0E97-4A3D-9BE9-D009CD62984C}"/>
              </a:ext>
            </a:extLst>
          </p:cNvPr>
          <p:cNvSpPr txBox="1"/>
          <p:nvPr/>
        </p:nvSpPr>
        <p:spPr>
          <a:xfrm>
            <a:off x="947734" y="2097086"/>
            <a:ext cx="10296521" cy="369331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 Narrow" panose="020B0606020202030204" pitchFamily="34" charset="0"/>
              </a:rPr>
              <a:t>McGeer</a:t>
            </a:r>
            <a:r>
              <a:rPr lang="en-US" sz="1400" dirty="0">
                <a:latin typeface="Arial Narrow" panose="020B0606020202030204" pitchFamily="34" charset="0"/>
              </a:rPr>
              <a:t>, Caitlyn and Nicole </a:t>
            </a:r>
            <a:r>
              <a:rPr lang="en-US" sz="1400" dirty="0" err="1">
                <a:latin typeface="Arial Narrow" panose="020B0606020202030204" pitchFamily="34" charset="0"/>
              </a:rPr>
              <a:t>Stremlau</a:t>
            </a:r>
            <a:r>
              <a:rPr lang="en-US" sz="1400" dirty="0">
                <a:latin typeface="Arial Narrow" panose="020B0606020202030204" pitchFamily="34" charset="0"/>
              </a:rPr>
              <a:t> (2024). “Researching hate speech online: Exploring the potential and limitations of Facebook as a survey tool in Africa”. </a:t>
            </a:r>
            <a:r>
              <a:rPr lang="en-US" sz="1400" dirty="0" err="1">
                <a:latin typeface="Arial Narrow" panose="020B0606020202030204" pitchFamily="34" charset="0"/>
              </a:rPr>
              <a:t>en</a:t>
            </a:r>
            <a:r>
              <a:rPr lang="en-US" sz="1400" dirty="0">
                <a:latin typeface="Arial Narrow" panose="020B0606020202030204" pitchFamily="34" charset="0"/>
              </a:rPr>
              <a:t>. In: Methodological Innovations 17.3, pp. 172–186.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10.1177/20597991241264838.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Mikkelsen, Lene et al. (Oct. 2015). “A global assessment of civil registration and vital statistics systems: monitoring data quality and progress”. </a:t>
            </a:r>
            <a:r>
              <a:rPr lang="en-US" sz="1400" dirty="0" err="1">
                <a:latin typeface="Arial Narrow" panose="020B0606020202030204" pitchFamily="34" charset="0"/>
              </a:rPr>
              <a:t>en</a:t>
            </a:r>
            <a:r>
              <a:rPr lang="en-US" sz="1400" dirty="0">
                <a:latin typeface="Arial Narrow" panose="020B0606020202030204" pitchFamily="34" charset="0"/>
              </a:rPr>
              <a:t>. In: The Lancet386.10001, pp. 1395–1406. </a:t>
            </a:r>
            <a:r>
              <a:rPr lang="en-US" sz="1400" dirty="0" err="1">
                <a:latin typeface="Arial Narrow" panose="020B0606020202030204" pitchFamily="34" charset="0"/>
              </a:rPr>
              <a:t>issn</a:t>
            </a:r>
            <a:r>
              <a:rPr lang="en-US" sz="1400" dirty="0">
                <a:latin typeface="Arial Narrow" panose="020B0606020202030204" pitchFamily="34" charset="0"/>
              </a:rPr>
              <a:t>: 01406736.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 . 1016 / S0140 - 6736(15 )60171-4.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Pham, Katherine Hoffmann, Francesco Rampazzo, and Leah R. Rosenzweig (Oct.2019). “Online Surveys and Digital Demography in the Developing World: Face-book Users in Kenya”. In: arXiv:1910.03448 [cs].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Rosenzweig, Leah R et al. (Oct. 2020). Survey Sampling in the Global South Using Facebook Advertisements. Preprint. </a:t>
            </a:r>
            <a:r>
              <a:rPr lang="en-US" sz="1400" dirty="0" err="1">
                <a:latin typeface="Arial Narrow" panose="020B0606020202030204" pitchFamily="34" charset="0"/>
              </a:rPr>
              <a:t>SocArXiv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10.31235/osf.io/dka8f.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Rosenzweig, Leah R. and Yang-Yang Zhou (Mar. 2021). “Team and Nation: Sports, Nationalism, and Attitudes Toward Refugees:” in: Comparative Political Studies.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10.1177/0010414021997498.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 Narrow" panose="020B0606020202030204" pitchFamily="34" charset="0"/>
              </a:rPr>
              <a:t>Soehl</a:t>
            </a:r>
            <a:r>
              <a:rPr lang="en-US" sz="1400" dirty="0">
                <a:latin typeface="Arial Narrow" panose="020B0606020202030204" pitchFamily="34" charset="0"/>
              </a:rPr>
              <a:t>, Thomas, </a:t>
            </a:r>
            <a:r>
              <a:rPr lang="en-US" sz="1400" dirty="0" err="1">
                <a:latin typeface="Arial Narrow" panose="020B0606020202030204" pitchFamily="34" charset="0"/>
              </a:rPr>
              <a:t>Zhenxiang</a:t>
            </a:r>
            <a:r>
              <a:rPr lang="en-US" sz="1400" dirty="0">
                <a:latin typeface="Arial Narrow" panose="020B0606020202030204" pitchFamily="34" charset="0"/>
              </a:rPr>
              <a:t> Chen, and Aaron </a:t>
            </a:r>
            <a:r>
              <a:rPr lang="en-US" sz="1400" dirty="0" err="1">
                <a:latin typeface="Arial Narrow" panose="020B0606020202030204" pitchFamily="34" charset="0"/>
              </a:rPr>
              <a:t>Erlich</a:t>
            </a:r>
            <a:r>
              <a:rPr lang="en-US" sz="1400" dirty="0">
                <a:latin typeface="Arial Narrow" panose="020B0606020202030204" pitchFamily="34" charset="0"/>
              </a:rPr>
              <a:t> (July 2024). “Promises and Limits of Using Targeted Social Media Advertising to Sample Global Migrant Populations: Nigerians at Home and Abroad”. </a:t>
            </a:r>
            <a:r>
              <a:rPr lang="en-US" sz="1400" dirty="0" err="1">
                <a:latin typeface="Arial Narrow" panose="020B0606020202030204" pitchFamily="34" charset="0"/>
              </a:rPr>
              <a:t>en</a:t>
            </a:r>
            <a:r>
              <a:rPr lang="en-US" sz="1400" dirty="0">
                <a:latin typeface="Arial Narrow" panose="020B0606020202030204" pitchFamily="34" charset="0"/>
              </a:rPr>
              <a:t>. In: Sociological Methods &amp;Research. Publisher: SAGE Publications Sage CA: Los Angeles, CA.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 .1177/00491241241266634. url: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 Narrow" panose="020B0606020202030204" pitchFamily="34" charset="0"/>
              </a:rPr>
              <a:t>Zindel, Zaza (2023). “Social Media Recruitment in Online Survey Research: A Systematic Literature Review”. </a:t>
            </a:r>
            <a:r>
              <a:rPr lang="en-US" sz="1400" dirty="0" err="1">
                <a:latin typeface="Arial Narrow" panose="020B0606020202030204" pitchFamily="34" charset="0"/>
              </a:rPr>
              <a:t>en</a:t>
            </a:r>
            <a:r>
              <a:rPr lang="en-US" sz="1400" dirty="0">
                <a:latin typeface="Arial Narrow" panose="020B0606020202030204" pitchFamily="34" charset="0"/>
              </a:rPr>
              <a:t>. In: methods, data, analyses 17.2. Artwork Size:42 Pages Publisher: methods, data, analyses, 42 Pages. </a:t>
            </a:r>
            <a:r>
              <a:rPr lang="en-US" sz="1400" dirty="0" err="1">
                <a:latin typeface="Arial Narrow" panose="020B0606020202030204" pitchFamily="34" charset="0"/>
              </a:rPr>
              <a:t>doi</a:t>
            </a:r>
            <a:r>
              <a:rPr lang="en-US" sz="1400" dirty="0">
                <a:latin typeface="Arial Narrow" panose="020B0606020202030204" pitchFamily="34" charset="0"/>
              </a:rPr>
              <a:t>: 10.12758/MDA.2022. 15.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08B61-6DBB-4CC7-863A-F0C61C406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F3176-FAD1-40D3-9B27-AE3C78637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DACE-8BB7-4936-972B-5D28892D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704642"/>
          </a:xfrm>
        </p:spPr>
        <p:txBody>
          <a:bodyPr/>
          <a:lstStyle/>
          <a:p>
            <a:r>
              <a:rPr lang="en-US" dirty="0"/>
              <a:t>Challenges for Facebook Surveys in Sub-Saharan Africa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ACA07-3DBE-4362-8BAD-DA9D98CDFD5E}"/>
              </a:ext>
            </a:extLst>
          </p:cNvPr>
          <p:cNvSpPr txBox="1"/>
          <p:nvPr/>
        </p:nvSpPr>
        <p:spPr>
          <a:xfrm>
            <a:off x="1207818" y="2662427"/>
            <a:ext cx="6986016" cy="29352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Digital gender gap: </a:t>
            </a:r>
            <a:r>
              <a:rPr lang="en-US" dirty="0"/>
              <a:t>Higher Facebook user rates for men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Fatehkia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et al., 2018)</a:t>
            </a:r>
            <a:endParaRPr lang="en-US" b="1" dirty="0"/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Representativeness: </a:t>
            </a:r>
            <a:r>
              <a:rPr lang="en-US" dirty="0"/>
              <a:t>Overrepresentation of men, younger, urban, and highly educated users compared to offline surveys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(Rosenzweig et al., 2020; Rosenzweig et al., 2021; Pham et al., 2019;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McGeer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Stremlau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2024)</a:t>
            </a:r>
          </a:p>
          <a:p>
            <a:pPr marL="285750" indent="-285750">
              <a:lnSpc>
                <a:spcPts val="23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Regional coverage: </a:t>
            </a:r>
            <a:r>
              <a:rPr lang="en-US" dirty="0"/>
              <a:t>Urban users show higher participation and  completion rates than rural user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(Pham et al., 2019;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Soehl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et al., 2024)</a:t>
            </a:r>
          </a:p>
        </p:txBody>
      </p:sp>
      <p:pic>
        <p:nvPicPr>
          <p:cNvPr id="9" name="Graphic 8" descr="Africa">
            <a:extLst>
              <a:ext uri="{FF2B5EF4-FFF2-40B4-BE49-F238E27FC236}">
                <a16:creationId xmlns:a16="http://schemas.microsoft.com/office/drawing/2014/main" id="{401A8EAB-8117-4EFD-A06D-5344BD0FA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0144" y="2290530"/>
            <a:ext cx="3461718" cy="3461718"/>
          </a:xfrm>
          <a:prstGeom prst="rect">
            <a:avLst/>
          </a:prstGeom>
        </p:spPr>
      </p:pic>
      <p:pic>
        <p:nvPicPr>
          <p:cNvPr id="11" name="Graphic 10" descr="Wireless">
            <a:extLst>
              <a:ext uri="{FF2B5EF4-FFF2-40B4-BE49-F238E27FC236}">
                <a16:creationId xmlns:a16="http://schemas.microsoft.com/office/drawing/2014/main" id="{B03C4364-430F-4189-833B-FCEFCB888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8864" y="2734056"/>
            <a:ext cx="1389888" cy="1389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C8CFB-61E4-479E-8BD9-07BBB2482D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2E858-5BBD-49A1-86B0-7B3104A5C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9CBE-FCBD-4978-A3FB-D5115765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743346"/>
          </a:xfrm>
        </p:spPr>
        <p:txBody>
          <a:bodyPr/>
          <a:lstStyle/>
          <a:p>
            <a:r>
              <a:rPr lang="en-US" dirty="0"/>
              <a:t>Project overview: Senegal demographic survey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4C4D2-F057-4760-8E71-BC9A1255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512" y="2246247"/>
            <a:ext cx="2362530" cy="3248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56661-DF93-4A43-A3E6-636EA2C2E7C4}"/>
              </a:ext>
            </a:extLst>
          </p:cNvPr>
          <p:cNvSpPr txBox="1"/>
          <p:nvPr/>
        </p:nvSpPr>
        <p:spPr>
          <a:xfrm>
            <a:off x="1183361" y="2246247"/>
            <a:ext cx="7071639" cy="37902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Recruitment through paid advertisements on Facebook </a:t>
            </a:r>
          </a:p>
          <a:p>
            <a:pPr marL="285750" indent="-285750" algn="just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Target population: 18+ Facebook population in Senegal</a:t>
            </a:r>
          </a:p>
          <a:p>
            <a:pPr marL="285750" indent="-285750" algn="just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Online survey on number of children of respondents and network members  </a:t>
            </a:r>
          </a:p>
          <a:p>
            <a:pPr marL="285750" indent="-285750" algn="just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Goal: Estimate fertility indicator</a:t>
            </a:r>
          </a:p>
          <a:p>
            <a:pPr marL="285750" indent="-285750" algn="just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Comparison data: Population representative data from the 2023 Demographic Health Survey (DHS)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FB6CD-B03E-4297-B42B-CE7500AF0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C1316-A188-4D59-A704-0404A87AB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0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A06A-2D59-4B4C-A264-DA522392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pretest in the capital Dakar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21265-A6D6-46ED-8743-D9FDB8442BF8}"/>
              </a:ext>
            </a:extLst>
          </p:cNvPr>
          <p:cNvSpPr txBox="1"/>
          <p:nvPr/>
        </p:nvSpPr>
        <p:spPr>
          <a:xfrm>
            <a:off x="1154773" y="2264738"/>
            <a:ext cx="3864901" cy="35394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Online survey recruited through advertisements placed on Facebook</a:t>
            </a:r>
          </a:p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Displayed to men and women above 18 years in Dakar, Senegal</a:t>
            </a:r>
          </a:p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Advertisement goal: link clicks</a:t>
            </a:r>
          </a:p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15-02.-18.02.24 (4 days)</a:t>
            </a:r>
          </a:p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358€ spent per campaign </a:t>
            </a:r>
          </a:p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Incentive: Lottery for mobile phone credit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BB0EC-A6A9-4819-96DA-A105ED89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499" y="3020579"/>
            <a:ext cx="2077411" cy="2998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AC70EB-81AB-4240-B1FF-A76DE8D1AF91}"/>
              </a:ext>
            </a:extLst>
          </p:cNvPr>
          <p:cNvSpPr/>
          <p:nvPr/>
        </p:nvSpPr>
        <p:spPr>
          <a:xfrm>
            <a:off x="6877017" y="2180397"/>
            <a:ext cx="305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dirty="0"/>
              <a:t>Two identical campaigns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02996-DAEF-479F-8055-431B14552103}"/>
              </a:ext>
            </a:extLst>
          </p:cNvPr>
          <p:cNvSpPr txBox="1"/>
          <p:nvPr/>
        </p:nvSpPr>
        <p:spPr>
          <a:xfrm>
            <a:off x="6148355" y="2732748"/>
            <a:ext cx="1457325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With incentive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C12B8-BFDD-4CE1-B126-0D7D293900A7}"/>
              </a:ext>
            </a:extLst>
          </p:cNvPr>
          <p:cNvSpPr txBox="1"/>
          <p:nvPr/>
        </p:nvSpPr>
        <p:spPr>
          <a:xfrm>
            <a:off x="8734361" y="2752685"/>
            <a:ext cx="1916717" cy="2678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Without incentive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4C5EB1-00B2-4728-9AF0-18E18EB72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684" y="3020579"/>
            <a:ext cx="2049827" cy="29989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498C8D-C78D-460D-97DC-2FBB17B30312}"/>
              </a:ext>
            </a:extLst>
          </p:cNvPr>
          <p:cNvSpPr txBox="1"/>
          <p:nvPr/>
        </p:nvSpPr>
        <p:spPr>
          <a:xfrm>
            <a:off x="6019800" y="3429000"/>
            <a:ext cx="1895475" cy="370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61EEB-4A7B-4A9C-B2D1-2D35E1A0F626}"/>
              </a:ext>
            </a:extLst>
          </p:cNvPr>
          <p:cNvSpPr txBox="1"/>
          <p:nvPr/>
        </p:nvSpPr>
        <p:spPr>
          <a:xfrm>
            <a:off x="8644685" y="3429000"/>
            <a:ext cx="1972650" cy="370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000" indent="-180000" algn="l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</a:pPr>
            <a:endParaRPr lang="en-US" sz="1600" dirty="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B2D3E-3C97-4952-A611-F36FB3B3F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7F54F-E7F5-4B25-B2C4-5D91AB14C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AF05-0991-45B8-A886-05BA7F0E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 pretest in the capital Dakar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6B3302-1F4A-476D-BCF3-DFA2AAE5C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33471"/>
              </p:ext>
            </p:extLst>
          </p:nvPr>
        </p:nvGraphicFramePr>
        <p:xfrm>
          <a:off x="1277839" y="2345435"/>
          <a:ext cx="9287184" cy="326047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100873">
                  <a:extLst>
                    <a:ext uri="{9D8B030D-6E8A-4147-A177-3AD203B41FA5}">
                      <a16:colId xmlns:a16="http://schemas.microsoft.com/office/drawing/2014/main" val="3781555578"/>
                    </a:ext>
                  </a:extLst>
                </a:gridCol>
                <a:gridCol w="3059151">
                  <a:extLst>
                    <a:ext uri="{9D8B030D-6E8A-4147-A177-3AD203B41FA5}">
                      <a16:colId xmlns:a16="http://schemas.microsoft.com/office/drawing/2014/main" val="2259805724"/>
                    </a:ext>
                  </a:extLst>
                </a:gridCol>
                <a:gridCol w="3127160">
                  <a:extLst>
                    <a:ext uri="{9D8B030D-6E8A-4147-A177-3AD203B41FA5}">
                      <a16:colId xmlns:a16="http://schemas.microsoft.com/office/drawing/2014/main" val="314689560"/>
                    </a:ext>
                  </a:extLst>
                </a:gridCol>
              </a:tblGrid>
              <a:tr h="73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Incentive Campaign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Incentive Campaign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119202"/>
                  </a:ext>
                </a:extLst>
              </a:tr>
              <a:tr h="229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Impressions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1.156.453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1.239.029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317556256"/>
                  </a:ext>
                </a:extLst>
              </a:tr>
              <a:tr h="1513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Reach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595.913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603.380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2269976770"/>
                  </a:ext>
                </a:extLst>
              </a:tr>
              <a:tr h="229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Link clicks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10.179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10.497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3976363410"/>
                  </a:ext>
                </a:extLst>
              </a:tr>
              <a:tr h="172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Unique link clicks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9.288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9.696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2319296795"/>
                  </a:ext>
                </a:extLst>
              </a:tr>
              <a:tr h="679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Started interviews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3583272528"/>
                  </a:ext>
                </a:extLst>
              </a:tr>
              <a:tr h="172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Start rate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1.83%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0.21%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1970094102"/>
                  </a:ext>
                </a:extLst>
              </a:tr>
              <a:tr h="125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Completed interviews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3538062925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Completion rate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80.59%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62.5%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7730" marR="27730" marT="0" marB="0" anchor="ctr"/>
                </a:tc>
                <a:extLst>
                  <a:ext uri="{0D108BD9-81ED-4DB2-BD59-A6C34878D82A}">
                    <a16:rowId xmlns:a16="http://schemas.microsoft.com/office/drawing/2014/main" val="2310529948"/>
                  </a:ext>
                </a:extLst>
              </a:tr>
              <a:tr h="258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Cost per completed interview</a:t>
                      </a:r>
                      <a:endParaRPr lang="en-US" sz="1800" b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29" marR="3612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2.62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29" marR="3612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17.93</a:t>
                      </a:r>
                      <a:endParaRPr lang="en-US" sz="180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129" marR="36129" marT="0" marB="0" anchor="ctr"/>
                </a:tc>
                <a:extLst>
                  <a:ext uri="{0D108BD9-81ED-4DB2-BD59-A6C34878D82A}">
                    <a16:rowId xmlns:a16="http://schemas.microsoft.com/office/drawing/2014/main" val="59023221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9B9A26-4DAA-485E-9826-FC570540D3CE}"/>
              </a:ext>
            </a:extLst>
          </p:cNvPr>
          <p:cNvSpPr/>
          <p:nvPr/>
        </p:nvSpPr>
        <p:spPr>
          <a:xfrm>
            <a:off x="1277839" y="4423144"/>
            <a:ext cx="9287184" cy="1182762"/>
          </a:xfrm>
          <a:prstGeom prst="rect">
            <a:avLst/>
          </a:prstGeom>
          <a:noFill/>
          <a:ln w="38100" cmpd="sng">
            <a:solidFill>
              <a:schemeClr val="tx2"/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3B79DD-16A4-49A1-B0EC-AF9B4344B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EAB13-FCED-4093-B5B5-4F21A2B9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6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9CBE-FCBD-4978-A3FB-D5115765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743346"/>
          </a:xfrm>
        </p:spPr>
        <p:txBody>
          <a:bodyPr/>
          <a:lstStyle/>
          <a:p>
            <a:r>
              <a:rPr lang="en-US" dirty="0"/>
              <a:t>Final Data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4C4D2-F057-4760-8E71-BC9A1255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81" y="2478679"/>
            <a:ext cx="2362530" cy="3248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56661-DF93-4A43-A3E6-636EA2C2E7C4}"/>
              </a:ext>
            </a:extLst>
          </p:cNvPr>
          <p:cNvSpPr txBox="1"/>
          <p:nvPr/>
        </p:nvSpPr>
        <p:spPr>
          <a:xfrm>
            <a:off x="1172729" y="2130871"/>
            <a:ext cx="7071639" cy="39440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Recruited through Facebook advertisements in Senegal in October 2024</a:t>
            </a:r>
          </a:p>
          <a:p>
            <a:pPr marL="285750" indent="-285750" algn="l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Campaign goal: Traffic/ Link clicks</a:t>
            </a:r>
          </a:p>
          <a:p>
            <a:pPr marL="285750" indent="-285750" algn="l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Targeting by region, gender, age (where possible)</a:t>
            </a:r>
          </a:p>
          <a:p>
            <a:pPr marL="285750" indent="-285750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Budget: 4.584 € </a:t>
            </a:r>
          </a:p>
          <a:p>
            <a:pPr marL="285750" indent="-285750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Incentive: Lottery for mobile phone credit </a:t>
            </a:r>
          </a:p>
          <a:p>
            <a:pPr marL="285750" indent="-285750">
              <a:lnSpc>
                <a:spcPct val="150000"/>
              </a:lnSpc>
              <a:spcBef>
                <a:spcPts val="115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5.52 € per started interview (</a:t>
            </a:r>
            <a:r>
              <a:rPr lang="en-US" sz="2000" dirty="0" err="1"/>
              <a:t>n</a:t>
            </a:r>
            <a:r>
              <a:rPr lang="en-US" sz="2000" baseline="-25000" dirty="0" err="1"/>
              <a:t>Respondents</a:t>
            </a:r>
            <a:r>
              <a:rPr lang="en-US" sz="2000" dirty="0"/>
              <a:t>= 830)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F4E0E-B932-4727-B6DA-E769D35F1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FECEA-BE4C-46EF-966F-62595F074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B387-D234-4030-BB19-DBBF7CDC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813262"/>
            <a:ext cx="10296524" cy="505175"/>
          </a:xfrm>
        </p:spPr>
        <p:txBody>
          <a:bodyPr/>
          <a:lstStyle/>
          <a:p>
            <a:r>
              <a:rPr lang="en-US" dirty="0"/>
              <a:t>Facebook Campaign ad set targeting</a:t>
            </a:r>
          </a:p>
        </p:txBody>
      </p:sp>
      <p:sp>
        <p:nvSpPr>
          <p:cNvPr id="4" name="AutoShape 2" descr="http://127.0.0.1:17479/graphics/53137956-2d3b-46ff-9faa-359a1ef17b05.png">
            <a:extLst>
              <a:ext uri="{FF2B5EF4-FFF2-40B4-BE49-F238E27FC236}">
                <a16:creationId xmlns:a16="http://schemas.microsoft.com/office/drawing/2014/main" id="{7C92B0B8-2FE9-4FCC-98FE-F428A77AAC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32766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BD68D-4C95-473F-BCA9-A9DF6B754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46" y="905538"/>
            <a:ext cx="7819861" cy="581770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430641A-86E6-432B-98BB-F21CE7DD5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406983"/>
              </p:ext>
            </p:extLst>
          </p:nvPr>
        </p:nvGraphicFramePr>
        <p:xfrm>
          <a:off x="7240772" y="5130338"/>
          <a:ext cx="400349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475">
                  <a:extLst>
                    <a:ext uri="{9D8B030D-6E8A-4147-A177-3AD203B41FA5}">
                      <a16:colId xmlns:a16="http://schemas.microsoft.com/office/drawing/2014/main" val="1535611034"/>
                    </a:ext>
                  </a:extLst>
                </a:gridCol>
                <a:gridCol w="2281016">
                  <a:extLst>
                    <a:ext uri="{9D8B030D-6E8A-4147-A177-3AD203B41FA5}">
                      <a16:colId xmlns:a16="http://schemas.microsoft.com/office/drawing/2014/main" val="1803238930"/>
                    </a:ext>
                  </a:extLst>
                </a:gridCol>
              </a:tblGrid>
              <a:tr h="47845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Two age groups</a:t>
                      </a:r>
                      <a:endParaRPr lang="en-US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18-33; 34-49 (women)</a:t>
                      </a:r>
                    </a:p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18-36; 37-54 (men)</a:t>
                      </a:r>
                      <a:endParaRPr lang="en-US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23056"/>
                  </a:ext>
                </a:extLst>
              </a:tr>
              <a:tr h="27341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Three age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Narrow" panose="020B0606020202030204" pitchFamily="34" charset="0"/>
                        </a:rPr>
                        <a:t>18-29; 31-41; 42-49 (54)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5336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3FF87-9B7B-420E-9E08-9D237BD66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tabLst>
                <a:tab pos="9775825" algn="r"/>
                <a:tab pos="10226675" algn="r"/>
              </a:tabLst>
            </a:pPr>
            <a:r>
              <a:rPr lang="de-DE"/>
              <a:t>Max Planck Institute for demographic research | Jessica Donzowa |DEMED Webinar| 20.05.2025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25D37-EAE9-4EED-9FAB-077D8715C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0B5760-E5E7-4599-8A10-15F616D96D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59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PG_2020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1-MPIDR-TemplateTalks.pptx" id="{C0D2E4FB-BA3E-4262-AB47-9ED1F735E32C}" vid="{7F99E8A2-E5AC-4FBE-B771-06B5D77FF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2021-MPIDR-TemplateTalks</Template>
  <TotalTime>0</TotalTime>
  <Words>2941</Words>
  <Application>Microsoft Macintosh PowerPoint</Application>
  <PresentationFormat>Widescreen</PresentationFormat>
  <Paragraphs>445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.SF NS Symbols Regular</vt:lpstr>
      <vt:lpstr>Arial</vt:lpstr>
      <vt:lpstr>Arial Narrow</vt:lpstr>
      <vt:lpstr>Calibri</vt:lpstr>
      <vt:lpstr>Symbol</vt:lpstr>
      <vt:lpstr>Wingdings</vt:lpstr>
      <vt:lpstr>Wingdings 3</vt:lpstr>
      <vt:lpstr>MPG_2020</vt:lpstr>
      <vt:lpstr>think-cell Folie</vt:lpstr>
      <vt:lpstr>The Senegal Demographic Survey- Insights from a Facebook recruited survey in Senegal </vt:lpstr>
      <vt:lpstr>structure</vt:lpstr>
      <vt:lpstr>Data Availability Challenges for Vital Statistics in Sub-Saharan Africa</vt:lpstr>
      <vt:lpstr>Challenges for Facebook Surveys in Sub-Saharan Africa</vt:lpstr>
      <vt:lpstr>Project overview: Senegal demographic survey </vt:lpstr>
      <vt:lpstr>Incentive pretest in the capital Dakar</vt:lpstr>
      <vt:lpstr>Incentive pretest in the capital Dakar</vt:lpstr>
      <vt:lpstr>Final Data collection</vt:lpstr>
      <vt:lpstr>Facebook Campaign ad set targeting</vt:lpstr>
      <vt:lpstr>Campaign performance and survey recruitment</vt:lpstr>
      <vt:lpstr>Meta data- Campaign performance by region </vt:lpstr>
      <vt:lpstr>Meta data- Device for link click by region  </vt:lpstr>
      <vt:lpstr>Campaign performance: Targeting accuracy </vt:lpstr>
      <vt:lpstr>Demographic composition of the sample </vt:lpstr>
      <vt:lpstr>Research questions: Regional variation </vt:lpstr>
      <vt:lpstr>Starting ERROR: Gender</vt:lpstr>
      <vt:lpstr>Starting ERROR: Region </vt:lpstr>
      <vt:lpstr>Unit Dropout error </vt:lpstr>
      <vt:lpstr>Item non-response error</vt:lpstr>
      <vt:lpstr>Extending social media Survey Coverage: Network Reporting</vt:lpstr>
      <vt:lpstr>Extending social media Survey Coverage: Network Reporting</vt:lpstr>
      <vt:lpstr>Network reporting in our survey </vt:lpstr>
      <vt:lpstr>Network structure of dataset </vt:lpstr>
      <vt:lpstr>Comparison of the composition of our sample to the Demographic Health survey</vt:lpstr>
      <vt:lpstr>Comparison of the composition of our sample to the Demographic Health survey</vt:lpstr>
      <vt:lpstr>Comparison of the composition of our sample to the Demographic Health survey</vt:lpstr>
      <vt:lpstr>Age specific fertility rates for women compared to the Demographic Health survey</vt:lpstr>
      <vt:lpstr>Take aways</vt:lpstr>
      <vt:lpstr>Thank you for your attention!</vt:lpstr>
      <vt:lpstr>References  </vt:lpstr>
      <vt:lpstr>references</vt:lpstr>
    </vt:vector>
  </TitlesOfParts>
  <Company>Max-Planck-Gesellschaft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LABORATORY_Option A (ABBREVIATION – IF APPLICABLE)</dc:title>
  <dc:creator>Donzowa, Jessica</dc:creator>
  <cp:lastModifiedBy>Aykut Ozturk</cp:lastModifiedBy>
  <cp:revision>356</cp:revision>
  <dcterms:created xsi:type="dcterms:W3CDTF">2023-06-21T08:46:40Z</dcterms:created>
  <dcterms:modified xsi:type="dcterms:W3CDTF">2025-05-22T09:00:28Z</dcterms:modified>
</cp:coreProperties>
</file>