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258" r:id="rId3"/>
    <p:sldId id="260" r:id="rId4"/>
    <p:sldId id="306" r:id="rId5"/>
    <p:sldId id="336" r:id="rId6"/>
    <p:sldId id="337" r:id="rId7"/>
    <p:sldId id="265" r:id="rId8"/>
    <p:sldId id="266" r:id="rId9"/>
    <p:sldId id="267" r:id="rId10"/>
    <p:sldId id="307" r:id="rId11"/>
    <p:sldId id="312" r:id="rId12"/>
    <p:sldId id="308" r:id="rId13"/>
    <p:sldId id="309" r:id="rId14"/>
    <p:sldId id="311" r:id="rId15"/>
    <p:sldId id="314" r:id="rId16"/>
    <p:sldId id="313" r:id="rId17"/>
    <p:sldId id="317" r:id="rId18"/>
    <p:sldId id="318" r:id="rId19"/>
    <p:sldId id="319" r:id="rId20"/>
    <p:sldId id="320" r:id="rId21"/>
    <p:sldId id="322" r:id="rId22"/>
    <p:sldId id="323" r:id="rId23"/>
    <p:sldId id="324" r:id="rId24"/>
    <p:sldId id="325" r:id="rId25"/>
    <p:sldId id="326" r:id="rId26"/>
    <p:sldId id="327" r:id="rId27"/>
    <p:sldId id="328" r:id="rId28"/>
    <p:sldId id="329" r:id="rId29"/>
    <p:sldId id="330" r:id="rId30"/>
    <p:sldId id="332" r:id="rId31"/>
    <p:sldId id="333" r:id="rId32"/>
    <p:sldId id="334" r:id="rId33"/>
    <p:sldId id="335" r:id="rId34"/>
    <p:sldId id="275" r:id="rId35"/>
    <p:sldId id="340" r:id="rId36"/>
    <p:sldId id="341" r:id="rId37"/>
    <p:sldId id="339" r:id="rId38"/>
    <p:sldId id="342" r:id="rId39"/>
    <p:sldId id="301" r:id="rId40"/>
    <p:sldId id="302" r:id="rId41"/>
    <p:sldId id="303" r:id="rId42"/>
    <p:sldId id="304" r:id="rId43"/>
    <p:sldId id="305" r:id="rId44"/>
    <p:sldId id="344" r:id="rId45"/>
    <p:sldId id="345" r:id="rId46"/>
  </p:sldIdLst>
  <p:sldSz cx="14630400" cy="8229600"/>
  <p:notesSz cx="8229600" cy="14630400"/>
  <p:embeddedFontLst>
    <p:embeddedFont>
      <p:font typeface="Cambria Math" panose="02040503050406030204" pitchFamily="18" charset="0"/>
      <p:regular r:id="rId48"/>
    </p:embeddedFont>
    <p:embeddedFont>
      <p:font typeface="DM Sans" pitchFamily="2" charset="0"/>
      <p:regular r:id="rId49"/>
      <p:bold r:id="rId50"/>
      <p:italic r:id="rId51"/>
      <p:boldItalic r:id="rId52"/>
    </p:embeddedFont>
    <p:embeddedFont>
      <p:font typeface="Libre Baskerville" panose="02000000000000000000" pitchFamily="2" charset="0"/>
      <p:regular r:id="rId53"/>
      <p:bold r:id="rId54"/>
      <p:italic r:id="rId55"/>
    </p:embeddedFont>
  </p:embeddedFontLst>
  <p:defaultTextStyle>
    <a:defPPr>
      <a:defRPr lang="en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FF9300"/>
    <a:srgbClr val="D883FF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65"/>
    <p:restoredTop sz="92661"/>
  </p:normalViewPr>
  <p:slideViewPr>
    <p:cSldViewPr snapToGrid="0" snapToObjects="1">
      <p:cViewPr varScale="1">
        <p:scale>
          <a:sx n="51" d="100"/>
          <a:sy n="51" d="100"/>
        </p:scale>
        <p:origin x="100" y="2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8578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2A477-EBB4-9512-5F50-B41A2B7A5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E6E542-B1BE-69E1-A008-58A3A46FEF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CDEF6D-A8AA-7695-73B0-62C5F9DDD9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BBDA42-3C92-18E9-171E-C7C72A11CB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23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FEC65-20BE-0769-3E0B-4F62F0256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01269B-2768-0A5F-D8B3-B5BECFCA9E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1110CE-7B24-17D7-DE8B-D5C3F54761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8BD9AD-D7A3-4DF5-CB1E-50B1BC0178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3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8712D-9F54-7519-8539-F165ED9DA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881C5D-F288-E6BC-ABFB-9D2CA6BD4C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8591A6-6B87-A58D-E2C4-F9A31FB15B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7036CC-446A-C28E-757A-74D2A85667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025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4E966-3A5F-1DAE-57C1-102F3C7AB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5A8661-D4AD-6155-FDEB-0BBBA78D06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655223-D90D-0EF6-319E-EAB7444666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0C124-57DB-7CB7-1954-6CC62DE9A3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542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B411E-8255-0461-E8FC-AC966B936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450876-F07E-58A2-F1A7-748935F926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E1D876-B014-E94A-DF22-7071BF6F92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BD9B54-61F5-D1C7-9937-21F077C513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52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FB807-5183-7D6C-FCE0-553A67E43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CDDD39-0A61-E2F7-F15F-5AADD0ABA8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FDF2FD-E1A6-0CDA-74CF-EDB35ABCED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E24620-15B2-8BF9-FCA4-8905B18B1E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255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C9DBE-4FD3-9844-8F22-A2717BA55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4DD8F9-2459-FF39-16A3-915CFE8CC6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E63CAE-6A37-65A7-111F-4B6E83EFA5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5D2727-582E-6A83-9161-74FB89B322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748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F7D27-1DCB-7ACD-5A00-730CAB7D0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AF8FD5-12FD-14BF-2B73-F9320740BF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6135FE-1DBE-CF67-1475-09E2599BDE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098A1A-2456-D60F-43E1-F6283AE4AC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534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C518D-E793-73B3-BFA2-DE935CB9D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31A6AA-B5CF-1925-76AA-44F19CEC41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AA662F-1520-BFC2-E75B-07714941FA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A7557B-3E6C-B495-EBF3-606DFDCC4F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894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B8D46-068F-1C7E-64C9-E6D283277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ADFA48-A0B0-F990-75A3-91AFAA1EAF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5045E0-493E-51AC-6EFA-3D0FD694D8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B4D194-9D8D-C2EC-4CA3-8F7E66F335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436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1C177-B2FD-2DB3-556B-DD6976CFF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45320B-483F-C04C-B2B1-F9082A7C5D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8B2DCA-3043-8005-EDED-DA417CCABC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The 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primacy effect 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means the questions you ask first influence the answers to subsequent questions.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4A3C3F-951C-0AF8-D63B-3FE340FD68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9566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4AEB2-4D03-C647-4C47-1F6DA2FA2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E2FB0E-23AA-12A3-2D05-552EEFFC1D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068775-EA4E-C548-451D-C797BCC1C8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The </a:t>
            </a:r>
            <a:r>
              <a:rPr lang="en-US" b="1" dirty="0"/>
              <a:t>context effect</a:t>
            </a:r>
            <a:r>
              <a:rPr lang="en-US" dirty="0"/>
              <a:t> means earlier questions shape how later ones are interpreted — not by changing the facts, but by steering participants’ attention and mindset.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F0496C-8E0B-3B9F-D832-62839E79E8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8658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08CC5-7318-D7F8-E44A-053F421C2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6091F8-C296-EBC1-0355-041FC37B34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400C31-CA44-176D-C94B-D8D68631C2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D64A1A-D6C3-1973-B859-06B400233C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703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654FE-A138-E8D6-E0D1-1A6B995AC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418CFD-A882-9767-D559-0838226C15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31EB22-8C2B-BCEA-2DFD-CCD51C799B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53FCCB-CCDB-18B5-14D1-03AF4F1E35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4223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D0487-4829-F7C1-0F49-FE9527785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97967F-CDC0-E2E3-5F98-EE2E26F0E3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19E421-BD79-2D2C-3F2C-5742D57620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2500"/>
              </a:lnSpc>
            </a:pPr>
            <a:r>
              <a:rPr lang="en-US" sz="12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Classic surveys are effective but one-dimensional. They can only ask predetermined questions, are static, and do not interact with the participant.</a:t>
            </a:r>
            <a:endParaRPr lang="en-US" sz="1200" dirty="0"/>
          </a:p>
          <a:p>
            <a:pPr marL="0" indent="0" algn="l">
              <a:lnSpc>
                <a:spcPts val="2500"/>
              </a:lnSpc>
              <a:buNone/>
            </a:pPr>
            <a:r>
              <a:rPr lang="en-US" sz="12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However, as technology and methodology evolve, we can make surveys more dynamic, richer, and more engaging.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EE7AC-BE2E-0C18-94F6-370E9AFC4E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6749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2BC60-F1E0-E5D1-B997-CE66419C9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4E9F63-188A-D3C9-6905-15A08A50FA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4AA5BD-1015-6351-F05B-C1D07A468E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Adaptive surveys display different questions based on the participant's previous answers. This personalizes the survey and improves the experience by skipping irrelevant questions.</a:t>
            </a:r>
            <a:r>
              <a:rPr lang="en-US" sz="1200" b="1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Caution:</a:t>
            </a:r>
            <a:r>
              <a:rPr lang="en-US" sz="120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Excessive branching can complicate the survey flow. </a:t>
            </a:r>
            <a:r>
              <a:rPr lang="en-US" sz="1200" b="1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Caution! </a:t>
            </a:r>
            <a:r>
              <a:rPr lang="en-US" sz="120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Limit branching to a maximum of 2-3 levels.</a:t>
            </a:r>
            <a:endParaRPr lang="en-US" sz="1200" dirty="0"/>
          </a:p>
          <a:p>
            <a:pPr>
              <a:lnSpc>
                <a:spcPts val="2500"/>
              </a:lnSpc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134E0D-1F49-D3E9-1FDF-9F41055EF5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056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D58BE-52AC-5EE4-E31E-765F209FE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D436CC-CFDE-1137-8659-EDF170D72E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F3C0BF-EDE5-7C10-8EF2-7ACDBA211A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2500"/>
              </a:lnSpc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FF0C2E-16CD-8972-7FBB-7B70CD82A2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170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727A8-DEE6-6140-52F5-8984BD9A0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3C0005-87BF-0A8C-CBB4-CDC890D85D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389519-6A24-ABC2-EF31-1A1877B3C3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2500"/>
              </a:lnSpc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3D53F-E825-C277-392B-AE74299007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74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32CB5-571B-56CB-CAA6-EAADCF715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8DB02A-76EB-3738-4385-C7BEAB179E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110982-6F14-558E-64F7-AF7BAAE4BE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2500"/>
              </a:lnSpc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9AE7D-D306-6041-4712-7694C4EDC6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956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55505-39A7-73E6-4ECF-23CE7BBFB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2F59E9-6DE1-09A7-163F-092F334345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37BE64-05B1-5A8C-BD14-4BAED9344F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2500"/>
              </a:lnSpc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C436C1-7B42-698A-DFBA-157C075A30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388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B7CFD-238C-6BC0-611C-7678BEF6A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C99B9C-77E3-42E6-AB8B-8C2333CB48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49D092-07EA-5207-90EF-425C3C80C6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Data Cleaning: Tracing Bad Data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After the survey is collected, the work isn't over—you need to check the quality of the data. </a:t>
            </a:r>
            <a:endParaRPr lang="en-US" sz="1200" dirty="0"/>
          </a:p>
          <a:p>
            <a:pPr>
              <a:lnSpc>
                <a:spcPts val="2500"/>
              </a:lnSpc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441445-2DE4-E8ED-E519-FB2836592A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0092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EAE41-3342-E7F5-DD41-3CE33BEA5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069EC0-3FCF-8409-8E9A-46B4E4651C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3BF471-5D30-EC90-EA26-D29C122EA6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2500"/>
              </a:lnSpc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63BABB-5232-16BC-3A3C-017DC41339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8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260C1-8255-3080-5AD1-85BEF4368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4B49CC-FE25-FBF2-D67B-6A4A7CC5F6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4495AF-7F14-D9D5-FECA-D545F1738F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2500"/>
              </a:lnSpc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D12596-0D10-D27F-51B4-ABB48E5C77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7827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3A99A-0FB1-2C2F-26A7-1E22E7A70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AEC0C7-2B9C-444C-E067-46D0A4DB83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806086-18AB-4F54-977B-798E3044D1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2500"/>
              </a:lnSpc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7B475D-C544-CBE5-5540-6A389825B9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587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29EC6-85E9-B424-85FA-7DBDF5592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9ABE12-D5D5-2F76-0BD4-1C0D6268DC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EB0339-9370-64BB-390B-A347699C92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D1077E-8359-BA5F-9DC3-1EBC880880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71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05194-A1E3-F73F-E762-41C7E2802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E895F7-5994-E15C-4D17-7EA2E9EC6A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BEC44D-36BB-830C-402F-DF3978757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2857D8-0E1E-6ABB-FC32-452CDBB644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189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4082E-B93B-1C55-378B-2F6CC7C65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FF4098-D96C-263B-0B9F-94DE8B609C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B2E38B-67E9-F047-CCDF-97D71ADE9D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8D089B-9AD0-CB36-5951-AF297B3DC2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47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F6016-579A-2DE8-A4A3-2A0D867F7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A4D1D3-A430-280C-933C-96BE095649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B455E3-52ED-781E-A6F8-0308491836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C239F0-B8AB-D6A3-A158-70C9809092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55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5FF72-E8CC-7B21-24CA-0AE0B1E2D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5DA115-0EE2-3CE0-A87F-2640604B4D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02EF5B-9B97-5978-7802-C8DDB1E43C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9C511A-6818-88A3-4BCC-3D96E5460B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5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911EF-C04E-6A53-363F-CD8FEC642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B403D-BDDD-ABC1-37A3-33C6A5F10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A0BDE-6014-0120-F070-A2F14DEA9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91BB6-7F89-77E1-C137-25119C075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28330-A231-C240-1CA2-873F639E2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E343B-6B56-470A-9F51-AB11971032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229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www.gla.ac.uk/myglasgow/it/softwareandonlinetools/qualtrics/" TargetMode="External"/><Relationship Id="rId1" Type="http://schemas.openxmlformats.org/officeDocument/2006/relationships/slideLayout" Target="../slideLayouts/slideLayout5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a.ac.uk/myglasgow/it/training/courseresources/" TargetMode="External"/><Relationship Id="rId2" Type="http://schemas.openxmlformats.org/officeDocument/2006/relationships/hyperlink" Target="https://www.gla.ac.uk/myglasgow/it/training/index.html" TargetMode="Externa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13" Type="http://schemas.openxmlformats.org/officeDocument/2006/relationships/hyperlink" Target="https://www.highheelsinthewilderness.com/" TargetMode="External"/><Relationship Id="rId3" Type="http://schemas.openxmlformats.org/officeDocument/2006/relationships/image" Target="../media/image67.png"/><Relationship Id="rId7" Type="http://schemas.openxmlformats.org/officeDocument/2006/relationships/hyperlink" Target="https://brasilsonoro.com/the-beatles/" TargetMode="External"/><Relationship Id="rId12" Type="http://schemas.openxmlformats.org/officeDocument/2006/relationships/image" Target="../media/image72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0.jpg"/><Relationship Id="rId11" Type="http://schemas.openxmlformats.org/officeDocument/2006/relationships/hyperlink" Target="https://creativecommons.org/licenses/by-nc-nd/3.0/" TargetMode="External"/><Relationship Id="rId5" Type="http://schemas.openxmlformats.org/officeDocument/2006/relationships/image" Target="../media/image69.png"/><Relationship Id="rId10" Type="http://schemas.openxmlformats.org/officeDocument/2006/relationships/hyperlink" Target="https://www.wired.it/scienza/2015/11/03/scienza-dietro-inside-out/" TargetMode="External"/><Relationship Id="rId4" Type="http://schemas.openxmlformats.org/officeDocument/2006/relationships/image" Target="../media/image68.png"/><Relationship Id="rId9" Type="http://schemas.openxmlformats.org/officeDocument/2006/relationships/image" Target="../media/image71.jpeg"/><Relationship Id="rId14" Type="http://schemas.openxmlformats.org/officeDocument/2006/relationships/hyperlink" Target="https://creativecommons.org/licenses/by/3.0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1.xml"/><Relationship Id="rId4" Type="http://schemas.openxmlformats.org/officeDocument/2006/relationships/hyperlink" Target="https://forms.office.com/e/ndd7QgbWDg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2.pn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inkedin.com/in/utkun-ayd&#305;n" TargetMode="External"/><Relationship Id="rId5" Type="http://schemas.openxmlformats.org/officeDocument/2006/relationships/hyperlink" Target="mailto:Utkun.Aydin@glasgow.ac.uk" TargetMode="External"/><Relationship Id="rId4" Type="http://schemas.microsoft.com/office/2007/relationships/hdphoto" Target="../media/hdphoto1.wdp"/><Relationship Id="rId9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9652" y="0"/>
            <a:ext cx="2300748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3238" y="3187065"/>
            <a:ext cx="12388646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850"/>
              </a:lnSpc>
            </a:pP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ea typeface="Libre Baskerville" pitchFamily="34" charset="-122"/>
              <a:cs typeface="Arial" panose="020B0604020202020204" pitchFamily="34" charset="0"/>
            </a:endParaRPr>
          </a:p>
          <a:p>
            <a:pPr algn="ctr">
              <a:lnSpc>
                <a:spcPts val="485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Survey Research Beyond the Checkbox: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Methods, Pitfalls, and Practice</a:t>
            </a:r>
          </a:p>
          <a:p>
            <a:pPr algn="ctr">
              <a:lnSpc>
                <a:spcPts val="4850"/>
              </a:lnSpc>
            </a:pPr>
            <a:endParaRPr lang="en-US" sz="2800" b="1" dirty="0"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Utkun Aydin, PhD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Lecturer in Mathematics Education</a:t>
            </a:r>
          </a:p>
          <a:p>
            <a:pPr algn="ctr"/>
            <a:r>
              <a:rPr lang="en-US" sz="2800" b="0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Open Lectures in Educational Research Methods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pPr algn="ctr">
              <a:lnSpc>
                <a:spcPts val="4850"/>
              </a:lnSpc>
            </a:pPr>
            <a:endParaRPr lang="en-US" sz="2800" b="1" dirty="0">
              <a:latin typeface="DM Sans" pitchFamily="34" charset="0"/>
            </a:endParaRPr>
          </a:p>
          <a:p>
            <a:pPr algn="ctr">
              <a:lnSpc>
                <a:spcPts val="4850"/>
              </a:lnSpc>
            </a:pPr>
            <a:endParaRPr lang="en-US" sz="2800" b="1" dirty="0"/>
          </a:p>
          <a:p>
            <a:pPr marL="0" indent="0" algn="ctr">
              <a:lnSpc>
                <a:spcPts val="4850"/>
              </a:lnSpc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4724876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0321DD19-C9B2-5AA1-975B-6D997FCFC4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5714395" cy="256621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7D6B6-2A4D-E684-F4F2-2B6AC6129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>
            <a:extLst>
              <a:ext uri="{FF2B5EF4-FFF2-40B4-BE49-F238E27FC236}">
                <a16:creationId xmlns:a16="http://schemas.microsoft.com/office/drawing/2014/main" id="{09D71919-52F3-4C05-BD09-BE79AABD1F58}"/>
              </a:ext>
            </a:extLst>
          </p:cNvPr>
          <p:cNvSpPr/>
          <p:nvPr/>
        </p:nvSpPr>
        <p:spPr>
          <a:xfrm>
            <a:off x="373499" y="2002884"/>
            <a:ext cx="5383173" cy="160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Operationalization is the art of transforming 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abstract concepts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into 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measurable variables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3">
            <a:extLst>
              <a:ext uri="{FF2B5EF4-FFF2-40B4-BE49-F238E27FC236}">
                <a16:creationId xmlns:a16="http://schemas.microsoft.com/office/drawing/2014/main" id="{9BCB6B8C-8146-64B3-9AA9-B485DB01580D}"/>
              </a:ext>
            </a:extLst>
          </p:cNvPr>
          <p:cNvSpPr/>
          <p:nvPr/>
        </p:nvSpPr>
        <p:spPr>
          <a:xfrm>
            <a:off x="402193" y="8234482"/>
            <a:ext cx="13826014" cy="15240"/>
          </a:xfrm>
          <a:prstGeom prst="roundRect">
            <a:avLst>
              <a:gd name="adj" fmla="val 277144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en-TR"/>
          </a:p>
        </p:txBody>
      </p:sp>
      <p:sp>
        <p:nvSpPr>
          <p:cNvPr id="14" name="Text 11">
            <a:extLst>
              <a:ext uri="{FF2B5EF4-FFF2-40B4-BE49-F238E27FC236}">
                <a16:creationId xmlns:a16="http://schemas.microsoft.com/office/drawing/2014/main" id="{0E4E929A-AE67-690A-D54D-CB44D6508EA4}"/>
              </a:ext>
            </a:extLst>
          </p:cNvPr>
          <p:cNvSpPr/>
          <p:nvPr/>
        </p:nvSpPr>
        <p:spPr>
          <a:xfrm>
            <a:off x="5844540" y="8140244"/>
            <a:ext cx="150733" cy="188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150"/>
              </a:lnSpc>
              <a:buNone/>
            </a:pPr>
            <a:endParaRPr lang="en-US" sz="1150" dirty="0"/>
          </a:p>
        </p:txBody>
      </p:sp>
      <p:sp>
        <p:nvSpPr>
          <p:cNvPr id="19" name="Text 16">
            <a:extLst>
              <a:ext uri="{FF2B5EF4-FFF2-40B4-BE49-F238E27FC236}">
                <a16:creationId xmlns:a16="http://schemas.microsoft.com/office/drawing/2014/main" id="{2C33CDEE-FFE4-DDB9-4347-B9D17A2960D5}"/>
              </a:ext>
            </a:extLst>
          </p:cNvPr>
          <p:cNvSpPr/>
          <p:nvPr/>
        </p:nvSpPr>
        <p:spPr>
          <a:xfrm>
            <a:off x="8634889" y="8140244"/>
            <a:ext cx="150733" cy="188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150"/>
              </a:lnSpc>
              <a:buNone/>
            </a:pPr>
            <a:endParaRPr lang="en-US" sz="1150" dirty="0"/>
          </a:p>
        </p:txBody>
      </p:sp>
      <p:sp>
        <p:nvSpPr>
          <p:cNvPr id="22" name="Shape 19">
            <a:extLst>
              <a:ext uri="{FF2B5EF4-FFF2-40B4-BE49-F238E27FC236}">
                <a16:creationId xmlns:a16="http://schemas.microsoft.com/office/drawing/2014/main" id="{3E0B742E-3F63-339C-34EE-74909ED24C14}"/>
              </a:ext>
            </a:extLst>
          </p:cNvPr>
          <p:cNvSpPr/>
          <p:nvPr/>
        </p:nvSpPr>
        <p:spPr>
          <a:xfrm>
            <a:off x="11492984" y="8234482"/>
            <a:ext cx="15240" cy="301585"/>
          </a:xfrm>
          <a:prstGeom prst="roundRect">
            <a:avLst>
              <a:gd name="adj" fmla="val 277144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en-TR"/>
          </a:p>
        </p:txBody>
      </p:sp>
      <p:sp>
        <p:nvSpPr>
          <p:cNvPr id="27" name="Text 1">
            <a:extLst>
              <a:ext uri="{FF2B5EF4-FFF2-40B4-BE49-F238E27FC236}">
                <a16:creationId xmlns:a16="http://schemas.microsoft.com/office/drawing/2014/main" id="{CBA74087-450D-A3FA-D518-5FC6F8505EAE}"/>
              </a:ext>
            </a:extLst>
          </p:cNvPr>
          <p:cNvSpPr/>
          <p:nvPr/>
        </p:nvSpPr>
        <p:spPr>
          <a:xfrm>
            <a:off x="2340505" y="207791"/>
            <a:ext cx="10728960" cy="786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algn="ctr"/>
            <a:r>
              <a:rPr lang="en-US" sz="44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What Makes a Great Survey Tick - ✅ </a:t>
            </a:r>
            <a:endParaRPr lang="en-US" sz="4400" b="1" kern="1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0">
            <a:extLst>
              <a:ext uri="{FF2B5EF4-FFF2-40B4-BE49-F238E27FC236}">
                <a16:creationId xmlns:a16="http://schemas.microsoft.com/office/drawing/2014/main" id="{5E8765D2-CE29-3FD7-837E-2C1323AA82DB}"/>
              </a:ext>
            </a:extLst>
          </p:cNvPr>
          <p:cNvSpPr/>
          <p:nvPr/>
        </p:nvSpPr>
        <p:spPr>
          <a:xfrm>
            <a:off x="992148" y="1255284"/>
            <a:ext cx="5199817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2. Operationalization</a:t>
            </a:r>
            <a:endParaRPr lang="en-US" sz="28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1">
            <a:extLst>
              <a:ext uri="{FF2B5EF4-FFF2-40B4-BE49-F238E27FC236}">
                <a16:creationId xmlns:a16="http://schemas.microsoft.com/office/drawing/2014/main" id="{222CBDA7-3E50-91A4-D878-30768A7C0D12}"/>
              </a:ext>
            </a:extLst>
          </p:cNvPr>
          <p:cNvSpPr/>
          <p:nvPr/>
        </p:nvSpPr>
        <p:spPr>
          <a:xfrm>
            <a:off x="373499" y="2415324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Let's say you want to measure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“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student engagement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.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”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How would you make this concept measurable?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 descr="A close-up of a card&#10;&#10;Description automatically generated">
            <a:extLst>
              <a:ext uri="{FF2B5EF4-FFF2-40B4-BE49-F238E27FC236}">
                <a16:creationId xmlns:a16="http://schemas.microsoft.com/office/drawing/2014/main" id="{CA00B175-A76C-01A9-D5A2-FD0E6D966D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946" y="3600114"/>
            <a:ext cx="11374077" cy="2850090"/>
          </a:xfrm>
          <a:prstGeom prst="rect">
            <a:avLst/>
          </a:prstGeom>
        </p:spPr>
      </p:pic>
      <p:sp>
        <p:nvSpPr>
          <p:cNvPr id="33" name="Text 17">
            <a:extLst>
              <a:ext uri="{FF2B5EF4-FFF2-40B4-BE49-F238E27FC236}">
                <a16:creationId xmlns:a16="http://schemas.microsoft.com/office/drawing/2014/main" id="{7629C19D-B273-D5F6-189E-A05E37077E28}"/>
              </a:ext>
            </a:extLst>
          </p:cNvPr>
          <p:cNvSpPr/>
          <p:nvPr/>
        </p:nvSpPr>
        <p:spPr>
          <a:xfrm>
            <a:off x="128337" y="6977684"/>
            <a:ext cx="14341642" cy="3397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 A broad concept is broken down into </a:t>
            </a:r>
            <a:r>
              <a:rPr lang="en-US" sz="2400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multiple dimensions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(e.g., cognitive, emotional and behavioral), 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    and specific, </a:t>
            </a:r>
            <a:r>
              <a:rPr lang="en-US" sz="2400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observable indicators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(e.g., questions/items) are defined for each dimension.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289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F670C-934F-872B-14BA-C9A64610B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>
            <a:extLst>
              <a:ext uri="{FF2B5EF4-FFF2-40B4-BE49-F238E27FC236}">
                <a16:creationId xmlns:a16="http://schemas.microsoft.com/office/drawing/2014/main" id="{21DEDF26-0AD9-E21D-8D3D-7D73D1BB8A81}"/>
              </a:ext>
            </a:extLst>
          </p:cNvPr>
          <p:cNvSpPr/>
          <p:nvPr/>
        </p:nvSpPr>
        <p:spPr>
          <a:xfrm>
            <a:off x="256674" y="2012394"/>
            <a:ext cx="1159844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How questions are asked dramatically affects the answers you receive. </a:t>
            </a:r>
          </a:p>
          <a:p>
            <a:pPr marL="0" indent="0" algn="l">
              <a:lnSpc>
                <a:spcPct val="150000"/>
              </a:lnSpc>
              <a:buNone/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pPr marL="0" indent="0" algn="l">
              <a:lnSpc>
                <a:spcPct val="150000"/>
              </a:lnSpc>
              <a:buNone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Common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mistakes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 to avoid in developing questions/items:</a:t>
            </a:r>
          </a:p>
          <a:p>
            <a:pPr lvl="2">
              <a:lnSpc>
                <a:spcPct val="150000"/>
              </a:lnSpc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pPr lvl="2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❌  Ambiguous </a:t>
            </a:r>
          </a:p>
          <a:p>
            <a:pPr lvl="2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❌  Double-Barreled </a:t>
            </a:r>
          </a:p>
          <a:p>
            <a:pPr lvl="2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❌  Leading</a:t>
            </a:r>
          </a:p>
          <a:p>
            <a:pPr lvl="2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❌  Jargon and Complex Language</a:t>
            </a:r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E8C2398F-7486-BF1E-7B08-23CEDCB2E10D}"/>
              </a:ext>
            </a:extLst>
          </p:cNvPr>
          <p:cNvSpPr/>
          <p:nvPr/>
        </p:nvSpPr>
        <p:spPr>
          <a:xfrm>
            <a:off x="2340505" y="207791"/>
            <a:ext cx="10728960" cy="786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algn="ctr"/>
            <a:r>
              <a:rPr lang="en-US" sz="44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What Makes a Great Survey Tick - ✅ </a:t>
            </a:r>
            <a:endParaRPr lang="en-US" sz="4400" b="1" kern="1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1F115FAD-ED23-CD8B-6A49-C669A99969E0}"/>
              </a:ext>
            </a:extLst>
          </p:cNvPr>
          <p:cNvSpPr/>
          <p:nvPr/>
        </p:nvSpPr>
        <p:spPr>
          <a:xfrm>
            <a:off x="992148" y="1255284"/>
            <a:ext cx="5199817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3. Question Design</a:t>
            </a:r>
            <a:endParaRPr lang="en-US" sz="28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3234662A-36D6-DD9B-D286-70D5D54E7F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6111" y="1110343"/>
            <a:ext cx="4384289" cy="711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958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A4577-C595-6E20-F579-96CEE4AC2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1">
            <a:extLst>
              <a:ext uri="{FF2B5EF4-FFF2-40B4-BE49-F238E27FC236}">
                <a16:creationId xmlns:a16="http://schemas.microsoft.com/office/drawing/2014/main" id="{F14C777E-0E76-A15F-1CDC-02FFEF1C4C0B}"/>
              </a:ext>
            </a:extLst>
          </p:cNvPr>
          <p:cNvSpPr/>
          <p:nvPr/>
        </p:nvSpPr>
        <p:spPr>
          <a:xfrm>
            <a:off x="2340505" y="207791"/>
            <a:ext cx="10728960" cy="786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algn="ctr"/>
            <a:r>
              <a:rPr lang="en-US" sz="44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What Makes a Great Survey Tick - ✅ </a:t>
            </a:r>
            <a:endParaRPr lang="en-US" sz="4400" b="1" kern="1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lose-up of a paper&#10;&#10;Description automatically generated">
            <a:extLst>
              <a:ext uri="{FF2B5EF4-FFF2-40B4-BE49-F238E27FC236}">
                <a16:creationId xmlns:a16="http://schemas.microsoft.com/office/drawing/2014/main" id="{8684BBD7-CA99-5237-9C71-65A2D2363B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430" y="1162785"/>
            <a:ext cx="11071746" cy="3545305"/>
          </a:xfrm>
          <a:prstGeom prst="rect">
            <a:avLst/>
          </a:prstGeom>
        </p:spPr>
      </p:pic>
      <p:pic>
        <p:nvPicPr>
          <p:cNvPr id="3" name="Picture 2" descr="A close-up of a question&#10;&#10;AI-generated content may be incorrect.">
            <a:extLst>
              <a:ext uri="{FF2B5EF4-FFF2-40B4-BE49-F238E27FC236}">
                <a16:creationId xmlns:a16="http://schemas.microsoft.com/office/drawing/2014/main" id="{106238C1-6B15-5B25-A160-78698C9655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429" y="4423814"/>
            <a:ext cx="10830327" cy="376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08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5AE19-94AB-6982-8B78-B119BDEEA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1">
            <a:extLst>
              <a:ext uri="{FF2B5EF4-FFF2-40B4-BE49-F238E27FC236}">
                <a16:creationId xmlns:a16="http://schemas.microsoft.com/office/drawing/2014/main" id="{94089D02-11EE-6CE1-2E34-24CD53D49EFC}"/>
              </a:ext>
            </a:extLst>
          </p:cNvPr>
          <p:cNvSpPr/>
          <p:nvPr/>
        </p:nvSpPr>
        <p:spPr>
          <a:xfrm>
            <a:off x="2340505" y="207791"/>
            <a:ext cx="10728960" cy="786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algn="ctr"/>
            <a:r>
              <a:rPr lang="en-US" sz="44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What Makes a Great Survey Tick - ✅ </a:t>
            </a:r>
            <a:endParaRPr lang="en-US" sz="4400" b="1" kern="1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screenshot of a questionnaire&#10;&#10;Description automatically generated">
            <a:extLst>
              <a:ext uri="{FF2B5EF4-FFF2-40B4-BE49-F238E27FC236}">
                <a16:creationId xmlns:a16="http://schemas.microsoft.com/office/drawing/2014/main" id="{CDFFD65C-571F-D227-AF7B-93E1654384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137" y="1357947"/>
            <a:ext cx="10042358" cy="3562001"/>
          </a:xfrm>
          <a:prstGeom prst="rect">
            <a:avLst/>
          </a:prstGeom>
        </p:spPr>
      </p:pic>
      <p:sp>
        <p:nvSpPr>
          <p:cNvPr id="8" name="Shape 9">
            <a:extLst>
              <a:ext uri="{FF2B5EF4-FFF2-40B4-BE49-F238E27FC236}">
                <a16:creationId xmlns:a16="http://schemas.microsoft.com/office/drawing/2014/main" id="{9FC85D7C-7E7C-3E35-0C2C-9DD5409BA4E9}"/>
              </a:ext>
            </a:extLst>
          </p:cNvPr>
          <p:cNvSpPr/>
          <p:nvPr/>
        </p:nvSpPr>
        <p:spPr>
          <a:xfrm>
            <a:off x="168148" y="5058874"/>
            <a:ext cx="13162841" cy="2957606"/>
          </a:xfrm>
          <a:prstGeom prst="roundRect">
            <a:avLst>
              <a:gd name="adj" fmla="val 7182"/>
            </a:avLst>
          </a:prstGeom>
          <a:solidFill>
            <a:schemeClr val="accent6">
              <a:lumMod val="60000"/>
              <a:lumOff val="40000"/>
            </a:schemeClr>
          </a:solidFill>
          <a:ln/>
        </p:spPr>
        <p:txBody>
          <a:bodyPr/>
          <a:lstStyle/>
          <a:p>
            <a:endParaRPr lang="en-TR"/>
          </a:p>
        </p:txBody>
      </p:sp>
      <p:sp>
        <p:nvSpPr>
          <p:cNvPr id="10" name="Text 10">
            <a:extLst>
              <a:ext uri="{FF2B5EF4-FFF2-40B4-BE49-F238E27FC236}">
                <a16:creationId xmlns:a16="http://schemas.microsoft.com/office/drawing/2014/main" id="{879C83A2-75EA-EB4E-AA64-B6BF9538BA0C}"/>
              </a:ext>
            </a:extLst>
          </p:cNvPr>
          <p:cNvSpPr/>
          <p:nvPr/>
        </p:nvSpPr>
        <p:spPr>
          <a:xfrm>
            <a:off x="962526" y="5312093"/>
            <a:ext cx="1287408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Tip: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 After reading your question, ask yourself, </a:t>
            </a:r>
          </a:p>
          <a:p>
            <a:pPr marL="0" indent="0" algn="l">
              <a:lnSpc>
                <a:spcPct val="150000"/>
              </a:lnSpc>
              <a:buNone/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pPr marL="0" indent="0" algn="l">
              <a:lnSpc>
                <a:spcPct val="150000"/>
              </a:lnSpc>
              <a:buNone/>
            </a:pP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"</a:t>
            </a:r>
            <a:r>
              <a:rPr lang="en-US" sz="2400" b="1" i="1" dirty="0">
                <a:solidFill>
                  <a:srgbClr val="7030A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Does this question encourage me to answer in a particular direction?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" 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If the answer is 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YES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, </a:t>
            </a:r>
            <a:r>
              <a:rPr lang="en-US" sz="2400" b="1" i="1" dirty="0">
                <a:solidFill>
                  <a:srgbClr val="7030A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rephrase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 the question.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350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B267A-D660-A77C-88EF-BA9AD5770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1">
            <a:extLst>
              <a:ext uri="{FF2B5EF4-FFF2-40B4-BE49-F238E27FC236}">
                <a16:creationId xmlns:a16="http://schemas.microsoft.com/office/drawing/2014/main" id="{E23D415C-73C7-AF00-C323-BC265204500D}"/>
              </a:ext>
            </a:extLst>
          </p:cNvPr>
          <p:cNvSpPr/>
          <p:nvPr/>
        </p:nvSpPr>
        <p:spPr>
          <a:xfrm>
            <a:off x="2340505" y="207791"/>
            <a:ext cx="10728960" cy="786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algn="ctr"/>
            <a:r>
              <a:rPr lang="en-US" sz="44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What Makes a Great Survey Tick - ✅ </a:t>
            </a:r>
            <a:endParaRPr lang="en-US" sz="4400" b="1" kern="1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white page with black text&#10;&#10;Description automatically generated">
            <a:extLst>
              <a:ext uri="{FF2B5EF4-FFF2-40B4-BE49-F238E27FC236}">
                <a16:creationId xmlns:a16="http://schemas.microsoft.com/office/drawing/2014/main" id="{80AE519E-4186-3C47-E682-0B16267A22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136" y="1549689"/>
            <a:ext cx="13240833" cy="436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54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E33D0-B228-1BA7-37FB-60B349C3B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>
            <a:extLst>
              <a:ext uri="{FF2B5EF4-FFF2-40B4-BE49-F238E27FC236}">
                <a16:creationId xmlns:a16="http://schemas.microsoft.com/office/drawing/2014/main" id="{9371C4E5-9333-034C-13B0-E29B31B148A5}"/>
              </a:ext>
            </a:extLst>
          </p:cNvPr>
          <p:cNvSpPr/>
          <p:nvPr/>
        </p:nvSpPr>
        <p:spPr>
          <a:xfrm>
            <a:off x="3965615" y="4568675"/>
            <a:ext cx="12123524" cy="45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The question format determines the </a:t>
            </a:r>
            <a:r>
              <a:rPr lang="en-US" sz="24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type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and </a:t>
            </a:r>
            <a:r>
              <a:rPr lang="en-US" sz="24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quality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 of the data you collect.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3">
            <a:extLst>
              <a:ext uri="{FF2B5EF4-FFF2-40B4-BE49-F238E27FC236}">
                <a16:creationId xmlns:a16="http://schemas.microsoft.com/office/drawing/2014/main" id="{BB8FD2D1-D740-3729-C3F0-1D6D76D35838}"/>
              </a:ext>
            </a:extLst>
          </p:cNvPr>
          <p:cNvSpPr/>
          <p:nvPr/>
        </p:nvSpPr>
        <p:spPr>
          <a:xfrm>
            <a:off x="402193" y="8234482"/>
            <a:ext cx="13826014" cy="15240"/>
          </a:xfrm>
          <a:prstGeom prst="roundRect">
            <a:avLst>
              <a:gd name="adj" fmla="val 277144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en-TR"/>
          </a:p>
        </p:txBody>
      </p:sp>
      <p:sp>
        <p:nvSpPr>
          <p:cNvPr id="14" name="Text 11">
            <a:extLst>
              <a:ext uri="{FF2B5EF4-FFF2-40B4-BE49-F238E27FC236}">
                <a16:creationId xmlns:a16="http://schemas.microsoft.com/office/drawing/2014/main" id="{714312B6-DDA7-FBC1-EFFE-C96497E8B841}"/>
              </a:ext>
            </a:extLst>
          </p:cNvPr>
          <p:cNvSpPr/>
          <p:nvPr/>
        </p:nvSpPr>
        <p:spPr>
          <a:xfrm>
            <a:off x="5844540" y="8140244"/>
            <a:ext cx="150733" cy="188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150"/>
              </a:lnSpc>
              <a:buNone/>
            </a:pPr>
            <a:endParaRPr lang="en-US" sz="1150" dirty="0"/>
          </a:p>
        </p:txBody>
      </p:sp>
      <p:sp>
        <p:nvSpPr>
          <p:cNvPr id="19" name="Text 16">
            <a:extLst>
              <a:ext uri="{FF2B5EF4-FFF2-40B4-BE49-F238E27FC236}">
                <a16:creationId xmlns:a16="http://schemas.microsoft.com/office/drawing/2014/main" id="{DC12D071-D808-F514-0BAC-6A58806E2159}"/>
              </a:ext>
            </a:extLst>
          </p:cNvPr>
          <p:cNvSpPr/>
          <p:nvPr/>
        </p:nvSpPr>
        <p:spPr>
          <a:xfrm>
            <a:off x="8634889" y="8140244"/>
            <a:ext cx="150733" cy="188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150"/>
              </a:lnSpc>
              <a:buNone/>
            </a:pPr>
            <a:endParaRPr lang="en-US" sz="1150" dirty="0"/>
          </a:p>
        </p:txBody>
      </p:sp>
      <p:sp>
        <p:nvSpPr>
          <p:cNvPr id="22" name="Shape 19">
            <a:extLst>
              <a:ext uri="{FF2B5EF4-FFF2-40B4-BE49-F238E27FC236}">
                <a16:creationId xmlns:a16="http://schemas.microsoft.com/office/drawing/2014/main" id="{C5537C27-21EC-CFA4-1349-6EA0D36374E6}"/>
              </a:ext>
            </a:extLst>
          </p:cNvPr>
          <p:cNvSpPr/>
          <p:nvPr/>
        </p:nvSpPr>
        <p:spPr>
          <a:xfrm>
            <a:off x="11492984" y="8234482"/>
            <a:ext cx="15240" cy="301585"/>
          </a:xfrm>
          <a:prstGeom prst="roundRect">
            <a:avLst>
              <a:gd name="adj" fmla="val 277144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en-TR"/>
          </a:p>
        </p:txBody>
      </p:sp>
      <p:sp>
        <p:nvSpPr>
          <p:cNvPr id="27" name="Text 1">
            <a:extLst>
              <a:ext uri="{FF2B5EF4-FFF2-40B4-BE49-F238E27FC236}">
                <a16:creationId xmlns:a16="http://schemas.microsoft.com/office/drawing/2014/main" id="{85EA3487-D8D7-964B-D7B1-4B2B6D0928D1}"/>
              </a:ext>
            </a:extLst>
          </p:cNvPr>
          <p:cNvSpPr/>
          <p:nvPr/>
        </p:nvSpPr>
        <p:spPr>
          <a:xfrm>
            <a:off x="2340505" y="207791"/>
            <a:ext cx="10728960" cy="786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algn="ctr"/>
            <a:r>
              <a:rPr lang="en-US" sz="44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What Makes a Great Survey Tick - ✅ </a:t>
            </a:r>
            <a:endParaRPr lang="en-US" sz="4400" b="1" kern="1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0">
            <a:extLst>
              <a:ext uri="{FF2B5EF4-FFF2-40B4-BE49-F238E27FC236}">
                <a16:creationId xmlns:a16="http://schemas.microsoft.com/office/drawing/2014/main" id="{CE120BE0-CB0B-9A28-2E55-5D6878A2B1B8}"/>
              </a:ext>
            </a:extLst>
          </p:cNvPr>
          <p:cNvSpPr/>
          <p:nvPr/>
        </p:nvSpPr>
        <p:spPr>
          <a:xfrm>
            <a:off x="992148" y="1255284"/>
            <a:ext cx="5199817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4. Response Formats</a:t>
            </a:r>
            <a:endParaRPr lang="en-US" sz="28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black and white letter s with text and stars&#10;&#10;Description automatically generated">
            <a:extLst>
              <a:ext uri="{FF2B5EF4-FFF2-40B4-BE49-F238E27FC236}">
                <a16:creationId xmlns:a16="http://schemas.microsoft.com/office/drawing/2014/main" id="{3376239A-34A5-241C-38D5-D4605CB054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94" y="1751417"/>
            <a:ext cx="3592116" cy="584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84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BC36A-3CDF-E68C-2B10-C93800B91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>
            <a:extLst>
              <a:ext uri="{FF2B5EF4-FFF2-40B4-BE49-F238E27FC236}">
                <a16:creationId xmlns:a16="http://schemas.microsoft.com/office/drawing/2014/main" id="{F4E0DFAE-A719-B9AF-EA44-4BEF2FCB25E1}"/>
              </a:ext>
            </a:extLst>
          </p:cNvPr>
          <p:cNvSpPr/>
          <p:nvPr/>
        </p:nvSpPr>
        <p:spPr>
          <a:xfrm>
            <a:off x="553156" y="95131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Likert Scales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7716540C-AA5A-17C6-DFDC-42E65557A361}"/>
              </a:ext>
            </a:extLst>
          </p:cNvPr>
          <p:cNvSpPr/>
          <p:nvPr/>
        </p:nvSpPr>
        <p:spPr>
          <a:xfrm>
            <a:off x="213981" y="1676282"/>
            <a:ext cx="1441641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257300" lvl="2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The most popular format. A 5 or 7-point scale from "Strongly Disagree" to "Strongly Agree". 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Ideal for measuring affective variables (e.g., attitudes, motivation, metacognition, etc.)</a:t>
            </a:r>
          </a:p>
          <a:p>
            <a:pPr marL="0" indent="0" algn="l">
              <a:lnSpc>
                <a:spcPct val="150000"/>
              </a:lnSpc>
              <a:buNone/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“I feel confident using technology in my classroom.”</a:t>
            </a:r>
            <a:b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TR" sz="2400" i="1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(Strongly Disagree – Disagree – Neutral – Agree – Strongly Agree)</a:t>
            </a:r>
            <a:endParaRPr lang="en-US" sz="2400" i="1" dirty="0">
              <a:solidFill>
                <a:srgbClr val="002060"/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pPr marL="0" indent="0" algn="l">
              <a:lnSpc>
                <a:spcPct val="150000"/>
              </a:lnSpc>
              <a:buNone/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50000"/>
              </a:lnSpc>
              <a:buNone/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2">
            <a:extLst>
              <a:ext uri="{FF2B5EF4-FFF2-40B4-BE49-F238E27FC236}">
                <a16:creationId xmlns:a16="http://schemas.microsoft.com/office/drawing/2014/main" id="{C0F138AB-DA1B-C146-0171-65FF5E7997CF}"/>
              </a:ext>
            </a:extLst>
          </p:cNvPr>
          <p:cNvSpPr/>
          <p:nvPr/>
        </p:nvSpPr>
        <p:spPr>
          <a:xfrm>
            <a:off x="553157" y="464953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Semantic Differential</a:t>
            </a:r>
          </a:p>
        </p:txBody>
      </p:sp>
      <p:sp>
        <p:nvSpPr>
          <p:cNvPr id="15" name="Text 3">
            <a:extLst>
              <a:ext uri="{FF2B5EF4-FFF2-40B4-BE49-F238E27FC236}">
                <a16:creationId xmlns:a16="http://schemas.microsoft.com/office/drawing/2014/main" id="{A7D422C1-2ABC-BE70-D0E0-8E1614A65033}"/>
              </a:ext>
            </a:extLst>
          </p:cNvPr>
          <p:cNvSpPr/>
          <p:nvPr/>
        </p:nvSpPr>
        <p:spPr>
          <a:xfrm>
            <a:off x="213981" y="5374504"/>
            <a:ext cx="1441641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257300" lvl="2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A scale between two opposing adjectives. 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Useful in perception and image studies.</a:t>
            </a:r>
          </a:p>
          <a:p>
            <a:pPr marL="0" indent="0" algn="l">
              <a:lnSpc>
                <a:spcPct val="150000"/>
              </a:lnSpc>
              <a:buNone/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“How would you rate your school’s learning environment?”</a:t>
            </a:r>
            <a:b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(Unfriendly 1–2–3–4–5 Friendly)</a:t>
            </a:r>
          </a:p>
        </p:txBody>
      </p:sp>
    </p:spTree>
    <p:extLst>
      <p:ext uri="{BB962C8B-B14F-4D97-AF65-F5344CB8AC3E}">
        <p14:creationId xmlns:p14="http://schemas.microsoft.com/office/powerpoint/2010/main" val="1701353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BA565-1498-E918-2897-5ED34D5AF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>
            <a:extLst>
              <a:ext uri="{FF2B5EF4-FFF2-40B4-BE49-F238E27FC236}">
                <a16:creationId xmlns:a16="http://schemas.microsoft.com/office/drawing/2014/main" id="{E92CC33A-825F-962E-F6FF-8D25353C1DD1}"/>
              </a:ext>
            </a:extLst>
          </p:cNvPr>
          <p:cNvSpPr/>
          <p:nvPr/>
        </p:nvSpPr>
        <p:spPr>
          <a:xfrm>
            <a:off x="553156" y="95131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Ranking Questions</a:t>
            </a: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38FDCA60-C9AE-8E10-A5FD-8EC1E08F4F04}"/>
              </a:ext>
            </a:extLst>
          </p:cNvPr>
          <p:cNvSpPr/>
          <p:nvPr/>
        </p:nvSpPr>
        <p:spPr>
          <a:xfrm>
            <a:off x="213982" y="1676282"/>
            <a:ext cx="1371056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257300" lvl="2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Participants arrange options by priority. 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Effective for understanding preferences and priorities, but cognitive load is high.</a:t>
            </a:r>
          </a:p>
          <a:p>
            <a:pPr marL="0" indent="0" algn="l">
              <a:lnSpc>
                <a:spcPct val="150000"/>
              </a:lnSpc>
              <a:buNone/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“Please rank the following study resources from most to least helpful: 1️⃣ 2️⃣ 3️⃣ 4️⃣"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lvl="6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Textbooks</a:t>
            </a:r>
            <a:b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videos</a:t>
            </a:r>
            <a:b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 feedback</a:t>
            </a:r>
            <a:b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discussions</a:t>
            </a:r>
          </a:p>
          <a:p>
            <a:pPr marL="0" indent="0" algn="l">
              <a:lnSpc>
                <a:spcPct val="150000"/>
              </a:lnSpc>
              <a:buNone/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50000"/>
              </a:lnSpc>
              <a:buNone/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479D0E9-E2C0-462D-DD09-D19FB81CD840}"/>
              </a:ext>
            </a:extLst>
          </p:cNvPr>
          <p:cNvSpPr/>
          <p:nvPr/>
        </p:nvSpPr>
        <p:spPr>
          <a:xfrm>
            <a:off x="2367643" y="4498231"/>
            <a:ext cx="375558" cy="468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AD1B2A7-807F-B775-E5AC-E3AF82F48C96}"/>
              </a:ext>
            </a:extLst>
          </p:cNvPr>
          <p:cNvSpPr/>
          <p:nvPr/>
        </p:nvSpPr>
        <p:spPr>
          <a:xfrm>
            <a:off x="2375807" y="5045646"/>
            <a:ext cx="375558" cy="468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60E16B3-C307-4504-8C62-DEB0B79A0244}"/>
              </a:ext>
            </a:extLst>
          </p:cNvPr>
          <p:cNvSpPr/>
          <p:nvPr/>
        </p:nvSpPr>
        <p:spPr>
          <a:xfrm>
            <a:off x="2375807" y="5579046"/>
            <a:ext cx="375558" cy="468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ABA301C-0F9A-E06B-E937-9E914FD6BDCB}"/>
              </a:ext>
            </a:extLst>
          </p:cNvPr>
          <p:cNvSpPr/>
          <p:nvPr/>
        </p:nvSpPr>
        <p:spPr>
          <a:xfrm>
            <a:off x="2375807" y="6085232"/>
            <a:ext cx="375558" cy="468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290542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8BEEF-92DB-E236-6E8F-9D5D431E8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>
            <a:extLst>
              <a:ext uri="{FF2B5EF4-FFF2-40B4-BE49-F238E27FC236}">
                <a16:creationId xmlns:a16="http://schemas.microsoft.com/office/drawing/2014/main" id="{6BAC8E1C-8FF5-9DB2-9187-7C37CA9D68A3}"/>
              </a:ext>
            </a:extLst>
          </p:cNvPr>
          <p:cNvSpPr/>
          <p:nvPr/>
        </p:nvSpPr>
        <p:spPr>
          <a:xfrm>
            <a:off x="553156" y="95131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Open-ended Questions </a:t>
            </a: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98C9D6C5-F98C-7894-625B-479DB4EF713B}"/>
              </a:ext>
            </a:extLst>
          </p:cNvPr>
          <p:cNvSpPr/>
          <p:nvPr/>
        </p:nvSpPr>
        <p:spPr>
          <a:xfrm>
            <a:off x="213982" y="1676282"/>
            <a:ext cx="1371056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257300" lvl="2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Free-text responses. 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Provides in-depth insights but challenging to analyze. 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Blend qualitative data with quantitative surveys.</a:t>
            </a:r>
          </a:p>
          <a:p>
            <a:pPr lvl="2">
              <a:lnSpc>
                <a:spcPct val="150000"/>
              </a:lnSpc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“What changes would you suggest to make classroom lessons more engaging? Please explain.”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50000"/>
              </a:lnSpc>
              <a:buNone/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hape 9">
            <a:extLst>
              <a:ext uri="{FF2B5EF4-FFF2-40B4-BE49-F238E27FC236}">
                <a16:creationId xmlns:a16="http://schemas.microsoft.com/office/drawing/2014/main" id="{5314F5E6-AF91-71C1-6799-48FF9D5C5A86}"/>
              </a:ext>
            </a:extLst>
          </p:cNvPr>
          <p:cNvSpPr/>
          <p:nvPr/>
        </p:nvSpPr>
        <p:spPr>
          <a:xfrm>
            <a:off x="189919" y="4959173"/>
            <a:ext cx="14015365" cy="2957606"/>
          </a:xfrm>
          <a:prstGeom prst="roundRect">
            <a:avLst>
              <a:gd name="adj" fmla="val 7182"/>
            </a:avLst>
          </a:prstGeom>
          <a:solidFill>
            <a:schemeClr val="accent6">
              <a:lumMod val="60000"/>
              <a:lumOff val="40000"/>
            </a:schemeClr>
          </a:solidFill>
          <a:ln/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4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“PLEASE EXPLAIN.” …….. in other words,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use the survey tool settings to adjust the word limit and indicate this in the question/item stem, if necessary (</a:t>
            </a:r>
            <a:r>
              <a:rPr lang="en-US" sz="24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more than 100 words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This helps make your expectations clear to participants—for instance, that you are asking for suggestions rather than full letters; </a:t>
            </a:r>
            <a:r>
              <a:rPr lang="en-US" sz="2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need to send them by pigeon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</a:t>
            </a:r>
            <a:r>
              <a:rPr lang="en-US" sz="24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s……..u……..g……..g…..e……..s……t…..</a:t>
            </a:r>
            <a:r>
              <a:rPr lang="en-US" sz="24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…..o…..n</a:t>
            </a:r>
          </a:p>
        </p:txBody>
      </p:sp>
      <p:pic>
        <p:nvPicPr>
          <p:cNvPr id="6" name="Graphic 5" descr="Dove outline">
            <a:extLst>
              <a:ext uri="{FF2B5EF4-FFF2-40B4-BE49-F238E27FC236}">
                <a16:creationId xmlns:a16="http://schemas.microsoft.com/office/drawing/2014/main" id="{BDAD2FBC-6DAB-9850-00D4-7162AF78F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78969" y="7234989"/>
            <a:ext cx="914400" cy="914400"/>
          </a:xfrm>
          <a:prstGeom prst="rect">
            <a:avLst/>
          </a:prstGeom>
        </p:spPr>
      </p:pic>
      <p:pic>
        <p:nvPicPr>
          <p:cNvPr id="7" name="Graphic 6" descr="Dove outline">
            <a:extLst>
              <a:ext uri="{FF2B5EF4-FFF2-40B4-BE49-F238E27FC236}">
                <a16:creationId xmlns:a16="http://schemas.microsoft.com/office/drawing/2014/main" id="{79A6A07F-B5CA-ECDC-C4AD-0FAFCDCB4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526081" y="43687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472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BCE5C-D07B-A3EA-6B64-FFBE70C78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>
            <a:extLst>
              <a:ext uri="{FF2B5EF4-FFF2-40B4-BE49-F238E27FC236}">
                <a16:creationId xmlns:a16="http://schemas.microsoft.com/office/drawing/2014/main" id="{27D7A7E8-BE81-E4ED-C3D8-823ECBBFEE0A}"/>
              </a:ext>
            </a:extLst>
          </p:cNvPr>
          <p:cNvSpPr/>
          <p:nvPr/>
        </p:nvSpPr>
        <p:spPr>
          <a:xfrm>
            <a:off x="128337" y="1595065"/>
            <a:ext cx="14502063" cy="30731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en-US" sz="24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Sampling Bias 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“We surveyed 10 people from our group chat.” ≠ representative sample.</a:t>
            </a:r>
          </a:p>
          <a:p>
            <a:pPr algn="l">
              <a:lnSpc>
                <a:spcPct val="150000"/>
              </a:lnSpc>
            </a:pPr>
            <a:endParaRPr lang="en-US" sz="2400" i="1" dirty="0">
              <a:solidFill>
                <a:srgbClr val="002060"/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pPr marL="800100" lvl="1" indent="-342900">
              <a:lnSpc>
                <a:spcPts val="1800"/>
              </a:lnSpc>
              <a:buSzPct val="100000"/>
              <a:buFontTx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Homogeneity: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 Everyone in your group chat likely thinks similarly to you.</a:t>
            </a:r>
          </a:p>
          <a:p>
            <a:pPr lvl="1">
              <a:lnSpc>
                <a:spcPts val="1800"/>
              </a:lnSpc>
              <a:buSzPct val="100000"/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pPr lvl="1">
              <a:lnSpc>
                <a:spcPts val="1800"/>
              </a:lnSpc>
              <a:buSzPct val="100000"/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ts val="1800"/>
              </a:lnSpc>
              <a:buSzPct val="100000"/>
              <a:buFontTx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Small Sample Size: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 10 people do not yield statistically significant results.</a:t>
            </a:r>
          </a:p>
          <a:p>
            <a:pPr lvl="1">
              <a:lnSpc>
                <a:spcPts val="1800"/>
              </a:lnSpc>
              <a:buSzPct val="100000"/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pPr lvl="1">
              <a:lnSpc>
                <a:spcPts val="1800"/>
              </a:lnSpc>
              <a:buSzPct val="100000"/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ts val="1800"/>
              </a:lnSpc>
              <a:buSzPct val="10000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Generalization Issue: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 The opinions of these 10 people do not represent your entire target audience.</a:t>
            </a:r>
          </a:p>
          <a:p>
            <a:pPr marL="800100" lvl="1" indent="-342900">
              <a:lnSpc>
                <a:spcPts val="1800"/>
              </a:lnSpc>
              <a:buSzPct val="100000"/>
              <a:buChar char="•"/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pPr lvl="1">
              <a:lnSpc>
                <a:spcPts val="1800"/>
              </a:lnSpc>
              <a:buSzPct val="100000"/>
            </a:pP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pPr marL="800100" lvl="1" indent="-342900">
              <a:lnSpc>
                <a:spcPts val="1800"/>
              </a:lnSpc>
              <a:buSzPct val="100000"/>
              <a:buFont typeface="Wingdings" pitchFamily="2" charset="2"/>
              <a:buChar char="v"/>
            </a:pP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Useful Strategies: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Random, stratified, convenience, and snowball strategies.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50000"/>
              </a:lnSpc>
              <a:buNone/>
            </a:pPr>
            <a:endParaRPr lang="en-US" sz="2400" i="1" dirty="0">
              <a:solidFill>
                <a:srgbClr val="002060"/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pPr marL="0" indent="0" algn="l">
              <a:lnSpc>
                <a:spcPct val="150000"/>
              </a:lnSpc>
              <a:buNone/>
            </a:pPr>
            <a:endParaRPr lang="en-US" sz="2400" i="1" dirty="0">
              <a:solidFill>
                <a:srgbClr val="002060"/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pPr marL="0" indent="0" algn="l">
              <a:lnSpc>
                <a:spcPct val="150000"/>
              </a:lnSpc>
              <a:buNone/>
            </a:pPr>
            <a:endParaRPr lang="en-US" sz="2400" i="1" dirty="0">
              <a:solidFill>
                <a:srgbClr val="002060"/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pPr marL="0" indent="0" algn="l">
              <a:lnSpc>
                <a:spcPct val="150000"/>
              </a:lnSpc>
              <a:buNone/>
            </a:pPr>
            <a:endParaRPr lang="en-US" sz="2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1224AE0A-FEEF-BFF6-852B-A1B541E844E3}"/>
              </a:ext>
            </a:extLst>
          </p:cNvPr>
          <p:cNvSpPr/>
          <p:nvPr/>
        </p:nvSpPr>
        <p:spPr>
          <a:xfrm>
            <a:off x="1058779" y="207791"/>
            <a:ext cx="12010686" cy="786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algn="ctr"/>
            <a:r>
              <a:rPr lang="en-US" sz="44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Avoiding the Traps: Common Pitfalls - </a:t>
            </a:r>
            <a:r>
              <a:rPr lang="en-US" sz="4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🪤</a:t>
            </a:r>
            <a:r>
              <a:rPr lang="en-US" sz="44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endParaRPr lang="en-US" sz="4400" b="1" kern="1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61A5F419-39C3-0E15-71EB-6FA45C77C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0561" y="4659409"/>
            <a:ext cx="1999839" cy="2329219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5743DDC9-1B94-7510-4362-64E11FE6A0E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337" y="5281198"/>
            <a:ext cx="12502224" cy="274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91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49012" y="1155700"/>
            <a:ext cx="4665583" cy="596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4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OUTLINE</a:t>
            </a:r>
            <a:endParaRPr lang="en-US" sz="48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1"/>
              <p:cNvSpPr/>
              <p:nvPr/>
            </p:nvSpPr>
            <p:spPr>
              <a:xfrm>
                <a:off x="342900" y="2743199"/>
                <a:ext cx="11239500" cy="5055079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457200"/>
                <a:r>
                  <a:rPr lang="en-US" sz="2400" b="1" kern="100" dirty="0">
                    <a:solidFill>
                      <a:schemeClr val="accent4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PART 1: BUILDING BLOCKS OF EFFECTIVE SURVEYS</a:t>
                </a:r>
              </a:p>
              <a:p>
                <a:pPr marL="457200"/>
                <a:endParaRPr lang="en-US" sz="2400" b="1" kern="10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800100" indent="-342900">
                  <a:buFont typeface="Wingdings" pitchFamily="2" charset="2"/>
                  <a:buChar char="ü"/>
                </a:pPr>
                <a:r>
                  <a:rPr lang="en-US" sz="2400" kern="100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Why Surveys Still Matter - ❓</a:t>
                </a:r>
                <a:endParaRPr lang="en-US" sz="2400" kern="100" dirty="0">
                  <a:solidFill>
                    <a:srgbClr val="002060"/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800100" indent="-342900">
                  <a:buFont typeface="Wingdings" pitchFamily="2" charset="2"/>
                  <a:buChar char="ü"/>
                </a:pPr>
                <a:r>
                  <a:rPr lang="en-US" sz="2400" kern="100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What Makes a Great Survey Tick - </a:t>
                </a:r>
                <a14:m>
                  <m:oMath xmlns:m="http://schemas.openxmlformats.org/officeDocument/2006/math">
                    <m:r>
                      <a:rPr lang="tr-TR" sz="2400" b="0" i="1" kern="10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Arial" panose="020B0604020202020204" pitchFamily="34" charset="0"/>
                      </a:rPr>
                      <m:t>✅</m:t>
                    </m:r>
                  </m:oMath>
                </a14:m>
                <a:endParaRPr lang="en-US" sz="2400" kern="100" dirty="0">
                  <a:solidFill>
                    <a:srgbClr val="002060"/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800100" indent="-342900">
                  <a:buFont typeface="Wingdings" pitchFamily="2" charset="2"/>
                  <a:buChar char="ü"/>
                </a:pPr>
                <a:r>
                  <a:rPr lang="en-US" sz="2400" kern="100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Avoiding the Traps: Common Pitfalls - 🪤</a:t>
                </a:r>
                <a:endParaRPr lang="en-US" sz="2400" kern="100" dirty="0">
                  <a:solidFill>
                    <a:srgbClr val="002060"/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800100" indent="-342900">
                  <a:buFont typeface="Wingdings" pitchFamily="2" charset="2"/>
                  <a:buChar char="ü"/>
                </a:pPr>
                <a:r>
                  <a:rPr lang="en-US" sz="2400" kern="100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Beyond Simple Responses: Designing for Deeper Insight - 🧠</a:t>
                </a:r>
                <a:endParaRPr lang="en-US" sz="2400" kern="100" dirty="0">
                  <a:solidFill>
                    <a:srgbClr val="002060"/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800100" indent="-342900">
                  <a:buFont typeface="Wingdings" pitchFamily="2" charset="2"/>
                  <a:buChar char="ü"/>
                </a:pPr>
                <a:r>
                  <a:rPr lang="en-US" sz="2400" kern="100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Doing It Right: Ethics, Integrity, and Data Quality - 👍</a:t>
                </a:r>
              </a:p>
              <a:p>
                <a:pPr marL="800100" indent="-342900">
                  <a:buFont typeface="Wingdings" pitchFamily="2" charset="2"/>
                  <a:buChar char="ü"/>
                </a:pPr>
                <a:r>
                  <a:rPr lang="en-US" sz="2400" kern="100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Note to Self: Technical Information - 👾</a:t>
                </a:r>
              </a:p>
              <a:p>
                <a:pPr marL="457200"/>
                <a:endParaRPr lang="en-US" sz="2400" b="1" kern="10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457200"/>
                <a:endParaRPr lang="en-US" sz="2400" b="1" kern="100" dirty="0">
                  <a:solidFill>
                    <a:srgbClr val="002060"/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457200"/>
                <a:r>
                  <a:rPr lang="en-US" sz="2400" b="1" kern="100" dirty="0">
                    <a:solidFill>
                      <a:schemeClr val="accent4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PART 2: PRACTICAL EXERCISE</a:t>
                </a:r>
              </a:p>
              <a:p>
                <a:pPr marL="457200"/>
                <a:endParaRPr lang="en-US" sz="2400" b="1" kern="10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  <a:p>
                <a:pPr marL="800100" indent="-342900">
                  <a:buFont typeface="Wingdings" pitchFamily="2" charset="2"/>
                  <a:buChar char="ü"/>
                </a:pPr>
                <a:r>
                  <a:rPr lang="en-US" sz="2400" kern="100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Developing Your Survey: Crafting and Refining Questions - 📝</a:t>
                </a:r>
              </a:p>
            </p:txBody>
          </p:sp>
        </mc:Choice>
        <mc:Fallback xmlns="">
          <p:sp>
            <p:nvSpPr>
              <p:cNvPr id="3" name="Text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" y="2743199"/>
                <a:ext cx="11239500" cy="5055079"/>
              </a:xfrm>
              <a:prstGeom prst="rect">
                <a:avLst/>
              </a:prstGeom>
              <a:blipFill>
                <a:blip r:embed="rId3"/>
                <a:stretch>
                  <a:fillRect t="-2010"/>
                </a:stretch>
              </a:blipFill>
              <a:ln/>
            </p:spPr>
            <p:txBody>
              <a:bodyPr/>
              <a:lstStyle/>
              <a:p>
                <a:r>
                  <a:rPr lang="en-T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3832" y="5273754"/>
            <a:ext cx="4926568" cy="295584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08559-0409-EFAE-6801-E50B4A37E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>
            <a:extLst>
              <a:ext uri="{FF2B5EF4-FFF2-40B4-BE49-F238E27FC236}">
                <a16:creationId xmlns:a16="http://schemas.microsoft.com/office/drawing/2014/main" id="{021535B1-2AD3-6D1B-906B-9B4F1A7FF74B}"/>
              </a:ext>
            </a:extLst>
          </p:cNvPr>
          <p:cNvSpPr/>
          <p:nvPr/>
        </p:nvSpPr>
        <p:spPr>
          <a:xfrm>
            <a:off x="1058779" y="207791"/>
            <a:ext cx="12010686" cy="786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algn="ctr"/>
            <a:r>
              <a:rPr lang="en-US" sz="44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Avoiding the Traps: Common Pitfalls - </a:t>
            </a:r>
            <a:r>
              <a:rPr lang="en-US" sz="4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🪤</a:t>
            </a:r>
            <a:r>
              <a:rPr lang="en-US" sz="44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endParaRPr lang="en-US" sz="4400" b="1" kern="1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CEC5CC-C78D-30E8-ECD0-27F4A1759FCC}"/>
              </a:ext>
            </a:extLst>
          </p:cNvPr>
          <p:cNvSpPr txBox="1"/>
          <p:nvPr/>
        </p:nvSpPr>
        <p:spPr>
          <a:xfrm>
            <a:off x="0" y="994307"/>
            <a:ext cx="73472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3. Question Order Effects</a:t>
            </a:r>
            <a:endParaRPr lang="en-US" sz="2400" i="1" dirty="0">
              <a:solidFill>
                <a:srgbClr val="002060"/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</p:txBody>
      </p:sp>
      <p:sp>
        <p:nvSpPr>
          <p:cNvPr id="10" name="Text 2">
            <a:extLst>
              <a:ext uri="{FF2B5EF4-FFF2-40B4-BE49-F238E27FC236}">
                <a16:creationId xmlns:a16="http://schemas.microsoft.com/office/drawing/2014/main" id="{D28ED085-83EF-6537-2C12-103D87006B3B}"/>
              </a:ext>
            </a:extLst>
          </p:cNvPr>
          <p:cNvSpPr/>
          <p:nvPr/>
        </p:nvSpPr>
        <p:spPr>
          <a:xfrm>
            <a:off x="129284" y="1573032"/>
            <a:ext cx="14371832" cy="64487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50"/>
              </a:lnSpc>
            </a:pPr>
            <a:endParaRPr lang="en-US" sz="2400" b="1" i="1" dirty="0">
              <a:solidFill>
                <a:srgbClr val="002060"/>
              </a:solidFill>
              <a:latin typeface="Arial" panose="020B0604020202020204" pitchFamily="34" charset="0"/>
              <a:ea typeface="Libre Baskerville" pitchFamily="34" charset="-122"/>
              <a:cs typeface="Arial" panose="020B0604020202020204" pitchFamily="34" charset="0"/>
            </a:endParaRPr>
          </a:p>
          <a:p>
            <a:pPr>
              <a:lnSpc>
                <a:spcPts val="1550"/>
              </a:lnSpc>
            </a:pP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Primacy Effect</a:t>
            </a:r>
          </a:p>
          <a:p>
            <a:endParaRPr lang="en-TR" sz="2200" kern="100" dirty="0">
              <a:solidFill>
                <a:srgbClr val="002060"/>
              </a:solidFill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a student survey about </a:t>
            </a:r>
            <a:r>
              <a:rPr lang="en-TR" sz="24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school satisfaction</a:t>
            </a: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if you </a:t>
            </a:r>
            <a:r>
              <a:rPr lang="en-TR" sz="3600" b="1" kern="1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FIRST</a:t>
            </a:r>
            <a:r>
              <a:rPr lang="en-TR" sz="36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ask:</a:t>
            </a:r>
          </a:p>
          <a:p>
            <a:endParaRPr lang="en-TR" sz="2400" kern="100" dirty="0">
              <a:solidFill>
                <a:srgbClr val="00206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“H</a:t>
            </a:r>
            <a:r>
              <a:rPr lang="en-TR" sz="2400" i="1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ow fair do you think your teachers are when grading assignments?</a:t>
            </a: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  <a:r>
              <a:rPr lang="en-TR" sz="2400" kern="100" dirty="0">
                <a:solidFill>
                  <a:srgbClr val="00206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</a:t>
            </a:r>
            <a:r>
              <a:rPr lang="en-TR" sz="3600" b="1" kern="1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THEN</a:t>
            </a: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ask:</a:t>
            </a:r>
            <a:endParaRPr lang="en-TR" sz="2400" kern="100" dirty="0">
              <a:solidFill>
                <a:srgbClr val="00206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TR" sz="2400" kern="100" dirty="0">
              <a:solidFill>
                <a:srgbClr val="00206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</a:t>
            </a:r>
            <a:r>
              <a:rPr lang="en-TR" sz="2400" i="1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How satisfied are you with your overall school experience?</a:t>
            </a: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  <a:endParaRPr lang="en-TR" sz="2400" kern="100" dirty="0">
              <a:solidFill>
                <a:srgbClr val="00206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TR" sz="2400" kern="100" dirty="0">
              <a:solidFill>
                <a:srgbClr val="00206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</a:t>
            </a:r>
            <a:r>
              <a:rPr lang="en-TR" sz="24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</a:t>
            </a:r>
            <a:r>
              <a:rPr lang="en-TR" sz="2400" b="1" kern="100" baseline="30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</a:t>
            </a:r>
            <a:r>
              <a:rPr lang="en-TR" sz="24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question primes students to </a:t>
            </a:r>
            <a:r>
              <a:rPr lang="en-TR" sz="2400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think about fairness and grading</a:t>
            </a: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which might make them </a:t>
            </a:r>
            <a:r>
              <a:rPr lang="en-TR" sz="2400" u="sng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more critical </a:t>
            </a: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their overall satisfaction rating.</a:t>
            </a:r>
            <a:endParaRPr lang="en-TR" sz="2400" kern="100" dirty="0">
              <a:solidFill>
                <a:srgbClr val="00206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TR" sz="2400" kern="100" dirty="0">
              <a:solidFill>
                <a:srgbClr val="00206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Conversely, if you </a:t>
            </a:r>
            <a:r>
              <a:rPr lang="en-TR" sz="3600" b="1" kern="1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START</a:t>
            </a: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with: “</a:t>
            </a:r>
            <a:r>
              <a:rPr lang="en-TR" sz="2400" i="1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How much do you enjoy participating in school activities and social events?</a:t>
            </a: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  <a:r>
              <a:rPr lang="en-TR" sz="2400" kern="100" dirty="0">
                <a:solidFill>
                  <a:srgbClr val="00206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  <a:r>
              <a:rPr lang="en-TR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and </a:t>
            </a:r>
            <a:r>
              <a:rPr lang="en-TR" sz="3600" b="1" kern="1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THEN</a:t>
            </a:r>
            <a:r>
              <a:rPr lang="en-TR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 ask about satisfaction, students may answer </a:t>
            </a:r>
            <a:r>
              <a:rPr lang="en-TR" sz="2400" b="1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more positively </a:t>
            </a:r>
            <a:r>
              <a:rPr lang="en-TR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because they’re thinking about enjoyable aspects of school life.</a:t>
            </a:r>
            <a:r>
              <a:rPr lang="en-TR" sz="2400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0" descr="preencoded.png">
            <a:extLst>
              <a:ext uri="{FF2B5EF4-FFF2-40B4-BE49-F238E27FC236}">
                <a16:creationId xmlns:a16="http://schemas.microsoft.com/office/drawing/2014/main" id="{03ECF547-0729-0B68-D38F-E9EB2C5AD9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8674" y="1191968"/>
            <a:ext cx="2176874" cy="217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78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E66F6-552E-E3CF-2309-63D051D92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>
            <a:extLst>
              <a:ext uri="{FF2B5EF4-FFF2-40B4-BE49-F238E27FC236}">
                <a16:creationId xmlns:a16="http://schemas.microsoft.com/office/drawing/2014/main" id="{DBB79B29-1B5D-5C8F-0738-C9EFE16A3412}"/>
              </a:ext>
            </a:extLst>
          </p:cNvPr>
          <p:cNvSpPr/>
          <p:nvPr/>
        </p:nvSpPr>
        <p:spPr>
          <a:xfrm>
            <a:off x="1058779" y="207791"/>
            <a:ext cx="12010686" cy="786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algn="ctr"/>
            <a:r>
              <a:rPr lang="en-US" sz="44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Avoiding the Traps: Common Pitfalls - </a:t>
            </a:r>
            <a:r>
              <a:rPr lang="en-US" sz="4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🪤</a:t>
            </a:r>
            <a:r>
              <a:rPr lang="en-US" sz="44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endParaRPr lang="en-US" sz="4400" b="1" kern="1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D2F53D-7D9F-3CCE-6DD3-A5BBE4ECE704}"/>
              </a:ext>
            </a:extLst>
          </p:cNvPr>
          <p:cNvSpPr txBox="1"/>
          <p:nvPr/>
        </p:nvSpPr>
        <p:spPr>
          <a:xfrm>
            <a:off x="0" y="994307"/>
            <a:ext cx="73472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3. Question Order Effects</a:t>
            </a:r>
            <a:endParaRPr lang="en-US" sz="2400" i="1" dirty="0">
              <a:solidFill>
                <a:srgbClr val="002060"/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</p:txBody>
      </p:sp>
      <p:sp>
        <p:nvSpPr>
          <p:cNvPr id="10" name="Text 2">
            <a:extLst>
              <a:ext uri="{FF2B5EF4-FFF2-40B4-BE49-F238E27FC236}">
                <a16:creationId xmlns:a16="http://schemas.microsoft.com/office/drawing/2014/main" id="{10B1EA36-3CE3-9725-21B4-D6E885F896D8}"/>
              </a:ext>
            </a:extLst>
          </p:cNvPr>
          <p:cNvSpPr/>
          <p:nvPr/>
        </p:nvSpPr>
        <p:spPr>
          <a:xfrm>
            <a:off x="129284" y="1601105"/>
            <a:ext cx="14371832" cy="62595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50"/>
              </a:lnSpc>
            </a:pPr>
            <a:endParaRPr lang="en-US" sz="2400" b="1" i="1" dirty="0">
              <a:solidFill>
                <a:srgbClr val="002060"/>
              </a:solidFill>
              <a:latin typeface="Arial" panose="020B0604020202020204" pitchFamily="34" charset="0"/>
              <a:ea typeface="Libre Baskerville" pitchFamily="34" charset="-122"/>
              <a:cs typeface="Arial" panose="020B0604020202020204" pitchFamily="34" charset="0"/>
            </a:endParaRPr>
          </a:p>
          <a:p>
            <a:pPr>
              <a:lnSpc>
                <a:spcPts val="1550"/>
              </a:lnSpc>
            </a:pP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Context Effect</a:t>
            </a:r>
          </a:p>
          <a:p>
            <a:endParaRPr lang="en-TR" sz="2200" kern="100" dirty="0">
              <a:solidFill>
                <a:srgbClr val="002060"/>
              </a:solidFill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a student survey about </a:t>
            </a:r>
            <a:r>
              <a:rPr lang="en-TR" sz="2400" b="1" kern="1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teaching quality</a:t>
            </a: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if </a:t>
            </a:r>
            <a:r>
              <a:rPr lang="en-TR" sz="2400" kern="100" dirty="0">
                <a:solidFill>
                  <a:srgbClr val="00206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</a:t>
            </a: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TR" sz="3600" b="1" kern="1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FIRST</a:t>
            </a:r>
            <a:r>
              <a:rPr lang="en-TR" sz="36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questions focus on:</a:t>
            </a:r>
          </a:p>
          <a:p>
            <a:endParaRPr lang="en-TR" sz="2400" kern="100" dirty="0">
              <a:solidFill>
                <a:srgbClr val="00206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TR" sz="2400" kern="100" dirty="0">
              <a:solidFill>
                <a:srgbClr val="00206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“H</a:t>
            </a:r>
            <a:r>
              <a:rPr lang="en-TR" sz="2400" i="1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ow often do your teachers assign challenging work?</a:t>
            </a: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  <a:r>
              <a:rPr lang="en-TR" sz="2400" kern="100" dirty="0">
                <a:solidFill>
                  <a:srgbClr val="00206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</a:t>
            </a:r>
            <a:r>
              <a:rPr lang="en-TR" sz="2400" kern="100" dirty="0">
                <a:solidFill>
                  <a:srgbClr val="00206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</a:t>
            </a:r>
            <a:r>
              <a:rPr lang="en-TR" sz="2400" i="1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How strict are your teachers with deadlines?</a:t>
            </a: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  <a:endParaRPr lang="en-TR" sz="2400" kern="100" dirty="0">
              <a:solidFill>
                <a:srgbClr val="002060"/>
              </a:solidFill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TR" sz="2400" kern="100" dirty="0">
              <a:solidFill>
                <a:srgbClr val="00206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These items create a context emphaisizing </a:t>
            </a:r>
            <a:r>
              <a:rPr lang="en-TR" sz="2400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difficulty and strictness</a:t>
            </a:r>
            <a:r>
              <a:rPr lang="en-TR" sz="2400" kern="100" dirty="0">
                <a:solidFill>
                  <a:srgbClr val="00206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TR" sz="2400" kern="100" dirty="0">
                <a:solidFill>
                  <a:srgbClr val="002060"/>
                </a:solidFill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</a:t>
            </a: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hen a</a:t>
            </a:r>
            <a:r>
              <a:rPr lang="en-TR" sz="36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TR" sz="36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LATER</a:t>
            </a:r>
            <a:r>
              <a:rPr lang="en-TR" sz="36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item asks, </a:t>
            </a:r>
          </a:p>
          <a:p>
            <a:pPr>
              <a:lnSpc>
                <a:spcPct val="150000"/>
              </a:lnSpc>
            </a:pP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</a:t>
            </a:r>
            <a:r>
              <a:rPr lang="en-TR" sz="2400" i="1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How satisfied are you with your teachers overall? </a:t>
            </a: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  <a:r>
              <a:rPr lang="en-TR" sz="2400" kern="100" dirty="0">
                <a:solidFill>
                  <a:srgbClr val="00206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TR" sz="2400" kern="100" dirty="0">
                <a:solidFill>
                  <a:srgbClr val="00206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students </a:t>
            </a: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may answer </a:t>
            </a:r>
            <a:r>
              <a:rPr lang="en-TR" sz="2400" u="sng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more critically </a:t>
            </a: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because their minds are already focused on demanding aspects of teaching.</a:t>
            </a:r>
          </a:p>
          <a:p>
            <a:pPr>
              <a:lnSpc>
                <a:spcPct val="150000"/>
              </a:lnSpc>
            </a:pP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If instead the </a:t>
            </a:r>
            <a:r>
              <a:rPr lang="en-TR" sz="36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EARLIER</a:t>
            </a: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questions asked about </a:t>
            </a:r>
            <a:r>
              <a:rPr lang="en-TR" sz="2400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teacher support or encouragement</a:t>
            </a: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the same satisfaction question might receive </a:t>
            </a:r>
            <a:r>
              <a:rPr lang="en-TR" sz="2400" u="sng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more positive </a:t>
            </a: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answers.</a:t>
            </a:r>
          </a:p>
          <a:p>
            <a:pPr>
              <a:lnSpc>
                <a:spcPct val="150000"/>
              </a:lnSpc>
            </a:pPr>
            <a:endParaRPr lang="en-TR" sz="2400" kern="100" dirty="0">
              <a:solidFill>
                <a:srgbClr val="00206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TR" sz="2400" kern="100" dirty="0">
              <a:solidFill>
                <a:srgbClr val="00206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 1" descr="preencoded.png">
            <a:extLst>
              <a:ext uri="{FF2B5EF4-FFF2-40B4-BE49-F238E27FC236}">
                <a16:creationId xmlns:a16="http://schemas.microsoft.com/office/drawing/2014/main" id="{C620A804-3458-1799-9996-6AF268C08B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68427" y="814588"/>
            <a:ext cx="2761973" cy="269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22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7ED7E-017D-0A1D-5DE2-FB8A0879F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>
            <a:extLst>
              <a:ext uri="{FF2B5EF4-FFF2-40B4-BE49-F238E27FC236}">
                <a16:creationId xmlns:a16="http://schemas.microsoft.com/office/drawing/2014/main" id="{B83286BB-24C2-ACAA-923A-54C26DDF9B7D}"/>
              </a:ext>
            </a:extLst>
          </p:cNvPr>
          <p:cNvSpPr/>
          <p:nvPr/>
        </p:nvSpPr>
        <p:spPr>
          <a:xfrm>
            <a:off x="1058779" y="207791"/>
            <a:ext cx="12010686" cy="786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algn="ctr"/>
            <a:r>
              <a:rPr lang="en-US" sz="44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Avoiding the Traps: Common Pitfalls - </a:t>
            </a:r>
            <a:r>
              <a:rPr lang="en-US" sz="4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🪤</a:t>
            </a:r>
            <a:r>
              <a:rPr lang="en-US" sz="44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endParaRPr lang="en-US" sz="4400" b="1" kern="1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F5BC9B-6A85-44B6-7905-3F32C1EFDF0D}"/>
              </a:ext>
            </a:extLst>
          </p:cNvPr>
          <p:cNvSpPr txBox="1"/>
          <p:nvPr/>
        </p:nvSpPr>
        <p:spPr>
          <a:xfrm>
            <a:off x="0" y="994307"/>
            <a:ext cx="73472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4. Survey Fatigue</a:t>
            </a:r>
            <a:endParaRPr lang="en-US" sz="2400" i="1" dirty="0">
              <a:solidFill>
                <a:srgbClr val="002060"/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</p:txBody>
      </p:sp>
      <p:pic>
        <p:nvPicPr>
          <p:cNvPr id="4" name="Picture 3" descr="A diagram of a timeline&#10;&#10;Description automatically generated with medium confidence">
            <a:extLst>
              <a:ext uri="{FF2B5EF4-FFF2-40B4-BE49-F238E27FC236}">
                <a16:creationId xmlns:a16="http://schemas.microsoft.com/office/drawing/2014/main" id="{1CF48515-4465-C5DC-C202-B9D079B8D3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9030" y="1455972"/>
            <a:ext cx="8450127" cy="34489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7427ED-64E3-79E4-605D-16C80F3CFDDB}"/>
              </a:ext>
            </a:extLst>
          </p:cNvPr>
          <p:cNvSpPr txBox="1"/>
          <p:nvPr/>
        </p:nvSpPr>
        <p:spPr>
          <a:xfrm>
            <a:off x="288757" y="4792581"/>
            <a:ext cx="7347284" cy="461665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Strategies to prevent:</a:t>
            </a:r>
          </a:p>
        </p:txBody>
      </p:sp>
      <p:pic>
        <p:nvPicPr>
          <p:cNvPr id="9" name="Picture 8" descr="A group questions on a white background&#10;&#10;Description automatically generated">
            <a:extLst>
              <a:ext uri="{FF2B5EF4-FFF2-40B4-BE49-F238E27FC236}">
                <a16:creationId xmlns:a16="http://schemas.microsoft.com/office/drawing/2014/main" id="{0C4B3B81-8483-3A20-7ED2-9E8440B112D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95" y="5434876"/>
            <a:ext cx="9002176" cy="2767563"/>
          </a:xfrm>
          <a:prstGeom prst="rect">
            <a:avLst/>
          </a:prstGeom>
        </p:spPr>
      </p:pic>
      <p:pic>
        <p:nvPicPr>
          <p:cNvPr id="12" name="Picture 11" descr="A dog writing on a paper&#10;&#10;Description automatically generated">
            <a:extLst>
              <a:ext uri="{FF2B5EF4-FFF2-40B4-BE49-F238E27FC236}">
                <a16:creationId xmlns:a16="http://schemas.microsoft.com/office/drawing/2014/main" id="{5B2AC5FA-47D9-37EB-DCCA-96B31E9688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6786" y="3834063"/>
            <a:ext cx="3669656" cy="438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423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3B297-4D8E-BA56-B122-DE7FE127E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>
            <a:extLst>
              <a:ext uri="{FF2B5EF4-FFF2-40B4-BE49-F238E27FC236}">
                <a16:creationId xmlns:a16="http://schemas.microsoft.com/office/drawing/2014/main" id="{F8D3CBC4-3525-491E-845C-5820F6EB526B}"/>
              </a:ext>
            </a:extLst>
          </p:cNvPr>
          <p:cNvSpPr/>
          <p:nvPr/>
        </p:nvSpPr>
        <p:spPr>
          <a:xfrm>
            <a:off x="1058779" y="207791"/>
            <a:ext cx="12010686" cy="786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algn="ctr"/>
            <a:r>
              <a:rPr lang="en-US" sz="44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Avoiding the Traps: Common Pitfalls - </a:t>
            </a:r>
            <a:r>
              <a:rPr lang="en-US" sz="4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🪤</a:t>
            </a:r>
            <a:r>
              <a:rPr lang="en-US" sz="44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endParaRPr lang="en-US" sz="4400" b="1" kern="1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05A2EB3F-17FA-5DD8-204E-EF7036846E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"/>
          <a:stretch/>
        </p:blipFill>
        <p:spPr>
          <a:xfrm>
            <a:off x="13069465" y="6673956"/>
            <a:ext cx="1560935" cy="1555644"/>
          </a:xfrm>
          <a:prstGeom prst="rect">
            <a:avLst/>
          </a:prstGeom>
        </p:spPr>
      </p:pic>
      <p:sp>
        <p:nvSpPr>
          <p:cNvPr id="10" name="Text 1">
            <a:extLst>
              <a:ext uri="{FF2B5EF4-FFF2-40B4-BE49-F238E27FC236}">
                <a16:creationId xmlns:a16="http://schemas.microsoft.com/office/drawing/2014/main" id="{F71EC309-BA56-AFA2-12C9-931DF6401CB4}"/>
              </a:ext>
            </a:extLst>
          </p:cNvPr>
          <p:cNvSpPr/>
          <p:nvPr/>
        </p:nvSpPr>
        <p:spPr>
          <a:xfrm>
            <a:off x="164431" y="753049"/>
            <a:ext cx="14301537" cy="15556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5. Social Desirability Bias</a:t>
            </a:r>
            <a:endParaRPr lang="en-US" sz="2400" i="1" dirty="0">
              <a:solidFill>
                <a:srgbClr val="002060"/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People want to present themselves as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better than they are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, especially when it comes to social norms, moral values, or sensitive topics.</a:t>
            </a:r>
          </a:p>
          <a:p>
            <a:pPr marL="0" indent="0" algn="l">
              <a:buNone/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pPr marL="342900" indent="-342900" algn="l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Survey:</a:t>
            </a:r>
            <a:b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“How often do you complete your homework on time?”</a:t>
            </a:r>
          </a:p>
          <a:p>
            <a:pPr algn="l">
              <a:lnSpc>
                <a:spcPct val="150000"/>
              </a:lnSpc>
            </a:pPr>
            <a:r>
              <a:rPr lang="en-US" sz="24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Bias: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may say “always” to appear diligent, even if they sometimes miss deadlines.</a:t>
            </a:r>
          </a:p>
          <a:p>
            <a:pPr marL="342900" indent="-342900" algn="l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 Survey:</a:t>
            </a:r>
            <a:b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“How often do you differentiate instruction to meet individual student needs?</a:t>
            </a:r>
          </a:p>
          <a:p>
            <a:pPr algn="l">
              <a:lnSpc>
                <a:spcPct val="150000"/>
              </a:lnSpc>
            </a:pPr>
            <a:r>
              <a:rPr lang="en-US" sz="24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Bias: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Teachers may report doing this more frequently to align with professional expectations/standards.</a:t>
            </a:r>
          </a:p>
          <a:p>
            <a:pPr marL="342900" indent="-342900" algn="l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 Survey:</a:t>
            </a:r>
            <a:b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“How often do you read with your child at home?”</a:t>
            </a:r>
          </a:p>
          <a:p>
            <a:pPr algn="l">
              <a:lnSpc>
                <a:spcPct val="150000"/>
              </a:lnSpc>
            </a:pPr>
            <a:r>
              <a:rPr lang="en-US" sz="24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Bias: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Parents might overreport their involvement to appear supportive/engaged in their child’s 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education.</a:t>
            </a:r>
          </a:p>
          <a:p>
            <a:pPr marL="0" indent="0" algn="l">
              <a:lnSpc>
                <a:spcPct val="150000"/>
              </a:lnSpc>
              <a:buNone/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7981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2753F-C3EB-1D29-3AD1-10CDE2A3C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>
            <a:extLst>
              <a:ext uri="{FF2B5EF4-FFF2-40B4-BE49-F238E27FC236}">
                <a16:creationId xmlns:a16="http://schemas.microsoft.com/office/drawing/2014/main" id="{3A9B384A-BA46-C840-33A6-134ACA118F12}"/>
              </a:ext>
            </a:extLst>
          </p:cNvPr>
          <p:cNvSpPr/>
          <p:nvPr/>
        </p:nvSpPr>
        <p:spPr>
          <a:xfrm>
            <a:off x="387350" y="1165484"/>
            <a:ext cx="9796462" cy="4412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4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1. Mixed Methods</a:t>
            </a:r>
          </a:p>
          <a:p>
            <a:pPr marL="0" indent="0" algn="l">
              <a:lnSpc>
                <a:spcPct val="150000"/>
              </a:lnSpc>
              <a:buNone/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7DAF390F-7D5F-C5C6-060F-43FD96992CF8}"/>
              </a:ext>
            </a:extLst>
          </p:cNvPr>
          <p:cNvSpPr/>
          <p:nvPr/>
        </p:nvSpPr>
        <p:spPr>
          <a:xfrm>
            <a:off x="100014" y="207791"/>
            <a:ext cx="14387512" cy="786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algn="ctr"/>
            <a:r>
              <a:rPr lang="en-US" sz="36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Beyond Simple Responses: Designing for Deeper Insight - 🧠</a:t>
            </a:r>
          </a:p>
        </p:txBody>
      </p:sp>
      <p:sp>
        <p:nvSpPr>
          <p:cNvPr id="4" name="Text 7">
            <a:extLst>
              <a:ext uri="{FF2B5EF4-FFF2-40B4-BE49-F238E27FC236}">
                <a16:creationId xmlns:a16="http://schemas.microsoft.com/office/drawing/2014/main" id="{4910352E-0564-9B6E-DB1E-A694E9284777}"/>
              </a:ext>
            </a:extLst>
          </p:cNvPr>
          <p:cNvSpPr/>
          <p:nvPr/>
        </p:nvSpPr>
        <p:spPr>
          <a:xfrm>
            <a:off x="1587579" y="715007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You can add an optional "Why?" question after each quantitative question.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diagram with text and symbols&#10;&#10;Description automatically generated with medium confidence">
            <a:extLst>
              <a:ext uri="{FF2B5EF4-FFF2-40B4-BE49-F238E27FC236}">
                <a16:creationId xmlns:a16="http://schemas.microsoft.com/office/drawing/2014/main" id="{CD1D4490-6F99-6C36-8676-0D87FADB40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695" y="1824513"/>
            <a:ext cx="11096082" cy="49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438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8043E8-7FEB-A16D-3304-383CFC782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>
            <a:extLst>
              <a:ext uri="{FF2B5EF4-FFF2-40B4-BE49-F238E27FC236}">
                <a16:creationId xmlns:a16="http://schemas.microsoft.com/office/drawing/2014/main" id="{BBBD4C08-332C-6FF7-A0A1-DF1A888C85E0}"/>
              </a:ext>
            </a:extLst>
          </p:cNvPr>
          <p:cNvSpPr/>
          <p:nvPr/>
        </p:nvSpPr>
        <p:spPr>
          <a:xfrm>
            <a:off x="265112" y="1251209"/>
            <a:ext cx="14100176" cy="4412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4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2. Adaptive Surveys</a:t>
            </a:r>
          </a:p>
          <a:p>
            <a:pPr marL="0" indent="0" algn="l">
              <a:lnSpc>
                <a:spcPct val="150000"/>
              </a:lnSpc>
              <a:buNone/>
            </a:pPr>
            <a:endParaRPr lang="en-US" sz="2400" b="1" i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pPr algn="ctr"/>
            <a:endParaRPr lang="en-US" sz="24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“Are you currently enrolled in any online courses?”</a:t>
            </a:r>
          </a:p>
          <a:p>
            <a:pPr algn="ctr"/>
            <a:endParaRPr lang="en-US" sz="2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Yes: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Next question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“Which online learning platform, do you use most often?”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No: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Next question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“Do you prefer in-person or blended (in-person + online) classes?”</a:t>
            </a:r>
          </a:p>
          <a:p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“Do you teach at the elementary, secondary, or post-secondary level?”</a:t>
            </a:r>
          </a:p>
          <a:p>
            <a:pPr algn="ctr"/>
            <a:endParaRPr lang="en-US" sz="24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Elementary:</a:t>
            </a:r>
            <a:r>
              <a:rPr lang="en-US" sz="2400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Next question →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“How often do you integrate play-based learning in your classroom?”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Secondary: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Next question →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“How do you assess student engagement in project-based learning?”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Post-secondary: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Next question →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“What digital tools do you use to support student collaboration?”</a:t>
            </a:r>
          </a:p>
          <a:p>
            <a:pPr marL="0" indent="0" algn="l">
              <a:lnSpc>
                <a:spcPct val="150000"/>
              </a:lnSpc>
              <a:buNone/>
            </a:pPr>
            <a:endParaRPr lang="en-US" sz="2400" b="1" i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pPr marL="0" indent="0" algn="l">
              <a:lnSpc>
                <a:spcPct val="150000"/>
              </a:lnSpc>
              <a:buNone/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E5F75A84-5B56-5310-CAA8-C5729195F2A5}"/>
              </a:ext>
            </a:extLst>
          </p:cNvPr>
          <p:cNvSpPr/>
          <p:nvPr/>
        </p:nvSpPr>
        <p:spPr>
          <a:xfrm>
            <a:off x="100014" y="207791"/>
            <a:ext cx="14387512" cy="786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algn="ctr"/>
            <a:r>
              <a:rPr lang="en-US" sz="36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Beyond Simple Responses: Designing for Deeper Insight - 🧠</a:t>
            </a:r>
          </a:p>
        </p:txBody>
      </p:sp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A5156CC8-C7A5-8654-CFD9-65601933E5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237" y="2329389"/>
            <a:ext cx="1185861" cy="1185861"/>
          </a:xfrm>
          <a:prstGeom prst="rect">
            <a:avLst/>
          </a:prstGeom>
        </p:spPr>
      </p:pic>
      <p:pic>
        <p:nvPicPr>
          <p:cNvPr id="6" name="Image 0" descr="preencoded.png">
            <a:extLst>
              <a:ext uri="{FF2B5EF4-FFF2-40B4-BE49-F238E27FC236}">
                <a16:creationId xmlns:a16="http://schemas.microsoft.com/office/drawing/2014/main" id="{81243FF7-4D52-38DA-0EDC-C4C5197A4D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236" y="4797704"/>
            <a:ext cx="1185861" cy="118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13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7DF79-CF3A-D578-6A77-4917924B2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>
            <a:extLst>
              <a:ext uri="{FF2B5EF4-FFF2-40B4-BE49-F238E27FC236}">
                <a16:creationId xmlns:a16="http://schemas.microsoft.com/office/drawing/2014/main" id="{7CC71389-AA1B-F065-ABCF-20452A334431}"/>
              </a:ext>
            </a:extLst>
          </p:cNvPr>
          <p:cNvSpPr/>
          <p:nvPr/>
        </p:nvSpPr>
        <p:spPr>
          <a:xfrm>
            <a:off x="265112" y="1251209"/>
            <a:ext cx="14100176" cy="4412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4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3. Embedded Experiments</a:t>
            </a:r>
          </a:p>
          <a:p>
            <a:pPr marL="0" indent="0" algn="l">
              <a:lnSpc>
                <a:spcPct val="150000"/>
              </a:lnSpc>
              <a:buNone/>
            </a:pPr>
            <a:endParaRPr lang="en-US" sz="2400" b="1" i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pPr algn="ctr"/>
            <a:endParaRPr lang="en-US" sz="24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50000"/>
              </a:lnSpc>
              <a:buNone/>
            </a:pPr>
            <a:endParaRPr lang="en-US" sz="2400" b="1" i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pPr marL="0" indent="0" algn="l">
              <a:lnSpc>
                <a:spcPct val="150000"/>
              </a:lnSpc>
              <a:buNone/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16E147CF-2C6E-1B6A-381A-B68597095740}"/>
              </a:ext>
            </a:extLst>
          </p:cNvPr>
          <p:cNvSpPr/>
          <p:nvPr/>
        </p:nvSpPr>
        <p:spPr>
          <a:xfrm>
            <a:off x="100014" y="207791"/>
            <a:ext cx="14387512" cy="786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algn="ctr"/>
            <a:r>
              <a:rPr lang="en-US" sz="36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Beyond Simple Responses: Designing for Deeper Insight - 🧠</a:t>
            </a:r>
          </a:p>
        </p:txBody>
      </p:sp>
      <p:pic>
        <p:nvPicPr>
          <p:cNvPr id="9" name="Picture 8" descr="A screenshot of a test&#10;&#10;Description automatically generated">
            <a:extLst>
              <a:ext uri="{FF2B5EF4-FFF2-40B4-BE49-F238E27FC236}">
                <a16:creationId xmlns:a16="http://schemas.microsoft.com/office/drawing/2014/main" id="{BF1E81C5-5502-816D-E308-8C6AF6B6DE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936" y="2300413"/>
            <a:ext cx="12765640" cy="4677977"/>
          </a:xfrm>
          <a:prstGeom prst="rect">
            <a:avLst/>
          </a:prstGeom>
        </p:spPr>
      </p:pic>
      <p:pic>
        <p:nvPicPr>
          <p:cNvPr id="13" name="Picture 12" descr="Cartoon checklist and pencil">
            <a:extLst>
              <a:ext uri="{FF2B5EF4-FFF2-40B4-BE49-F238E27FC236}">
                <a16:creationId xmlns:a16="http://schemas.microsoft.com/office/drawing/2014/main" id="{3F0D39D2-3535-DAEB-6AD1-6F957B4302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0328" y="6470196"/>
            <a:ext cx="2345871" cy="1759404"/>
          </a:xfrm>
          <a:prstGeom prst="rect">
            <a:avLst/>
          </a:prstGeom>
        </p:spPr>
      </p:pic>
      <p:pic>
        <p:nvPicPr>
          <p:cNvPr id="15" name="Picture 14" descr="Person balancing scale">
            <a:extLst>
              <a:ext uri="{FF2B5EF4-FFF2-40B4-BE49-F238E27FC236}">
                <a16:creationId xmlns:a16="http://schemas.microsoft.com/office/drawing/2014/main" id="{FB92B1C8-6E87-C493-0D23-CB94EEC53A7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9371" y="5821080"/>
            <a:ext cx="3359393" cy="239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088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81E54-E497-B13E-6F92-8C8394BE4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>
            <a:extLst>
              <a:ext uri="{FF2B5EF4-FFF2-40B4-BE49-F238E27FC236}">
                <a16:creationId xmlns:a16="http://schemas.microsoft.com/office/drawing/2014/main" id="{B7E21AC3-2B98-1360-CE42-D9A1007EF776}"/>
              </a:ext>
            </a:extLst>
          </p:cNvPr>
          <p:cNvSpPr/>
          <p:nvPr/>
        </p:nvSpPr>
        <p:spPr>
          <a:xfrm>
            <a:off x="265112" y="1251209"/>
            <a:ext cx="14100176" cy="4412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4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4. Visual and Mobile Design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More than 60% of surveys are now completed on mobile devices. Therefore, a mobile-friendly design is critical for interactive options.</a:t>
            </a:r>
          </a:p>
          <a:p>
            <a:pPr marL="2171700" lvl="4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 sliders </a:t>
            </a:r>
            <a:r>
              <a:rPr lang="en-US" sz="24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vs.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 buttons</a:t>
            </a:r>
          </a:p>
          <a:p>
            <a:pPr marL="2171700" lvl="4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emojies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 </a:t>
            </a:r>
            <a:r>
              <a:rPr lang="en-US" sz="24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vs.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 bullets</a:t>
            </a:r>
          </a:p>
          <a:p>
            <a:pPr marL="2171700" lvl="4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 visuals </a:t>
            </a:r>
            <a:r>
              <a:rPr lang="en-US" sz="24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vs.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 texts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in mind!....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50000"/>
              </a:lnSpc>
              <a:buNone/>
            </a:pPr>
            <a:endParaRPr lang="en-US" sz="2400" b="1" i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pPr marL="0" indent="0" algn="l">
              <a:lnSpc>
                <a:spcPct val="150000"/>
              </a:lnSpc>
              <a:buNone/>
            </a:pPr>
            <a:endParaRPr lang="en-US" sz="2400" b="1" i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pPr algn="ctr"/>
            <a:endParaRPr lang="en-US" sz="24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50000"/>
              </a:lnSpc>
              <a:buNone/>
            </a:pPr>
            <a:endParaRPr lang="en-US" sz="2400" b="1" i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pPr marL="0" indent="0" algn="l">
              <a:lnSpc>
                <a:spcPct val="150000"/>
              </a:lnSpc>
              <a:buNone/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8706328B-BCE7-9A39-5FF3-25BD48C058D7}"/>
              </a:ext>
            </a:extLst>
          </p:cNvPr>
          <p:cNvSpPr/>
          <p:nvPr/>
        </p:nvSpPr>
        <p:spPr>
          <a:xfrm>
            <a:off x="100014" y="207791"/>
            <a:ext cx="14387512" cy="786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algn="ctr"/>
            <a:r>
              <a:rPr lang="en-US" sz="36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Beyond Simple Responses: Designing for Deeper Insight - 🧠</a:t>
            </a:r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E07563DA-1B73-91FA-F694-99A29A5278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9044" y="3817566"/>
            <a:ext cx="2941356" cy="4412034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9FB40E2A-54E1-A478-E9D1-C8583808C8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0976" y="4856579"/>
            <a:ext cx="9058067" cy="337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802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8B474-3E73-86A3-3452-E36C83087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>
            <a:extLst>
              <a:ext uri="{FF2B5EF4-FFF2-40B4-BE49-F238E27FC236}">
                <a16:creationId xmlns:a16="http://schemas.microsoft.com/office/drawing/2014/main" id="{28435AEB-E152-7970-317A-CED3BDDE5D5B}"/>
              </a:ext>
            </a:extLst>
          </p:cNvPr>
          <p:cNvSpPr/>
          <p:nvPr/>
        </p:nvSpPr>
        <p:spPr>
          <a:xfrm>
            <a:off x="265111" y="1251208"/>
            <a:ext cx="13795575" cy="6967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4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5. Gamification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                   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Quiz Format: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Questions like "Which type of X are you?". </a:t>
            </a:r>
          </a:p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                                            Provide the participant with a profile at the end.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                    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                   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Time Pressure: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Use a timer for some questions (use carefully—it can increase stress).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                   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Progress Badges: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Earning badges as sections of the survey are completed. </a:t>
            </a:r>
          </a:p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                                                   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  <a:sym typeface="Wingdings" pitchFamily="2" charset="2"/>
              </a:rPr>
              <a:t>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Game psychology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  <a:sym typeface="Wingdings" pitchFamily="2" charset="2"/>
              </a:rPr>
              <a:t>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2060"/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2060"/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                   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Comparison: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At the end, provide feedback like "Compared to other participants..."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50000"/>
              </a:lnSpc>
              <a:buNone/>
            </a:pPr>
            <a:endParaRPr lang="en-US" sz="2400" b="1" i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pPr marL="0" indent="0" algn="l">
              <a:lnSpc>
                <a:spcPct val="150000"/>
              </a:lnSpc>
              <a:buNone/>
            </a:pPr>
            <a:endParaRPr lang="en-US" sz="2400" b="1" i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pPr algn="ctr"/>
            <a:endParaRPr lang="en-US" sz="24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50000"/>
              </a:lnSpc>
              <a:buNone/>
            </a:pPr>
            <a:endParaRPr lang="en-US" sz="2400" b="1" i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pPr marL="0" indent="0" algn="l">
              <a:lnSpc>
                <a:spcPct val="150000"/>
              </a:lnSpc>
              <a:buNone/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AFEB43A2-323D-1B0A-6E51-312CA8CEA4AD}"/>
              </a:ext>
            </a:extLst>
          </p:cNvPr>
          <p:cNvSpPr/>
          <p:nvPr/>
        </p:nvSpPr>
        <p:spPr>
          <a:xfrm>
            <a:off x="100014" y="207791"/>
            <a:ext cx="14387512" cy="786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algn="ctr"/>
            <a:r>
              <a:rPr lang="en-US" sz="36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Beyond Simple Responses: Designing for Deeper Insight - 🧠</a:t>
            </a:r>
          </a:p>
        </p:txBody>
      </p:sp>
      <p:sp>
        <p:nvSpPr>
          <p:cNvPr id="17" name="Text 4">
            <a:extLst>
              <a:ext uri="{FF2B5EF4-FFF2-40B4-BE49-F238E27FC236}">
                <a16:creationId xmlns:a16="http://schemas.microsoft.com/office/drawing/2014/main" id="{091D2457-B1BA-AF34-0A87-AF4E12EB28E1}"/>
              </a:ext>
            </a:extLst>
          </p:cNvPr>
          <p:cNvSpPr/>
          <p:nvPr/>
        </p:nvSpPr>
        <p:spPr>
          <a:xfrm>
            <a:off x="569714" y="1934736"/>
            <a:ext cx="6745486" cy="197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endParaRPr lang="en-US" sz="950" dirty="0"/>
          </a:p>
        </p:txBody>
      </p:sp>
      <p:pic>
        <p:nvPicPr>
          <p:cNvPr id="20" name="Picture 19" descr="Three arrows on bullseye">
            <a:extLst>
              <a:ext uri="{FF2B5EF4-FFF2-40B4-BE49-F238E27FC236}">
                <a16:creationId xmlns:a16="http://schemas.microsoft.com/office/drawing/2014/main" id="{7D4EEB60-6903-9341-067A-84A9C15254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13" y="2033319"/>
            <a:ext cx="1738971" cy="1136105"/>
          </a:xfrm>
          <a:prstGeom prst="rect">
            <a:avLst/>
          </a:prstGeom>
        </p:spPr>
      </p:pic>
      <p:pic>
        <p:nvPicPr>
          <p:cNvPr id="22" name="Picture 21" descr="Different types of clocks">
            <a:extLst>
              <a:ext uri="{FF2B5EF4-FFF2-40B4-BE49-F238E27FC236}">
                <a16:creationId xmlns:a16="http://schemas.microsoft.com/office/drawing/2014/main" id="{C2AAFA49-526D-D4E6-2C2E-FB64D9950A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901" y="3341926"/>
            <a:ext cx="1738972" cy="979234"/>
          </a:xfrm>
          <a:prstGeom prst="rect">
            <a:avLst/>
          </a:prstGeom>
        </p:spPr>
      </p:pic>
      <p:pic>
        <p:nvPicPr>
          <p:cNvPr id="24" name="Picture 23" descr="Gold medal illustration">
            <a:extLst>
              <a:ext uri="{FF2B5EF4-FFF2-40B4-BE49-F238E27FC236}">
                <a16:creationId xmlns:a16="http://schemas.microsoft.com/office/drawing/2014/main" id="{2D32C34E-2E91-EC94-1587-0573A7ABEAB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9" y="4887674"/>
            <a:ext cx="1816744" cy="1352545"/>
          </a:xfrm>
          <a:prstGeom prst="rect">
            <a:avLst/>
          </a:prstGeom>
        </p:spPr>
      </p:pic>
      <p:pic>
        <p:nvPicPr>
          <p:cNvPr id="26" name="Picture 25" descr="Bright ladder against dull ladders">
            <a:extLst>
              <a:ext uri="{FF2B5EF4-FFF2-40B4-BE49-F238E27FC236}">
                <a16:creationId xmlns:a16="http://schemas.microsoft.com/office/drawing/2014/main" id="{B13CF48D-F995-DD9A-9DE1-46693274EF2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06733"/>
            <a:ext cx="1882744" cy="141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251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22F23-D590-69BF-EBDA-BF5B60B62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>
            <a:extLst>
              <a:ext uri="{FF2B5EF4-FFF2-40B4-BE49-F238E27FC236}">
                <a16:creationId xmlns:a16="http://schemas.microsoft.com/office/drawing/2014/main" id="{B189EAC2-4100-5BA6-2F71-76DA9C1BE59C}"/>
              </a:ext>
            </a:extLst>
          </p:cNvPr>
          <p:cNvSpPr/>
          <p:nvPr/>
        </p:nvSpPr>
        <p:spPr>
          <a:xfrm>
            <a:off x="100014" y="207791"/>
            <a:ext cx="14387512" cy="786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/>
            <a:r>
              <a:rPr lang="en-US" sz="36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Doing It Right: Ethics, Integrity, and Data Quality - 👍</a:t>
            </a:r>
          </a:p>
        </p:txBody>
      </p:sp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6B098695-A781-EF9B-0A4B-62D83BFDEB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6870" y="1010348"/>
            <a:ext cx="4823529" cy="7235293"/>
          </a:xfrm>
          <a:prstGeom prst="rect">
            <a:avLst/>
          </a:prstGeom>
        </p:spPr>
      </p:pic>
      <p:pic>
        <p:nvPicPr>
          <p:cNvPr id="14" name="Picture 13" descr="A white and blue text with blue text&#10;&#10;Description automatically generated with medium confidence">
            <a:extLst>
              <a:ext uri="{FF2B5EF4-FFF2-40B4-BE49-F238E27FC236}">
                <a16:creationId xmlns:a16="http://schemas.microsoft.com/office/drawing/2014/main" id="{D5B4C29B-C67C-3820-1DF2-DBD7E63123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4" y="791336"/>
            <a:ext cx="9446384" cy="4338694"/>
          </a:xfrm>
          <a:prstGeom prst="rect">
            <a:avLst/>
          </a:prstGeom>
        </p:spPr>
      </p:pic>
      <p:pic>
        <p:nvPicPr>
          <p:cNvPr id="16" name="Picture 15" descr="A close-up of a paper&#10;&#10;Description automatically generated">
            <a:extLst>
              <a:ext uri="{FF2B5EF4-FFF2-40B4-BE49-F238E27FC236}">
                <a16:creationId xmlns:a16="http://schemas.microsoft.com/office/drawing/2014/main" id="{2EB14453-CA57-70B3-26DE-80B0973EAAF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792" y="5130029"/>
            <a:ext cx="7772400" cy="311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90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095645" y="-69056"/>
            <a:ext cx="8439110" cy="1004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57200" algn="ctr"/>
            <a:r>
              <a:rPr lang="en-US" sz="44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Why</a:t>
            </a:r>
            <a:r>
              <a:rPr lang="en-US" sz="32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Surveys</a:t>
            </a:r>
            <a:r>
              <a:rPr lang="en-US" sz="32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Still Matter - ❓</a:t>
            </a:r>
            <a:endParaRPr lang="en-US" sz="4400" b="1" kern="1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158790" y="2560378"/>
            <a:ext cx="6422231" cy="2111335"/>
          </a:xfrm>
          <a:prstGeom prst="roundRect">
            <a:avLst>
              <a:gd name="adj" fmla="val 3948"/>
            </a:avLst>
          </a:prstGeom>
          <a:solidFill>
            <a:schemeClr val="accent4">
              <a:lumMod val="75000"/>
            </a:schemeClr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TR"/>
          </a:p>
        </p:txBody>
      </p:sp>
      <p:sp>
        <p:nvSpPr>
          <p:cNvPr id="5" name="Text 3"/>
          <p:cNvSpPr/>
          <p:nvPr/>
        </p:nvSpPr>
        <p:spPr>
          <a:xfrm>
            <a:off x="263168" y="262854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Academia (Researchers)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158789" y="3078996"/>
            <a:ext cx="6422231" cy="14729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800100" lvl="1" indent="-342900">
              <a:lnSpc>
                <a:spcPts val="2500"/>
              </a:lnSpc>
              <a:buFont typeface="Wingdings" pitchFamily="2" charset="2"/>
              <a:buChar char="ü"/>
            </a:pPr>
            <a:r>
              <a:rPr lang="en-US" sz="2000" dirty="0">
                <a:solidFill>
                  <a:srgbClr val="45424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across a wide spectrum, from social sciences to health research, education, and psychology</a:t>
            </a:r>
          </a:p>
          <a:p>
            <a:pPr lvl="1">
              <a:lnSpc>
                <a:spcPts val="2500"/>
              </a:lnSpc>
            </a:pPr>
            <a:endParaRPr lang="en-US" sz="2000" dirty="0">
              <a:solidFill>
                <a:srgbClr val="454240"/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pPr marL="800100" lvl="1" indent="-342900">
              <a:lnSpc>
                <a:spcPts val="2500"/>
              </a:lnSpc>
              <a:buFont typeface="Wingdings" pitchFamily="2" charset="2"/>
              <a:buChar char="ü"/>
            </a:pPr>
            <a:r>
              <a:rPr lang="en-US" sz="2000" dirty="0">
                <a:solidFill>
                  <a:srgbClr val="45424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to measure attitudes, behaviors, and demographic characteristics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7414378" y="2531586"/>
            <a:ext cx="6952854" cy="2111335"/>
          </a:xfrm>
          <a:prstGeom prst="roundRect">
            <a:avLst>
              <a:gd name="adj" fmla="val 3948"/>
            </a:avLst>
          </a:prstGeom>
          <a:solidFill>
            <a:schemeClr val="accent4">
              <a:lumMod val="75000"/>
            </a:schemeClr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TR"/>
          </a:p>
        </p:txBody>
      </p:sp>
      <p:sp>
        <p:nvSpPr>
          <p:cNvPr id="8" name="Text 6"/>
          <p:cNvSpPr/>
          <p:nvPr/>
        </p:nvSpPr>
        <p:spPr>
          <a:xfrm>
            <a:off x="7620357" y="258750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Organizations (Companies)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518758" y="3026854"/>
            <a:ext cx="631785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800100" lvl="1" indent="-342900">
              <a:lnSpc>
                <a:spcPts val="2500"/>
              </a:lnSpc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to understand employee satisfaction, customer experience, and market trends</a:t>
            </a:r>
          </a:p>
          <a:p>
            <a:pPr lvl="1">
              <a:lnSpc>
                <a:spcPts val="2500"/>
              </a:lnSpc>
            </a:pP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pPr marL="800100" lvl="1" indent="-342900">
              <a:lnSpc>
                <a:spcPts val="2500"/>
              </a:lnSpc>
              <a:buFont typeface="Wingdings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indispensable for human resources, marketing, and strategic planning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158790" y="4736545"/>
            <a:ext cx="6422231" cy="1793796"/>
          </a:xfrm>
          <a:prstGeom prst="roundRect">
            <a:avLst>
              <a:gd name="adj" fmla="val 4647"/>
            </a:avLst>
          </a:prstGeom>
          <a:solidFill>
            <a:schemeClr val="accent4">
              <a:lumMod val="75000"/>
            </a:schemeClr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TR"/>
          </a:p>
        </p:txBody>
      </p:sp>
      <p:sp>
        <p:nvSpPr>
          <p:cNvPr id="11" name="Text 9"/>
          <p:cNvSpPr/>
          <p:nvPr/>
        </p:nvSpPr>
        <p:spPr>
          <a:xfrm>
            <a:off x="263168" y="487684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Public Institutions (Governments)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158789" y="5577720"/>
            <a:ext cx="631785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742950" lvl="1" indent="-285750">
              <a:lnSpc>
                <a:spcPts val="2500"/>
              </a:lnSpc>
              <a:buFont typeface="Wingdings" pitchFamily="2" charset="2"/>
              <a:buChar char="ü"/>
            </a:pPr>
            <a:r>
              <a:rPr lang="en-US" sz="2000" dirty="0">
                <a:solidFill>
                  <a:srgbClr val="45424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conduct regular surveys to gather public opinion, identify needs, and evaluate policy effectiveness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7414378" y="4736545"/>
            <a:ext cx="6952854" cy="1793796"/>
          </a:xfrm>
          <a:prstGeom prst="roundRect">
            <a:avLst>
              <a:gd name="adj" fmla="val 4647"/>
            </a:avLst>
          </a:prstGeom>
          <a:solidFill>
            <a:schemeClr val="accent4">
              <a:lumMod val="75000"/>
            </a:schemeClr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TR"/>
          </a:p>
        </p:txBody>
      </p:sp>
      <p:sp>
        <p:nvSpPr>
          <p:cNvPr id="14" name="Text 12"/>
          <p:cNvSpPr/>
          <p:nvPr/>
        </p:nvSpPr>
        <p:spPr>
          <a:xfrm>
            <a:off x="7620355" y="492410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UX Research (User experience professionals)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7518758" y="5549352"/>
            <a:ext cx="665444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800100" lvl="1" indent="-342900">
              <a:lnSpc>
                <a:spcPts val="2500"/>
              </a:lnSpc>
              <a:buFont typeface="Wingdings" pitchFamily="2" charset="2"/>
              <a:buChar char="ü"/>
            </a:pPr>
            <a:r>
              <a:rPr lang="en-US" sz="2000" dirty="0">
                <a:solidFill>
                  <a:srgbClr val="45424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to collect real user feedback on product design and usability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">
            <a:extLst>
              <a:ext uri="{FF2B5EF4-FFF2-40B4-BE49-F238E27FC236}">
                <a16:creationId xmlns:a16="http://schemas.microsoft.com/office/drawing/2014/main" id="{1375B1C9-FC87-C09E-91F3-52CB42607054}"/>
              </a:ext>
            </a:extLst>
          </p:cNvPr>
          <p:cNvSpPr/>
          <p:nvPr/>
        </p:nvSpPr>
        <p:spPr>
          <a:xfrm>
            <a:off x="419457" y="1187410"/>
            <a:ext cx="1440180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Although we encounter them constantly in our daily lives, surveys remain one of the most powerful data collection tools.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what makes them so widely used? </a:t>
            </a:r>
          </a:p>
        </p:txBody>
      </p:sp>
      <p:pic>
        <p:nvPicPr>
          <p:cNvPr id="18" name="Image 0" descr="preencoded.png">
            <a:extLst>
              <a:ext uri="{FF2B5EF4-FFF2-40B4-BE49-F238E27FC236}">
                <a16:creationId xmlns:a16="http://schemas.microsoft.com/office/drawing/2014/main" id="{2212C410-2B70-62C2-5ED0-867224A219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30340"/>
            <a:ext cx="14630400" cy="169926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01F02-E8E8-B5AC-791A-AC89EC63A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>
            <a:extLst>
              <a:ext uri="{FF2B5EF4-FFF2-40B4-BE49-F238E27FC236}">
                <a16:creationId xmlns:a16="http://schemas.microsoft.com/office/drawing/2014/main" id="{A6C39A6F-67C7-B9DC-D41E-890758EE0F7B}"/>
              </a:ext>
            </a:extLst>
          </p:cNvPr>
          <p:cNvSpPr/>
          <p:nvPr/>
        </p:nvSpPr>
        <p:spPr>
          <a:xfrm>
            <a:off x="100014" y="207791"/>
            <a:ext cx="14387512" cy="786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/>
            <a:r>
              <a:rPr lang="en-US" sz="36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Doing It Right: Ethics, Integrity, and Data Quality - 👍</a:t>
            </a:r>
          </a:p>
        </p:txBody>
      </p:sp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DDCEC388-C136-5613-EB09-5503354D5E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7540" y="1050539"/>
            <a:ext cx="3749097" cy="7179061"/>
          </a:xfrm>
          <a:prstGeom prst="rect">
            <a:avLst/>
          </a:prstGeom>
        </p:spPr>
      </p:pic>
      <p:pic>
        <p:nvPicPr>
          <p:cNvPr id="8" name="Picture 7" descr="A screenshot of a survey&#10;&#10;Description automatically generated">
            <a:extLst>
              <a:ext uri="{FF2B5EF4-FFF2-40B4-BE49-F238E27FC236}">
                <a16:creationId xmlns:a16="http://schemas.microsoft.com/office/drawing/2014/main" id="{3F963D74-CAEE-B312-5D2D-9C429D4728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39781"/>
            <a:ext cx="10877540" cy="600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2775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73B9C-26A2-BF9B-66B4-7AF7DCB5E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>
            <a:extLst>
              <a:ext uri="{FF2B5EF4-FFF2-40B4-BE49-F238E27FC236}">
                <a16:creationId xmlns:a16="http://schemas.microsoft.com/office/drawing/2014/main" id="{DBEA9074-29CF-4303-1527-D114D466B240}"/>
              </a:ext>
            </a:extLst>
          </p:cNvPr>
          <p:cNvSpPr/>
          <p:nvPr/>
        </p:nvSpPr>
        <p:spPr>
          <a:xfrm>
            <a:off x="100014" y="207791"/>
            <a:ext cx="14387512" cy="786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/>
            <a:r>
              <a:rPr lang="en-US" sz="36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Doing It Right: Ethics, Integrity, and Data Quality - 👍</a:t>
            </a:r>
          </a:p>
        </p:txBody>
      </p:sp>
      <p:pic>
        <p:nvPicPr>
          <p:cNvPr id="4" name="Picture 3" descr="A screenshot of a question&#10;&#10;Description automatically generated">
            <a:extLst>
              <a:ext uri="{FF2B5EF4-FFF2-40B4-BE49-F238E27FC236}">
                <a16:creationId xmlns:a16="http://schemas.microsoft.com/office/drawing/2014/main" id="{5BF895D7-BAD4-15B5-EC25-80FEDC44C9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716" y="945877"/>
            <a:ext cx="13724150" cy="601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486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478D2-E4D6-67DA-41BF-44D8BAD75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>
            <a:extLst>
              <a:ext uri="{FF2B5EF4-FFF2-40B4-BE49-F238E27FC236}">
                <a16:creationId xmlns:a16="http://schemas.microsoft.com/office/drawing/2014/main" id="{A0B12DD2-9754-E32F-7FA8-A991466CECC0}"/>
              </a:ext>
            </a:extLst>
          </p:cNvPr>
          <p:cNvSpPr/>
          <p:nvPr/>
        </p:nvSpPr>
        <p:spPr>
          <a:xfrm>
            <a:off x="100014" y="207791"/>
            <a:ext cx="14387512" cy="786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/>
            <a:r>
              <a:rPr lang="en-US" sz="36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Doing It Right: Ethics, Integrity, and Data Quality - 👍</a:t>
            </a:r>
          </a:p>
        </p:txBody>
      </p:sp>
      <p:pic>
        <p:nvPicPr>
          <p:cNvPr id="7" name="Picture 6" descr="A yellow box with a bow and a warning sign&#10;&#10;Description automatically generated">
            <a:extLst>
              <a:ext uri="{FF2B5EF4-FFF2-40B4-BE49-F238E27FC236}">
                <a16:creationId xmlns:a16="http://schemas.microsoft.com/office/drawing/2014/main" id="{5AC73344-8A91-856A-B4D0-F10447EA6A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190" y="1189796"/>
            <a:ext cx="11664176" cy="664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613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74604-4133-B4C4-EE99-43C0718B9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>
            <a:extLst>
              <a:ext uri="{FF2B5EF4-FFF2-40B4-BE49-F238E27FC236}">
                <a16:creationId xmlns:a16="http://schemas.microsoft.com/office/drawing/2014/main" id="{402794D5-B2C5-F41F-B74A-12692DC92323}"/>
              </a:ext>
            </a:extLst>
          </p:cNvPr>
          <p:cNvSpPr/>
          <p:nvPr/>
        </p:nvSpPr>
        <p:spPr>
          <a:xfrm>
            <a:off x="100014" y="207791"/>
            <a:ext cx="14387512" cy="786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/>
            <a:r>
              <a:rPr lang="en-US" sz="36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Doing It Right: Ethics, Integrity, and Data Quality - 👍</a:t>
            </a:r>
          </a:p>
        </p:txBody>
      </p:sp>
      <p:pic>
        <p:nvPicPr>
          <p:cNvPr id="3" name="Picture 2" descr="A screenshot of a report&#10;&#10;Description automatically generated">
            <a:extLst>
              <a:ext uri="{FF2B5EF4-FFF2-40B4-BE49-F238E27FC236}">
                <a16:creationId xmlns:a16="http://schemas.microsoft.com/office/drawing/2014/main" id="{7FA6EAA8-4684-03ED-8A81-1E9F9C075E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234" y="1172225"/>
            <a:ext cx="12288643" cy="674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5793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5B3AB01-0A35-3294-0360-478117754D4A}"/>
              </a:ext>
            </a:extLst>
          </p:cNvPr>
          <p:cNvSpPr txBox="1"/>
          <p:nvPr/>
        </p:nvSpPr>
        <p:spPr>
          <a:xfrm>
            <a:off x="483080" y="1636508"/>
            <a:ext cx="13043139" cy="629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sz="2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1480" indent="-411480" algn="just">
              <a:buFont typeface="Wingdings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T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reate, distribute, and view questionnaire/survey/test results.</a:t>
            </a:r>
          </a:p>
          <a:p>
            <a:pPr algn="just"/>
            <a:endParaRPr lang="en-TR" sz="288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u="sng" dirty="0">
                <a:solidFill>
                  <a:srgbClr val="0563C1"/>
                </a:solidFill>
                <a:latin typeface="inherit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https://www.gla.ac.uk/myglasgow/it/softwareandonlinetools/qualtrics/</a:t>
            </a:r>
            <a:endParaRPr lang="en-T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TR" sz="288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TR" sz="288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TR" sz="288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TR" sz="288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TR" sz="288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TR" sz="288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TR" sz="288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TR" sz="288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TR" sz="288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TR" sz="216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TR" sz="216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pic>
        <p:nvPicPr>
          <p:cNvPr id="4" name="Picture 3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4FA16095-D707-09D0-BF28-E4D3084CCB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376" y="3372930"/>
            <a:ext cx="7294168" cy="36483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EC3548-D2FD-3255-0722-7E6A8D9CA148}"/>
              </a:ext>
            </a:extLst>
          </p:cNvPr>
          <p:cNvSpPr txBox="1">
            <a:spLocks/>
          </p:cNvSpPr>
          <p:nvPr/>
        </p:nvSpPr>
        <p:spPr>
          <a:xfrm>
            <a:off x="160771" y="942024"/>
            <a:ext cx="13043139" cy="1388969"/>
          </a:xfrm>
          <a:prstGeom prst="rect">
            <a:avLst/>
          </a:prstGeom>
        </p:spPr>
        <p:txBody>
          <a:bodyPr vert="horz" lIns="109728" tIns="54864" rIns="109728" bIns="54864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TR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TR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TR" sz="3600" b="1" kern="100" dirty="0">
              <a:solidFill>
                <a:schemeClr val="tx2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ctr"/>
            <a:endParaRPr lang="en-TR" sz="3600" b="1" kern="100" dirty="0">
              <a:solidFill>
                <a:schemeClr val="tx2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Data Collection and Analysis: Technical Information - 👾</a:t>
            </a:r>
          </a:p>
          <a:p>
            <a:endParaRPr lang="en-US" sz="24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Collection: 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QUALTRICS</a:t>
            </a:r>
          </a:p>
          <a:p>
            <a:endParaRPr lang="en-US" sz="24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TR" sz="3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69129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F356D-0594-B25C-3660-C232477AC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3B09568-7B3A-074C-0DBE-C01BED3645A0}"/>
              </a:ext>
            </a:extLst>
          </p:cNvPr>
          <p:cNvSpPr txBox="1"/>
          <p:nvPr/>
        </p:nvSpPr>
        <p:spPr>
          <a:xfrm>
            <a:off x="294168" y="543638"/>
            <a:ext cx="14163703" cy="8193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sz="288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1480" indent="-411480" algn="just">
              <a:buFont typeface="Wingdings" pitchFamily="2" charset="2"/>
              <a:buChar char="Ø"/>
            </a:pP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1480" indent="-41148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Training Team offers introductory courses about how to navigate the platform, design and format different types of questions, and use the features of data analysis.</a:t>
            </a:r>
          </a:p>
          <a:p>
            <a:pPr algn="just"/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https://www.gla.ac.uk/myglasgow/it/training/index.html</a:t>
            </a:r>
            <a:r>
              <a:rPr lang="en-US" sz="2000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endParaRPr lang="en-US" sz="2000" b="1" u="sng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https://www.gla.ac.uk/myglasgow/it/training/courseresources/</a:t>
            </a:r>
            <a:endParaRPr lang="en-US" sz="2000" b="1" u="sng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TR" sz="2160" b="1" u="sng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u="sng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1480" indent="-411480" algn="ctr">
              <a:buFont typeface="Wingdings" pitchFamily="2" charset="2"/>
              <a:buChar char="Ø"/>
            </a:pP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1480" indent="-411480" algn="just">
              <a:buFont typeface="Wingdings" pitchFamily="2" charset="2"/>
              <a:buChar char="Ø"/>
            </a:pP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1480" indent="-411480" algn="just">
              <a:buFont typeface="Wingdings" pitchFamily="2" charset="2"/>
              <a:buChar char="Ø"/>
            </a:pP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1480" indent="-411480" algn="just">
              <a:buFont typeface="Wingdings" pitchFamily="2" charset="2"/>
              <a:buChar char="Ø"/>
            </a:pP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TR" sz="288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TR" sz="288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TR" sz="288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TR" sz="216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pic>
        <p:nvPicPr>
          <p:cNvPr id="2" name="Picture 1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9A5816B0-AAA5-EA10-FBE1-B493B62AA6D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120" y="5180552"/>
            <a:ext cx="5395511" cy="3049048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902E93E0-FA33-780A-C856-4DD52BF26B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7814" y="3004494"/>
            <a:ext cx="5953454" cy="522510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5F49CF5-BD66-BAC9-4C5B-D7B022709E0D}"/>
              </a:ext>
            </a:extLst>
          </p:cNvPr>
          <p:cNvSpPr txBox="1">
            <a:spLocks/>
          </p:cNvSpPr>
          <p:nvPr/>
        </p:nvSpPr>
        <p:spPr>
          <a:xfrm>
            <a:off x="172529" y="959277"/>
            <a:ext cx="13043139" cy="1388969"/>
          </a:xfrm>
          <a:prstGeom prst="rect">
            <a:avLst/>
          </a:prstGeom>
        </p:spPr>
        <p:txBody>
          <a:bodyPr vert="horz" lIns="109728" tIns="54864" rIns="109728" bIns="54864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TR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TR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TR" sz="3600" b="1" kern="100" dirty="0">
              <a:solidFill>
                <a:schemeClr val="tx2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ctr"/>
            <a:endParaRPr lang="en-TR" sz="3600" b="1" kern="100" dirty="0">
              <a:solidFill>
                <a:schemeClr val="tx2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Data Collection and Analysis: Technical Information - 👾</a:t>
            </a:r>
          </a:p>
          <a:p>
            <a:endParaRPr lang="en-US" sz="24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Collection: 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QUALTRICS</a:t>
            </a:r>
          </a:p>
          <a:p>
            <a:endParaRPr lang="en-US" sz="24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TR" sz="3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93462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7D218-B217-6131-82DA-58F873DBF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84F804D-395A-015D-24C5-3E7D81B64B5A}"/>
              </a:ext>
            </a:extLst>
          </p:cNvPr>
          <p:cNvSpPr txBox="1"/>
          <p:nvPr/>
        </p:nvSpPr>
        <p:spPr>
          <a:xfrm>
            <a:off x="294168" y="543638"/>
            <a:ext cx="14163703" cy="6531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sz="288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1480" indent="-411480" algn="just">
              <a:buFont typeface="Wingdings" pitchFamily="2" charset="2"/>
              <a:buChar char="Ø"/>
            </a:pP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TR" sz="2160" b="1" u="sng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u="sng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1480" indent="-411480" algn="ctr">
              <a:buFont typeface="Wingdings" pitchFamily="2" charset="2"/>
              <a:buChar char="Ø"/>
            </a:pP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1480" indent="-411480" algn="just">
              <a:buFont typeface="Wingdings" pitchFamily="2" charset="2"/>
              <a:buChar char="Ø"/>
            </a:pP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1480" indent="-411480" algn="just">
              <a:buFont typeface="Wingdings" pitchFamily="2" charset="2"/>
              <a:buChar char="Ø"/>
            </a:pP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1480" indent="-411480" algn="just">
              <a:buFont typeface="Wingdings" pitchFamily="2" charset="2"/>
              <a:buChar char="Ø"/>
            </a:pP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TR" sz="288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TR" sz="288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TR" sz="288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TR" sz="216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5C2CCF7-A25C-8771-0CD2-A36302F9649B}"/>
              </a:ext>
            </a:extLst>
          </p:cNvPr>
          <p:cNvSpPr txBox="1">
            <a:spLocks/>
          </p:cNvSpPr>
          <p:nvPr/>
        </p:nvSpPr>
        <p:spPr>
          <a:xfrm>
            <a:off x="121639" y="1340530"/>
            <a:ext cx="13043139" cy="1388969"/>
          </a:xfrm>
          <a:prstGeom prst="rect">
            <a:avLst/>
          </a:prstGeom>
        </p:spPr>
        <p:txBody>
          <a:bodyPr vert="horz" lIns="109728" tIns="54864" rIns="109728" bIns="54864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TR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TR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TR" sz="3600" b="1" kern="100" dirty="0">
              <a:solidFill>
                <a:schemeClr val="tx2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ctr"/>
            <a:endParaRPr lang="en-TR" sz="3600" b="1" kern="100" dirty="0">
              <a:solidFill>
                <a:schemeClr val="tx2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Data Collection and Analysis: Technical Information - 👾</a:t>
            </a:r>
          </a:p>
          <a:p>
            <a:endParaRPr lang="en-US" sz="24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in mind!....</a:t>
            </a:r>
          </a:p>
          <a:p>
            <a:endParaRPr lang="en-US" sz="24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TR" sz="3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Picture 3" descr="A group of stars with text&#10;&#10;Description automatically generated">
            <a:extLst>
              <a:ext uri="{FF2B5EF4-FFF2-40B4-BE49-F238E27FC236}">
                <a16:creationId xmlns:a16="http://schemas.microsoft.com/office/drawing/2014/main" id="{5116D90A-A80C-6E63-335A-E20A9C5B5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82" y="3433803"/>
            <a:ext cx="9117703" cy="3455267"/>
          </a:xfrm>
          <a:prstGeom prst="rect">
            <a:avLst/>
          </a:prstGeom>
        </p:spPr>
      </p:pic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9515D82E-D62F-D238-CC49-DE74A9E714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815" y="2035015"/>
            <a:ext cx="5089585" cy="6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236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87C9C65-927C-EF59-B010-3DA0A1C08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097" y="663771"/>
            <a:ext cx="10821930" cy="6670531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168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68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68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68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68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168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12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Downloading the Software</a:t>
            </a:r>
          </a:p>
          <a:p>
            <a:pPr marL="0" indent="0">
              <a:spcBef>
                <a:spcPts val="0"/>
              </a:spcBef>
              <a:buNone/>
            </a:pPr>
            <a:endParaRPr lang="en-US" sz="312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>
              <a:spcBef>
                <a:spcPts val="0"/>
              </a:spcBef>
              <a:buFont typeface="Wingdings" pitchFamily="2" charset="2"/>
              <a:buChar char="ü"/>
            </a:pPr>
            <a:r>
              <a:rPr lang="en-US" sz="2400" dirty="0">
                <a:solidFill>
                  <a:srgbClr val="94209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Glasgow University Helpdesk</a:t>
            </a:r>
          </a:p>
          <a:p>
            <a:pPr>
              <a:spcBef>
                <a:spcPts val="0"/>
              </a:spcBef>
              <a:buFont typeface="Wingdings" pitchFamily="2" charset="2"/>
              <a:buChar char="ü"/>
            </a:pPr>
            <a:r>
              <a:rPr lang="en-US" sz="2400" dirty="0">
                <a:solidFill>
                  <a:srgbClr val="94209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Glasgow Anywhere Student Desktop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864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 </a:t>
            </a:r>
          </a:p>
          <a:p>
            <a:pPr marL="0" indent="0">
              <a:spcBef>
                <a:spcPts val="0"/>
              </a:spcBef>
              <a:buNone/>
            </a:pPr>
            <a:endParaRPr lang="en-TR" sz="312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TR" sz="168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TR" sz="192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TR" sz="192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TR" sz="192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TR" sz="192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TR" sz="192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20ACC90-0960-BA1F-D1E2-1367CD423E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771992"/>
            <a:ext cx="9153568" cy="4456984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D1CA63F-4230-BD64-304B-9FC1915C7C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0210" y="3455330"/>
            <a:ext cx="3211472" cy="2405910"/>
          </a:xfrm>
          <a:prstGeom prst="rect">
            <a:avLst/>
          </a:prstGeom>
        </p:spPr>
      </p:pic>
      <p:pic>
        <p:nvPicPr>
          <p:cNvPr id="9" name="Picture 8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C4610CE0-13D2-9B45-F7F1-6F75B287444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2906" y="1568744"/>
            <a:ext cx="2691254" cy="2010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8BC61A-6B1D-5FF0-9F38-89BE3BA5BF5A}"/>
              </a:ext>
            </a:extLst>
          </p:cNvPr>
          <p:cNvSpPr txBox="1">
            <a:spLocks/>
          </p:cNvSpPr>
          <p:nvPr/>
        </p:nvSpPr>
        <p:spPr>
          <a:xfrm>
            <a:off x="375925" y="950375"/>
            <a:ext cx="13043139" cy="1388969"/>
          </a:xfrm>
          <a:prstGeom prst="rect">
            <a:avLst/>
          </a:prstGeom>
        </p:spPr>
        <p:txBody>
          <a:bodyPr vert="horz" lIns="109728" tIns="54864" rIns="109728" bIns="54864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TR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TR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TR" sz="3600" b="1" kern="100" dirty="0">
              <a:solidFill>
                <a:schemeClr val="tx2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ctr"/>
            <a:endParaRPr lang="en-TR" sz="3600" b="1" kern="100" dirty="0">
              <a:solidFill>
                <a:schemeClr val="tx2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Data Collection and Analysis: Technical Information - 👾</a:t>
            </a:r>
          </a:p>
          <a:p>
            <a:endParaRPr lang="en-US" sz="24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Analysis: 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 Package for the Social Sciences (SPSS)</a:t>
            </a:r>
          </a:p>
          <a:p>
            <a:endParaRPr lang="en-US" sz="24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TR" sz="3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8454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D5F50A-9269-311D-E6A3-EBB87FAA1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8BA5F19-D5E1-4ECC-BEC2-DF7AEDFD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0CC88A9-A661-4C48-866E-8734E511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3523203" cy="2410367"/>
          </a:xfrm>
          <a:custGeom>
            <a:avLst/>
            <a:gdLst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174645 w 11269336"/>
              <a:gd name="connsiteY140" fmla="*/ 2088358 h 2323145"/>
              <a:gd name="connsiteX141" fmla="*/ 5092476 w 11269336"/>
              <a:gd name="connsiteY141" fmla="*/ 2100737 h 2323145"/>
              <a:gd name="connsiteX142" fmla="*/ 5060738 w 11269336"/>
              <a:gd name="connsiteY142" fmla="*/ 2083274 h 2323145"/>
              <a:gd name="connsiteX143" fmla="*/ 4860988 w 11269336"/>
              <a:gd name="connsiteY143" fmla="*/ 2135698 h 2323145"/>
              <a:gd name="connsiteX144" fmla="*/ 4807902 w 11269336"/>
              <a:gd name="connsiteY144" fmla="*/ 2138894 h 2323145"/>
              <a:gd name="connsiteX145" fmla="*/ 4765388 w 11269336"/>
              <a:gd name="connsiteY145" fmla="*/ 2162525 h 2323145"/>
              <a:gd name="connsiteX146" fmla="*/ 4745033 w 11269336"/>
              <a:gd name="connsiteY146" fmla="*/ 2158859 h 2323145"/>
              <a:gd name="connsiteX147" fmla="*/ 4741475 w 11269336"/>
              <a:gd name="connsiteY147" fmla="*/ 2157998 h 2323145"/>
              <a:gd name="connsiteX148" fmla="*/ 4728247 w 11269336"/>
              <a:gd name="connsiteY148" fmla="*/ 2159526 h 2323145"/>
              <a:gd name="connsiteX149" fmla="*/ 4723263 w 11269336"/>
              <a:gd name="connsiteY149" fmla="*/ 2153742 h 2323145"/>
              <a:gd name="connsiteX150" fmla="*/ 4702453 w 11269336"/>
              <a:gd name="connsiteY150" fmla="*/ 2151586 h 2323145"/>
              <a:gd name="connsiteX151" fmla="*/ 4678455 w 11269336"/>
              <a:gd name="connsiteY151" fmla="*/ 2156131 h 2323145"/>
              <a:gd name="connsiteX152" fmla="*/ 4593061 w 11269336"/>
              <a:gd name="connsiteY152" fmla="*/ 2171597 h 2323145"/>
              <a:gd name="connsiteX153" fmla="*/ 4579902 w 11269336"/>
              <a:gd name="connsiteY153" fmla="*/ 2177927 h 2323145"/>
              <a:gd name="connsiteX154" fmla="*/ 4533444 w 11269336"/>
              <a:gd name="connsiteY154" fmla="*/ 2181200 h 2323145"/>
              <a:gd name="connsiteX155" fmla="*/ 4492832 w 11269336"/>
              <a:gd name="connsiteY155" fmla="*/ 2188033 h 2323145"/>
              <a:gd name="connsiteX156" fmla="*/ 4467257 w 11269336"/>
              <a:gd name="connsiteY156" fmla="*/ 2196121 h 2323145"/>
              <a:gd name="connsiteX157" fmla="*/ 4459937 w 11269336"/>
              <a:gd name="connsiteY157" fmla="*/ 2195182 h 2323145"/>
              <a:gd name="connsiteX158" fmla="*/ 4433312 w 11269336"/>
              <a:gd name="connsiteY158" fmla="*/ 2199004 h 2323145"/>
              <a:gd name="connsiteX159" fmla="*/ 4420601 w 11269336"/>
              <a:gd name="connsiteY159" fmla="*/ 2205158 h 2323145"/>
              <a:gd name="connsiteX160" fmla="*/ 4405765 w 11269336"/>
              <a:gd name="connsiteY160" fmla="*/ 2199902 h 2323145"/>
              <a:gd name="connsiteX161" fmla="*/ 4401354 w 11269336"/>
              <a:gd name="connsiteY161" fmla="*/ 2194745 h 2323145"/>
              <a:gd name="connsiteX162" fmla="*/ 4383151 w 11269336"/>
              <a:gd name="connsiteY162" fmla="*/ 2201140 h 2323145"/>
              <a:gd name="connsiteX163" fmla="*/ 4366646 w 11269336"/>
              <a:gd name="connsiteY163" fmla="*/ 2198564 h 2323145"/>
              <a:gd name="connsiteX164" fmla="*/ 4354009 w 11269336"/>
              <a:gd name="connsiteY164" fmla="*/ 2204984 h 2323145"/>
              <a:gd name="connsiteX165" fmla="*/ 4348284 w 11269336"/>
              <a:gd name="connsiteY165" fmla="*/ 2205270 h 2323145"/>
              <a:gd name="connsiteX166" fmla="*/ 4333906 w 11269336"/>
              <a:gd name="connsiteY166" fmla="*/ 2205251 h 2323145"/>
              <a:gd name="connsiteX167" fmla="*/ 4308819 w 11269336"/>
              <a:gd name="connsiteY167" fmla="*/ 2203822 h 2323145"/>
              <a:gd name="connsiteX168" fmla="*/ 4301210 w 11269336"/>
              <a:gd name="connsiteY168" fmla="*/ 2204456 h 2323145"/>
              <a:gd name="connsiteX169" fmla="*/ 4283095 w 11269336"/>
              <a:gd name="connsiteY169" fmla="*/ 2198177 h 2323145"/>
              <a:gd name="connsiteX170" fmla="*/ 4250119 w 11269336"/>
              <a:gd name="connsiteY170" fmla="*/ 2196342 h 2323145"/>
              <a:gd name="connsiteX171" fmla="*/ 4189203 w 11269336"/>
              <a:gd name="connsiteY171" fmla="*/ 2178994 h 2323145"/>
              <a:gd name="connsiteX172" fmla="*/ 4154035 w 11269336"/>
              <a:gd name="connsiteY172" fmla="*/ 2171950 h 2323145"/>
              <a:gd name="connsiteX173" fmla="*/ 4129569 w 11269336"/>
              <a:gd name="connsiteY173" fmla="*/ 2163850 h 2323145"/>
              <a:gd name="connsiteX174" fmla="*/ 4061250 w 11269336"/>
              <a:gd name="connsiteY174" fmla="*/ 2159236 h 2323145"/>
              <a:gd name="connsiteX175" fmla="*/ 3945480 w 11269336"/>
              <a:gd name="connsiteY175" fmla="*/ 2158279 h 2323145"/>
              <a:gd name="connsiteX176" fmla="*/ 3921468 w 11269336"/>
              <a:gd name="connsiteY176" fmla="*/ 2156588 h 2323145"/>
              <a:gd name="connsiteX177" fmla="*/ 3903348 w 11269336"/>
              <a:gd name="connsiteY177" fmla="*/ 2149220 h 2323145"/>
              <a:gd name="connsiteX178" fmla="*/ 3901342 w 11269336"/>
              <a:gd name="connsiteY178" fmla="*/ 2142355 h 2323145"/>
              <a:gd name="connsiteX179" fmla="*/ 3888539 w 11269336"/>
              <a:gd name="connsiteY179" fmla="*/ 2140476 h 2323145"/>
              <a:gd name="connsiteX180" fmla="*/ 3885662 w 11269336"/>
              <a:gd name="connsiteY180" fmla="*/ 2138740 h 2323145"/>
              <a:gd name="connsiteX181" fmla="*/ 3868627 w 11269336"/>
              <a:gd name="connsiteY181" fmla="*/ 2130023 h 2323145"/>
              <a:gd name="connsiteX182" fmla="*/ 3819177 w 11269336"/>
              <a:gd name="connsiteY182" fmla="*/ 2142111 h 2323145"/>
              <a:gd name="connsiteX183" fmla="*/ 3769100 w 11269336"/>
              <a:gd name="connsiteY183" fmla="*/ 2131731 h 2323145"/>
              <a:gd name="connsiteX184" fmla="*/ 3562752 w 11269336"/>
              <a:gd name="connsiteY184" fmla="*/ 2131785 h 2323145"/>
              <a:gd name="connsiteX185" fmla="*/ 3541402 w 11269336"/>
              <a:gd name="connsiteY185" fmla="*/ 2106821 h 2323145"/>
              <a:gd name="connsiteX186" fmla="*/ 3460591 w 11269336"/>
              <a:gd name="connsiteY186" fmla="*/ 2097951 h 2323145"/>
              <a:gd name="connsiteX187" fmla="*/ 3320348 w 11269336"/>
              <a:gd name="connsiteY187" fmla="*/ 2130191 h 2323145"/>
              <a:gd name="connsiteX188" fmla="*/ 3170922 w 11269336"/>
              <a:gd name="connsiteY188" fmla="*/ 2115957 h 2323145"/>
              <a:gd name="connsiteX189" fmla="*/ 3156256 w 11269336"/>
              <a:gd name="connsiteY189" fmla="*/ 2124773 h 2323145"/>
              <a:gd name="connsiteX190" fmla="*/ 3140298 w 11269336"/>
              <a:gd name="connsiteY190" fmla="*/ 2129182 h 2323145"/>
              <a:gd name="connsiteX191" fmla="*/ 3138514 w 11269336"/>
              <a:gd name="connsiteY191" fmla="*/ 2128069 h 2323145"/>
              <a:gd name="connsiteX192" fmla="*/ 3120467 w 11269336"/>
              <a:gd name="connsiteY192" fmla="*/ 2128281 h 2323145"/>
              <a:gd name="connsiteX193" fmla="*/ 3116175 w 11269336"/>
              <a:gd name="connsiteY193" fmla="*/ 2131633 h 2323145"/>
              <a:gd name="connsiteX194" fmla="*/ 3103685 w 11269336"/>
              <a:gd name="connsiteY194" fmla="*/ 2132814 h 2323145"/>
              <a:gd name="connsiteX195" fmla="*/ 3078794 w 11269336"/>
              <a:gd name="connsiteY195" fmla="*/ 2137935 h 2323145"/>
              <a:gd name="connsiteX196" fmla="*/ 3074407 w 11269336"/>
              <a:gd name="connsiteY196" fmla="*/ 2136274 h 2323145"/>
              <a:gd name="connsiteX197" fmla="*/ 3037285 w 11269336"/>
              <a:gd name="connsiteY197" fmla="*/ 2139919 h 2323145"/>
              <a:gd name="connsiteX198" fmla="*/ 3036901 w 11269336"/>
              <a:gd name="connsiteY198" fmla="*/ 2138726 h 2323145"/>
              <a:gd name="connsiteX199" fmla="*/ 3026996 w 11269336"/>
              <a:gd name="connsiteY199" fmla="*/ 2134322 h 2323145"/>
              <a:gd name="connsiteX200" fmla="*/ 3007772 w 11269336"/>
              <a:gd name="connsiteY200" fmla="*/ 2128742 h 2323145"/>
              <a:gd name="connsiteX201" fmla="*/ 2965030 w 11269336"/>
              <a:gd name="connsiteY201" fmla="*/ 2100494 h 2323145"/>
              <a:gd name="connsiteX202" fmla="*/ 2926342 w 11269336"/>
              <a:gd name="connsiteY202" fmla="*/ 2104155 h 2323145"/>
              <a:gd name="connsiteX203" fmla="*/ 2918608 w 11269336"/>
              <a:gd name="connsiteY203" fmla="*/ 2104215 h 2323145"/>
              <a:gd name="connsiteX204" fmla="*/ 2918475 w 11269336"/>
              <a:gd name="connsiteY204" fmla="*/ 2103937 h 2323145"/>
              <a:gd name="connsiteX205" fmla="*/ 2910360 w 11269336"/>
              <a:gd name="connsiteY205" fmla="*/ 2103444 h 2323145"/>
              <a:gd name="connsiteX206" fmla="*/ 2904507 w 11269336"/>
              <a:gd name="connsiteY206" fmla="*/ 2104326 h 2323145"/>
              <a:gd name="connsiteX207" fmla="*/ 2889503 w 11269336"/>
              <a:gd name="connsiteY207" fmla="*/ 2104443 h 2323145"/>
              <a:gd name="connsiteX208" fmla="*/ 2884480 w 11269336"/>
              <a:gd name="connsiteY208" fmla="*/ 2102626 h 2323145"/>
              <a:gd name="connsiteX209" fmla="*/ 2882689 w 11269336"/>
              <a:gd name="connsiteY209" fmla="*/ 2099228 h 2323145"/>
              <a:gd name="connsiteX210" fmla="*/ 2881291 w 11269336"/>
              <a:gd name="connsiteY210" fmla="*/ 2099618 h 2323145"/>
              <a:gd name="connsiteX211" fmla="*/ 2853979 w 11269336"/>
              <a:gd name="connsiteY211" fmla="*/ 2090388 h 2323145"/>
              <a:gd name="connsiteX212" fmla="*/ 2791790 w 11269336"/>
              <a:gd name="connsiteY212" fmla="*/ 2080332 h 2323145"/>
              <a:gd name="connsiteX213" fmla="*/ 2755844 w 11269336"/>
              <a:gd name="connsiteY213" fmla="*/ 2078874 h 2323145"/>
              <a:gd name="connsiteX214" fmla="*/ 2657742 w 11269336"/>
              <a:gd name="connsiteY214" fmla="*/ 2070179 h 2323145"/>
              <a:gd name="connsiteX215" fmla="*/ 2559549 w 11269336"/>
              <a:gd name="connsiteY215" fmla="*/ 2057873 h 2323145"/>
              <a:gd name="connsiteX216" fmla="*/ 2512054 w 11269336"/>
              <a:gd name="connsiteY216" fmla="*/ 2031671 h 2323145"/>
              <a:gd name="connsiteX217" fmla="*/ 2506437 w 11269336"/>
              <a:gd name="connsiteY217" fmla="*/ 2030918 h 2323145"/>
              <a:gd name="connsiteX218" fmla="*/ 2491752 w 11269336"/>
              <a:gd name="connsiteY218" fmla="*/ 2033906 h 2323145"/>
              <a:gd name="connsiteX219" fmla="*/ 2486338 w 11269336"/>
              <a:gd name="connsiteY219" fmla="*/ 2035862 h 2323145"/>
              <a:gd name="connsiteX220" fmla="*/ 2478186 w 11269336"/>
              <a:gd name="connsiteY220" fmla="*/ 2036953 h 2323145"/>
              <a:gd name="connsiteX221" fmla="*/ 2477950 w 11269336"/>
              <a:gd name="connsiteY221" fmla="*/ 2036715 h 2323145"/>
              <a:gd name="connsiteX222" fmla="*/ 2470381 w 11269336"/>
              <a:gd name="connsiteY222" fmla="*/ 2038256 h 2323145"/>
              <a:gd name="connsiteX223" fmla="*/ 2433781 w 11269336"/>
              <a:gd name="connsiteY223" fmla="*/ 2049140 h 2323145"/>
              <a:gd name="connsiteX224" fmla="*/ 2381172 w 11269336"/>
              <a:gd name="connsiteY224" fmla="*/ 2030645 h 2323145"/>
              <a:gd name="connsiteX225" fmla="*/ 2360198 w 11269336"/>
              <a:gd name="connsiteY225" fmla="*/ 2029059 h 2323145"/>
              <a:gd name="connsiteX226" fmla="*/ 2348815 w 11269336"/>
              <a:gd name="connsiteY226" fmla="*/ 2026798 h 2323145"/>
              <a:gd name="connsiteX227" fmla="*/ 2347988 w 11269336"/>
              <a:gd name="connsiteY227" fmla="*/ 2025745 h 2323145"/>
              <a:gd name="connsiteX228" fmla="*/ 2312920 w 11269336"/>
              <a:gd name="connsiteY228" fmla="*/ 2036311 h 2323145"/>
              <a:gd name="connsiteX229" fmla="*/ 2307986 w 11269336"/>
              <a:gd name="connsiteY229" fmla="*/ 2035583 h 2323145"/>
              <a:gd name="connsiteX230" fmla="*/ 2285481 w 11269336"/>
              <a:gd name="connsiteY230" fmla="*/ 2045197 h 2323145"/>
              <a:gd name="connsiteX231" fmla="*/ 2273666 w 11269336"/>
              <a:gd name="connsiteY231" fmla="*/ 2048710 h 2323145"/>
              <a:gd name="connsiteX232" fmla="*/ 2270719 w 11269336"/>
              <a:gd name="connsiteY232" fmla="*/ 2052702 h 2323145"/>
              <a:gd name="connsiteX233" fmla="*/ 2253080 w 11269336"/>
              <a:gd name="connsiteY233" fmla="*/ 2056363 h 2323145"/>
              <a:gd name="connsiteX234" fmla="*/ 2250906 w 11269336"/>
              <a:gd name="connsiteY234" fmla="*/ 2055654 h 2323145"/>
              <a:gd name="connsiteX235" fmla="*/ 2236905 w 11269336"/>
              <a:gd name="connsiteY235" fmla="*/ 2062882 h 2323145"/>
              <a:gd name="connsiteX236" fmla="*/ 2225830 w 11269336"/>
              <a:gd name="connsiteY236" fmla="*/ 2074027 h 2323145"/>
              <a:gd name="connsiteX237" fmla="*/ 2073776 w 11269336"/>
              <a:gd name="connsiteY237" fmla="*/ 2089244 h 2323145"/>
              <a:gd name="connsiteX238" fmla="*/ 1948256 w 11269336"/>
              <a:gd name="connsiteY238" fmla="*/ 2146616 h 2323145"/>
              <a:gd name="connsiteX239" fmla="*/ 1865582 w 11269336"/>
              <a:gd name="connsiteY239" fmla="*/ 2153738 h 2323145"/>
              <a:gd name="connsiteX240" fmla="*/ 1835210 w 11269336"/>
              <a:gd name="connsiteY240" fmla="*/ 2134244 h 2323145"/>
              <a:gd name="connsiteX241" fmla="*/ 1632661 w 11269336"/>
              <a:gd name="connsiteY241" fmla="*/ 2173882 h 2323145"/>
              <a:gd name="connsiteX242" fmla="*/ 1579590 w 11269336"/>
              <a:gd name="connsiteY242" fmla="*/ 2173680 h 2323145"/>
              <a:gd name="connsiteX243" fmla="*/ 1535601 w 11269336"/>
              <a:gd name="connsiteY243" fmla="*/ 2194590 h 2323145"/>
              <a:gd name="connsiteX244" fmla="*/ 1515594 w 11269336"/>
              <a:gd name="connsiteY244" fmla="*/ 2189622 h 2323145"/>
              <a:gd name="connsiteX245" fmla="*/ 1512113 w 11269336"/>
              <a:gd name="connsiteY245" fmla="*/ 2188534 h 2323145"/>
              <a:gd name="connsiteX246" fmla="*/ 1498838 w 11269336"/>
              <a:gd name="connsiteY246" fmla="*/ 2189213 h 2323145"/>
              <a:gd name="connsiteX247" fmla="*/ 1494279 w 11269336"/>
              <a:gd name="connsiteY247" fmla="*/ 2183112 h 2323145"/>
              <a:gd name="connsiteX248" fmla="*/ 1473714 w 11269336"/>
              <a:gd name="connsiteY248" fmla="*/ 2179625 h 2323145"/>
              <a:gd name="connsiteX249" fmla="*/ 1449503 w 11269336"/>
              <a:gd name="connsiteY249" fmla="*/ 2182633 h 2323145"/>
              <a:gd name="connsiteX250" fmla="*/ 1335495 w 11269336"/>
              <a:gd name="connsiteY250" fmla="*/ 2203940 h 2323145"/>
              <a:gd name="connsiteX251" fmla="*/ 1266687 w 11269336"/>
              <a:gd name="connsiteY251" fmla="*/ 2212688 h 2323145"/>
              <a:gd name="connsiteX252" fmla="*/ 1239614 w 11269336"/>
              <a:gd name="connsiteY252" fmla="*/ 2209727 h 2323145"/>
              <a:gd name="connsiteX253" fmla="*/ 1202436 w 11269336"/>
              <a:gd name="connsiteY253" fmla="*/ 2209817 h 2323145"/>
              <a:gd name="connsiteX254" fmla="*/ 1136097 w 11269336"/>
              <a:gd name="connsiteY254" fmla="*/ 2205112 h 2323145"/>
              <a:gd name="connsiteX255" fmla="*/ 1048229 w 11269336"/>
              <a:gd name="connsiteY255" fmla="*/ 2207249 h 2323145"/>
              <a:gd name="connsiteX256" fmla="*/ 988232 w 11269336"/>
              <a:gd name="connsiteY256" fmla="*/ 2235635 h 2323145"/>
              <a:gd name="connsiteX257" fmla="*/ 981959 w 11269336"/>
              <a:gd name="connsiteY257" fmla="*/ 2231607 h 2323145"/>
              <a:gd name="connsiteX258" fmla="*/ 938600 w 11269336"/>
              <a:gd name="connsiteY258" fmla="*/ 2238113 h 2323145"/>
              <a:gd name="connsiteX259" fmla="*/ 791788 w 11269336"/>
              <a:gd name="connsiteY259" fmla="*/ 2293224 h 2323145"/>
              <a:gd name="connsiteX260" fmla="*/ 706914 w 11269336"/>
              <a:gd name="connsiteY260" fmla="*/ 2305046 h 2323145"/>
              <a:gd name="connsiteX261" fmla="*/ 675971 w 11269336"/>
              <a:gd name="connsiteY261" fmla="*/ 2304030 h 2323145"/>
              <a:gd name="connsiteX262" fmla="*/ 624180 w 11269336"/>
              <a:gd name="connsiteY262" fmla="*/ 2302650 h 2323145"/>
              <a:gd name="connsiteX263" fmla="*/ 583453 w 11269336"/>
              <a:gd name="connsiteY263" fmla="*/ 2288788 h 2323145"/>
              <a:gd name="connsiteX264" fmla="*/ 540946 w 11269336"/>
              <a:gd name="connsiteY264" fmla="*/ 2292721 h 2323145"/>
              <a:gd name="connsiteX265" fmla="*/ 533680 w 11269336"/>
              <a:gd name="connsiteY265" fmla="*/ 2310233 h 2323145"/>
              <a:gd name="connsiteX266" fmla="*/ 487366 w 11269336"/>
              <a:gd name="connsiteY266" fmla="*/ 2309053 h 2323145"/>
              <a:gd name="connsiteX267" fmla="*/ 416820 w 11269336"/>
              <a:gd name="connsiteY267" fmla="*/ 2305443 h 2323145"/>
              <a:gd name="connsiteX268" fmla="*/ 376805 w 11269336"/>
              <a:gd name="connsiteY268" fmla="*/ 2307647 h 2323145"/>
              <a:gd name="connsiteX269" fmla="*/ 266777 w 11269336"/>
              <a:gd name="connsiteY269" fmla="*/ 2309012 h 2323145"/>
              <a:gd name="connsiteX270" fmla="*/ 156013 w 11269336"/>
              <a:gd name="connsiteY270" fmla="*/ 2306832 h 2323145"/>
              <a:gd name="connsiteX271" fmla="*/ 87258 w 11269336"/>
              <a:gd name="connsiteY271" fmla="*/ 2285511 h 2323145"/>
              <a:gd name="connsiteX272" fmla="*/ 23798 w 11269336"/>
              <a:gd name="connsiteY272" fmla="*/ 2281822 h 2323145"/>
              <a:gd name="connsiteX273" fmla="*/ 0 w 11269336"/>
              <a:gd name="connsiteY273" fmla="*/ 2285369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092476 w 11269336"/>
              <a:gd name="connsiteY140" fmla="*/ 2100737 h 2323145"/>
              <a:gd name="connsiteX141" fmla="*/ 5060738 w 11269336"/>
              <a:gd name="connsiteY141" fmla="*/ 2083274 h 2323145"/>
              <a:gd name="connsiteX142" fmla="*/ 4860988 w 11269336"/>
              <a:gd name="connsiteY142" fmla="*/ 2135698 h 2323145"/>
              <a:gd name="connsiteX143" fmla="*/ 4807902 w 11269336"/>
              <a:gd name="connsiteY143" fmla="*/ 2138894 h 2323145"/>
              <a:gd name="connsiteX144" fmla="*/ 4765388 w 11269336"/>
              <a:gd name="connsiteY144" fmla="*/ 2162525 h 2323145"/>
              <a:gd name="connsiteX145" fmla="*/ 4745033 w 11269336"/>
              <a:gd name="connsiteY145" fmla="*/ 2158859 h 2323145"/>
              <a:gd name="connsiteX146" fmla="*/ 4741475 w 11269336"/>
              <a:gd name="connsiteY146" fmla="*/ 2157998 h 2323145"/>
              <a:gd name="connsiteX147" fmla="*/ 4728247 w 11269336"/>
              <a:gd name="connsiteY147" fmla="*/ 2159526 h 2323145"/>
              <a:gd name="connsiteX148" fmla="*/ 4723263 w 11269336"/>
              <a:gd name="connsiteY148" fmla="*/ 2153742 h 2323145"/>
              <a:gd name="connsiteX149" fmla="*/ 4702453 w 11269336"/>
              <a:gd name="connsiteY149" fmla="*/ 2151586 h 2323145"/>
              <a:gd name="connsiteX150" fmla="*/ 4678455 w 11269336"/>
              <a:gd name="connsiteY150" fmla="*/ 2156131 h 2323145"/>
              <a:gd name="connsiteX151" fmla="*/ 4593061 w 11269336"/>
              <a:gd name="connsiteY151" fmla="*/ 2171597 h 2323145"/>
              <a:gd name="connsiteX152" fmla="*/ 4579902 w 11269336"/>
              <a:gd name="connsiteY152" fmla="*/ 2177927 h 2323145"/>
              <a:gd name="connsiteX153" fmla="*/ 4533444 w 11269336"/>
              <a:gd name="connsiteY153" fmla="*/ 2181200 h 2323145"/>
              <a:gd name="connsiteX154" fmla="*/ 4492832 w 11269336"/>
              <a:gd name="connsiteY154" fmla="*/ 2188033 h 2323145"/>
              <a:gd name="connsiteX155" fmla="*/ 4467257 w 11269336"/>
              <a:gd name="connsiteY155" fmla="*/ 2196121 h 2323145"/>
              <a:gd name="connsiteX156" fmla="*/ 4459937 w 11269336"/>
              <a:gd name="connsiteY156" fmla="*/ 2195182 h 2323145"/>
              <a:gd name="connsiteX157" fmla="*/ 4433312 w 11269336"/>
              <a:gd name="connsiteY157" fmla="*/ 2199004 h 2323145"/>
              <a:gd name="connsiteX158" fmla="*/ 4420601 w 11269336"/>
              <a:gd name="connsiteY158" fmla="*/ 2205158 h 2323145"/>
              <a:gd name="connsiteX159" fmla="*/ 4405765 w 11269336"/>
              <a:gd name="connsiteY159" fmla="*/ 2199902 h 2323145"/>
              <a:gd name="connsiteX160" fmla="*/ 4401354 w 11269336"/>
              <a:gd name="connsiteY160" fmla="*/ 2194745 h 2323145"/>
              <a:gd name="connsiteX161" fmla="*/ 4383151 w 11269336"/>
              <a:gd name="connsiteY161" fmla="*/ 2201140 h 2323145"/>
              <a:gd name="connsiteX162" fmla="*/ 4366646 w 11269336"/>
              <a:gd name="connsiteY162" fmla="*/ 2198564 h 2323145"/>
              <a:gd name="connsiteX163" fmla="*/ 4354009 w 11269336"/>
              <a:gd name="connsiteY163" fmla="*/ 2204984 h 2323145"/>
              <a:gd name="connsiteX164" fmla="*/ 4348284 w 11269336"/>
              <a:gd name="connsiteY164" fmla="*/ 2205270 h 2323145"/>
              <a:gd name="connsiteX165" fmla="*/ 4333906 w 11269336"/>
              <a:gd name="connsiteY165" fmla="*/ 2205251 h 2323145"/>
              <a:gd name="connsiteX166" fmla="*/ 4308819 w 11269336"/>
              <a:gd name="connsiteY166" fmla="*/ 2203822 h 2323145"/>
              <a:gd name="connsiteX167" fmla="*/ 4301210 w 11269336"/>
              <a:gd name="connsiteY167" fmla="*/ 2204456 h 2323145"/>
              <a:gd name="connsiteX168" fmla="*/ 4283095 w 11269336"/>
              <a:gd name="connsiteY168" fmla="*/ 2198177 h 2323145"/>
              <a:gd name="connsiteX169" fmla="*/ 4250119 w 11269336"/>
              <a:gd name="connsiteY169" fmla="*/ 2196342 h 2323145"/>
              <a:gd name="connsiteX170" fmla="*/ 4189203 w 11269336"/>
              <a:gd name="connsiteY170" fmla="*/ 2178994 h 2323145"/>
              <a:gd name="connsiteX171" fmla="*/ 4154035 w 11269336"/>
              <a:gd name="connsiteY171" fmla="*/ 2171950 h 2323145"/>
              <a:gd name="connsiteX172" fmla="*/ 4129569 w 11269336"/>
              <a:gd name="connsiteY172" fmla="*/ 2163850 h 2323145"/>
              <a:gd name="connsiteX173" fmla="*/ 4061250 w 11269336"/>
              <a:gd name="connsiteY173" fmla="*/ 2159236 h 2323145"/>
              <a:gd name="connsiteX174" fmla="*/ 3945480 w 11269336"/>
              <a:gd name="connsiteY174" fmla="*/ 2158279 h 2323145"/>
              <a:gd name="connsiteX175" fmla="*/ 3921468 w 11269336"/>
              <a:gd name="connsiteY175" fmla="*/ 2156588 h 2323145"/>
              <a:gd name="connsiteX176" fmla="*/ 3903348 w 11269336"/>
              <a:gd name="connsiteY176" fmla="*/ 2149220 h 2323145"/>
              <a:gd name="connsiteX177" fmla="*/ 3901342 w 11269336"/>
              <a:gd name="connsiteY177" fmla="*/ 2142355 h 2323145"/>
              <a:gd name="connsiteX178" fmla="*/ 3888539 w 11269336"/>
              <a:gd name="connsiteY178" fmla="*/ 2140476 h 2323145"/>
              <a:gd name="connsiteX179" fmla="*/ 3885662 w 11269336"/>
              <a:gd name="connsiteY179" fmla="*/ 2138740 h 2323145"/>
              <a:gd name="connsiteX180" fmla="*/ 3868627 w 11269336"/>
              <a:gd name="connsiteY180" fmla="*/ 2130023 h 2323145"/>
              <a:gd name="connsiteX181" fmla="*/ 3819177 w 11269336"/>
              <a:gd name="connsiteY181" fmla="*/ 2142111 h 2323145"/>
              <a:gd name="connsiteX182" fmla="*/ 3769100 w 11269336"/>
              <a:gd name="connsiteY182" fmla="*/ 2131731 h 2323145"/>
              <a:gd name="connsiteX183" fmla="*/ 3562752 w 11269336"/>
              <a:gd name="connsiteY183" fmla="*/ 2131785 h 2323145"/>
              <a:gd name="connsiteX184" fmla="*/ 3541402 w 11269336"/>
              <a:gd name="connsiteY184" fmla="*/ 2106821 h 2323145"/>
              <a:gd name="connsiteX185" fmla="*/ 3460591 w 11269336"/>
              <a:gd name="connsiteY185" fmla="*/ 2097951 h 2323145"/>
              <a:gd name="connsiteX186" fmla="*/ 3320348 w 11269336"/>
              <a:gd name="connsiteY186" fmla="*/ 2130191 h 2323145"/>
              <a:gd name="connsiteX187" fmla="*/ 3170922 w 11269336"/>
              <a:gd name="connsiteY187" fmla="*/ 2115957 h 2323145"/>
              <a:gd name="connsiteX188" fmla="*/ 3156256 w 11269336"/>
              <a:gd name="connsiteY188" fmla="*/ 2124773 h 2323145"/>
              <a:gd name="connsiteX189" fmla="*/ 3140298 w 11269336"/>
              <a:gd name="connsiteY189" fmla="*/ 2129182 h 2323145"/>
              <a:gd name="connsiteX190" fmla="*/ 3138514 w 11269336"/>
              <a:gd name="connsiteY190" fmla="*/ 2128069 h 2323145"/>
              <a:gd name="connsiteX191" fmla="*/ 3120467 w 11269336"/>
              <a:gd name="connsiteY191" fmla="*/ 2128281 h 2323145"/>
              <a:gd name="connsiteX192" fmla="*/ 3116175 w 11269336"/>
              <a:gd name="connsiteY192" fmla="*/ 2131633 h 2323145"/>
              <a:gd name="connsiteX193" fmla="*/ 3103685 w 11269336"/>
              <a:gd name="connsiteY193" fmla="*/ 2132814 h 2323145"/>
              <a:gd name="connsiteX194" fmla="*/ 3078794 w 11269336"/>
              <a:gd name="connsiteY194" fmla="*/ 2137935 h 2323145"/>
              <a:gd name="connsiteX195" fmla="*/ 3074407 w 11269336"/>
              <a:gd name="connsiteY195" fmla="*/ 2136274 h 2323145"/>
              <a:gd name="connsiteX196" fmla="*/ 3037285 w 11269336"/>
              <a:gd name="connsiteY196" fmla="*/ 2139919 h 2323145"/>
              <a:gd name="connsiteX197" fmla="*/ 3036901 w 11269336"/>
              <a:gd name="connsiteY197" fmla="*/ 2138726 h 2323145"/>
              <a:gd name="connsiteX198" fmla="*/ 3026996 w 11269336"/>
              <a:gd name="connsiteY198" fmla="*/ 2134322 h 2323145"/>
              <a:gd name="connsiteX199" fmla="*/ 3007772 w 11269336"/>
              <a:gd name="connsiteY199" fmla="*/ 2128742 h 2323145"/>
              <a:gd name="connsiteX200" fmla="*/ 2965030 w 11269336"/>
              <a:gd name="connsiteY200" fmla="*/ 2100494 h 2323145"/>
              <a:gd name="connsiteX201" fmla="*/ 2926342 w 11269336"/>
              <a:gd name="connsiteY201" fmla="*/ 2104155 h 2323145"/>
              <a:gd name="connsiteX202" fmla="*/ 2918608 w 11269336"/>
              <a:gd name="connsiteY202" fmla="*/ 2104215 h 2323145"/>
              <a:gd name="connsiteX203" fmla="*/ 2918475 w 11269336"/>
              <a:gd name="connsiteY203" fmla="*/ 2103937 h 2323145"/>
              <a:gd name="connsiteX204" fmla="*/ 2910360 w 11269336"/>
              <a:gd name="connsiteY204" fmla="*/ 2103444 h 2323145"/>
              <a:gd name="connsiteX205" fmla="*/ 2904507 w 11269336"/>
              <a:gd name="connsiteY205" fmla="*/ 2104326 h 2323145"/>
              <a:gd name="connsiteX206" fmla="*/ 2889503 w 11269336"/>
              <a:gd name="connsiteY206" fmla="*/ 2104443 h 2323145"/>
              <a:gd name="connsiteX207" fmla="*/ 2884480 w 11269336"/>
              <a:gd name="connsiteY207" fmla="*/ 2102626 h 2323145"/>
              <a:gd name="connsiteX208" fmla="*/ 2882689 w 11269336"/>
              <a:gd name="connsiteY208" fmla="*/ 2099228 h 2323145"/>
              <a:gd name="connsiteX209" fmla="*/ 2881291 w 11269336"/>
              <a:gd name="connsiteY209" fmla="*/ 2099618 h 2323145"/>
              <a:gd name="connsiteX210" fmla="*/ 2853979 w 11269336"/>
              <a:gd name="connsiteY210" fmla="*/ 2090388 h 2323145"/>
              <a:gd name="connsiteX211" fmla="*/ 2791790 w 11269336"/>
              <a:gd name="connsiteY211" fmla="*/ 2080332 h 2323145"/>
              <a:gd name="connsiteX212" fmla="*/ 2755844 w 11269336"/>
              <a:gd name="connsiteY212" fmla="*/ 2078874 h 2323145"/>
              <a:gd name="connsiteX213" fmla="*/ 2657742 w 11269336"/>
              <a:gd name="connsiteY213" fmla="*/ 2070179 h 2323145"/>
              <a:gd name="connsiteX214" fmla="*/ 2559549 w 11269336"/>
              <a:gd name="connsiteY214" fmla="*/ 2057873 h 2323145"/>
              <a:gd name="connsiteX215" fmla="*/ 2512054 w 11269336"/>
              <a:gd name="connsiteY215" fmla="*/ 2031671 h 2323145"/>
              <a:gd name="connsiteX216" fmla="*/ 2506437 w 11269336"/>
              <a:gd name="connsiteY216" fmla="*/ 2030918 h 2323145"/>
              <a:gd name="connsiteX217" fmla="*/ 2491752 w 11269336"/>
              <a:gd name="connsiteY217" fmla="*/ 2033906 h 2323145"/>
              <a:gd name="connsiteX218" fmla="*/ 2486338 w 11269336"/>
              <a:gd name="connsiteY218" fmla="*/ 2035862 h 2323145"/>
              <a:gd name="connsiteX219" fmla="*/ 2478186 w 11269336"/>
              <a:gd name="connsiteY219" fmla="*/ 2036953 h 2323145"/>
              <a:gd name="connsiteX220" fmla="*/ 2477950 w 11269336"/>
              <a:gd name="connsiteY220" fmla="*/ 2036715 h 2323145"/>
              <a:gd name="connsiteX221" fmla="*/ 2470381 w 11269336"/>
              <a:gd name="connsiteY221" fmla="*/ 2038256 h 2323145"/>
              <a:gd name="connsiteX222" fmla="*/ 2433781 w 11269336"/>
              <a:gd name="connsiteY222" fmla="*/ 2049140 h 2323145"/>
              <a:gd name="connsiteX223" fmla="*/ 2381172 w 11269336"/>
              <a:gd name="connsiteY223" fmla="*/ 2030645 h 2323145"/>
              <a:gd name="connsiteX224" fmla="*/ 2360198 w 11269336"/>
              <a:gd name="connsiteY224" fmla="*/ 2029059 h 2323145"/>
              <a:gd name="connsiteX225" fmla="*/ 2348815 w 11269336"/>
              <a:gd name="connsiteY225" fmla="*/ 2026798 h 2323145"/>
              <a:gd name="connsiteX226" fmla="*/ 2347988 w 11269336"/>
              <a:gd name="connsiteY226" fmla="*/ 2025745 h 2323145"/>
              <a:gd name="connsiteX227" fmla="*/ 2312920 w 11269336"/>
              <a:gd name="connsiteY227" fmla="*/ 2036311 h 2323145"/>
              <a:gd name="connsiteX228" fmla="*/ 2307986 w 11269336"/>
              <a:gd name="connsiteY228" fmla="*/ 2035583 h 2323145"/>
              <a:gd name="connsiteX229" fmla="*/ 2285481 w 11269336"/>
              <a:gd name="connsiteY229" fmla="*/ 2045197 h 2323145"/>
              <a:gd name="connsiteX230" fmla="*/ 2273666 w 11269336"/>
              <a:gd name="connsiteY230" fmla="*/ 2048710 h 2323145"/>
              <a:gd name="connsiteX231" fmla="*/ 2270719 w 11269336"/>
              <a:gd name="connsiteY231" fmla="*/ 2052702 h 2323145"/>
              <a:gd name="connsiteX232" fmla="*/ 2253080 w 11269336"/>
              <a:gd name="connsiteY232" fmla="*/ 2056363 h 2323145"/>
              <a:gd name="connsiteX233" fmla="*/ 2250906 w 11269336"/>
              <a:gd name="connsiteY233" fmla="*/ 2055654 h 2323145"/>
              <a:gd name="connsiteX234" fmla="*/ 2236905 w 11269336"/>
              <a:gd name="connsiteY234" fmla="*/ 2062882 h 2323145"/>
              <a:gd name="connsiteX235" fmla="*/ 2225830 w 11269336"/>
              <a:gd name="connsiteY235" fmla="*/ 2074027 h 2323145"/>
              <a:gd name="connsiteX236" fmla="*/ 2073776 w 11269336"/>
              <a:gd name="connsiteY236" fmla="*/ 2089244 h 2323145"/>
              <a:gd name="connsiteX237" fmla="*/ 1948256 w 11269336"/>
              <a:gd name="connsiteY237" fmla="*/ 2146616 h 2323145"/>
              <a:gd name="connsiteX238" fmla="*/ 1865582 w 11269336"/>
              <a:gd name="connsiteY238" fmla="*/ 2153738 h 2323145"/>
              <a:gd name="connsiteX239" fmla="*/ 1835210 w 11269336"/>
              <a:gd name="connsiteY239" fmla="*/ 2134244 h 2323145"/>
              <a:gd name="connsiteX240" fmla="*/ 1632661 w 11269336"/>
              <a:gd name="connsiteY240" fmla="*/ 2173882 h 2323145"/>
              <a:gd name="connsiteX241" fmla="*/ 1579590 w 11269336"/>
              <a:gd name="connsiteY241" fmla="*/ 2173680 h 2323145"/>
              <a:gd name="connsiteX242" fmla="*/ 1535601 w 11269336"/>
              <a:gd name="connsiteY242" fmla="*/ 2194590 h 2323145"/>
              <a:gd name="connsiteX243" fmla="*/ 1515594 w 11269336"/>
              <a:gd name="connsiteY243" fmla="*/ 2189622 h 2323145"/>
              <a:gd name="connsiteX244" fmla="*/ 1512113 w 11269336"/>
              <a:gd name="connsiteY244" fmla="*/ 2188534 h 2323145"/>
              <a:gd name="connsiteX245" fmla="*/ 1498838 w 11269336"/>
              <a:gd name="connsiteY245" fmla="*/ 2189213 h 2323145"/>
              <a:gd name="connsiteX246" fmla="*/ 1494279 w 11269336"/>
              <a:gd name="connsiteY246" fmla="*/ 2183112 h 2323145"/>
              <a:gd name="connsiteX247" fmla="*/ 1473714 w 11269336"/>
              <a:gd name="connsiteY247" fmla="*/ 2179625 h 2323145"/>
              <a:gd name="connsiteX248" fmla="*/ 1449503 w 11269336"/>
              <a:gd name="connsiteY248" fmla="*/ 2182633 h 2323145"/>
              <a:gd name="connsiteX249" fmla="*/ 1335495 w 11269336"/>
              <a:gd name="connsiteY249" fmla="*/ 2203940 h 2323145"/>
              <a:gd name="connsiteX250" fmla="*/ 1266687 w 11269336"/>
              <a:gd name="connsiteY250" fmla="*/ 2212688 h 2323145"/>
              <a:gd name="connsiteX251" fmla="*/ 1239614 w 11269336"/>
              <a:gd name="connsiteY251" fmla="*/ 2209727 h 2323145"/>
              <a:gd name="connsiteX252" fmla="*/ 1202436 w 11269336"/>
              <a:gd name="connsiteY252" fmla="*/ 2209817 h 2323145"/>
              <a:gd name="connsiteX253" fmla="*/ 1136097 w 11269336"/>
              <a:gd name="connsiteY253" fmla="*/ 2205112 h 2323145"/>
              <a:gd name="connsiteX254" fmla="*/ 1048229 w 11269336"/>
              <a:gd name="connsiteY254" fmla="*/ 2207249 h 2323145"/>
              <a:gd name="connsiteX255" fmla="*/ 988232 w 11269336"/>
              <a:gd name="connsiteY255" fmla="*/ 2235635 h 2323145"/>
              <a:gd name="connsiteX256" fmla="*/ 981959 w 11269336"/>
              <a:gd name="connsiteY256" fmla="*/ 2231607 h 2323145"/>
              <a:gd name="connsiteX257" fmla="*/ 938600 w 11269336"/>
              <a:gd name="connsiteY257" fmla="*/ 2238113 h 2323145"/>
              <a:gd name="connsiteX258" fmla="*/ 791788 w 11269336"/>
              <a:gd name="connsiteY258" fmla="*/ 2293224 h 2323145"/>
              <a:gd name="connsiteX259" fmla="*/ 706914 w 11269336"/>
              <a:gd name="connsiteY259" fmla="*/ 2305046 h 2323145"/>
              <a:gd name="connsiteX260" fmla="*/ 675971 w 11269336"/>
              <a:gd name="connsiteY260" fmla="*/ 2304030 h 2323145"/>
              <a:gd name="connsiteX261" fmla="*/ 624180 w 11269336"/>
              <a:gd name="connsiteY261" fmla="*/ 2302650 h 2323145"/>
              <a:gd name="connsiteX262" fmla="*/ 583453 w 11269336"/>
              <a:gd name="connsiteY262" fmla="*/ 2288788 h 2323145"/>
              <a:gd name="connsiteX263" fmla="*/ 540946 w 11269336"/>
              <a:gd name="connsiteY263" fmla="*/ 2292721 h 2323145"/>
              <a:gd name="connsiteX264" fmla="*/ 533680 w 11269336"/>
              <a:gd name="connsiteY264" fmla="*/ 2310233 h 2323145"/>
              <a:gd name="connsiteX265" fmla="*/ 487366 w 11269336"/>
              <a:gd name="connsiteY265" fmla="*/ 2309053 h 2323145"/>
              <a:gd name="connsiteX266" fmla="*/ 416820 w 11269336"/>
              <a:gd name="connsiteY266" fmla="*/ 2305443 h 2323145"/>
              <a:gd name="connsiteX267" fmla="*/ 376805 w 11269336"/>
              <a:gd name="connsiteY267" fmla="*/ 2307647 h 2323145"/>
              <a:gd name="connsiteX268" fmla="*/ 266777 w 11269336"/>
              <a:gd name="connsiteY268" fmla="*/ 2309012 h 2323145"/>
              <a:gd name="connsiteX269" fmla="*/ 156013 w 11269336"/>
              <a:gd name="connsiteY269" fmla="*/ 2306832 h 2323145"/>
              <a:gd name="connsiteX270" fmla="*/ 87258 w 11269336"/>
              <a:gd name="connsiteY270" fmla="*/ 2285511 h 2323145"/>
              <a:gd name="connsiteX271" fmla="*/ 23798 w 11269336"/>
              <a:gd name="connsiteY271" fmla="*/ 2281822 h 2323145"/>
              <a:gd name="connsiteX272" fmla="*/ 0 w 11269336"/>
              <a:gd name="connsiteY272" fmla="*/ 2285369 h 2323145"/>
              <a:gd name="connsiteX273" fmla="*/ 0 w 11269336"/>
              <a:gd name="connsiteY27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092476 w 11269336"/>
              <a:gd name="connsiteY139" fmla="*/ 2100737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988232 w 11269336"/>
              <a:gd name="connsiteY252" fmla="*/ 2235635 h 2323145"/>
              <a:gd name="connsiteX253" fmla="*/ 981959 w 11269336"/>
              <a:gd name="connsiteY253" fmla="*/ 2231607 h 2323145"/>
              <a:gd name="connsiteX254" fmla="*/ 938600 w 11269336"/>
              <a:gd name="connsiteY254" fmla="*/ 2238113 h 2323145"/>
              <a:gd name="connsiteX255" fmla="*/ 791788 w 11269336"/>
              <a:gd name="connsiteY255" fmla="*/ 2293224 h 2323145"/>
              <a:gd name="connsiteX256" fmla="*/ 706914 w 11269336"/>
              <a:gd name="connsiteY256" fmla="*/ 2305046 h 2323145"/>
              <a:gd name="connsiteX257" fmla="*/ 675971 w 11269336"/>
              <a:gd name="connsiteY257" fmla="*/ 2304030 h 2323145"/>
              <a:gd name="connsiteX258" fmla="*/ 624180 w 11269336"/>
              <a:gd name="connsiteY258" fmla="*/ 2302650 h 2323145"/>
              <a:gd name="connsiteX259" fmla="*/ 583453 w 11269336"/>
              <a:gd name="connsiteY259" fmla="*/ 2288788 h 2323145"/>
              <a:gd name="connsiteX260" fmla="*/ 540946 w 11269336"/>
              <a:gd name="connsiteY260" fmla="*/ 2292721 h 2323145"/>
              <a:gd name="connsiteX261" fmla="*/ 533680 w 11269336"/>
              <a:gd name="connsiteY261" fmla="*/ 2310233 h 2323145"/>
              <a:gd name="connsiteX262" fmla="*/ 487366 w 11269336"/>
              <a:gd name="connsiteY262" fmla="*/ 2309053 h 2323145"/>
              <a:gd name="connsiteX263" fmla="*/ 416820 w 11269336"/>
              <a:gd name="connsiteY263" fmla="*/ 2305443 h 2323145"/>
              <a:gd name="connsiteX264" fmla="*/ 376805 w 11269336"/>
              <a:gd name="connsiteY264" fmla="*/ 2307647 h 2323145"/>
              <a:gd name="connsiteX265" fmla="*/ 266777 w 11269336"/>
              <a:gd name="connsiteY265" fmla="*/ 2309012 h 2323145"/>
              <a:gd name="connsiteX266" fmla="*/ 156013 w 11269336"/>
              <a:gd name="connsiteY266" fmla="*/ 2306832 h 2323145"/>
              <a:gd name="connsiteX267" fmla="*/ 87258 w 11269336"/>
              <a:gd name="connsiteY267" fmla="*/ 2285511 h 2323145"/>
              <a:gd name="connsiteX268" fmla="*/ 23798 w 11269336"/>
              <a:gd name="connsiteY268" fmla="*/ 2281822 h 2323145"/>
              <a:gd name="connsiteX269" fmla="*/ 0 w 11269336"/>
              <a:gd name="connsiteY269" fmla="*/ 2285369 h 2323145"/>
              <a:gd name="connsiteX270" fmla="*/ 0 w 11269336"/>
              <a:gd name="connsiteY27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266687 w 11269336"/>
              <a:gd name="connsiteY247" fmla="*/ 2212688 h 2323145"/>
              <a:gd name="connsiteX248" fmla="*/ 1239614 w 11269336"/>
              <a:gd name="connsiteY248" fmla="*/ 2209727 h 2323145"/>
              <a:gd name="connsiteX249" fmla="*/ 1202436 w 11269336"/>
              <a:gd name="connsiteY249" fmla="*/ 2209817 h 2323145"/>
              <a:gd name="connsiteX250" fmla="*/ 1136097 w 11269336"/>
              <a:gd name="connsiteY250" fmla="*/ 2205112 h 2323145"/>
              <a:gd name="connsiteX251" fmla="*/ 988232 w 11269336"/>
              <a:gd name="connsiteY251" fmla="*/ 2235635 h 2323145"/>
              <a:gd name="connsiteX252" fmla="*/ 981959 w 11269336"/>
              <a:gd name="connsiteY252" fmla="*/ 2231607 h 2323145"/>
              <a:gd name="connsiteX253" fmla="*/ 938600 w 11269336"/>
              <a:gd name="connsiteY253" fmla="*/ 2238113 h 2323145"/>
              <a:gd name="connsiteX254" fmla="*/ 791788 w 11269336"/>
              <a:gd name="connsiteY254" fmla="*/ 2293224 h 2323145"/>
              <a:gd name="connsiteX255" fmla="*/ 706914 w 11269336"/>
              <a:gd name="connsiteY255" fmla="*/ 2305046 h 2323145"/>
              <a:gd name="connsiteX256" fmla="*/ 675971 w 11269336"/>
              <a:gd name="connsiteY256" fmla="*/ 2304030 h 2323145"/>
              <a:gd name="connsiteX257" fmla="*/ 624180 w 11269336"/>
              <a:gd name="connsiteY257" fmla="*/ 2302650 h 2323145"/>
              <a:gd name="connsiteX258" fmla="*/ 583453 w 11269336"/>
              <a:gd name="connsiteY258" fmla="*/ 2288788 h 2323145"/>
              <a:gd name="connsiteX259" fmla="*/ 540946 w 11269336"/>
              <a:gd name="connsiteY259" fmla="*/ 2292721 h 2323145"/>
              <a:gd name="connsiteX260" fmla="*/ 533680 w 11269336"/>
              <a:gd name="connsiteY260" fmla="*/ 2310233 h 2323145"/>
              <a:gd name="connsiteX261" fmla="*/ 487366 w 11269336"/>
              <a:gd name="connsiteY261" fmla="*/ 2309053 h 2323145"/>
              <a:gd name="connsiteX262" fmla="*/ 416820 w 11269336"/>
              <a:gd name="connsiteY262" fmla="*/ 2305443 h 2323145"/>
              <a:gd name="connsiteX263" fmla="*/ 376805 w 11269336"/>
              <a:gd name="connsiteY263" fmla="*/ 2307647 h 2323145"/>
              <a:gd name="connsiteX264" fmla="*/ 266777 w 11269336"/>
              <a:gd name="connsiteY264" fmla="*/ 2309012 h 2323145"/>
              <a:gd name="connsiteX265" fmla="*/ 156013 w 11269336"/>
              <a:gd name="connsiteY265" fmla="*/ 2306832 h 2323145"/>
              <a:gd name="connsiteX266" fmla="*/ 87258 w 11269336"/>
              <a:gd name="connsiteY266" fmla="*/ 2285511 h 2323145"/>
              <a:gd name="connsiteX267" fmla="*/ 23798 w 11269336"/>
              <a:gd name="connsiteY267" fmla="*/ 2281822 h 2323145"/>
              <a:gd name="connsiteX268" fmla="*/ 0 w 11269336"/>
              <a:gd name="connsiteY268" fmla="*/ 2285369 h 2323145"/>
              <a:gd name="connsiteX269" fmla="*/ 0 w 11269336"/>
              <a:gd name="connsiteY26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197391 w 11269336"/>
              <a:gd name="connsiteY54" fmla="*/ 1107746 h 2323145"/>
              <a:gd name="connsiteX55" fmla="*/ 8081474 w 11269336"/>
              <a:gd name="connsiteY55" fmla="*/ 1130125 h 2323145"/>
              <a:gd name="connsiteX56" fmla="*/ 8053585 w 11269336"/>
              <a:gd name="connsiteY56" fmla="*/ 1129169 h 2323145"/>
              <a:gd name="connsiteX57" fmla="*/ 8038422 w 11269336"/>
              <a:gd name="connsiteY57" fmla="*/ 1119092 h 2323145"/>
              <a:gd name="connsiteX58" fmla="*/ 8029450 w 11269336"/>
              <a:gd name="connsiteY58" fmla="*/ 1125592 h 2323145"/>
              <a:gd name="connsiteX59" fmla="*/ 7959552 w 11269336"/>
              <a:gd name="connsiteY59" fmla="*/ 1140188 h 2323145"/>
              <a:gd name="connsiteX60" fmla="*/ 7914188 w 11269336"/>
              <a:gd name="connsiteY60" fmla="*/ 1150862 h 2323145"/>
              <a:gd name="connsiteX61" fmla="*/ 7914918 w 11269336"/>
              <a:gd name="connsiteY61" fmla="*/ 1168758 h 2323145"/>
              <a:gd name="connsiteX62" fmla="*/ 7875510 w 11269336"/>
              <a:gd name="connsiteY62" fmla="*/ 1183153 h 2323145"/>
              <a:gd name="connsiteX63" fmla="*/ 7829932 w 11269336"/>
              <a:gd name="connsiteY63" fmla="*/ 1180782 h 2323145"/>
              <a:gd name="connsiteX64" fmla="*/ 7779182 w 11269336"/>
              <a:gd name="connsiteY64" fmla="*/ 1192665 h 2323145"/>
              <a:gd name="connsiteX65" fmla="*/ 7748774 w 11269336"/>
              <a:gd name="connsiteY65" fmla="*/ 1199586 h 2323145"/>
              <a:gd name="connsiteX66" fmla="*/ 7671846 w 11269336"/>
              <a:gd name="connsiteY66" fmla="*/ 1231966 h 2323145"/>
              <a:gd name="connsiteX67" fmla="*/ 7554146 w 11269336"/>
              <a:gd name="connsiteY67" fmla="*/ 1319748 h 2323145"/>
              <a:gd name="connsiteX68" fmla="*/ 7515052 w 11269336"/>
              <a:gd name="connsiteY68" fmla="*/ 1336718 h 2323145"/>
              <a:gd name="connsiteX69" fmla="*/ 7507193 w 11269336"/>
              <a:gd name="connsiteY69" fmla="*/ 1334617 h 2323145"/>
              <a:gd name="connsiteX70" fmla="*/ 7461694 w 11269336"/>
              <a:gd name="connsiteY70" fmla="*/ 1375866 h 2323145"/>
              <a:gd name="connsiteX71" fmla="*/ 7377571 w 11269336"/>
              <a:gd name="connsiteY71" fmla="*/ 1400128 h 2323145"/>
              <a:gd name="connsiteX72" fmla="*/ 7311261 w 11269336"/>
              <a:gd name="connsiteY72" fmla="*/ 1412652 h 2323145"/>
              <a:gd name="connsiteX73" fmla="*/ 7275307 w 11269336"/>
              <a:gd name="connsiteY73" fmla="*/ 1422171 h 2323145"/>
              <a:gd name="connsiteX74" fmla="*/ 7247783 w 11269336"/>
              <a:gd name="connsiteY74" fmla="*/ 1426330 h 2323145"/>
              <a:gd name="connsiteX75" fmla="*/ 7185047 w 11269336"/>
              <a:gd name="connsiteY75" fmla="*/ 1451812 h 2323145"/>
              <a:gd name="connsiteX76" fmla="*/ 7084117 w 11269336"/>
              <a:gd name="connsiteY76" fmla="*/ 1500281 h 2323145"/>
              <a:gd name="connsiteX77" fmla="*/ 7062011 w 11269336"/>
              <a:gd name="connsiteY77" fmla="*/ 1509183 h 2323145"/>
              <a:gd name="connsiteX78" fmla="*/ 7040555 w 11269336"/>
              <a:gd name="connsiteY78" fmla="*/ 1511207 h 2323145"/>
              <a:gd name="connsiteX79" fmla="*/ 7033438 w 11269336"/>
              <a:gd name="connsiteY79" fmla="*/ 1506772 h 2323145"/>
              <a:gd name="connsiteX80" fmla="*/ 7020886 w 11269336"/>
              <a:gd name="connsiteY80" fmla="*/ 1510764 h 2323145"/>
              <a:gd name="connsiteX81" fmla="*/ 7017033 w 11269336"/>
              <a:gd name="connsiteY81" fmla="*/ 1510650 h 2323145"/>
              <a:gd name="connsiteX82" fmla="*/ 6995460 w 11269336"/>
              <a:gd name="connsiteY82" fmla="*/ 1511173 h 2323145"/>
              <a:gd name="connsiteX83" fmla="*/ 6962144 w 11269336"/>
              <a:gd name="connsiteY83" fmla="*/ 1541508 h 2323145"/>
              <a:gd name="connsiteX84" fmla="*/ 6910674 w 11269336"/>
              <a:gd name="connsiteY84" fmla="*/ 1554793 h 2323145"/>
              <a:gd name="connsiteX85" fmla="*/ 6732152 w 11269336"/>
              <a:gd name="connsiteY85" fmla="*/ 1642538 h 2323145"/>
              <a:gd name="connsiteX86" fmla="*/ 6694106 w 11269336"/>
              <a:gd name="connsiteY86" fmla="*/ 1632377 h 2323145"/>
              <a:gd name="connsiteX87" fmla="*/ 6617223 w 11269336"/>
              <a:gd name="connsiteY87" fmla="*/ 1659889 h 2323145"/>
              <a:gd name="connsiteX88" fmla="*/ 6521138 w 11269336"/>
              <a:gd name="connsiteY88" fmla="*/ 1744340 h 2323145"/>
              <a:gd name="connsiteX89" fmla="*/ 6380677 w 11269336"/>
              <a:gd name="connsiteY89" fmla="*/ 1796883 h 2323145"/>
              <a:gd name="connsiteX90" fmla="*/ 6374897 w 11269336"/>
              <a:gd name="connsiteY90" fmla="*/ 1809910 h 2323145"/>
              <a:gd name="connsiteX91" fmla="*/ 6364545 w 11269336"/>
              <a:gd name="connsiteY91" fmla="*/ 1820090 h 2323145"/>
              <a:gd name="connsiteX92" fmla="*/ 6362126 w 11269336"/>
              <a:gd name="connsiteY92" fmla="*/ 1819991 h 2323145"/>
              <a:gd name="connsiteX93" fmla="*/ 6346673 w 11269336"/>
              <a:gd name="connsiteY93" fmla="*/ 1827824 h 2323145"/>
              <a:gd name="connsiteX94" fmla="*/ 6345588 w 11269336"/>
              <a:gd name="connsiteY94" fmla="*/ 1832232 h 2323145"/>
              <a:gd name="connsiteX95" fmla="*/ 6335708 w 11269336"/>
              <a:gd name="connsiteY95" fmla="*/ 1838451 h 2323145"/>
              <a:gd name="connsiteX96" fmla="*/ 6318182 w 11269336"/>
              <a:gd name="connsiteY96" fmla="*/ 1852975 h 2323145"/>
              <a:gd name="connsiteX97" fmla="*/ 6313084 w 11269336"/>
              <a:gd name="connsiteY97" fmla="*/ 1853561 h 2323145"/>
              <a:gd name="connsiteX98" fmla="*/ 6283816 w 11269336"/>
              <a:gd name="connsiteY98" fmla="*/ 1872148 h 2323145"/>
              <a:gd name="connsiteX99" fmla="*/ 6282550 w 11269336"/>
              <a:gd name="connsiteY99" fmla="*/ 1871392 h 2323145"/>
              <a:gd name="connsiteX100" fmla="*/ 6270527 w 11269336"/>
              <a:gd name="connsiteY100" fmla="*/ 1872208 h 2323145"/>
              <a:gd name="connsiteX101" fmla="*/ 6249518 w 11269336"/>
              <a:gd name="connsiteY101" fmla="*/ 1876079 h 2323145"/>
              <a:gd name="connsiteX102" fmla="*/ 6190386 w 11269336"/>
              <a:gd name="connsiteY102" fmla="*/ 1872478 h 2323145"/>
              <a:gd name="connsiteX103" fmla="*/ 6159777 w 11269336"/>
              <a:gd name="connsiteY103" fmla="*/ 1891745 h 2323145"/>
              <a:gd name="connsiteX104" fmla="*/ 6153131 w 11269336"/>
              <a:gd name="connsiteY104" fmla="*/ 1895079 h 2323145"/>
              <a:gd name="connsiteX105" fmla="*/ 6152798 w 11269336"/>
              <a:gd name="connsiteY105" fmla="*/ 1894920 h 2323145"/>
              <a:gd name="connsiteX106" fmla="*/ 6145388 w 11269336"/>
              <a:gd name="connsiteY106" fmla="*/ 1897990 h 2323145"/>
              <a:gd name="connsiteX107" fmla="*/ 6141014 w 11269336"/>
              <a:gd name="connsiteY107" fmla="*/ 1901155 h 2323145"/>
              <a:gd name="connsiteX108" fmla="*/ 6128122 w 11269336"/>
              <a:gd name="connsiteY108" fmla="*/ 1907623 h 2323145"/>
              <a:gd name="connsiteX109" fmla="*/ 6122351 w 11269336"/>
              <a:gd name="connsiteY109" fmla="*/ 1908359 h 2323145"/>
              <a:gd name="connsiteX110" fmla="*/ 6064750 w 11269336"/>
              <a:gd name="connsiteY110" fmla="*/ 1896394 h 2323145"/>
              <a:gd name="connsiteX111" fmla="*/ 5964230 w 11269336"/>
              <a:gd name="connsiteY111" fmla="*/ 1910038 h 2323145"/>
              <a:gd name="connsiteX112" fmla="*/ 5865399 w 11269336"/>
              <a:gd name="connsiteY112" fmla="*/ 1926966 h 2323145"/>
              <a:gd name="connsiteX113" fmla="*/ 5829951 w 11269336"/>
              <a:gd name="connsiteY113" fmla="*/ 1934755 h 2323145"/>
              <a:gd name="connsiteX114" fmla="*/ 5765285 w 11269336"/>
              <a:gd name="connsiteY114" fmla="*/ 1941322 h 2323145"/>
              <a:gd name="connsiteX115" fmla="*/ 5734750 w 11269336"/>
              <a:gd name="connsiteY115" fmla="*/ 1939793 h 2323145"/>
              <a:gd name="connsiteX116" fmla="*/ 5733569 w 11269336"/>
              <a:gd name="connsiteY116" fmla="*/ 1940505 h 2323145"/>
              <a:gd name="connsiteX117" fmla="*/ 5730329 w 11269336"/>
              <a:gd name="connsiteY117" fmla="*/ 1937845 h 2323145"/>
              <a:gd name="connsiteX118" fmla="*/ 5724661 w 11269336"/>
              <a:gd name="connsiteY118" fmla="*/ 1937455 h 2323145"/>
              <a:gd name="connsiteX119" fmla="*/ 5710186 w 11269336"/>
              <a:gd name="connsiteY119" fmla="*/ 1941370 h 2323145"/>
              <a:gd name="connsiteX120" fmla="*/ 5704910 w 11269336"/>
              <a:gd name="connsiteY120" fmla="*/ 1943663 h 2323145"/>
              <a:gd name="connsiteX121" fmla="*/ 5696836 w 11269336"/>
              <a:gd name="connsiteY121" fmla="*/ 1945271 h 2323145"/>
              <a:gd name="connsiteX122" fmla="*/ 5696583 w 11269336"/>
              <a:gd name="connsiteY122" fmla="*/ 1945050 h 2323145"/>
              <a:gd name="connsiteX123" fmla="*/ 5689123 w 11269336"/>
              <a:gd name="connsiteY123" fmla="*/ 1947067 h 2323145"/>
              <a:gd name="connsiteX124" fmla="*/ 5653291 w 11269336"/>
              <a:gd name="connsiteY124" fmla="*/ 1960245 h 2323145"/>
              <a:gd name="connsiteX125" fmla="*/ 5599385 w 11269336"/>
              <a:gd name="connsiteY125" fmla="*/ 1945198 h 2323145"/>
              <a:gd name="connsiteX126" fmla="*/ 5578300 w 11269336"/>
              <a:gd name="connsiteY126" fmla="*/ 1944963 h 2323145"/>
              <a:gd name="connsiteX127" fmla="*/ 5566758 w 11269336"/>
              <a:gd name="connsiteY127" fmla="*/ 1943441 h 2323145"/>
              <a:gd name="connsiteX128" fmla="*/ 5565857 w 11269336"/>
              <a:gd name="connsiteY128" fmla="*/ 1942445 h 2323145"/>
              <a:gd name="connsiteX129" fmla="*/ 5531534 w 11269336"/>
              <a:gd name="connsiteY129" fmla="*/ 1955208 h 2323145"/>
              <a:gd name="connsiteX130" fmla="*/ 5526552 w 11269336"/>
              <a:gd name="connsiteY130" fmla="*/ 1954799 h 2323145"/>
              <a:gd name="connsiteX131" fmla="*/ 5504723 w 11269336"/>
              <a:gd name="connsiteY131" fmla="*/ 1965811 h 2323145"/>
              <a:gd name="connsiteX132" fmla="*/ 5493156 w 11269336"/>
              <a:gd name="connsiteY132" fmla="*/ 1970063 h 2323145"/>
              <a:gd name="connsiteX133" fmla="*/ 5490486 w 11269336"/>
              <a:gd name="connsiteY133" fmla="*/ 1974227 h 2323145"/>
              <a:gd name="connsiteX134" fmla="*/ 5473107 w 11269336"/>
              <a:gd name="connsiteY134" fmla="*/ 1979001 h 2323145"/>
              <a:gd name="connsiteX135" fmla="*/ 5470885 w 11269336"/>
              <a:gd name="connsiteY135" fmla="*/ 1978432 h 2323145"/>
              <a:gd name="connsiteX136" fmla="*/ 5457393 w 11269336"/>
              <a:gd name="connsiteY136" fmla="*/ 1986525 h 2323145"/>
              <a:gd name="connsiteX137" fmla="*/ 5447102 w 11269336"/>
              <a:gd name="connsiteY137" fmla="*/ 1998329 h 2323145"/>
              <a:gd name="connsiteX138" fmla="*/ 5159151 w 11269336"/>
              <a:gd name="connsiteY138" fmla="*/ 2029640 h 2323145"/>
              <a:gd name="connsiteX139" fmla="*/ 5041688 w 11269336"/>
              <a:gd name="connsiteY139" fmla="*/ 2022334 h 2323145"/>
              <a:gd name="connsiteX140" fmla="*/ 4860988 w 11269336"/>
              <a:gd name="connsiteY140" fmla="*/ 2135698 h 2323145"/>
              <a:gd name="connsiteX141" fmla="*/ 4807902 w 11269336"/>
              <a:gd name="connsiteY141" fmla="*/ 2138894 h 2323145"/>
              <a:gd name="connsiteX142" fmla="*/ 4765388 w 11269336"/>
              <a:gd name="connsiteY142" fmla="*/ 2162525 h 2323145"/>
              <a:gd name="connsiteX143" fmla="*/ 4745033 w 11269336"/>
              <a:gd name="connsiteY143" fmla="*/ 2158859 h 2323145"/>
              <a:gd name="connsiteX144" fmla="*/ 4741475 w 11269336"/>
              <a:gd name="connsiteY144" fmla="*/ 2157998 h 2323145"/>
              <a:gd name="connsiteX145" fmla="*/ 4728247 w 11269336"/>
              <a:gd name="connsiteY145" fmla="*/ 2159526 h 2323145"/>
              <a:gd name="connsiteX146" fmla="*/ 4723263 w 11269336"/>
              <a:gd name="connsiteY146" fmla="*/ 2153742 h 2323145"/>
              <a:gd name="connsiteX147" fmla="*/ 4702453 w 11269336"/>
              <a:gd name="connsiteY147" fmla="*/ 2151586 h 2323145"/>
              <a:gd name="connsiteX148" fmla="*/ 4678455 w 11269336"/>
              <a:gd name="connsiteY148" fmla="*/ 2156131 h 2323145"/>
              <a:gd name="connsiteX149" fmla="*/ 4593061 w 11269336"/>
              <a:gd name="connsiteY149" fmla="*/ 2171597 h 2323145"/>
              <a:gd name="connsiteX150" fmla="*/ 4579902 w 11269336"/>
              <a:gd name="connsiteY150" fmla="*/ 2177927 h 2323145"/>
              <a:gd name="connsiteX151" fmla="*/ 4533444 w 11269336"/>
              <a:gd name="connsiteY151" fmla="*/ 2181200 h 2323145"/>
              <a:gd name="connsiteX152" fmla="*/ 4492832 w 11269336"/>
              <a:gd name="connsiteY152" fmla="*/ 2188033 h 2323145"/>
              <a:gd name="connsiteX153" fmla="*/ 4467257 w 11269336"/>
              <a:gd name="connsiteY153" fmla="*/ 2196121 h 2323145"/>
              <a:gd name="connsiteX154" fmla="*/ 4459937 w 11269336"/>
              <a:gd name="connsiteY154" fmla="*/ 2195182 h 2323145"/>
              <a:gd name="connsiteX155" fmla="*/ 4433312 w 11269336"/>
              <a:gd name="connsiteY155" fmla="*/ 2199004 h 2323145"/>
              <a:gd name="connsiteX156" fmla="*/ 4420601 w 11269336"/>
              <a:gd name="connsiteY156" fmla="*/ 2205158 h 2323145"/>
              <a:gd name="connsiteX157" fmla="*/ 4405765 w 11269336"/>
              <a:gd name="connsiteY157" fmla="*/ 2199902 h 2323145"/>
              <a:gd name="connsiteX158" fmla="*/ 4401354 w 11269336"/>
              <a:gd name="connsiteY158" fmla="*/ 2194745 h 2323145"/>
              <a:gd name="connsiteX159" fmla="*/ 4383151 w 11269336"/>
              <a:gd name="connsiteY159" fmla="*/ 2201140 h 2323145"/>
              <a:gd name="connsiteX160" fmla="*/ 4366646 w 11269336"/>
              <a:gd name="connsiteY160" fmla="*/ 2198564 h 2323145"/>
              <a:gd name="connsiteX161" fmla="*/ 4354009 w 11269336"/>
              <a:gd name="connsiteY161" fmla="*/ 2204984 h 2323145"/>
              <a:gd name="connsiteX162" fmla="*/ 4348284 w 11269336"/>
              <a:gd name="connsiteY162" fmla="*/ 2205270 h 2323145"/>
              <a:gd name="connsiteX163" fmla="*/ 4333906 w 11269336"/>
              <a:gd name="connsiteY163" fmla="*/ 2205251 h 2323145"/>
              <a:gd name="connsiteX164" fmla="*/ 4308819 w 11269336"/>
              <a:gd name="connsiteY164" fmla="*/ 2203822 h 2323145"/>
              <a:gd name="connsiteX165" fmla="*/ 4301210 w 11269336"/>
              <a:gd name="connsiteY165" fmla="*/ 2204456 h 2323145"/>
              <a:gd name="connsiteX166" fmla="*/ 4283095 w 11269336"/>
              <a:gd name="connsiteY166" fmla="*/ 2198177 h 2323145"/>
              <a:gd name="connsiteX167" fmla="*/ 4250119 w 11269336"/>
              <a:gd name="connsiteY167" fmla="*/ 2196342 h 2323145"/>
              <a:gd name="connsiteX168" fmla="*/ 4189203 w 11269336"/>
              <a:gd name="connsiteY168" fmla="*/ 2178994 h 2323145"/>
              <a:gd name="connsiteX169" fmla="*/ 4154035 w 11269336"/>
              <a:gd name="connsiteY169" fmla="*/ 2171950 h 2323145"/>
              <a:gd name="connsiteX170" fmla="*/ 4129569 w 11269336"/>
              <a:gd name="connsiteY170" fmla="*/ 2163850 h 2323145"/>
              <a:gd name="connsiteX171" fmla="*/ 4061250 w 11269336"/>
              <a:gd name="connsiteY171" fmla="*/ 2159236 h 2323145"/>
              <a:gd name="connsiteX172" fmla="*/ 3945480 w 11269336"/>
              <a:gd name="connsiteY172" fmla="*/ 2158279 h 2323145"/>
              <a:gd name="connsiteX173" fmla="*/ 3921468 w 11269336"/>
              <a:gd name="connsiteY173" fmla="*/ 2156588 h 2323145"/>
              <a:gd name="connsiteX174" fmla="*/ 3903348 w 11269336"/>
              <a:gd name="connsiteY174" fmla="*/ 2149220 h 2323145"/>
              <a:gd name="connsiteX175" fmla="*/ 3901342 w 11269336"/>
              <a:gd name="connsiteY175" fmla="*/ 2142355 h 2323145"/>
              <a:gd name="connsiteX176" fmla="*/ 3888539 w 11269336"/>
              <a:gd name="connsiteY176" fmla="*/ 2140476 h 2323145"/>
              <a:gd name="connsiteX177" fmla="*/ 3885662 w 11269336"/>
              <a:gd name="connsiteY177" fmla="*/ 2138740 h 2323145"/>
              <a:gd name="connsiteX178" fmla="*/ 3868627 w 11269336"/>
              <a:gd name="connsiteY178" fmla="*/ 2130023 h 2323145"/>
              <a:gd name="connsiteX179" fmla="*/ 3819177 w 11269336"/>
              <a:gd name="connsiteY179" fmla="*/ 2142111 h 2323145"/>
              <a:gd name="connsiteX180" fmla="*/ 3769100 w 11269336"/>
              <a:gd name="connsiteY180" fmla="*/ 2131731 h 2323145"/>
              <a:gd name="connsiteX181" fmla="*/ 3562752 w 11269336"/>
              <a:gd name="connsiteY181" fmla="*/ 2131785 h 2323145"/>
              <a:gd name="connsiteX182" fmla="*/ 3541402 w 11269336"/>
              <a:gd name="connsiteY182" fmla="*/ 2106821 h 2323145"/>
              <a:gd name="connsiteX183" fmla="*/ 3365341 w 11269336"/>
              <a:gd name="connsiteY183" fmla="*/ 2077638 h 2323145"/>
              <a:gd name="connsiteX184" fmla="*/ 3170922 w 11269336"/>
              <a:gd name="connsiteY184" fmla="*/ 2115957 h 2323145"/>
              <a:gd name="connsiteX185" fmla="*/ 3156256 w 11269336"/>
              <a:gd name="connsiteY185" fmla="*/ 2124773 h 2323145"/>
              <a:gd name="connsiteX186" fmla="*/ 3140298 w 11269336"/>
              <a:gd name="connsiteY186" fmla="*/ 2129182 h 2323145"/>
              <a:gd name="connsiteX187" fmla="*/ 3138514 w 11269336"/>
              <a:gd name="connsiteY187" fmla="*/ 2128069 h 2323145"/>
              <a:gd name="connsiteX188" fmla="*/ 3120467 w 11269336"/>
              <a:gd name="connsiteY188" fmla="*/ 2128281 h 2323145"/>
              <a:gd name="connsiteX189" fmla="*/ 3116175 w 11269336"/>
              <a:gd name="connsiteY189" fmla="*/ 2131633 h 2323145"/>
              <a:gd name="connsiteX190" fmla="*/ 3103685 w 11269336"/>
              <a:gd name="connsiteY190" fmla="*/ 2132814 h 2323145"/>
              <a:gd name="connsiteX191" fmla="*/ 3078794 w 11269336"/>
              <a:gd name="connsiteY191" fmla="*/ 2137935 h 2323145"/>
              <a:gd name="connsiteX192" fmla="*/ 3074407 w 11269336"/>
              <a:gd name="connsiteY192" fmla="*/ 2136274 h 2323145"/>
              <a:gd name="connsiteX193" fmla="*/ 3037285 w 11269336"/>
              <a:gd name="connsiteY193" fmla="*/ 2139919 h 2323145"/>
              <a:gd name="connsiteX194" fmla="*/ 3036901 w 11269336"/>
              <a:gd name="connsiteY194" fmla="*/ 2138726 h 2323145"/>
              <a:gd name="connsiteX195" fmla="*/ 3026996 w 11269336"/>
              <a:gd name="connsiteY195" fmla="*/ 2134322 h 2323145"/>
              <a:gd name="connsiteX196" fmla="*/ 3007772 w 11269336"/>
              <a:gd name="connsiteY196" fmla="*/ 2128742 h 2323145"/>
              <a:gd name="connsiteX197" fmla="*/ 2965030 w 11269336"/>
              <a:gd name="connsiteY197" fmla="*/ 2100494 h 2323145"/>
              <a:gd name="connsiteX198" fmla="*/ 2926342 w 11269336"/>
              <a:gd name="connsiteY198" fmla="*/ 2104155 h 2323145"/>
              <a:gd name="connsiteX199" fmla="*/ 2918608 w 11269336"/>
              <a:gd name="connsiteY199" fmla="*/ 2104215 h 2323145"/>
              <a:gd name="connsiteX200" fmla="*/ 2918475 w 11269336"/>
              <a:gd name="connsiteY200" fmla="*/ 2103937 h 2323145"/>
              <a:gd name="connsiteX201" fmla="*/ 2910360 w 11269336"/>
              <a:gd name="connsiteY201" fmla="*/ 2103444 h 2323145"/>
              <a:gd name="connsiteX202" fmla="*/ 2904507 w 11269336"/>
              <a:gd name="connsiteY202" fmla="*/ 2104326 h 2323145"/>
              <a:gd name="connsiteX203" fmla="*/ 2889503 w 11269336"/>
              <a:gd name="connsiteY203" fmla="*/ 2104443 h 2323145"/>
              <a:gd name="connsiteX204" fmla="*/ 2884480 w 11269336"/>
              <a:gd name="connsiteY204" fmla="*/ 2102626 h 2323145"/>
              <a:gd name="connsiteX205" fmla="*/ 2882689 w 11269336"/>
              <a:gd name="connsiteY205" fmla="*/ 2099228 h 2323145"/>
              <a:gd name="connsiteX206" fmla="*/ 2881291 w 11269336"/>
              <a:gd name="connsiteY206" fmla="*/ 2099618 h 2323145"/>
              <a:gd name="connsiteX207" fmla="*/ 2853979 w 11269336"/>
              <a:gd name="connsiteY207" fmla="*/ 2090388 h 2323145"/>
              <a:gd name="connsiteX208" fmla="*/ 2791790 w 11269336"/>
              <a:gd name="connsiteY208" fmla="*/ 2080332 h 2323145"/>
              <a:gd name="connsiteX209" fmla="*/ 2755844 w 11269336"/>
              <a:gd name="connsiteY209" fmla="*/ 2078874 h 2323145"/>
              <a:gd name="connsiteX210" fmla="*/ 2657742 w 11269336"/>
              <a:gd name="connsiteY210" fmla="*/ 2070179 h 2323145"/>
              <a:gd name="connsiteX211" fmla="*/ 2559549 w 11269336"/>
              <a:gd name="connsiteY211" fmla="*/ 2057873 h 2323145"/>
              <a:gd name="connsiteX212" fmla="*/ 2512054 w 11269336"/>
              <a:gd name="connsiteY212" fmla="*/ 2031671 h 2323145"/>
              <a:gd name="connsiteX213" fmla="*/ 2506437 w 11269336"/>
              <a:gd name="connsiteY213" fmla="*/ 2030918 h 2323145"/>
              <a:gd name="connsiteX214" fmla="*/ 2491752 w 11269336"/>
              <a:gd name="connsiteY214" fmla="*/ 2033906 h 2323145"/>
              <a:gd name="connsiteX215" fmla="*/ 2486338 w 11269336"/>
              <a:gd name="connsiteY215" fmla="*/ 2035862 h 2323145"/>
              <a:gd name="connsiteX216" fmla="*/ 2478186 w 11269336"/>
              <a:gd name="connsiteY216" fmla="*/ 2036953 h 2323145"/>
              <a:gd name="connsiteX217" fmla="*/ 2477950 w 11269336"/>
              <a:gd name="connsiteY217" fmla="*/ 2036715 h 2323145"/>
              <a:gd name="connsiteX218" fmla="*/ 2470381 w 11269336"/>
              <a:gd name="connsiteY218" fmla="*/ 2038256 h 2323145"/>
              <a:gd name="connsiteX219" fmla="*/ 2433781 w 11269336"/>
              <a:gd name="connsiteY219" fmla="*/ 2049140 h 2323145"/>
              <a:gd name="connsiteX220" fmla="*/ 2381172 w 11269336"/>
              <a:gd name="connsiteY220" fmla="*/ 2030645 h 2323145"/>
              <a:gd name="connsiteX221" fmla="*/ 2360198 w 11269336"/>
              <a:gd name="connsiteY221" fmla="*/ 2029059 h 2323145"/>
              <a:gd name="connsiteX222" fmla="*/ 2348815 w 11269336"/>
              <a:gd name="connsiteY222" fmla="*/ 2026798 h 2323145"/>
              <a:gd name="connsiteX223" fmla="*/ 2347988 w 11269336"/>
              <a:gd name="connsiteY223" fmla="*/ 2025745 h 2323145"/>
              <a:gd name="connsiteX224" fmla="*/ 2312920 w 11269336"/>
              <a:gd name="connsiteY224" fmla="*/ 2036311 h 2323145"/>
              <a:gd name="connsiteX225" fmla="*/ 2307986 w 11269336"/>
              <a:gd name="connsiteY225" fmla="*/ 2035583 h 2323145"/>
              <a:gd name="connsiteX226" fmla="*/ 2285481 w 11269336"/>
              <a:gd name="connsiteY226" fmla="*/ 2045197 h 2323145"/>
              <a:gd name="connsiteX227" fmla="*/ 2273666 w 11269336"/>
              <a:gd name="connsiteY227" fmla="*/ 2048710 h 2323145"/>
              <a:gd name="connsiteX228" fmla="*/ 2270719 w 11269336"/>
              <a:gd name="connsiteY228" fmla="*/ 2052702 h 2323145"/>
              <a:gd name="connsiteX229" fmla="*/ 2253080 w 11269336"/>
              <a:gd name="connsiteY229" fmla="*/ 2056363 h 2323145"/>
              <a:gd name="connsiteX230" fmla="*/ 2250906 w 11269336"/>
              <a:gd name="connsiteY230" fmla="*/ 2055654 h 2323145"/>
              <a:gd name="connsiteX231" fmla="*/ 2236905 w 11269336"/>
              <a:gd name="connsiteY231" fmla="*/ 2062882 h 2323145"/>
              <a:gd name="connsiteX232" fmla="*/ 2225830 w 11269336"/>
              <a:gd name="connsiteY232" fmla="*/ 2074027 h 2323145"/>
              <a:gd name="connsiteX233" fmla="*/ 2073776 w 11269336"/>
              <a:gd name="connsiteY233" fmla="*/ 2089244 h 2323145"/>
              <a:gd name="connsiteX234" fmla="*/ 1948256 w 11269336"/>
              <a:gd name="connsiteY234" fmla="*/ 2146616 h 2323145"/>
              <a:gd name="connsiteX235" fmla="*/ 1865582 w 11269336"/>
              <a:gd name="connsiteY235" fmla="*/ 2153738 h 2323145"/>
              <a:gd name="connsiteX236" fmla="*/ 1835210 w 11269336"/>
              <a:gd name="connsiteY236" fmla="*/ 2134244 h 2323145"/>
              <a:gd name="connsiteX237" fmla="*/ 1632661 w 11269336"/>
              <a:gd name="connsiteY237" fmla="*/ 2173882 h 2323145"/>
              <a:gd name="connsiteX238" fmla="*/ 1579590 w 11269336"/>
              <a:gd name="connsiteY238" fmla="*/ 2173680 h 2323145"/>
              <a:gd name="connsiteX239" fmla="*/ 1535601 w 11269336"/>
              <a:gd name="connsiteY239" fmla="*/ 2194590 h 2323145"/>
              <a:gd name="connsiteX240" fmla="*/ 1515594 w 11269336"/>
              <a:gd name="connsiteY240" fmla="*/ 2189622 h 2323145"/>
              <a:gd name="connsiteX241" fmla="*/ 1512113 w 11269336"/>
              <a:gd name="connsiteY241" fmla="*/ 2188534 h 2323145"/>
              <a:gd name="connsiteX242" fmla="*/ 1498838 w 11269336"/>
              <a:gd name="connsiteY242" fmla="*/ 2189213 h 2323145"/>
              <a:gd name="connsiteX243" fmla="*/ 1494279 w 11269336"/>
              <a:gd name="connsiteY243" fmla="*/ 2183112 h 2323145"/>
              <a:gd name="connsiteX244" fmla="*/ 1473714 w 11269336"/>
              <a:gd name="connsiteY244" fmla="*/ 2179625 h 2323145"/>
              <a:gd name="connsiteX245" fmla="*/ 1449503 w 11269336"/>
              <a:gd name="connsiteY245" fmla="*/ 2182633 h 2323145"/>
              <a:gd name="connsiteX246" fmla="*/ 1266687 w 11269336"/>
              <a:gd name="connsiteY246" fmla="*/ 2212688 h 2323145"/>
              <a:gd name="connsiteX247" fmla="*/ 1239614 w 11269336"/>
              <a:gd name="connsiteY247" fmla="*/ 2209727 h 2323145"/>
              <a:gd name="connsiteX248" fmla="*/ 1202436 w 11269336"/>
              <a:gd name="connsiteY248" fmla="*/ 2209817 h 2323145"/>
              <a:gd name="connsiteX249" fmla="*/ 1136097 w 11269336"/>
              <a:gd name="connsiteY249" fmla="*/ 2205112 h 2323145"/>
              <a:gd name="connsiteX250" fmla="*/ 988232 w 11269336"/>
              <a:gd name="connsiteY250" fmla="*/ 2235635 h 2323145"/>
              <a:gd name="connsiteX251" fmla="*/ 981959 w 11269336"/>
              <a:gd name="connsiteY251" fmla="*/ 2231607 h 2323145"/>
              <a:gd name="connsiteX252" fmla="*/ 938600 w 11269336"/>
              <a:gd name="connsiteY252" fmla="*/ 2238113 h 2323145"/>
              <a:gd name="connsiteX253" fmla="*/ 791788 w 11269336"/>
              <a:gd name="connsiteY253" fmla="*/ 2293224 h 2323145"/>
              <a:gd name="connsiteX254" fmla="*/ 706914 w 11269336"/>
              <a:gd name="connsiteY254" fmla="*/ 2305046 h 2323145"/>
              <a:gd name="connsiteX255" fmla="*/ 675971 w 11269336"/>
              <a:gd name="connsiteY255" fmla="*/ 2304030 h 2323145"/>
              <a:gd name="connsiteX256" fmla="*/ 624180 w 11269336"/>
              <a:gd name="connsiteY256" fmla="*/ 2302650 h 2323145"/>
              <a:gd name="connsiteX257" fmla="*/ 583453 w 11269336"/>
              <a:gd name="connsiteY257" fmla="*/ 2288788 h 2323145"/>
              <a:gd name="connsiteX258" fmla="*/ 540946 w 11269336"/>
              <a:gd name="connsiteY258" fmla="*/ 2292721 h 2323145"/>
              <a:gd name="connsiteX259" fmla="*/ 533680 w 11269336"/>
              <a:gd name="connsiteY259" fmla="*/ 2310233 h 2323145"/>
              <a:gd name="connsiteX260" fmla="*/ 487366 w 11269336"/>
              <a:gd name="connsiteY260" fmla="*/ 2309053 h 2323145"/>
              <a:gd name="connsiteX261" fmla="*/ 416820 w 11269336"/>
              <a:gd name="connsiteY261" fmla="*/ 2305443 h 2323145"/>
              <a:gd name="connsiteX262" fmla="*/ 376805 w 11269336"/>
              <a:gd name="connsiteY262" fmla="*/ 2307647 h 2323145"/>
              <a:gd name="connsiteX263" fmla="*/ 266777 w 11269336"/>
              <a:gd name="connsiteY263" fmla="*/ 2309012 h 2323145"/>
              <a:gd name="connsiteX264" fmla="*/ 156013 w 11269336"/>
              <a:gd name="connsiteY264" fmla="*/ 2306832 h 2323145"/>
              <a:gd name="connsiteX265" fmla="*/ 87258 w 11269336"/>
              <a:gd name="connsiteY265" fmla="*/ 2285511 h 2323145"/>
              <a:gd name="connsiteX266" fmla="*/ 23798 w 11269336"/>
              <a:gd name="connsiteY266" fmla="*/ 2281822 h 2323145"/>
              <a:gd name="connsiteX267" fmla="*/ 0 w 11269336"/>
              <a:gd name="connsiteY267" fmla="*/ 2285369 h 2323145"/>
              <a:gd name="connsiteX268" fmla="*/ 0 w 11269336"/>
              <a:gd name="connsiteY26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795998 w 11269336"/>
              <a:gd name="connsiteY32" fmla="*/ 863337 h 2323145"/>
              <a:gd name="connsiteX33" fmla="*/ 8776970 w 11269336"/>
              <a:gd name="connsiteY33" fmla="*/ 885177 h 2323145"/>
              <a:gd name="connsiteX34" fmla="*/ 8755719 w 11269336"/>
              <a:gd name="connsiteY34" fmla="*/ 889754 h 2323145"/>
              <a:gd name="connsiteX35" fmla="*/ 8743257 w 11269336"/>
              <a:gd name="connsiteY35" fmla="*/ 904723 h 2323145"/>
              <a:gd name="connsiteX36" fmla="*/ 8721366 w 11269336"/>
              <a:gd name="connsiteY36" fmla="*/ 904711 h 2323145"/>
              <a:gd name="connsiteX37" fmla="*/ 8678353 w 11269336"/>
              <a:gd name="connsiteY37" fmla="*/ 926318 h 2323145"/>
              <a:gd name="connsiteX38" fmla="*/ 8636849 w 11269336"/>
              <a:gd name="connsiteY38" fmla="*/ 937900 h 2323145"/>
              <a:gd name="connsiteX39" fmla="*/ 8620213 w 11269336"/>
              <a:gd name="connsiteY39" fmla="*/ 943068 h 2323145"/>
              <a:gd name="connsiteX40" fmla="*/ 8612581 w 11269336"/>
              <a:gd name="connsiteY40" fmla="*/ 952695 h 2323145"/>
              <a:gd name="connsiteX41" fmla="*/ 8589038 w 11269336"/>
              <a:gd name="connsiteY41" fmla="*/ 963892 h 2323145"/>
              <a:gd name="connsiteX42" fmla="*/ 8579950 w 11269336"/>
              <a:gd name="connsiteY42" fmla="*/ 960899 h 2323145"/>
              <a:gd name="connsiteX43" fmla="*/ 8579319 w 11269336"/>
              <a:gd name="connsiteY43" fmla="*/ 965630 h 2323145"/>
              <a:gd name="connsiteX44" fmla="*/ 8547429 w 11269336"/>
              <a:gd name="connsiteY44" fmla="*/ 984506 h 2323145"/>
              <a:gd name="connsiteX45" fmla="*/ 8478704 w 11269336"/>
              <a:gd name="connsiteY45" fmla="*/ 1025490 h 2323145"/>
              <a:gd name="connsiteX46" fmla="*/ 8461421 w 11269336"/>
              <a:gd name="connsiteY46" fmla="*/ 1035512 h 2323145"/>
              <a:gd name="connsiteX47" fmla="*/ 8445003 w 11269336"/>
              <a:gd name="connsiteY47" fmla="*/ 1036851 h 2323145"/>
              <a:gd name="connsiteX48" fmla="*/ 8357350 w 11269336"/>
              <a:gd name="connsiteY48" fmla="*/ 1060213 h 2323145"/>
              <a:gd name="connsiteX49" fmla="*/ 8335565 w 11269336"/>
              <a:gd name="connsiteY49" fmla="*/ 1061151 h 2323145"/>
              <a:gd name="connsiteX50" fmla="*/ 8325267 w 11269336"/>
              <a:gd name="connsiteY50" fmla="*/ 1055919 h 2323145"/>
              <a:gd name="connsiteX51" fmla="*/ 8293586 w 11269336"/>
              <a:gd name="connsiteY51" fmla="*/ 1076144 h 2323145"/>
              <a:gd name="connsiteX52" fmla="*/ 8242405 w 11269336"/>
              <a:gd name="connsiteY52" fmla="*/ 1095960 h 2323145"/>
              <a:gd name="connsiteX53" fmla="*/ 8197391 w 11269336"/>
              <a:gd name="connsiteY53" fmla="*/ 1107746 h 2323145"/>
              <a:gd name="connsiteX54" fmla="*/ 8081474 w 11269336"/>
              <a:gd name="connsiteY54" fmla="*/ 1130125 h 2323145"/>
              <a:gd name="connsiteX55" fmla="*/ 8053585 w 11269336"/>
              <a:gd name="connsiteY55" fmla="*/ 1129169 h 2323145"/>
              <a:gd name="connsiteX56" fmla="*/ 8038422 w 11269336"/>
              <a:gd name="connsiteY56" fmla="*/ 1119092 h 2323145"/>
              <a:gd name="connsiteX57" fmla="*/ 8029450 w 11269336"/>
              <a:gd name="connsiteY57" fmla="*/ 1125592 h 2323145"/>
              <a:gd name="connsiteX58" fmla="*/ 7959552 w 11269336"/>
              <a:gd name="connsiteY58" fmla="*/ 1140188 h 2323145"/>
              <a:gd name="connsiteX59" fmla="*/ 7914188 w 11269336"/>
              <a:gd name="connsiteY59" fmla="*/ 1150862 h 2323145"/>
              <a:gd name="connsiteX60" fmla="*/ 7914918 w 11269336"/>
              <a:gd name="connsiteY60" fmla="*/ 1168758 h 2323145"/>
              <a:gd name="connsiteX61" fmla="*/ 7875510 w 11269336"/>
              <a:gd name="connsiteY61" fmla="*/ 1183153 h 2323145"/>
              <a:gd name="connsiteX62" fmla="*/ 7829932 w 11269336"/>
              <a:gd name="connsiteY62" fmla="*/ 1180782 h 2323145"/>
              <a:gd name="connsiteX63" fmla="*/ 7779182 w 11269336"/>
              <a:gd name="connsiteY63" fmla="*/ 1192665 h 2323145"/>
              <a:gd name="connsiteX64" fmla="*/ 7748774 w 11269336"/>
              <a:gd name="connsiteY64" fmla="*/ 1199586 h 2323145"/>
              <a:gd name="connsiteX65" fmla="*/ 7671846 w 11269336"/>
              <a:gd name="connsiteY65" fmla="*/ 1231966 h 2323145"/>
              <a:gd name="connsiteX66" fmla="*/ 7554146 w 11269336"/>
              <a:gd name="connsiteY66" fmla="*/ 1319748 h 2323145"/>
              <a:gd name="connsiteX67" fmla="*/ 7515052 w 11269336"/>
              <a:gd name="connsiteY67" fmla="*/ 1336718 h 2323145"/>
              <a:gd name="connsiteX68" fmla="*/ 7507193 w 11269336"/>
              <a:gd name="connsiteY68" fmla="*/ 1334617 h 2323145"/>
              <a:gd name="connsiteX69" fmla="*/ 7461694 w 11269336"/>
              <a:gd name="connsiteY69" fmla="*/ 1375866 h 2323145"/>
              <a:gd name="connsiteX70" fmla="*/ 7377571 w 11269336"/>
              <a:gd name="connsiteY70" fmla="*/ 1400128 h 2323145"/>
              <a:gd name="connsiteX71" fmla="*/ 7311261 w 11269336"/>
              <a:gd name="connsiteY71" fmla="*/ 1412652 h 2323145"/>
              <a:gd name="connsiteX72" fmla="*/ 7275307 w 11269336"/>
              <a:gd name="connsiteY72" fmla="*/ 1422171 h 2323145"/>
              <a:gd name="connsiteX73" fmla="*/ 7247783 w 11269336"/>
              <a:gd name="connsiteY73" fmla="*/ 1426330 h 2323145"/>
              <a:gd name="connsiteX74" fmla="*/ 7185047 w 11269336"/>
              <a:gd name="connsiteY74" fmla="*/ 1451812 h 2323145"/>
              <a:gd name="connsiteX75" fmla="*/ 7084117 w 11269336"/>
              <a:gd name="connsiteY75" fmla="*/ 1500281 h 2323145"/>
              <a:gd name="connsiteX76" fmla="*/ 7062011 w 11269336"/>
              <a:gd name="connsiteY76" fmla="*/ 1509183 h 2323145"/>
              <a:gd name="connsiteX77" fmla="*/ 7040555 w 11269336"/>
              <a:gd name="connsiteY77" fmla="*/ 1511207 h 2323145"/>
              <a:gd name="connsiteX78" fmla="*/ 7033438 w 11269336"/>
              <a:gd name="connsiteY78" fmla="*/ 1506772 h 2323145"/>
              <a:gd name="connsiteX79" fmla="*/ 7020886 w 11269336"/>
              <a:gd name="connsiteY79" fmla="*/ 1510764 h 2323145"/>
              <a:gd name="connsiteX80" fmla="*/ 7017033 w 11269336"/>
              <a:gd name="connsiteY80" fmla="*/ 1510650 h 2323145"/>
              <a:gd name="connsiteX81" fmla="*/ 6995460 w 11269336"/>
              <a:gd name="connsiteY81" fmla="*/ 1511173 h 2323145"/>
              <a:gd name="connsiteX82" fmla="*/ 6962144 w 11269336"/>
              <a:gd name="connsiteY82" fmla="*/ 1541508 h 2323145"/>
              <a:gd name="connsiteX83" fmla="*/ 6910674 w 11269336"/>
              <a:gd name="connsiteY83" fmla="*/ 1554793 h 2323145"/>
              <a:gd name="connsiteX84" fmla="*/ 6732152 w 11269336"/>
              <a:gd name="connsiteY84" fmla="*/ 1642538 h 2323145"/>
              <a:gd name="connsiteX85" fmla="*/ 6694106 w 11269336"/>
              <a:gd name="connsiteY85" fmla="*/ 1632377 h 2323145"/>
              <a:gd name="connsiteX86" fmla="*/ 6617223 w 11269336"/>
              <a:gd name="connsiteY86" fmla="*/ 1659889 h 2323145"/>
              <a:gd name="connsiteX87" fmla="*/ 6521138 w 11269336"/>
              <a:gd name="connsiteY87" fmla="*/ 1744340 h 2323145"/>
              <a:gd name="connsiteX88" fmla="*/ 6380677 w 11269336"/>
              <a:gd name="connsiteY88" fmla="*/ 1796883 h 2323145"/>
              <a:gd name="connsiteX89" fmla="*/ 6374897 w 11269336"/>
              <a:gd name="connsiteY89" fmla="*/ 1809910 h 2323145"/>
              <a:gd name="connsiteX90" fmla="*/ 6364545 w 11269336"/>
              <a:gd name="connsiteY90" fmla="*/ 1820090 h 2323145"/>
              <a:gd name="connsiteX91" fmla="*/ 6362126 w 11269336"/>
              <a:gd name="connsiteY91" fmla="*/ 1819991 h 2323145"/>
              <a:gd name="connsiteX92" fmla="*/ 6346673 w 11269336"/>
              <a:gd name="connsiteY92" fmla="*/ 1827824 h 2323145"/>
              <a:gd name="connsiteX93" fmla="*/ 6345588 w 11269336"/>
              <a:gd name="connsiteY93" fmla="*/ 1832232 h 2323145"/>
              <a:gd name="connsiteX94" fmla="*/ 6335708 w 11269336"/>
              <a:gd name="connsiteY94" fmla="*/ 1838451 h 2323145"/>
              <a:gd name="connsiteX95" fmla="*/ 6318182 w 11269336"/>
              <a:gd name="connsiteY95" fmla="*/ 1852975 h 2323145"/>
              <a:gd name="connsiteX96" fmla="*/ 6313084 w 11269336"/>
              <a:gd name="connsiteY96" fmla="*/ 1853561 h 2323145"/>
              <a:gd name="connsiteX97" fmla="*/ 6283816 w 11269336"/>
              <a:gd name="connsiteY97" fmla="*/ 1872148 h 2323145"/>
              <a:gd name="connsiteX98" fmla="*/ 6282550 w 11269336"/>
              <a:gd name="connsiteY98" fmla="*/ 1871392 h 2323145"/>
              <a:gd name="connsiteX99" fmla="*/ 6270527 w 11269336"/>
              <a:gd name="connsiteY99" fmla="*/ 1872208 h 2323145"/>
              <a:gd name="connsiteX100" fmla="*/ 6249518 w 11269336"/>
              <a:gd name="connsiteY100" fmla="*/ 1876079 h 2323145"/>
              <a:gd name="connsiteX101" fmla="*/ 6190386 w 11269336"/>
              <a:gd name="connsiteY101" fmla="*/ 1872478 h 2323145"/>
              <a:gd name="connsiteX102" fmla="*/ 6159777 w 11269336"/>
              <a:gd name="connsiteY102" fmla="*/ 1891745 h 2323145"/>
              <a:gd name="connsiteX103" fmla="*/ 6153131 w 11269336"/>
              <a:gd name="connsiteY103" fmla="*/ 1895079 h 2323145"/>
              <a:gd name="connsiteX104" fmla="*/ 6152798 w 11269336"/>
              <a:gd name="connsiteY104" fmla="*/ 1894920 h 2323145"/>
              <a:gd name="connsiteX105" fmla="*/ 6145388 w 11269336"/>
              <a:gd name="connsiteY105" fmla="*/ 1897990 h 2323145"/>
              <a:gd name="connsiteX106" fmla="*/ 6141014 w 11269336"/>
              <a:gd name="connsiteY106" fmla="*/ 1901155 h 2323145"/>
              <a:gd name="connsiteX107" fmla="*/ 6128122 w 11269336"/>
              <a:gd name="connsiteY107" fmla="*/ 1907623 h 2323145"/>
              <a:gd name="connsiteX108" fmla="*/ 6122351 w 11269336"/>
              <a:gd name="connsiteY108" fmla="*/ 1908359 h 2323145"/>
              <a:gd name="connsiteX109" fmla="*/ 6064750 w 11269336"/>
              <a:gd name="connsiteY109" fmla="*/ 1896394 h 2323145"/>
              <a:gd name="connsiteX110" fmla="*/ 5964230 w 11269336"/>
              <a:gd name="connsiteY110" fmla="*/ 1910038 h 2323145"/>
              <a:gd name="connsiteX111" fmla="*/ 5865399 w 11269336"/>
              <a:gd name="connsiteY111" fmla="*/ 1926966 h 2323145"/>
              <a:gd name="connsiteX112" fmla="*/ 5829951 w 11269336"/>
              <a:gd name="connsiteY112" fmla="*/ 1934755 h 2323145"/>
              <a:gd name="connsiteX113" fmla="*/ 5765285 w 11269336"/>
              <a:gd name="connsiteY113" fmla="*/ 1941322 h 2323145"/>
              <a:gd name="connsiteX114" fmla="*/ 5734750 w 11269336"/>
              <a:gd name="connsiteY114" fmla="*/ 1939793 h 2323145"/>
              <a:gd name="connsiteX115" fmla="*/ 5733569 w 11269336"/>
              <a:gd name="connsiteY115" fmla="*/ 1940505 h 2323145"/>
              <a:gd name="connsiteX116" fmla="*/ 5730329 w 11269336"/>
              <a:gd name="connsiteY116" fmla="*/ 1937845 h 2323145"/>
              <a:gd name="connsiteX117" fmla="*/ 5724661 w 11269336"/>
              <a:gd name="connsiteY117" fmla="*/ 1937455 h 2323145"/>
              <a:gd name="connsiteX118" fmla="*/ 5710186 w 11269336"/>
              <a:gd name="connsiteY118" fmla="*/ 1941370 h 2323145"/>
              <a:gd name="connsiteX119" fmla="*/ 5704910 w 11269336"/>
              <a:gd name="connsiteY119" fmla="*/ 1943663 h 2323145"/>
              <a:gd name="connsiteX120" fmla="*/ 5696836 w 11269336"/>
              <a:gd name="connsiteY120" fmla="*/ 1945271 h 2323145"/>
              <a:gd name="connsiteX121" fmla="*/ 5696583 w 11269336"/>
              <a:gd name="connsiteY121" fmla="*/ 1945050 h 2323145"/>
              <a:gd name="connsiteX122" fmla="*/ 5689123 w 11269336"/>
              <a:gd name="connsiteY122" fmla="*/ 1947067 h 2323145"/>
              <a:gd name="connsiteX123" fmla="*/ 5653291 w 11269336"/>
              <a:gd name="connsiteY123" fmla="*/ 1960245 h 2323145"/>
              <a:gd name="connsiteX124" fmla="*/ 5599385 w 11269336"/>
              <a:gd name="connsiteY124" fmla="*/ 1945198 h 2323145"/>
              <a:gd name="connsiteX125" fmla="*/ 5578300 w 11269336"/>
              <a:gd name="connsiteY125" fmla="*/ 1944963 h 2323145"/>
              <a:gd name="connsiteX126" fmla="*/ 5566758 w 11269336"/>
              <a:gd name="connsiteY126" fmla="*/ 1943441 h 2323145"/>
              <a:gd name="connsiteX127" fmla="*/ 5565857 w 11269336"/>
              <a:gd name="connsiteY127" fmla="*/ 1942445 h 2323145"/>
              <a:gd name="connsiteX128" fmla="*/ 5531534 w 11269336"/>
              <a:gd name="connsiteY128" fmla="*/ 1955208 h 2323145"/>
              <a:gd name="connsiteX129" fmla="*/ 5526552 w 11269336"/>
              <a:gd name="connsiteY129" fmla="*/ 1954799 h 2323145"/>
              <a:gd name="connsiteX130" fmla="*/ 5504723 w 11269336"/>
              <a:gd name="connsiteY130" fmla="*/ 1965811 h 2323145"/>
              <a:gd name="connsiteX131" fmla="*/ 5493156 w 11269336"/>
              <a:gd name="connsiteY131" fmla="*/ 1970063 h 2323145"/>
              <a:gd name="connsiteX132" fmla="*/ 5490486 w 11269336"/>
              <a:gd name="connsiteY132" fmla="*/ 1974227 h 2323145"/>
              <a:gd name="connsiteX133" fmla="*/ 5473107 w 11269336"/>
              <a:gd name="connsiteY133" fmla="*/ 1979001 h 2323145"/>
              <a:gd name="connsiteX134" fmla="*/ 5470885 w 11269336"/>
              <a:gd name="connsiteY134" fmla="*/ 1978432 h 2323145"/>
              <a:gd name="connsiteX135" fmla="*/ 5457393 w 11269336"/>
              <a:gd name="connsiteY135" fmla="*/ 1986525 h 2323145"/>
              <a:gd name="connsiteX136" fmla="*/ 5447102 w 11269336"/>
              <a:gd name="connsiteY136" fmla="*/ 1998329 h 2323145"/>
              <a:gd name="connsiteX137" fmla="*/ 5159151 w 11269336"/>
              <a:gd name="connsiteY137" fmla="*/ 2029640 h 2323145"/>
              <a:gd name="connsiteX138" fmla="*/ 5041688 w 11269336"/>
              <a:gd name="connsiteY138" fmla="*/ 2022334 h 2323145"/>
              <a:gd name="connsiteX139" fmla="*/ 4860988 w 11269336"/>
              <a:gd name="connsiteY139" fmla="*/ 2135698 h 2323145"/>
              <a:gd name="connsiteX140" fmla="*/ 4807902 w 11269336"/>
              <a:gd name="connsiteY140" fmla="*/ 2138894 h 2323145"/>
              <a:gd name="connsiteX141" fmla="*/ 4765388 w 11269336"/>
              <a:gd name="connsiteY141" fmla="*/ 2162525 h 2323145"/>
              <a:gd name="connsiteX142" fmla="*/ 4745033 w 11269336"/>
              <a:gd name="connsiteY142" fmla="*/ 2158859 h 2323145"/>
              <a:gd name="connsiteX143" fmla="*/ 4741475 w 11269336"/>
              <a:gd name="connsiteY143" fmla="*/ 2157998 h 2323145"/>
              <a:gd name="connsiteX144" fmla="*/ 4728247 w 11269336"/>
              <a:gd name="connsiteY144" fmla="*/ 2159526 h 2323145"/>
              <a:gd name="connsiteX145" fmla="*/ 4723263 w 11269336"/>
              <a:gd name="connsiteY145" fmla="*/ 2153742 h 2323145"/>
              <a:gd name="connsiteX146" fmla="*/ 4702453 w 11269336"/>
              <a:gd name="connsiteY146" fmla="*/ 2151586 h 2323145"/>
              <a:gd name="connsiteX147" fmla="*/ 4678455 w 11269336"/>
              <a:gd name="connsiteY147" fmla="*/ 2156131 h 2323145"/>
              <a:gd name="connsiteX148" fmla="*/ 4593061 w 11269336"/>
              <a:gd name="connsiteY148" fmla="*/ 2171597 h 2323145"/>
              <a:gd name="connsiteX149" fmla="*/ 4579902 w 11269336"/>
              <a:gd name="connsiteY149" fmla="*/ 2177927 h 2323145"/>
              <a:gd name="connsiteX150" fmla="*/ 4533444 w 11269336"/>
              <a:gd name="connsiteY150" fmla="*/ 2181200 h 2323145"/>
              <a:gd name="connsiteX151" fmla="*/ 4492832 w 11269336"/>
              <a:gd name="connsiteY151" fmla="*/ 2188033 h 2323145"/>
              <a:gd name="connsiteX152" fmla="*/ 4467257 w 11269336"/>
              <a:gd name="connsiteY152" fmla="*/ 2196121 h 2323145"/>
              <a:gd name="connsiteX153" fmla="*/ 4459937 w 11269336"/>
              <a:gd name="connsiteY153" fmla="*/ 2195182 h 2323145"/>
              <a:gd name="connsiteX154" fmla="*/ 4433312 w 11269336"/>
              <a:gd name="connsiteY154" fmla="*/ 2199004 h 2323145"/>
              <a:gd name="connsiteX155" fmla="*/ 4420601 w 11269336"/>
              <a:gd name="connsiteY155" fmla="*/ 2205158 h 2323145"/>
              <a:gd name="connsiteX156" fmla="*/ 4405765 w 11269336"/>
              <a:gd name="connsiteY156" fmla="*/ 2199902 h 2323145"/>
              <a:gd name="connsiteX157" fmla="*/ 4401354 w 11269336"/>
              <a:gd name="connsiteY157" fmla="*/ 2194745 h 2323145"/>
              <a:gd name="connsiteX158" fmla="*/ 4383151 w 11269336"/>
              <a:gd name="connsiteY158" fmla="*/ 2201140 h 2323145"/>
              <a:gd name="connsiteX159" fmla="*/ 4366646 w 11269336"/>
              <a:gd name="connsiteY159" fmla="*/ 2198564 h 2323145"/>
              <a:gd name="connsiteX160" fmla="*/ 4354009 w 11269336"/>
              <a:gd name="connsiteY160" fmla="*/ 2204984 h 2323145"/>
              <a:gd name="connsiteX161" fmla="*/ 4348284 w 11269336"/>
              <a:gd name="connsiteY161" fmla="*/ 2205270 h 2323145"/>
              <a:gd name="connsiteX162" fmla="*/ 4333906 w 11269336"/>
              <a:gd name="connsiteY162" fmla="*/ 2205251 h 2323145"/>
              <a:gd name="connsiteX163" fmla="*/ 4308819 w 11269336"/>
              <a:gd name="connsiteY163" fmla="*/ 2203822 h 2323145"/>
              <a:gd name="connsiteX164" fmla="*/ 4301210 w 11269336"/>
              <a:gd name="connsiteY164" fmla="*/ 2204456 h 2323145"/>
              <a:gd name="connsiteX165" fmla="*/ 4283095 w 11269336"/>
              <a:gd name="connsiteY165" fmla="*/ 2198177 h 2323145"/>
              <a:gd name="connsiteX166" fmla="*/ 4250119 w 11269336"/>
              <a:gd name="connsiteY166" fmla="*/ 2196342 h 2323145"/>
              <a:gd name="connsiteX167" fmla="*/ 4189203 w 11269336"/>
              <a:gd name="connsiteY167" fmla="*/ 2178994 h 2323145"/>
              <a:gd name="connsiteX168" fmla="*/ 4154035 w 11269336"/>
              <a:gd name="connsiteY168" fmla="*/ 2171950 h 2323145"/>
              <a:gd name="connsiteX169" fmla="*/ 4129569 w 11269336"/>
              <a:gd name="connsiteY169" fmla="*/ 2163850 h 2323145"/>
              <a:gd name="connsiteX170" fmla="*/ 4061250 w 11269336"/>
              <a:gd name="connsiteY170" fmla="*/ 2159236 h 2323145"/>
              <a:gd name="connsiteX171" fmla="*/ 3945480 w 11269336"/>
              <a:gd name="connsiteY171" fmla="*/ 2158279 h 2323145"/>
              <a:gd name="connsiteX172" fmla="*/ 3921468 w 11269336"/>
              <a:gd name="connsiteY172" fmla="*/ 2156588 h 2323145"/>
              <a:gd name="connsiteX173" fmla="*/ 3903348 w 11269336"/>
              <a:gd name="connsiteY173" fmla="*/ 2149220 h 2323145"/>
              <a:gd name="connsiteX174" fmla="*/ 3901342 w 11269336"/>
              <a:gd name="connsiteY174" fmla="*/ 2142355 h 2323145"/>
              <a:gd name="connsiteX175" fmla="*/ 3888539 w 11269336"/>
              <a:gd name="connsiteY175" fmla="*/ 2140476 h 2323145"/>
              <a:gd name="connsiteX176" fmla="*/ 3885662 w 11269336"/>
              <a:gd name="connsiteY176" fmla="*/ 2138740 h 2323145"/>
              <a:gd name="connsiteX177" fmla="*/ 3868627 w 11269336"/>
              <a:gd name="connsiteY177" fmla="*/ 2130023 h 2323145"/>
              <a:gd name="connsiteX178" fmla="*/ 3819177 w 11269336"/>
              <a:gd name="connsiteY178" fmla="*/ 2142111 h 2323145"/>
              <a:gd name="connsiteX179" fmla="*/ 3769100 w 11269336"/>
              <a:gd name="connsiteY179" fmla="*/ 2131731 h 2323145"/>
              <a:gd name="connsiteX180" fmla="*/ 3562752 w 11269336"/>
              <a:gd name="connsiteY180" fmla="*/ 2131785 h 2323145"/>
              <a:gd name="connsiteX181" fmla="*/ 3541402 w 11269336"/>
              <a:gd name="connsiteY181" fmla="*/ 2106821 h 2323145"/>
              <a:gd name="connsiteX182" fmla="*/ 3365341 w 11269336"/>
              <a:gd name="connsiteY182" fmla="*/ 2077638 h 2323145"/>
              <a:gd name="connsiteX183" fmla="*/ 3170922 w 11269336"/>
              <a:gd name="connsiteY183" fmla="*/ 2115957 h 2323145"/>
              <a:gd name="connsiteX184" fmla="*/ 3156256 w 11269336"/>
              <a:gd name="connsiteY184" fmla="*/ 2124773 h 2323145"/>
              <a:gd name="connsiteX185" fmla="*/ 3140298 w 11269336"/>
              <a:gd name="connsiteY185" fmla="*/ 2129182 h 2323145"/>
              <a:gd name="connsiteX186" fmla="*/ 3138514 w 11269336"/>
              <a:gd name="connsiteY186" fmla="*/ 2128069 h 2323145"/>
              <a:gd name="connsiteX187" fmla="*/ 3120467 w 11269336"/>
              <a:gd name="connsiteY187" fmla="*/ 2128281 h 2323145"/>
              <a:gd name="connsiteX188" fmla="*/ 3116175 w 11269336"/>
              <a:gd name="connsiteY188" fmla="*/ 2131633 h 2323145"/>
              <a:gd name="connsiteX189" fmla="*/ 3103685 w 11269336"/>
              <a:gd name="connsiteY189" fmla="*/ 2132814 h 2323145"/>
              <a:gd name="connsiteX190" fmla="*/ 3078794 w 11269336"/>
              <a:gd name="connsiteY190" fmla="*/ 2137935 h 2323145"/>
              <a:gd name="connsiteX191" fmla="*/ 3074407 w 11269336"/>
              <a:gd name="connsiteY191" fmla="*/ 2136274 h 2323145"/>
              <a:gd name="connsiteX192" fmla="*/ 3037285 w 11269336"/>
              <a:gd name="connsiteY192" fmla="*/ 2139919 h 2323145"/>
              <a:gd name="connsiteX193" fmla="*/ 3036901 w 11269336"/>
              <a:gd name="connsiteY193" fmla="*/ 2138726 h 2323145"/>
              <a:gd name="connsiteX194" fmla="*/ 3026996 w 11269336"/>
              <a:gd name="connsiteY194" fmla="*/ 2134322 h 2323145"/>
              <a:gd name="connsiteX195" fmla="*/ 3007772 w 11269336"/>
              <a:gd name="connsiteY195" fmla="*/ 2128742 h 2323145"/>
              <a:gd name="connsiteX196" fmla="*/ 2965030 w 11269336"/>
              <a:gd name="connsiteY196" fmla="*/ 2100494 h 2323145"/>
              <a:gd name="connsiteX197" fmla="*/ 2926342 w 11269336"/>
              <a:gd name="connsiteY197" fmla="*/ 2104155 h 2323145"/>
              <a:gd name="connsiteX198" fmla="*/ 2918608 w 11269336"/>
              <a:gd name="connsiteY198" fmla="*/ 2104215 h 2323145"/>
              <a:gd name="connsiteX199" fmla="*/ 2918475 w 11269336"/>
              <a:gd name="connsiteY199" fmla="*/ 2103937 h 2323145"/>
              <a:gd name="connsiteX200" fmla="*/ 2910360 w 11269336"/>
              <a:gd name="connsiteY200" fmla="*/ 2103444 h 2323145"/>
              <a:gd name="connsiteX201" fmla="*/ 2904507 w 11269336"/>
              <a:gd name="connsiteY201" fmla="*/ 2104326 h 2323145"/>
              <a:gd name="connsiteX202" fmla="*/ 2889503 w 11269336"/>
              <a:gd name="connsiteY202" fmla="*/ 2104443 h 2323145"/>
              <a:gd name="connsiteX203" fmla="*/ 2884480 w 11269336"/>
              <a:gd name="connsiteY203" fmla="*/ 2102626 h 2323145"/>
              <a:gd name="connsiteX204" fmla="*/ 2882689 w 11269336"/>
              <a:gd name="connsiteY204" fmla="*/ 2099228 h 2323145"/>
              <a:gd name="connsiteX205" fmla="*/ 2881291 w 11269336"/>
              <a:gd name="connsiteY205" fmla="*/ 2099618 h 2323145"/>
              <a:gd name="connsiteX206" fmla="*/ 2853979 w 11269336"/>
              <a:gd name="connsiteY206" fmla="*/ 2090388 h 2323145"/>
              <a:gd name="connsiteX207" fmla="*/ 2791790 w 11269336"/>
              <a:gd name="connsiteY207" fmla="*/ 2080332 h 2323145"/>
              <a:gd name="connsiteX208" fmla="*/ 2755844 w 11269336"/>
              <a:gd name="connsiteY208" fmla="*/ 2078874 h 2323145"/>
              <a:gd name="connsiteX209" fmla="*/ 2657742 w 11269336"/>
              <a:gd name="connsiteY209" fmla="*/ 2070179 h 2323145"/>
              <a:gd name="connsiteX210" fmla="*/ 2559549 w 11269336"/>
              <a:gd name="connsiteY210" fmla="*/ 2057873 h 2323145"/>
              <a:gd name="connsiteX211" fmla="*/ 2512054 w 11269336"/>
              <a:gd name="connsiteY211" fmla="*/ 2031671 h 2323145"/>
              <a:gd name="connsiteX212" fmla="*/ 2506437 w 11269336"/>
              <a:gd name="connsiteY212" fmla="*/ 2030918 h 2323145"/>
              <a:gd name="connsiteX213" fmla="*/ 2491752 w 11269336"/>
              <a:gd name="connsiteY213" fmla="*/ 2033906 h 2323145"/>
              <a:gd name="connsiteX214" fmla="*/ 2486338 w 11269336"/>
              <a:gd name="connsiteY214" fmla="*/ 2035862 h 2323145"/>
              <a:gd name="connsiteX215" fmla="*/ 2478186 w 11269336"/>
              <a:gd name="connsiteY215" fmla="*/ 2036953 h 2323145"/>
              <a:gd name="connsiteX216" fmla="*/ 2477950 w 11269336"/>
              <a:gd name="connsiteY216" fmla="*/ 2036715 h 2323145"/>
              <a:gd name="connsiteX217" fmla="*/ 2470381 w 11269336"/>
              <a:gd name="connsiteY217" fmla="*/ 2038256 h 2323145"/>
              <a:gd name="connsiteX218" fmla="*/ 2433781 w 11269336"/>
              <a:gd name="connsiteY218" fmla="*/ 2049140 h 2323145"/>
              <a:gd name="connsiteX219" fmla="*/ 2381172 w 11269336"/>
              <a:gd name="connsiteY219" fmla="*/ 2030645 h 2323145"/>
              <a:gd name="connsiteX220" fmla="*/ 2360198 w 11269336"/>
              <a:gd name="connsiteY220" fmla="*/ 2029059 h 2323145"/>
              <a:gd name="connsiteX221" fmla="*/ 2348815 w 11269336"/>
              <a:gd name="connsiteY221" fmla="*/ 2026798 h 2323145"/>
              <a:gd name="connsiteX222" fmla="*/ 2347988 w 11269336"/>
              <a:gd name="connsiteY222" fmla="*/ 2025745 h 2323145"/>
              <a:gd name="connsiteX223" fmla="*/ 2312920 w 11269336"/>
              <a:gd name="connsiteY223" fmla="*/ 2036311 h 2323145"/>
              <a:gd name="connsiteX224" fmla="*/ 2307986 w 11269336"/>
              <a:gd name="connsiteY224" fmla="*/ 2035583 h 2323145"/>
              <a:gd name="connsiteX225" fmla="*/ 2285481 w 11269336"/>
              <a:gd name="connsiteY225" fmla="*/ 2045197 h 2323145"/>
              <a:gd name="connsiteX226" fmla="*/ 2273666 w 11269336"/>
              <a:gd name="connsiteY226" fmla="*/ 2048710 h 2323145"/>
              <a:gd name="connsiteX227" fmla="*/ 2270719 w 11269336"/>
              <a:gd name="connsiteY227" fmla="*/ 2052702 h 2323145"/>
              <a:gd name="connsiteX228" fmla="*/ 2253080 w 11269336"/>
              <a:gd name="connsiteY228" fmla="*/ 2056363 h 2323145"/>
              <a:gd name="connsiteX229" fmla="*/ 2250906 w 11269336"/>
              <a:gd name="connsiteY229" fmla="*/ 2055654 h 2323145"/>
              <a:gd name="connsiteX230" fmla="*/ 2236905 w 11269336"/>
              <a:gd name="connsiteY230" fmla="*/ 2062882 h 2323145"/>
              <a:gd name="connsiteX231" fmla="*/ 2225830 w 11269336"/>
              <a:gd name="connsiteY231" fmla="*/ 2074027 h 2323145"/>
              <a:gd name="connsiteX232" fmla="*/ 2073776 w 11269336"/>
              <a:gd name="connsiteY232" fmla="*/ 2089244 h 2323145"/>
              <a:gd name="connsiteX233" fmla="*/ 1948256 w 11269336"/>
              <a:gd name="connsiteY233" fmla="*/ 2146616 h 2323145"/>
              <a:gd name="connsiteX234" fmla="*/ 1865582 w 11269336"/>
              <a:gd name="connsiteY234" fmla="*/ 2153738 h 2323145"/>
              <a:gd name="connsiteX235" fmla="*/ 1835210 w 11269336"/>
              <a:gd name="connsiteY235" fmla="*/ 2134244 h 2323145"/>
              <a:gd name="connsiteX236" fmla="*/ 1632661 w 11269336"/>
              <a:gd name="connsiteY236" fmla="*/ 2173882 h 2323145"/>
              <a:gd name="connsiteX237" fmla="*/ 1579590 w 11269336"/>
              <a:gd name="connsiteY237" fmla="*/ 2173680 h 2323145"/>
              <a:gd name="connsiteX238" fmla="*/ 1535601 w 11269336"/>
              <a:gd name="connsiteY238" fmla="*/ 2194590 h 2323145"/>
              <a:gd name="connsiteX239" fmla="*/ 1515594 w 11269336"/>
              <a:gd name="connsiteY239" fmla="*/ 2189622 h 2323145"/>
              <a:gd name="connsiteX240" fmla="*/ 1512113 w 11269336"/>
              <a:gd name="connsiteY240" fmla="*/ 2188534 h 2323145"/>
              <a:gd name="connsiteX241" fmla="*/ 1498838 w 11269336"/>
              <a:gd name="connsiteY241" fmla="*/ 2189213 h 2323145"/>
              <a:gd name="connsiteX242" fmla="*/ 1494279 w 11269336"/>
              <a:gd name="connsiteY242" fmla="*/ 2183112 h 2323145"/>
              <a:gd name="connsiteX243" fmla="*/ 1473714 w 11269336"/>
              <a:gd name="connsiteY243" fmla="*/ 2179625 h 2323145"/>
              <a:gd name="connsiteX244" fmla="*/ 1449503 w 11269336"/>
              <a:gd name="connsiteY244" fmla="*/ 2182633 h 2323145"/>
              <a:gd name="connsiteX245" fmla="*/ 1266687 w 11269336"/>
              <a:gd name="connsiteY245" fmla="*/ 2212688 h 2323145"/>
              <a:gd name="connsiteX246" fmla="*/ 1239614 w 11269336"/>
              <a:gd name="connsiteY246" fmla="*/ 2209727 h 2323145"/>
              <a:gd name="connsiteX247" fmla="*/ 1202436 w 11269336"/>
              <a:gd name="connsiteY247" fmla="*/ 2209817 h 2323145"/>
              <a:gd name="connsiteX248" fmla="*/ 1136097 w 11269336"/>
              <a:gd name="connsiteY248" fmla="*/ 2205112 h 2323145"/>
              <a:gd name="connsiteX249" fmla="*/ 988232 w 11269336"/>
              <a:gd name="connsiteY249" fmla="*/ 2235635 h 2323145"/>
              <a:gd name="connsiteX250" fmla="*/ 981959 w 11269336"/>
              <a:gd name="connsiteY250" fmla="*/ 2231607 h 2323145"/>
              <a:gd name="connsiteX251" fmla="*/ 938600 w 11269336"/>
              <a:gd name="connsiteY251" fmla="*/ 2238113 h 2323145"/>
              <a:gd name="connsiteX252" fmla="*/ 791788 w 11269336"/>
              <a:gd name="connsiteY252" fmla="*/ 2293224 h 2323145"/>
              <a:gd name="connsiteX253" fmla="*/ 706914 w 11269336"/>
              <a:gd name="connsiteY253" fmla="*/ 2305046 h 2323145"/>
              <a:gd name="connsiteX254" fmla="*/ 675971 w 11269336"/>
              <a:gd name="connsiteY254" fmla="*/ 2304030 h 2323145"/>
              <a:gd name="connsiteX255" fmla="*/ 624180 w 11269336"/>
              <a:gd name="connsiteY255" fmla="*/ 2302650 h 2323145"/>
              <a:gd name="connsiteX256" fmla="*/ 583453 w 11269336"/>
              <a:gd name="connsiteY256" fmla="*/ 2288788 h 2323145"/>
              <a:gd name="connsiteX257" fmla="*/ 540946 w 11269336"/>
              <a:gd name="connsiteY257" fmla="*/ 2292721 h 2323145"/>
              <a:gd name="connsiteX258" fmla="*/ 533680 w 11269336"/>
              <a:gd name="connsiteY258" fmla="*/ 2310233 h 2323145"/>
              <a:gd name="connsiteX259" fmla="*/ 487366 w 11269336"/>
              <a:gd name="connsiteY259" fmla="*/ 2309053 h 2323145"/>
              <a:gd name="connsiteX260" fmla="*/ 416820 w 11269336"/>
              <a:gd name="connsiteY260" fmla="*/ 2305443 h 2323145"/>
              <a:gd name="connsiteX261" fmla="*/ 376805 w 11269336"/>
              <a:gd name="connsiteY261" fmla="*/ 2307647 h 2323145"/>
              <a:gd name="connsiteX262" fmla="*/ 266777 w 11269336"/>
              <a:gd name="connsiteY262" fmla="*/ 2309012 h 2323145"/>
              <a:gd name="connsiteX263" fmla="*/ 156013 w 11269336"/>
              <a:gd name="connsiteY263" fmla="*/ 2306832 h 2323145"/>
              <a:gd name="connsiteX264" fmla="*/ 87258 w 11269336"/>
              <a:gd name="connsiteY264" fmla="*/ 2285511 h 2323145"/>
              <a:gd name="connsiteX265" fmla="*/ 23798 w 11269336"/>
              <a:gd name="connsiteY265" fmla="*/ 2281822 h 2323145"/>
              <a:gd name="connsiteX266" fmla="*/ 0 w 11269336"/>
              <a:gd name="connsiteY266" fmla="*/ 2285369 h 2323145"/>
              <a:gd name="connsiteX267" fmla="*/ 0 w 11269336"/>
              <a:gd name="connsiteY26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795998 w 11269336"/>
              <a:gd name="connsiteY29" fmla="*/ 863337 h 2323145"/>
              <a:gd name="connsiteX30" fmla="*/ 8776970 w 11269336"/>
              <a:gd name="connsiteY30" fmla="*/ 885177 h 2323145"/>
              <a:gd name="connsiteX31" fmla="*/ 8755719 w 11269336"/>
              <a:gd name="connsiteY31" fmla="*/ 889754 h 2323145"/>
              <a:gd name="connsiteX32" fmla="*/ 8743257 w 11269336"/>
              <a:gd name="connsiteY32" fmla="*/ 904723 h 2323145"/>
              <a:gd name="connsiteX33" fmla="*/ 8721366 w 11269336"/>
              <a:gd name="connsiteY33" fmla="*/ 904711 h 2323145"/>
              <a:gd name="connsiteX34" fmla="*/ 8678353 w 11269336"/>
              <a:gd name="connsiteY34" fmla="*/ 926318 h 2323145"/>
              <a:gd name="connsiteX35" fmla="*/ 8636849 w 11269336"/>
              <a:gd name="connsiteY35" fmla="*/ 937900 h 2323145"/>
              <a:gd name="connsiteX36" fmla="*/ 8620213 w 11269336"/>
              <a:gd name="connsiteY36" fmla="*/ 943068 h 2323145"/>
              <a:gd name="connsiteX37" fmla="*/ 8612581 w 11269336"/>
              <a:gd name="connsiteY37" fmla="*/ 952695 h 2323145"/>
              <a:gd name="connsiteX38" fmla="*/ 8589038 w 11269336"/>
              <a:gd name="connsiteY38" fmla="*/ 963892 h 2323145"/>
              <a:gd name="connsiteX39" fmla="*/ 8579950 w 11269336"/>
              <a:gd name="connsiteY39" fmla="*/ 960899 h 2323145"/>
              <a:gd name="connsiteX40" fmla="*/ 8579319 w 11269336"/>
              <a:gd name="connsiteY40" fmla="*/ 965630 h 2323145"/>
              <a:gd name="connsiteX41" fmla="*/ 8547429 w 11269336"/>
              <a:gd name="connsiteY41" fmla="*/ 984506 h 2323145"/>
              <a:gd name="connsiteX42" fmla="*/ 8478704 w 11269336"/>
              <a:gd name="connsiteY42" fmla="*/ 1025490 h 2323145"/>
              <a:gd name="connsiteX43" fmla="*/ 8461421 w 11269336"/>
              <a:gd name="connsiteY43" fmla="*/ 1035512 h 2323145"/>
              <a:gd name="connsiteX44" fmla="*/ 8445003 w 11269336"/>
              <a:gd name="connsiteY44" fmla="*/ 1036851 h 2323145"/>
              <a:gd name="connsiteX45" fmla="*/ 8357350 w 11269336"/>
              <a:gd name="connsiteY45" fmla="*/ 1060213 h 2323145"/>
              <a:gd name="connsiteX46" fmla="*/ 8335565 w 11269336"/>
              <a:gd name="connsiteY46" fmla="*/ 1061151 h 2323145"/>
              <a:gd name="connsiteX47" fmla="*/ 8325267 w 11269336"/>
              <a:gd name="connsiteY47" fmla="*/ 1055919 h 2323145"/>
              <a:gd name="connsiteX48" fmla="*/ 8293586 w 11269336"/>
              <a:gd name="connsiteY48" fmla="*/ 1076144 h 2323145"/>
              <a:gd name="connsiteX49" fmla="*/ 8242405 w 11269336"/>
              <a:gd name="connsiteY49" fmla="*/ 1095960 h 2323145"/>
              <a:gd name="connsiteX50" fmla="*/ 8197391 w 11269336"/>
              <a:gd name="connsiteY50" fmla="*/ 1107746 h 2323145"/>
              <a:gd name="connsiteX51" fmla="*/ 8081474 w 11269336"/>
              <a:gd name="connsiteY51" fmla="*/ 1130125 h 2323145"/>
              <a:gd name="connsiteX52" fmla="*/ 8053585 w 11269336"/>
              <a:gd name="connsiteY52" fmla="*/ 1129169 h 2323145"/>
              <a:gd name="connsiteX53" fmla="*/ 8038422 w 11269336"/>
              <a:gd name="connsiteY53" fmla="*/ 1119092 h 2323145"/>
              <a:gd name="connsiteX54" fmla="*/ 8029450 w 11269336"/>
              <a:gd name="connsiteY54" fmla="*/ 1125592 h 2323145"/>
              <a:gd name="connsiteX55" fmla="*/ 7959552 w 11269336"/>
              <a:gd name="connsiteY55" fmla="*/ 1140188 h 2323145"/>
              <a:gd name="connsiteX56" fmla="*/ 7914188 w 11269336"/>
              <a:gd name="connsiteY56" fmla="*/ 1150862 h 2323145"/>
              <a:gd name="connsiteX57" fmla="*/ 7914918 w 11269336"/>
              <a:gd name="connsiteY57" fmla="*/ 1168758 h 2323145"/>
              <a:gd name="connsiteX58" fmla="*/ 7875510 w 11269336"/>
              <a:gd name="connsiteY58" fmla="*/ 1183153 h 2323145"/>
              <a:gd name="connsiteX59" fmla="*/ 7829932 w 11269336"/>
              <a:gd name="connsiteY59" fmla="*/ 1180782 h 2323145"/>
              <a:gd name="connsiteX60" fmla="*/ 7779182 w 11269336"/>
              <a:gd name="connsiteY60" fmla="*/ 1192665 h 2323145"/>
              <a:gd name="connsiteX61" fmla="*/ 7748774 w 11269336"/>
              <a:gd name="connsiteY61" fmla="*/ 1199586 h 2323145"/>
              <a:gd name="connsiteX62" fmla="*/ 7671846 w 11269336"/>
              <a:gd name="connsiteY62" fmla="*/ 1231966 h 2323145"/>
              <a:gd name="connsiteX63" fmla="*/ 7554146 w 11269336"/>
              <a:gd name="connsiteY63" fmla="*/ 1319748 h 2323145"/>
              <a:gd name="connsiteX64" fmla="*/ 7515052 w 11269336"/>
              <a:gd name="connsiteY64" fmla="*/ 1336718 h 2323145"/>
              <a:gd name="connsiteX65" fmla="*/ 7507193 w 11269336"/>
              <a:gd name="connsiteY65" fmla="*/ 1334617 h 2323145"/>
              <a:gd name="connsiteX66" fmla="*/ 7461694 w 11269336"/>
              <a:gd name="connsiteY66" fmla="*/ 1375866 h 2323145"/>
              <a:gd name="connsiteX67" fmla="*/ 7377571 w 11269336"/>
              <a:gd name="connsiteY67" fmla="*/ 1400128 h 2323145"/>
              <a:gd name="connsiteX68" fmla="*/ 7311261 w 11269336"/>
              <a:gd name="connsiteY68" fmla="*/ 1412652 h 2323145"/>
              <a:gd name="connsiteX69" fmla="*/ 7275307 w 11269336"/>
              <a:gd name="connsiteY69" fmla="*/ 1422171 h 2323145"/>
              <a:gd name="connsiteX70" fmla="*/ 7247783 w 11269336"/>
              <a:gd name="connsiteY70" fmla="*/ 1426330 h 2323145"/>
              <a:gd name="connsiteX71" fmla="*/ 7185047 w 11269336"/>
              <a:gd name="connsiteY71" fmla="*/ 1451812 h 2323145"/>
              <a:gd name="connsiteX72" fmla="*/ 7084117 w 11269336"/>
              <a:gd name="connsiteY72" fmla="*/ 1500281 h 2323145"/>
              <a:gd name="connsiteX73" fmla="*/ 7062011 w 11269336"/>
              <a:gd name="connsiteY73" fmla="*/ 1509183 h 2323145"/>
              <a:gd name="connsiteX74" fmla="*/ 7040555 w 11269336"/>
              <a:gd name="connsiteY74" fmla="*/ 1511207 h 2323145"/>
              <a:gd name="connsiteX75" fmla="*/ 7033438 w 11269336"/>
              <a:gd name="connsiteY75" fmla="*/ 1506772 h 2323145"/>
              <a:gd name="connsiteX76" fmla="*/ 7020886 w 11269336"/>
              <a:gd name="connsiteY76" fmla="*/ 1510764 h 2323145"/>
              <a:gd name="connsiteX77" fmla="*/ 7017033 w 11269336"/>
              <a:gd name="connsiteY77" fmla="*/ 1510650 h 2323145"/>
              <a:gd name="connsiteX78" fmla="*/ 6995460 w 11269336"/>
              <a:gd name="connsiteY78" fmla="*/ 1511173 h 2323145"/>
              <a:gd name="connsiteX79" fmla="*/ 6962144 w 11269336"/>
              <a:gd name="connsiteY79" fmla="*/ 1541508 h 2323145"/>
              <a:gd name="connsiteX80" fmla="*/ 6910674 w 11269336"/>
              <a:gd name="connsiteY80" fmla="*/ 1554793 h 2323145"/>
              <a:gd name="connsiteX81" fmla="*/ 6732152 w 11269336"/>
              <a:gd name="connsiteY81" fmla="*/ 1642538 h 2323145"/>
              <a:gd name="connsiteX82" fmla="*/ 6694106 w 11269336"/>
              <a:gd name="connsiteY82" fmla="*/ 1632377 h 2323145"/>
              <a:gd name="connsiteX83" fmla="*/ 6617223 w 11269336"/>
              <a:gd name="connsiteY83" fmla="*/ 1659889 h 2323145"/>
              <a:gd name="connsiteX84" fmla="*/ 6521138 w 11269336"/>
              <a:gd name="connsiteY84" fmla="*/ 1744340 h 2323145"/>
              <a:gd name="connsiteX85" fmla="*/ 6380677 w 11269336"/>
              <a:gd name="connsiteY85" fmla="*/ 1796883 h 2323145"/>
              <a:gd name="connsiteX86" fmla="*/ 6374897 w 11269336"/>
              <a:gd name="connsiteY86" fmla="*/ 1809910 h 2323145"/>
              <a:gd name="connsiteX87" fmla="*/ 6364545 w 11269336"/>
              <a:gd name="connsiteY87" fmla="*/ 1820090 h 2323145"/>
              <a:gd name="connsiteX88" fmla="*/ 6362126 w 11269336"/>
              <a:gd name="connsiteY88" fmla="*/ 1819991 h 2323145"/>
              <a:gd name="connsiteX89" fmla="*/ 6346673 w 11269336"/>
              <a:gd name="connsiteY89" fmla="*/ 1827824 h 2323145"/>
              <a:gd name="connsiteX90" fmla="*/ 6345588 w 11269336"/>
              <a:gd name="connsiteY90" fmla="*/ 1832232 h 2323145"/>
              <a:gd name="connsiteX91" fmla="*/ 6335708 w 11269336"/>
              <a:gd name="connsiteY91" fmla="*/ 1838451 h 2323145"/>
              <a:gd name="connsiteX92" fmla="*/ 6318182 w 11269336"/>
              <a:gd name="connsiteY92" fmla="*/ 1852975 h 2323145"/>
              <a:gd name="connsiteX93" fmla="*/ 6313084 w 11269336"/>
              <a:gd name="connsiteY93" fmla="*/ 1853561 h 2323145"/>
              <a:gd name="connsiteX94" fmla="*/ 6283816 w 11269336"/>
              <a:gd name="connsiteY94" fmla="*/ 1872148 h 2323145"/>
              <a:gd name="connsiteX95" fmla="*/ 6282550 w 11269336"/>
              <a:gd name="connsiteY95" fmla="*/ 1871392 h 2323145"/>
              <a:gd name="connsiteX96" fmla="*/ 6270527 w 11269336"/>
              <a:gd name="connsiteY96" fmla="*/ 1872208 h 2323145"/>
              <a:gd name="connsiteX97" fmla="*/ 6249518 w 11269336"/>
              <a:gd name="connsiteY97" fmla="*/ 1876079 h 2323145"/>
              <a:gd name="connsiteX98" fmla="*/ 6190386 w 11269336"/>
              <a:gd name="connsiteY98" fmla="*/ 1872478 h 2323145"/>
              <a:gd name="connsiteX99" fmla="*/ 6159777 w 11269336"/>
              <a:gd name="connsiteY99" fmla="*/ 1891745 h 2323145"/>
              <a:gd name="connsiteX100" fmla="*/ 6153131 w 11269336"/>
              <a:gd name="connsiteY100" fmla="*/ 1895079 h 2323145"/>
              <a:gd name="connsiteX101" fmla="*/ 6152798 w 11269336"/>
              <a:gd name="connsiteY101" fmla="*/ 1894920 h 2323145"/>
              <a:gd name="connsiteX102" fmla="*/ 6145388 w 11269336"/>
              <a:gd name="connsiteY102" fmla="*/ 1897990 h 2323145"/>
              <a:gd name="connsiteX103" fmla="*/ 6141014 w 11269336"/>
              <a:gd name="connsiteY103" fmla="*/ 1901155 h 2323145"/>
              <a:gd name="connsiteX104" fmla="*/ 6128122 w 11269336"/>
              <a:gd name="connsiteY104" fmla="*/ 1907623 h 2323145"/>
              <a:gd name="connsiteX105" fmla="*/ 6122351 w 11269336"/>
              <a:gd name="connsiteY105" fmla="*/ 1908359 h 2323145"/>
              <a:gd name="connsiteX106" fmla="*/ 6064750 w 11269336"/>
              <a:gd name="connsiteY106" fmla="*/ 1896394 h 2323145"/>
              <a:gd name="connsiteX107" fmla="*/ 5964230 w 11269336"/>
              <a:gd name="connsiteY107" fmla="*/ 1910038 h 2323145"/>
              <a:gd name="connsiteX108" fmla="*/ 5865399 w 11269336"/>
              <a:gd name="connsiteY108" fmla="*/ 1926966 h 2323145"/>
              <a:gd name="connsiteX109" fmla="*/ 5829951 w 11269336"/>
              <a:gd name="connsiteY109" fmla="*/ 1934755 h 2323145"/>
              <a:gd name="connsiteX110" fmla="*/ 5765285 w 11269336"/>
              <a:gd name="connsiteY110" fmla="*/ 1941322 h 2323145"/>
              <a:gd name="connsiteX111" fmla="*/ 5734750 w 11269336"/>
              <a:gd name="connsiteY111" fmla="*/ 1939793 h 2323145"/>
              <a:gd name="connsiteX112" fmla="*/ 5733569 w 11269336"/>
              <a:gd name="connsiteY112" fmla="*/ 1940505 h 2323145"/>
              <a:gd name="connsiteX113" fmla="*/ 5730329 w 11269336"/>
              <a:gd name="connsiteY113" fmla="*/ 1937845 h 2323145"/>
              <a:gd name="connsiteX114" fmla="*/ 5724661 w 11269336"/>
              <a:gd name="connsiteY114" fmla="*/ 1937455 h 2323145"/>
              <a:gd name="connsiteX115" fmla="*/ 5710186 w 11269336"/>
              <a:gd name="connsiteY115" fmla="*/ 1941370 h 2323145"/>
              <a:gd name="connsiteX116" fmla="*/ 5704910 w 11269336"/>
              <a:gd name="connsiteY116" fmla="*/ 1943663 h 2323145"/>
              <a:gd name="connsiteX117" fmla="*/ 5696836 w 11269336"/>
              <a:gd name="connsiteY117" fmla="*/ 1945271 h 2323145"/>
              <a:gd name="connsiteX118" fmla="*/ 5696583 w 11269336"/>
              <a:gd name="connsiteY118" fmla="*/ 1945050 h 2323145"/>
              <a:gd name="connsiteX119" fmla="*/ 5689123 w 11269336"/>
              <a:gd name="connsiteY119" fmla="*/ 1947067 h 2323145"/>
              <a:gd name="connsiteX120" fmla="*/ 5653291 w 11269336"/>
              <a:gd name="connsiteY120" fmla="*/ 1960245 h 2323145"/>
              <a:gd name="connsiteX121" fmla="*/ 5599385 w 11269336"/>
              <a:gd name="connsiteY121" fmla="*/ 1945198 h 2323145"/>
              <a:gd name="connsiteX122" fmla="*/ 5578300 w 11269336"/>
              <a:gd name="connsiteY122" fmla="*/ 1944963 h 2323145"/>
              <a:gd name="connsiteX123" fmla="*/ 5566758 w 11269336"/>
              <a:gd name="connsiteY123" fmla="*/ 1943441 h 2323145"/>
              <a:gd name="connsiteX124" fmla="*/ 5565857 w 11269336"/>
              <a:gd name="connsiteY124" fmla="*/ 1942445 h 2323145"/>
              <a:gd name="connsiteX125" fmla="*/ 5531534 w 11269336"/>
              <a:gd name="connsiteY125" fmla="*/ 1955208 h 2323145"/>
              <a:gd name="connsiteX126" fmla="*/ 5526552 w 11269336"/>
              <a:gd name="connsiteY126" fmla="*/ 1954799 h 2323145"/>
              <a:gd name="connsiteX127" fmla="*/ 5504723 w 11269336"/>
              <a:gd name="connsiteY127" fmla="*/ 1965811 h 2323145"/>
              <a:gd name="connsiteX128" fmla="*/ 5493156 w 11269336"/>
              <a:gd name="connsiteY128" fmla="*/ 1970063 h 2323145"/>
              <a:gd name="connsiteX129" fmla="*/ 5490486 w 11269336"/>
              <a:gd name="connsiteY129" fmla="*/ 1974227 h 2323145"/>
              <a:gd name="connsiteX130" fmla="*/ 5473107 w 11269336"/>
              <a:gd name="connsiteY130" fmla="*/ 1979001 h 2323145"/>
              <a:gd name="connsiteX131" fmla="*/ 5470885 w 11269336"/>
              <a:gd name="connsiteY131" fmla="*/ 1978432 h 2323145"/>
              <a:gd name="connsiteX132" fmla="*/ 5457393 w 11269336"/>
              <a:gd name="connsiteY132" fmla="*/ 1986525 h 2323145"/>
              <a:gd name="connsiteX133" fmla="*/ 5447102 w 11269336"/>
              <a:gd name="connsiteY133" fmla="*/ 1998329 h 2323145"/>
              <a:gd name="connsiteX134" fmla="*/ 5159151 w 11269336"/>
              <a:gd name="connsiteY134" fmla="*/ 2029640 h 2323145"/>
              <a:gd name="connsiteX135" fmla="*/ 5041688 w 11269336"/>
              <a:gd name="connsiteY135" fmla="*/ 2022334 h 2323145"/>
              <a:gd name="connsiteX136" fmla="*/ 4860988 w 11269336"/>
              <a:gd name="connsiteY136" fmla="*/ 2135698 h 2323145"/>
              <a:gd name="connsiteX137" fmla="*/ 4807902 w 11269336"/>
              <a:gd name="connsiteY137" fmla="*/ 2138894 h 2323145"/>
              <a:gd name="connsiteX138" fmla="*/ 4765388 w 11269336"/>
              <a:gd name="connsiteY138" fmla="*/ 2162525 h 2323145"/>
              <a:gd name="connsiteX139" fmla="*/ 4745033 w 11269336"/>
              <a:gd name="connsiteY139" fmla="*/ 2158859 h 2323145"/>
              <a:gd name="connsiteX140" fmla="*/ 4741475 w 11269336"/>
              <a:gd name="connsiteY140" fmla="*/ 2157998 h 2323145"/>
              <a:gd name="connsiteX141" fmla="*/ 4728247 w 11269336"/>
              <a:gd name="connsiteY141" fmla="*/ 2159526 h 2323145"/>
              <a:gd name="connsiteX142" fmla="*/ 4723263 w 11269336"/>
              <a:gd name="connsiteY142" fmla="*/ 2153742 h 2323145"/>
              <a:gd name="connsiteX143" fmla="*/ 4702453 w 11269336"/>
              <a:gd name="connsiteY143" fmla="*/ 2151586 h 2323145"/>
              <a:gd name="connsiteX144" fmla="*/ 4678455 w 11269336"/>
              <a:gd name="connsiteY144" fmla="*/ 2156131 h 2323145"/>
              <a:gd name="connsiteX145" fmla="*/ 4593061 w 11269336"/>
              <a:gd name="connsiteY145" fmla="*/ 2171597 h 2323145"/>
              <a:gd name="connsiteX146" fmla="*/ 4579902 w 11269336"/>
              <a:gd name="connsiteY146" fmla="*/ 2177927 h 2323145"/>
              <a:gd name="connsiteX147" fmla="*/ 4533444 w 11269336"/>
              <a:gd name="connsiteY147" fmla="*/ 2181200 h 2323145"/>
              <a:gd name="connsiteX148" fmla="*/ 4492832 w 11269336"/>
              <a:gd name="connsiteY148" fmla="*/ 2188033 h 2323145"/>
              <a:gd name="connsiteX149" fmla="*/ 4467257 w 11269336"/>
              <a:gd name="connsiteY149" fmla="*/ 2196121 h 2323145"/>
              <a:gd name="connsiteX150" fmla="*/ 4459937 w 11269336"/>
              <a:gd name="connsiteY150" fmla="*/ 2195182 h 2323145"/>
              <a:gd name="connsiteX151" fmla="*/ 4433312 w 11269336"/>
              <a:gd name="connsiteY151" fmla="*/ 2199004 h 2323145"/>
              <a:gd name="connsiteX152" fmla="*/ 4420601 w 11269336"/>
              <a:gd name="connsiteY152" fmla="*/ 2205158 h 2323145"/>
              <a:gd name="connsiteX153" fmla="*/ 4405765 w 11269336"/>
              <a:gd name="connsiteY153" fmla="*/ 2199902 h 2323145"/>
              <a:gd name="connsiteX154" fmla="*/ 4401354 w 11269336"/>
              <a:gd name="connsiteY154" fmla="*/ 2194745 h 2323145"/>
              <a:gd name="connsiteX155" fmla="*/ 4383151 w 11269336"/>
              <a:gd name="connsiteY155" fmla="*/ 2201140 h 2323145"/>
              <a:gd name="connsiteX156" fmla="*/ 4366646 w 11269336"/>
              <a:gd name="connsiteY156" fmla="*/ 2198564 h 2323145"/>
              <a:gd name="connsiteX157" fmla="*/ 4354009 w 11269336"/>
              <a:gd name="connsiteY157" fmla="*/ 2204984 h 2323145"/>
              <a:gd name="connsiteX158" fmla="*/ 4348284 w 11269336"/>
              <a:gd name="connsiteY158" fmla="*/ 2205270 h 2323145"/>
              <a:gd name="connsiteX159" fmla="*/ 4333906 w 11269336"/>
              <a:gd name="connsiteY159" fmla="*/ 2205251 h 2323145"/>
              <a:gd name="connsiteX160" fmla="*/ 4308819 w 11269336"/>
              <a:gd name="connsiteY160" fmla="*/ 2203822 h 2323145"/>
              <a:gd name="connsiteX161" fmla="*/ 4301210 w 11269336"/>
              <a:gd name="connsiteY161" fmla="*/ 2204456 h 2323145"/>
              <a:gd name="connsiteX162" fmla="*/ 4283095 w 11269336"/>
              <a:gd name="connsiteY162" fmla="*/ 2198177 h 2323145"/>
              <a:gd name="connsiteX163" fmla="*/ 4250119 w 11269336"/>
              <a:gd name="connsiteY163" fmla="*/ 2196342 h 2323145"/>
              <a:gd name="connsiteX164" fmla="*/ 4189203 w 11269336"/>
              <a:gd name="connsiteY164" fmla="*/ 2178994 h 2323145"/>
              <a:gd name="connsiteX165" fmla="*/ 4154035 w 11269336"/>
              <a:gd name="connsiteY165" fmla="*/ 2171950 h 2323145"/>
              <a:gd name="connsiteX166" fmla="*/ 4129569 w 11269336"/>
              <a:gd name="connsiteY166" fmla="*/ 2163850 h 2323145"/>
              <a:gd name="connsiteX167" fmla="*/ 4061250 w 11269336"/>
              <a:gd name="connsiteY167" fmla="*/ 2159236 h 2323145"/>
              <a:gd name="connsiteX168" fmla="*/ 3945480 w 11269336"/>
              <a:gd name="connsiteY168" fmla="*/ 2158279 h 2323145"/>
              <a:gd name="connsiteX169" fmla="*/ 3921468 w 11269336"/>
              <a:gd name="connsiteY169" fmla="*/ 2156588 h 2323145"/>
              <a:gd name="connsiteX170" fmla="*/ 3903348 w 11269336"/>
              <a:gd name="connsiteY170" fmla="*/ 2149220 h 2323145"/>
              <a:gd name="connsiteX171" fmla="*/ 3901342 w 11269336"/>
              <a:gd name="connsiteY171" fmla="*/ 2142355 h 2323145"/>
              <a:gd name="connsiteX172" fmla="*/ 3888539 w 11269336"/>
              <a:gd name="connsiteY172" fmla="*/ 2140476 h 2323145"/>
              <a:gd name="connsiteX173" fmla="*/ 3885662 w 11269336"/>
              <a:gd name="connsiteY173" fmla="*/ 2138740 h 2323145"/>
              <a:gd name="connsiteX174" fmla="*/ 3868627 w 11269336"/>
              <a:gd name="connsiteY174" fmla="*/ 2130023 h 2323145"/>
              <a:gd name="connsiteX175" fmla="*/ 3819177 w 11269336"/>
              <a:gd name="connsiteY175" fmla="*/ 2142111 h 2323145"/>
              <a:gd name="connsiteX176" fmla="*/ 3769100 w 11269336"/>
              <a:gd name="connsiteY176" fmla="*/ 2131731 h 2323145"/>
              <a:gd name="connsiteX177" fmla="*/ 3562752 w 11269336"/>
              <a:gd name="connsiteY177" fmla="*/ 2131785 h 2323145"/>
              <a:gd name="connsiteX178" fmla="*/ 3541402 w 11269336"/>
              <a:gd name="connsiteY178" fmla="*/ 2106821 h 2323145"/>
              <a:gd name="connsiteX179" fmla="*/ 3365341 w 11269336"/>
              <a:gd name="connsiteY179" fmla="*/ 2077638 h 2323145"/>
              <a:gd name="connsiteX180" fmla="*/ 3170922 w 11269336"/>
              <a:gd name="connsiteY180" fmla="*/ 2115957 h 2323145"/>
              <a:gd name="connsiteX181" fmla="*/ 3156256 w 11269336"/>
              <a:gd name="connsiteY181" fmla="*/ 2124773 h 2323145"/>
              <a:gd name="connsiteX182" fmla="*/ 3140298 w 11269336"/>
              <a:gd name="connsiteY182" fmla="*/ 2129182 h 2323145"/>
              <a:gd name="connsiteX183" fmla="*/ 3138514 w 11269336"/>
              <a:gd name="connsiteY183" fmla="*/ 2128069 h 2323145"/>
              <a:gd name="connsiteX184" fmla="*/ 3120467 w 11269336"/>
              <a:gd name="connsiteY184" fmla="*/ 2128281 h 2323145"/>
              <a:gd name="connsiteX185" fmla="*/ 3116175 w 11269336"/>
              <a:gd name="connsiteY185" fmla="*/ 2131633 h 2323145"/>
              <a:gd name="connsiteX186" fmla="*/ 3103685 w 11269336"/>
              <a:gd name="connsiteY186" fmla="*/ 2132814 h 2323145"/>
              <a:gd name="connsiteX187" fmla="*/ 3078794 w 11269336"/>
              <a:gd name="connsiteY187" fmla="*/ 2137935 h 2323145"/>
              <a:gd name="connsiteX188" fmla="*/ 3074407 w 11269336"/>
              <a:gd name="connsiteY188" fmla="*/ 2136274 h 2323145"/>
              <a:gd name="connsiteX189" fmla="*/ 3037285 w 11269336"/>
              <a:gd name="connsiteY189" fmla="*/ 2139919 h 2323145"/>
              <a:gd name="connsiteX190" fmla="*/ 3036901 w 11269336"/>
              <a:gd name="connsiteY190" fmla="*/ 2138726 h 2323145"/>
              <a:gd name="connsiteX191" fmla="*/ 3026996 w 11269336"/>
              <a:gd name="connsiteY191" fmla="*/ 2134322 h 2323145"/>
              <a:gd name="connsiteX192" fmla="*/ 3007772 w 11269336"/>
              <a:gd name="connsiteY192" fmla="*/ 2128742 h 2323145"/>
              <a:gd name="connsiteX193" fmla="*/ 2965030 w 11269336"/>
              <a:gd name="connsiteY193" fmla="*/ 2100494 h 2323145"/>
              <a:gd name="connsiteX194" fmla="*/ 2926342 w 11269336"/>
              <a:gd name="connsiteY194" fmla="*/ 2104155 h 2323145"/>
              <a:gd name="connsiteX195" fmla="*/ 2918608 w 11269336"/>
              <a:gd name="connsiteY195" fmla="*/ 2104215 h 2323145"/>
              <a:gd name="connsiteX196" fmla="*/ 2918475 w 11269336"/>
              <a:gd name="connsiteY196" fmla="*/ 2103937 h 2323145"/>
              <a:gd name="connsiteX197" fmla="*/ 2910360 w 11269336"/>
              <a:gd name="connsiteY197" fmla="*/ 2103444 h 2323145"/>
              <a:gd name="connsiteX198" fmla="*/ 2904507 w 11269336"/>
              <a:gd name="connsiteY198" fmla="*/ 2104326 h 2323145"/>
              <a:gd name="connsiteX199" fmla="*/ 2889503 w 11269336"/>
              <a:gd name="connsiteY199" fmla="*/ 2104443 h 2323145"/>
              <a:gd name="connsiteX200" fmla="*/ 2884480 w 11269336"/>
              <a:gd name="connsiteY200" fmla="*/ 2102626 h 2323145"/>
              <a:gd name="connsiteX201" fmla="*/ 2882689 w 11269336"/>
              <a:gd name="connsiteY201" fmla="*/ 2099228 h 2323145"/>
              <a:gd name="connsiteX202" fmla="*/ 2881291 w 11269336"/>
              <a:gd name="connsiteY202" fmla="*/ 2099618 h 2323145"/>
              <a:gd name="connsiteX203" fmla="*/ 2853979 w 11269336"/>
              <a:gd name="connsiteY203" fmla="*/ 2090388 h 2323145"/>
              <a:gd name="connsiteX204" fmla="*/ 2791790 w 11269336"/>
              <a:gd name="connsiteY204" fmla="*/ 2080332 h 2323145"/>
              <a:gd name="connsiteX205" fmla="*/ 2755844 w 11269336"/>
              <a:gd name="connsiteY205" fmla="*/ 2078874 h 2323145"/>
              <a:gd name="connsiteX206" fmla="*/ 2657742 w 11269336"/>
              <a:gd name="connsiteY206" fmla="*/ 2070179 h 2323145"/>
              <a:gd name="connsiteX207" fmla="*/ 2559549 w 11269336"/>
              <a:gd name="connsiteY207" fmla="*/ 2057873 h 2323145"/>
              <a:gd name="connsiteX208" fmla="*/ 2512054 w 11269336"/>
              <a:gd name="connsiteY208" fmla="*/ 2031671 h 2323145"/>
              <a:gd name="connsiteX209" fmla="*/ 2506437 w 11269336"/>
              <a:gd name="connsiteY209" fmla="*/ 2030918 h 2323145"/>
              <a:gd name="connsiteX210" fmla="*/ 2491752 w 11269336"/>
              <a:gd name="connsiteY210" fmla="*/ 2033906 h 2323145"/>
              <a:gd name="connsiteX211" fmla="*/ 2486338 w 11269336"/>
              <a:gd name="connsiteY211" fmla="*/ 2035862 h 2323145"/>
              <a:gd name="connsiteX212" fmla="*/ 2478186 w 11269336"/>
              <a:gd name="connsiteY212" fmla="*/ 2036953 h 2323145"/>
              <a:gd name="connsiteX213" fmla="*/ 2477950 w 11269336"/>
              <a:gd name="connsiteY213" fmla="*/ 2036715 h 2323145"/>
              <a:gd name="connsiteX214" fmla="*/ 2470381 w 11269336"/>
              <a:gd name="connsiteY214" fmla="*/ 2038256 h 2323145"/>
              <a:gd name="connsiteX215" fmla="*/ 2433781 w 11269336"/>
              <a:gd name="connsiteY215" fmla="*/ 2049140 h 2323145"/>
              <a:gd name="connsiteX216" fmla="*/ 2381172 w 11269336"/>
              <a:gd name="connsiteY216" fmla="*/ 2030645 h 2323145"/>
              <a:gd name="connsiteX217" fmla="*/ 2360198 w 11269336"/>
              <a:gd name="connsiteY217" fmla="*/ 2029059 h 2323145"/>
              <a:gd name="connsiteX218" fmla="*/ 2348815 w 11269336"/>
              <a:gd name="connsiteY218" fmla="*/ 2026798 h 2323145"/>
              <a:gd name="connsiteX219" fmla="*/ 2347988 w 11269336"/>
              <a:gd name="connsiteY219" fmla="*/ 2025745 h 2323145"/>
              <a:gd name="connsiteX220" fmla="*/ 2312920 w 11269336"/>
              <a:gd name="connsiteY220" fmla="*/ 2036311 h 2323145"/>
              <a:gd name="connsiteX221" fmla="*/ 2307986 w 11269336"/>
              <a:gd name="connsiteY221" fmla="*/ 2035583 h 2323145"/>
              <a:gd name="connsiteX222" fmla="*/ 2285481 w 11269336"/>
              <a:gd name="connsiteY222" fmla="*/ 2045197 h 2323145"/>
              <a:gd name="connsiteX223" fmla="*/ 2273666 w 11269336"/>
              <a:gd name="connsiteY223" fmla="*/ 2048710 h 2323145"/>
              <a:gd name="connsiteX224" fmla="*/ 2270719 w 11269336"/>
              <a:gd name="connsiteY224" fmla="*/ 2052702 h 2323145"/>
              <a:gd name="connsiteX225" fmla="*/ 2253080 w 11269336"/>
              <a:gd name="connsiteY225" fmla="*/ 2056363 h 2323145"/>
              <a:gd name="connsiteX226" fmla="*/ 2250906 w 11269336"/>
              <a:gd name="connsiteY226" fmla="*/ 2055654 h 2323145"/>
              <a:gd name="connsiteX227" fmla="*/ 2236905 w 11269336"/>
              <a:gd name="connsiteY227" fmla="*/ 2062882 h 2323145"/>
              <a:gd name="connsiteX228" fmla="*/ 2225830 w 11269336"/>
              <a:gd name="connsiteY228" fmla="*/ 2074027 h 2323145"/>
              <a:gd name="connsiteX229" fmla="*/ 2073776 w 11269336"/>
              <a:gd name="connsiteY229" fmla="*/ 2089244 h 2323145"/>
              <a:gd name="connsiteX230" fmla="*/ 1948256 w 11269336"/>
              <a:gd name="connsiteY230" fmla="*/ 2146616 h 2323145"/>
              <a:gd name="connsiteX231" fmla="*/ 1865582 w 11269336"/>
              <a:gd name="connsiteY231" fmla="*/ 2153738 h 2323145"/>
              <a:gd name="connsiteX232" fmla="*/ 1835210 w 11269336"/>
              <a:gd name="connsiteY232" fmla="*/ 2134244 h 2323145"/>
              <a:gd name="connsiteX233" fmla="*/ 1632661 w 11269336"/>
              <a:gd name="connsiteY233" fmla="*/ 2173882 h 2323145"/>
              <a:gd name="connsiteX234" fmla="*/ 1579590 w 11269336"/>
              <a:gd name="connsiteY234" fmla="*/ 2173680 h 2323145"/>
              <a:gd name="connsiteX235" fmla="*/ 1535601 w 11269336"/>
              <a:gd name="connsiteY235" fmla="*/ 2194590 h 2323145"/>
              <a:gd name="connsiteX236" fmla="*/ 1515594 w 11269336"/>
              <a:gd name="connsiteY236" fmla="*/ 2189622 h 2323145"/>
              <a:gd name="connsiteX237" fmla="*/ 1512113 w 11269336"/>
              <a:gd name="connsiteY237" fmla="*/ 2188534 h 2323145"/>
              <a:gd name="connsiteX238" fmla="*/ 1498838 w 11269336"/>
              <a:gd name="connsiteY238" fmla="*/ 2189213 h 2323145"/>
              <a:gd name="connsiteX239" fmla="*/ 1494279 w 11269336"/>
              <a:gd name="connsiteY239" fmla="*/ 2183112 h 2323145"/>
              <a:gd name="connsiteX240" fmla="*/ 1473714 w 11269336"/>
              <a:gd name="connsiteY240" fmla="*/ 2179625 h 2323145"/>
              <a:gd name="connsiteX241" fmla="*/ 1449503 w 11269336"/>
              <a:gd name="connsiteY241" fmla="*/ 2182633 h 2323145"/>
              <a:gd name="connsiteX242" fmla="*/ 1266687 w 11269336"/>
              <a:gd name="connsiteY242" fmla="*/ 2212688 h 2323145"/>
              <a:gd name="connsiteX243" fmla="*/ 1239614 w 11269336"/>
              <a:gd name="connsiteY243" fmla="*/ 2209727 h 2323145"/>
              <a:gd name="connsiteX244" fmla="*/ 1202436 w 11269336"/>
              <a:gd name="connsiteY244" fmla="*/ 2209817 h 2323145"/>
              <a:gd name="connsiteX245" fmla="*/ 1136097 w 11269336"/>
              <a:gd name="connsiteY245" fmla="*/ 2205112 h 2323145"/>
              <a:gd name="connsiteX246" fmla="*/ 988232 w 11269336"/>
              <a:gd name="connsiteY246" fmla="*/ 2235635 h 2323145"/>
              <a:gd name="connsiteX247" fmla="*/ 981959 w 11269336"/>
              <a:gd name="connsiteY247" fmla="*/ 2231607 h 2323145"/>
              <a:gd name="connsiteX248" fmla="*/ 938600 w 11269336"/>
              <a:gd name="connsiteY248" fmla="*/ 2238113 h 2323145"/>
              <a:gd name="connsiteX249" fmla="*/ 791788 w 11269336"/>
              <a:gd name="connsiteY249" fmla="*/ 2293224 h 2323145"/>
              <a:gd name="connsiteX250" fmla="*/ 706914 w 11269336"/>
              <a:gd name="connsiteY250" fmla="*/ 2305046 h 2323145"/>
              <a:gd name="connsiteX251" fmla="*/ 675971 w 11269336"/>
              <a:gd name="connsiteY251" fmla="*/ 2304030 h 2323145"/>
              <a:gd name="connsiteX252" fmla="*/ 624180 w 11269336"/>
              <a:gd name="connsiteY252" fmla="*/ 2302650 h 2323145"/>
              <a:gd name="connsiteX253" fmla="*/ 583453 w 11269336"/>
              <a:gd name="connsiteY253" fmla="*/ 2288788 h 2323145"/>
              <a:gd name="connsiteX254" fmla="*/ 540946 w 11269336"/>
              <a:gd name="connsiteY254" fmla="*/ 2292721 h 2323145"/>
              <a:gd name="connsiteX255" fmla="*/ 533680 w 11269336"/>
              <a:gd name="connsiteY255" fmla="*/ 2310233 h 2323145"/>
              <a:gd name="connsiteX256" fmla="*/ 487366 w 11269336"/>
              <a:gd name="connsiteY256" fmla="*/ 2309053 h 2323145"/>
              <a:gd name="connsiteX257" fmla="*/ 416820 w 11269336"/>
              <a:gd name="connsiteY257" fmla="*/ 2305443 h 2323145"/>
              <a:gd name="connsiteX258" fmla="*/ 376805 w 11269336"/>
              <a:gd name="connsiteY258" fmla="*/ 2307647 h 2323145"/>
              <a:gd name="connsiteX259" fmla="*/ 266777 w 11269336"/>
              <a:gd name="connsiteY259" fmla="*/ 2309012 h 2323145"/>
              <a:gd name="connsiteX260" fmla="*/ 156013 w 11269336"/>
              <a:gd name="connsiteY260" fmla="*/ 2306832 h 2323145"/>
              <a:gd name="connsiteX261" fmla="*/ 87258 w 11269336"/>
              <a:gd name="connsiteY261" fmla="*/ 2285511 h 2323145"/>
              <a:gd name="connsiteX262" fmla="*/ 23798 w 11269336"/>
              <a:gd name="connsiteY262" fmla="*/ 2281822 h 2323145"/>
              <a:gd name="connsiteX263" fmla="*/ 0 w 11269336"/>
              <a:gd name="connsiteY263" fmla="*/ 2285369 h 2323145"/>
              <a:gd name="connsiteX264" fmla="*/ 0 w 11269336"/>
              <a:gd name="connsiteY26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9062863 w 11269336"/>
              <a:gd name="connsiteY22" fmla="*/ 754656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33444 w 11269336"/>
              <a:gd name="connsiteY144" fmla="*/ 2181200 h 2323145"/>
              <a:gd name="connsiteX145" fmla="*/ 4492832 w 11269336"/>
              <a:gd name="connsiteY145" fmla="*/ 2188033 h 2323145"/>
              <a:gd name="connsiteX146" fmla="*/ 4467257 w 11269336"/>
              <a:gd name="connsiteY146" fmla="*/ 2196121 h 2323145"/>
              <a:gd name="connsiteX147" fmla="*/ 4459937 w 11269336"/>
              <a:gd name="connsiteY147" fmla="*/ 2195182 h 2323145"/>
              <a:gd name="connsiteX148" fmla="*/ 4433312 w 11269336"/>
              <a:gd name="connsiteY148" fmla="*/ 2199004 h 2323145"/>
              <a:gd name="connsiteX149" fmla="*/ 4420601 w 11269336"/>
              <a:gd name="connsiteY149" fmla="*/ 2205158 h 2323145"/>
              <a:gd name="connsiteX150" fmla="*/ 4405765 w 11269336"/>
              <a:gd name="connsiteY150" fmla="*/ 2199902 h 2323145"/>
              <a:gd name="connsiteX151" fmla="*/ 4401354 w 11269336"/>
              <a:gd name="connsiteY151" fmla="*/ 2194745 h 2323145"/>
              <a:gd name="connsiteX152" fmla="*/ 4383151 w 11269336"/>
              <a:gd name="connsiteY152" fmla="*/ 2201140 h 2323145"/>
              <a:gd name="connsiteX153" fmla="*/ 4366646 w 11269336"/>
              <a:gd name="connsiteY153" fmla="*/ 2198564 h 2323145"/>
              <a:gd name="connsiteX154" fmla="*/ 4354009 w 11269336"/>
              <a:gd name="connsiteY154" fmla="*/ 2204984 h 2323145"/>
              <a:gd name="connsiteX155" fmla="*/ 4348284 w 11269336"/>
              <a:gd name="connsiteY155" fmla="*/ 2205270 h 2323145"/>
              <a:gd name="connsiteX156" fmla="*/ 4333906 w 11269336"/>
              <a:gd name="connsiteY156" fmla="*/ 2205251 h 2323145"/>
              <a:gd name="connsiteX157" fmla="*/ 4308819 w 11269336"/>
              <a:gd name="connsiteY157" fmla="*/ 2203822 h 2323145"/>
              <a:gd name="connsiteX158" fmla="*/ 4301210 w 11269336"/>
              <a:gd name="connsiteY158" fmla="*/ 2204456 h 2323145"/>
              <a:gd name="connsiteX159" fmla="*/ 4283095 w 11269336"/>
              <a:gd name="connsiteY159" fmla="*/ 2198177 h 2323145"/>
              <a:gd name="connsiteX160" fmla="*/ 4250119 w 11269336"/>
              <a:gd name="connsiteY160" fmla="*/ 2196342 h 2323145"/>
              <a:gd name="connsiteX161" fmla="*/ 4189203 w 11269336"/>
              <a:gd name="connsiteY161" fmla="*/ 2178994 h 2323145"/>
              <a:gd name="connsiteX162" fmla="*/ 4154035 w 11269336"/>
              <a:gd name="connsiteY162" fmla="*/ 2171950 h 2323145"/>
              <a:gd name="connsiteX163" fmla="*/ 4129569 w 11269336"/>
              <a:gd name="connsiteY163" fmla="*/ 2163850 h 2323145"/>
              <a:gd name="connsiteX164" fmla="*/ 4061250 w 11269336"/>
              <a:gd name="connsiteY164" fmla="*/ 2159236 h 2323145"/>
              <a:gd name="connsiteX165" fmla="*/ 3945480 w 11269336"/>
              <a:gd name="connsiteY165" fmla="*/ 2158279 h 2323145"/>
              <a:gd name="connsiteX166" fmla="*/ 3921468 w 11269336"/>
              <a:gd name="connsiteY166" fmla="*/ 2156588 h 2323145"/>
              <a:gd name="connsiteX167" fmla="*/ 3903348 w 11269336"/>
              <a:gd name="connsiteY167" fmla="*/ 2149220 h 2323145"/>
              <a:gd name="connsiteX168" fmla="*/ 3901342 w 11269336"/>
              <a:gd name="connsiteY168" fmla="*/ 2142355 h 2323145"/>
              <a:gd name="connsiteX169" fmla="*/ 3888539 w 11269336"/>
              <a:gd name="connsiteY169" fmla="*/ 2140476 h 2323145"/>
              <a:gd name="connsiteX170" fmla="*/ 3885662 w 11269336"/>
              <a:gd name="connsiteY170" fmla="*/ 2138740 h 2323145"/>
              <a:gd name="connsiteX171" fmla="*/ 3868627 w 11269336"/>
              <a:gd name="connsiteY171" fmla="*/ 2130023 h 2323145"/>
              <a:gd name="connsiteX172" fmla="*/ 3819177 w 11269336"/>
              <a:gd name="connsiteY172" fmla="*/ 2142111 h 2323145"/>
              <a:gd name="connsiteX173" fmla="*/ 3769100 w 11269336"/>
              <a:gd name="connsiteY173" fmla="*/ 2131731 h 2323145"/>
              <a:gd name="connsiteX174" fmla="*/ 3562752 w 11269336"/>
              <a:gd name="connsiteY174" fmla="*/ 2131785 h 2323145"/>
              <a:gd name="connsiteX175" fmla="*/ 3541402 w 11269336"/>
              <a:gd name="connsiteY175" fmla="*/ 2106821 h 2323145"/>
              <a:gd name="connsiteX176" fmla="*/ 3365341 w 11269336"/>
              <a:gd name="connsiteY176" fmla="*/ 2077638 h 2323145"/>
              <a:gd name="connsiteX177" fmla="*/ 3170922 w 11269336"/>
              <a:gd name="connsiteY177" fmla="*/ 2115957 h 2323145"/>
              <a:gd name="connsiteX178" fmla="*/ 3156256 w 11269336"/>
              <a:gd name="connsiteY178" fmla="*/ 2124773 h 2323145"/>
              <a:gd name="connsiteX179" fmla="*/ 3140298 w 11269336"/>
              <a:gd name="connsiteY179" fmla="*/ 2129182 h 2323145"/>
              <a:gd name="connsiteX180" fmla="*/ 3138514 w 11269336"/>
              <a:gd name="connsiteY180" fmla="*/ 2128069 h 2323145"/>
              <a:gd name="connsiteX181" fmla="*/ 3120467 w 11269336"/>
              <a:gd name="connsiteY181" fmla="*/ 2128281 h 2323145"/>
              <a:gd name="connsiteX182" fmla="*/ 3116175 w 11269336"/>
              <a:gd name="connsiteY182" fmla="*/ 2131633 h 2323145"/>
              <a:gd name="connsiteX183" fmla="*/ 3103685 w 11269336"/>
              <a:gd name="connsiteY183" fmla="*/ 2132814 h 2323145"/>
              <a:gd name="connsiteX184" fmla="*/ 3078794 w 11269336"/>
              <a:gd name="connsiteY184" fmla="*/ 2137935 h 2323145"/>
              <a:gd name="connsiteX185" fmla="*/ 3074407 w 11269336"/>
              <a:gd name="connsiteY185" fmla="*/ 2136274 h 2323145"/>
              <a:gd name="connsiteX186" fmla="*/ 3037285 w 11269336"/>
              <a:gd name="connsiteY186" fmla="*/ 2139919 h 2323145"/>
              <a:gd name="connsiteX187" fmla="*/ 3036901 w 11269336"/>
              <a:gd name="connsiteY187" fmla="*/ 2138726 h 2323145"/>
              <a:gd name="connsiteX188" fmla="*/ 3026996 w 11269336"/>
              <a:gd name="connsiteY188" fmla="*/ 2134322 h 2323145"/>
              <a:gd name="connsiteX189" fmla="*/ 3007772 w 11269336"/>
              <a:gd name="connsiteY189" fmla="*/ 2128742 h 2323145"/>
              <a:gd name="connsiteX190" fmla="*/ 2965030 w 11269336"/>
              <a:gd name="connsiteY190" fmla="*/ 2100494 h 2323145"/>
              <a:gd name="connsiteX191" fmla="*/ 2926342 w 11269336"/>
              <a:gd name="connsiteY191" fmla="*/ 2104155 h 2323145"/>
              <a:gd name="connsiteX192" fmla="*/ 2918608 w 11269336"/>
              <a:gd name="connsiteY192" fmla="*/ 2104215 h 2323145"/>
              <a:gd name="connsiteX193" fmla="*/ 2918475 w 11269336"/>
              <a:gd name="connsiteY193" fmla="*/ 2103937 h 2323145"/>
              <a:gd name="connsiteX194" fmla="*/ 2910360 w 11269336"/>
              <a:gd name="connsiteY194" fmla="*/ 2103444 h 2323145"/>
              <a:gd name="connsiteX195" fmla="*/ 2904507 w 11269336"/>
              <a:gd name="connsiteY195" fmla="*/ 2104326 h 2323145"/>
              <a:gd name="connsiteX196" fmla="*/ 2889503 w 11269336"/>
              <a:gd name="connsiteY196" fmla="*/ 2104443 h 2323145"/>
              <a:gd name="connsiteX197" fmla="*/ 2884480 w 11269336"/>
              <a:gd name="connsiteY197" fmla="*/ 2102626 h 2323145"/>
              <a:gd name="connsiteX198" fmla="*/ 2882689 w 11269336"/>
              <a:gd name="connsiteY198" fmla="*/ 2099228 h 2323145"/>
              <a:gd name="connsiteX199" fmla="*/ 2881291 w 11269336"/>
              <a:gd name="connsiteY199" fmla="*/ 2099618 h 2323145"/>
              <a:gd name="connsiteX200" fmla="*/ 2853979 w 11269336"/>
              <a:gd name="connsiteY200" fmla="*/ 2090388 h 2323145"/>
              <a:gd name="connsiteX201" fmla="*/ 2791790 w 11269336"/>
              <a:gd name="connsiteY201" fmla="*/ 2080332 h 2323145"/>
              <a:gd name="connsiteX202" fmla="*/ 2755844 w 11269336"/>
              <a:gd name="connsiteY202" fmla="*/ 2078874 h 2323145"/>
              <a:gd name="connsiteX203" fmla="*/ 2657742 w 11269336"/>
              <a:gd name="connsiteY203" fmla="*/ 2070179 h 2323145"/>
              <a:gd name="connsiteX204" fmla="*/ 2559549 w 11269336"/>
              <a:gd name="connsiteY204" fmla="*/ 2057873 h 2323145"/>
              <a:gd name="connsiteX205" fmla="*/ 2512054 w 11269336"/>
              <a:gd name="connsiteY205" fmla="*/ 2031671 h 2323145"/>
              <a:gd name="connsiteX206" fmla="*/ 2506437 w 11269336"/>
              <a:gd name="connsiteY206" fmla="*/ 2030918 h 2323145"/>
              <a:gd name="connsiteX207" fmla="*/ 2491752 w 11269336"/>
              <a:gd name="connsiteY207" fmla="*/ 2033906 h 2323145"/>
              <a:gd name="connsiteX208" fmla="*/ 2486338 w 11269336"/>
              <a:gd name="connsiteY208" fmla="*/ 2035862 h 2323145"/>
              <a:gd name="connsiteX209" fmla="*/ 2478186 w 11269336"/>
              <a:gd name="connsiteY209" fmla="*/ 2036953 h 2323145"/>
              <a:gd name="connsiteX210" fmla="*/ 2477950 w 11269336"/>
              <a:gd name="connsiteY210" fmla="*/ 2036715 h 2323145"/>
              <a:gd name="connsiteX211" fmla="*/ 2470381 w 11269336"/>
              <a:gd name="connsiteY211" fmla="*/ 2038256 h 2323145"/>
              <a:gd name="connsiteX212" fmla="*/ 2433781 w 11269336"/>
              <a:gd name="connsiteY212" fmla="*/ 2049140 h 2323145"/>
              <a:gd name="connsiteX213" fmla="*/ 2381172 w 11269336"/>
              <a:gd name="connsiteY213" fmla="*/ 2030645 h 2323145"/>
              <a:gd name="connsiteX214" fmla="*/ 2360198 w 11269336"/>
              <a:gd name="connsiteY214" fmla="*/ 2029059 h 2323145"/>
              <a:gd name="connsiteX215" fmla="*/ 2348815 w 11269336"/>
              <a:gd name="connsiteY215" fmla="*/ 2026798 h 2323145"/>
              <a:gd name="connsiteX216" fmla="*/ 2347988 w 11269336"/>
              <a:gd name="connsiteY216" fmla="*/ 2025745 h 2323145"/>
              <a:gd name="connsiteX217" fmla="*/ 2312920 w 11269336"/>
              <a:gd name="connsiteY217" fmla="*/ 2036311 h 2323145"/>
              <a:gd name="connsiteX218" fmla="*/ 2307986 w 11269336"/>
              <a:gd name="connsiteY218" fmla="*/ 2035583 h 2323145"/>
              <a:gd name="connsiteX219" fmla="*/ 2285481 w 11269336"/>
              <a:gd name="connsiteY219" fmla="*/ 2045197 h 2323145"/>
              <a:gd name="connsiteX220" fmla="*/ 2273666 w 11269336"/>
              <a:gd name="connsiteY220" fmla="*/ 2048710 h 2323145"/>
              <a:gd name="connsiteX221" fmla="*/ 2270719 w 11269336"/>
              <a:gd name="connsiteY221" fmla="*/ 2052702 h 2323145"/>
              <a:gd name="connsiteX222" fmla="*/ 2253080 w 11269336"/>
              <a:gd name="connsiteY222" fmla="*/ 2056363 h 2323145"/>
              <a:gd name="connsiteX223" fmla="*/ 2250906 w 11269336"/>
              <a:gd name="connsiteY223" fmla="*/ 2055654 h 2323145"/>
              <a:gd name="connsiteX224" fmla="*/ 2236905 w 11269336"/>
              <a:gd name="connsiteY224" fmla="*/ 2062882 h 2323145"/>
              <a:gd name="connsiteX225" fmla="*/ 2225830 w 11269336"/>
              <a:gd name="connsiteY225" fmla="*/ 2074027 h 2323145"/>
              <a:gd name="connsiteX226" fmla="*/ 2073776 w 11269336"/>
              <a:gd name="connsiteY226" fmla="*/ 2089244 h 2323145"/>
              <a:gd name="connsiteX227" fmla="*/ 1948256 w 11269336"/>
              <a:gd name="connsiteY227" fmla="*/ 2146616 h 2323145"/>
              <a:gd name="connsiteX228" fmla="*/ 1865582 w 11269336"/>
              <a:gd name="connsiteY228" fmla="*/ 2153738 h 2323145"/>
              <a:gd name="connsiteX229" fmla="*/ 1835210 w 11269336"/>
              <a:gd name="connsiteY229" fmla="*/ 2134244 h 2323145"/>
              <a:gd name="connsiteX230" fmla="*/ 1632661 w 11269336"/>
              <a:gd name="connsiteY230" fmla="*/ 2173882 h 2323145"/>
              <a:gd name="connsiteX231" fmla="*/ 1579590 w 11269336"/>
              <a:gd name="connsiteY231" fmla="*/ 2173680 h 2323145"/>
              <a:gd name="connsiteX232" fmla="*/ 1535601 w 11269336"/>
              <a:gd name="connsiteY232" fmla="*/ 2194590 h 2323145"/>
              <a:gd name="connsiteX233" fmla="*/ 1515594 w 11269336"/>
              <a:gd name="connsiteY233" fmla="*/ 2189622 h 2323145"/>
              <a:gd name="connsiteX234" fmla="*/ 1512113 w 11269336"/>
              <a:gd name="connsiteY234" fmla="*/ 2188534 h 2323145"/>
              <a:gd name="connsiteX235" fmla="*/ 1498838 w 11269336"/>
              <a:gd name="connsiteY235" fmla="*/ 2189213 h 2323145"/>
              <a:gd name="connsiteX236" fmla="*/ 1494279 w 11269336"/>
              <a:gd name="connsiteY236" fmla="*/ 2183112 h 2323145"/>
              <a:gd name="connsiteX237" fmla="*/ 1473714 w 11269336"/>
              <a:gd name="connsiteY237" fmla="*/ 2179625 h 2323145"/>
              <a:gd name="connsiteX238" fmla="*/ 1449503 w 11269336"/>
              <a:gd name="connsiteY238" fmla="*/ 2182633 h 2323145"/>
              <a:gd name="connsiteX239" fmla="*/ 1266687 w 11269336"/>
              <a:gd name="connsiteY239" fmla="*/ 2212688 h 2323145"/>
              <a:gd name="connsiteX240" fmla="*/ 1239614 w 11269336"/>
              <a:gd name="connsiteY240" fmla="*/ 2209727 h 2323145"/>
              <a:gd name="connsiteX241" fmla="*/ 1202436 w 11269336"/>
              <a:gd name="connsiteY241" fmla="*/ 2209817 h 2323145"/>
              <a:gd name="connsiteX242" fmla="*/ 1136097 w 11269336"/>
              <a:gd name="connsiteY242" fmla="*/ 2205112 h 2323145"/>
              <a:gd name="connsiteX243" fmla="*/ 988232 w 11269336"/>
              <a:gd name="connsiteY243" fmla="*/ 2235635 h 2323145"/>
              <a:gd name="connsiteX244" fmla="*/ 981959 w 11269336"/>
              <a:gd name="connsiteY244" fmla="*/ 2231607 h 2323145"/>
              <a:gd name="connsiteX245" fmla="*/ 938600 w 11269336"/>
              <a:gd name="connsiteY245" fmla="*/ 2238113 h 2323145"/>
              <a:gd name="connsiteX246" fmla="*/ 791788 w 11269336"/>
              <a:gd name="connsiteY246" fmla="*/ 2293224 h 2323145"/>
              <a:gd name="connsiteX247" fmla="*/ 706914 w 11269336"/>
              <a:gd name="connsiteY247" fmla="*/ 2305046 h 2323145"/>
              <a:gd name="connsiteX248" fmla="*/ 675971 w 11269336"/>
              <a:gd name="connsiteY248" fmla="*/ 2304030 h 2323145"/>
              <a:gd name="connsiteX249" fmla="*/ 624180 w 11269336"/>
              <a:gd name="connsiteY249" fmla="*/ 2302650 h 2323145"/>
              <a:gd name="connsiteX250" fmla="*/ 583453 w 11269336"/>
              <a:gd name="connsiteY250" fmla="*/ 2288788 h 2323145"/>
              <a:gd name="connsiteX251" fmla="*/ 540946 w 11269336"/>
              <a:gd name="connsiteY251" fmla="*/ 2292721 h 2323145"/>
              <a:gd name="connsiteX252" fmla="*/ 533680 w 11269336"/>
              <a:gd name="connsiteY252" fmla="*/ 2310233 h 2323145"/>
              <a:gd name="connsiteX253" fmla="*/ 487366 w 11269336"/>
              <a:gd name="connsiteY253" fmla="*/ 2309053 h 2323145"/>
              <a:gd name="connsiteX254" fmla="*/ 416820 w 11269336"/>
              <a:gd name="connsiteY254" fmla="*/ 2305443 h 2323145"/>
              <a:gd name="connsiteX255" fmla="*/ 376805 w 11269336"/>
              <a:gd name="connsiteY255" fmla="*/ 2307647 h 2323145"/>
              <a:gd name="connsiteX256" fmla="*/ 266777 w 11269336"/>
              <a:gd name="connsiteY256" fmla="*/ 2309012 h 2323145"/>
              <a:gd name="connsiteX257" fmla="*/ 156013 w 11269336"/>
              <a:gd name="connsiteY257" fmla="*/ 2306832 h 2323145"/>
              <a:gd name="connsiteX258" fmla="*/ 87258 w 11269336"/>
              <a:gd name="connsiteY258" fmla="*/ 2285511 h 2323145"/>
              <a:gd name="connsiteX259" fmla="*/ 23798 w 11269336"/>
              <a:gd name="connsiteY259" fmla="*/ 2281822 h 2323145"/>
              <a:gd name="connsiteX260" fmla="*/ 0 w 11269336"/>
              <a:gd name="connsiteY260" fmla="*/ 2285369 h 2323145"/>
              <a:gd name="connsiteX261" fmla="*/ 0 w 11269336"/>
              <a:gd name="connsiteY26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593061 w 11269336"/>
              <a:gd name="connsiteY142" fmla="*/ 2171597 h 2323145"/>
              <a:gd name="connsiteX143" fmla="*/ 4533444 w 11269336"/>
              <a:gd name="connsiteY143" fmla="*/ 2181200 h 2323145"/>
              <a:gd name="connsiteX144" fmla="*/ 4492832 w 11269336"/>
              <a:gd name="connsiteY144" fmla="*/ 2188033 h 2323145"/>
              <a:gd name="connsiteX145" fmla="*/ 4467257 w 11269336"/>
              <a:gd name="connsiteY145" fmla="*/ 2196121 h 2323145"/>
              <a:gd name="connsiteX146" fmla="*/ 4459937 w 11269336"/>
              <a:gd name="connsiteY146" fmla="*/ 2195182 h 2323145"/>
              <a:gd name="connsiteX147" fmla="*/ 4433312 w 11269336"/>
              <a:gd name="connsiteY147" fmla="*/ 2199004 h 2323145"/>
              <a:gd name="connsiteX148" fmla="*/ 4420601 w 11269336"/>
              <a:gd name="connsiteY148" fmla="*/ 2205158 h 2323145"/>
              <a:gd name="connsiteX149" fmla="*/ 4405765 w 11269336"/>
              <a:gd name="connsiteY149" fmla="*/ 2199902 h 2323145"/>
              <a:gd name="connsiteX150" fmla="*/ 4401354 w 11269336"/>
              <a:gd name="connsiteY150" fmla="*/ 2194745 h 2323145"/>
              <a:gd name="connsiteX151" fmla="*/ 4383151 w 11269336"/>
              <a:gd name="connsiteY151" fmla="*/ 2201140 h 2323145"/>
              <a:gd name="connsiteX152" fmla="*/ 4366646 w 11269336"/>
              <a:gd name="connsiteY152" fmla="*/ 2198564 h 2323145"/>
              <a:gd name="connsiteX153" fmla="*/ 4354009 w 11269336"/>
              <a:gd name="connsiteY153" fmla="*/ 2204984 h 2323145"/>
              <a:gd name="connsiteX154" fmla="*/ 4348284 w 11269336"/>
              <a:gd name="connsiteY154" fmla="*/ 2205270 h 2323145"/>
              <a:gd name="connsiteX155" fmla="*/ 4333906 w 11269336"/>
              <a:gd name="connsiteY155" fmla="*/ 2205251 h 2323145"/>
              <a:gd name="connsiteX156" fmla="*/ 4308819 w 11269336"/>
              <a:gd name="connsiteY156" fmla="*/ 2203822 h 2323145"/>
              <a:gd name="connsiteX157" fmla="*/ 4301210 w 11269336"/>
              <a:gd name="connsiteY157" fmla="*/ 2204456 h 2323145"/>
              <a:gd name="connsiteX158" fmla="*/ 4283095 w 11269336"/>
              <a:gd name="connsiteY158" fmla="*/ 2198177 h 2323145"/>
              <a:gd name="connsiteX159" fmla="*/ 4250119 w 11269336"/>
              <a:gd name="connsiteY159" fmla="*/ 2196342 h 2323145"/>
              <a:gd name="connsiteX160" fmla="*/ 4189203 w 11269336"/>
              <a:gd name="connsiteY160" fmla="*/ 2178994 h 2323145"/>
              <a:gd name="connsiteX161" fmla="*/ 4154035 w 11269336"/>
              <a:gd name="connsiteY161" fmla="*/ 2171950 h 2323145"/>
              <a:gd name="connsiteX162" fmla="*/ 4129569 w 11269336"/>
              <a:gd name="connsiteY162" fmla="*/ 2163850 h 2323145"/>
              <a:gd name="connsiteX163" fmla="*/ 4061250 w 11269336"/>
              <a:gd name="connsiteY163" fmla="*/ 2159236 h 2323145"/>
              <a:gd name="connsiteX164" fmla="*/ 3945480 w 11269336"/>
              <a:gd name="connsiteY164" fmla="*/ 2158279 h 2323145"/>
              <a:gd name="connsiteX165" fmla="*/ 3921468 w 11269336"/>
              <a:gd name="connsiteY165" fmla="*/ 2156588 h 2323145"/>
              <a:gd name="connsiteX166" fmla="*/ 3903348 w 11269336"/>
              <a:gd name="connsiteY166" fmla="*/ 2149220 h 2323145"/>
              <a:gd name="connsiteX167" fmla="*/ 3901342 w 11269336"/>
              <a:gd name="connsiteY167" fmla="*/ 2142355 h 2323145"/>
              <a:gd name="connsiteX168" fmla="*/ 3888539 w 11269336"/>
              <a:gd name="connsiteY168" fmla="*/ 2140476 h 2323145"/>
              <a:gd name="connsiteX169" fmla="*/ 3885662 w 11269336"/>
              <a:gd name="connsiteY169" fmla="*/ 2138740 h 2323145"/>
              <a:gd name="connsiteX170" fmla="*/ 3868627 w 11269336"/>
              <a:gd name="connsiteY170" fmla="*/ 2130023 h 2323145"/>
              <a:gd name="connsiteX171" fmla="*/ 3819177 w 11269336"/>
              <a:gd name="connsiteY171" fmla="*/ 2142111 h 2323145"/>
              <a:gd name="connsiteX172" fmla="*/ 3769100 w 11269336"/>
              <a:gd name="connsiteY172" fmla="*/ 2131731 h 2323145"/>
              <a:gd name="connsiteX173" fmla="*/ 3562752 w 11269336"/>
              <a:gd name="connsiteY173" fmla="*/ 2131785 h 2323145"/>
              <a:gd name="connsiteX174" fmla="*/ 3541402 w 11269336"/>
              <a:gd name="connsiteY174" fmla="*/ 2106821 h 2323145"/>
              <a:gd name="connsiteX175" fmla="*/ 3365341 w 11269336"/>
              <a:gd name="connsiteY175" fmla="*/ 2077638 h 2323145"/>
              <a:gd name="connsiteX176" fmla="*/ 3170922 w 11269336"/>
              <a:gd name="connsiteY176" fmla="*/ 2115957 h 2323145"/>
              <a:gd name="connsiteX177" fmla="*/ 3156256 w 11269336"/>
              <a:gd name="connsiteY177" fmla="*/ 2124773 h 2323145"/>
              <a:gd name="connsiteX178" fmla="*/ 3140298 w 11269336"/>
              <a:gd name="connsiteY178" fmla="*/ 2129182 h 2323145"/>
              <a:gd name="connsiteX179" fmla="*/ 3138514 w 11269336"/>
              <a:gd name="connsiteY179" fmla="*/ 2128069 h 2323145"/>
              <a:gd name="connsiteX180" fmla="*/ 3120467 w 11269336"/>
              <a:gd name="connsiteY180" fmla="*/ 2128281 h 2323145"/>
              <a:gd name="connsiteX181" fmla="*/ 3116175 w 11269336"/>
              <a:gd name="connsiteY181" fmla="*/ 2131633 h 2323145"/>
              <a:gd name="connsiteX182" fmla="*/ 3103685 w 11269336"/>
              <a:gd name="connsiteY182" fmla="*/ 2132814 h 2323145"/>
              <a:gd name="connsiteX183" fmla="*/ 3078794 w 11269336"/>
              <a:gd name="connsiteY183" fmla="*/ 2137935 h 2323145"/>
              <a:gd name="connsiteX184" fmla="*/ 3074407 w 11269336"/>
              <a:gd name="connsiteY184" fmla="*/ 2136274 h 2323145"/>
              <a:gd name="connsiteX185" fmla="*/ 3037285 w 11269336"/>
              <a:gd name="connsiteY185" fmla="*/ 2139919 h 2323145"/>
              <a:gd name="connsiteX186" fmla="*/ 3036901 w 11269336"/>
              <a:gd name="connsiteY186" fmla="*/ 2138726 h 2323145"/>
              <a:gd name="connsiteX187" fmla="*/ 3026996 w 11269336"/>
              <a:gd name="connsiteY187" fmla="*/ 2134322 h 2323145"/>
              <a:gd name="connsiteX188" fmla="*/ 3007772 w 11269336"/>
              <a:gd name="connsiteY188" fmla="*/ 2128742 h 2323145"/>
              <a:gd name="connsiteX189" fmla="*/ 2965030 w 11269336"/>
              <a:gd name="connsiteY189" fmla="*/ 2100494 h 2323145"/>
              <a:gd name="connsiteX190" fmla="*/ 2926342 w 11269336"/>
              <a:gd name="connsiteY190" fmla="*/ 2104155 h 2323145"/>
              <a:gd name="connsiteX191" fmla="*/ 2918608 w 11269336"/>
              <a:gd name="connsiteY191" fmla="*/ 2104215 h 2323145"/>
              <a:gd name="connsiteX192" fmla="*/ 2918475 w 11269336"/>
              <a:gd name="connsiteY192" fmla="*/ 2103937 h 2323145"/>
              <a:gd name="connsiteX193" fmla="*/ 2910360 w 11269336"/>
              <a:gd name="connsiteY193" fmla="*/ 2103444 h 2323145"/>
              <a:gd name="connsiteX194" fmla="*/ 2904507 w 11269336"/>
              <a:gd name="connsiteY194" fmla="*/ 2104326 h 2323145"/>
              <a:gd name="connsiteX195" fmla="*/ 2889503 w 11269336"/>
              <a:gd name="connsiteY195" fmla="*/ 2104443 h 2323145"/>
              <a:gd name="connsiteX196" fmla="*/ 2884480 w 11269336"/>
              <a:gd name="connsiteY196" fmla="*/ 2102626 h 2323145"/>
              <a:gd name="connsiteX197" fmla="*/ 2882689 w 11269336"/>
              <a:gd name="connsiteY197" fmla="*/ 2099228 h 2323145"/>
              <a:gd name="connsiteX198" fmla="*/ 2881291 w 11269336"/>
              <a:gd name="connsiteY198" fmla="*/ 2099618 h 2323145"/>
              <a:gd name="connsiteX199" fmla="*/ 2853979 w 11269336"/>
              <a:gd name="connsiteY199" fmla="*/ 2090388 h 2323145"/>
              <a:gd name="connsiteX200" fmla="*/ 2791790 w 11269336"/>
              <a:gd name="connsiteY200" fmla="*/ 2080332 h 2323145"/>
              <a:gd name="connsiteX201" fmla="*/ 2755844 w 11269336"/>
              <a:gd name="connsiteY201" fmla="*/ 2078874 h 2323145"/>
              <a:gd name="connsiteX202" fmla="*/ 2657742 w 11269336"/>
              <a:gd name="connsiteY202" fmla="*/ 2070179 h 2323145"/>
              <a:gd name="connsiteX203" fmla="*/ 2559549 w 11269336"/>
              <a:gd name="connsiteY203" fmla="*/ 2057873 h 2323145"/>
              <a:gd name="connsiteX204" fmla="*/ 2512054 w 11269336"/>
              <a:gd name="connsiteY204" fmla="*/ 2031671 h 2323145"/>
              <a:gd name="connsiteX205" fmla="*/ 2506437 w 11269336"/>
              <a:gd name="connsiteY205" fmla="*/ 2030918 h 2323145"/>
              <a:gd name="connsiteX206" fmla="*/ 2491752 w 11269336"/>
              <a:gd name="connsiteY206" fmla="*/ 2033906 h 2323145"/>
              <a:gd name="connsiteX207" fmla="*/ 2486338 w 11269336"/>
              <a:gd name="connsiteY207" fmla="*/ 2035862 h 2323145"/>
              <a:gd name="connsiteX208" fmla="*/ 2478186 w 11269336"/>
              <a:gd name="connsiteY208" fmla="*/ 2036953 h 2323145"/>
              <a:gd name="connsiteX209" fmla="*/ 2477950 w 11269336"/>
              <a:gd name="connsiteY209" fmla="*/ 2036715 h 2323145"/>
              <a:gd name="connsiteX210" fmla="*/ 2470381 w 11269336"/>
              <a:gd name="connsiteY210" fmla="*/ 2038256 h 2323145"/>
              <a:gd name="connsiteX211" fmla="*/ 2433781 w 11269336"/>
              <a:gd name="connsiteY211" fmla="*/ 2049140 h 2323145"/>
              <a:gd name="connsiteX212" fmla="*/ 2381172 w 11269336"/>
              <a:gd name="connsiteY212" fmla="*/ 2030645 h 2323145"/>
              <a:gd name="connsiteX213" fmla="*/ 2360198 w 11269336"/>
              <a:gd name="connsiteY213" fmla="*/ 2029059 h 2323145"/>
              <a:gd name="connsiteX214" fmla="*/ 2348815 w 11269336"/>
              <a:gd name="connsiteY214" fmla="*/ 2026798 h 2323145"/>
              <a:gd name="connsiteX215" fmla="*/ 2347988 w 11269336"/>
              <a:gd name="connsiteY215" fmla="*/ 2025745 h 2323145"/>
              <a:gd name="connsiteX216" fmla="*/ 2312920 w 11269336"/>
              <a:gd name="connsiteY216" fmla="*/ 2036311 h 2323145"/>
              <a:gd name="connsiteX217" fmla="*/ 2307986 w 11269336"/>
              <a:gd name="connsiteY217" fmla="*/ 2035583 h 2323145"/>
              <a:gd name="connsiteX218" fmla="*/ 2285481 w 11269336"/>
              <a:gd name="connsiteY218" fmla="*/ 2045197 h 2323145"/>
              <a:gd name="connsiteX219" fmla="*/ 2273666 w 11269336"/>
              <a:gd name="connsiteY219" fmla="*/ 2048710 h 2323145"/>
              <a:gd name="connsiteX220" fmla="*/ 2270719 w 11269336"/>
              <a:gd name="connsiteY220" fmla="*/ 2052702 h 2323145"/>
              <a:gd name="connsiteX221" fmla="*/ 2253080 w 11269336"/>
              <a:gd name="connsiteY221" fmla="*/ 2056363 h 2323145"/>
              <a:gd name="connsiteX222" fmla="*/ 2250906 w 11269336"/>
              <a:gd name="connsiteY222" fmla="*/ 2055654 h 2323145"/>
              <a:gd name="connsiteX223" fmla="*/ 2236905 w 11269336"/>
              <a:gd name="connsiteY223" fmla="*/ 2062882 h 2323145"/>
              <a:gd name="connsiteX224" fmla="*/ 2225830 w 11269336"/>
              <a:gd name="connsiteY224" fmla="*/ 2074027 h 2323145"/>
              <a:gd name="connsiteX225" fmla="*/ 2073776 w 11269336"/>
              <a:gd name="connsiteY225" fmla="*/ 2089244 h 2323145"/>
              <a:gd name="connsiteX226" fmla="*/ 1948256 w 11269336"/>
              <a:gd name="connsiteY226" fmla="*/ 2146616 h 2323145"/>
              <a:gd name="connsiteX227" fmla="*/ 1865582 w 11269336"/>
              <a:gd name="connsiteY227" fmla="*/ 2153738 h 2323145"/>
              <a:gd name="connsiteX228" fmla="*/ 1835210 w 11269336"/>
              <a:gd name="connsiteY228" fmla="*/ 2134244 h 2323145"/>
              <a:gd name="connsiteX229" fmla="*/ 1632661 w 11269336"/>
              <a:gd name="connsiteY229" fmla="*/ 2173882 h 2323145"/>
              <a:gd name="connsiteX230" fmla="*/ 1579590 w 11269336"/>
              <a:gd name="connsiteY230" fmla="*/ 2173680 h 2323145"/>
              <a:gd name="connsiteX231" fmla="*/ 1535601 w 11269336"/>
              <a:gd name="connsiteY231" fmla="*/ 2194590 h 2323145"/>
              <a:gd name="connsiteX232" fmla="*/ 1515594 w 11269336"/>
              <a:gd name="connsiteY232" fmla="*/ 2189622 h 2323145"/>
              <a:gd name="connsiteX233" fmla="*/ 1512113 w 11269336"/>
              <a:gd name="connsiteY233" fmla="*/ 2188534 h 2323145"/>
              <a:gd name="connsiteX234" fmla="*/ 1498838 w 11269336"/>
              <a:gd name="connsiteY234" fmla="*/ 2189213 h 2323145"/>
              <a:gd name="connsiteX235" fmla="*/ 1494279 w 11269336"/>
              <a:gd name="connsiteY235" fmla="*/ 2183112 h 2323145"/>
              <a:gd name="connsiteX236" fmla="*/ 1473714 w 11269336"/>
              <a:gd name="connsiteY236" fmla="*/ 2179625 h 2323145"/>
              <a:gd name="connsiteX237" fmla="*/ 1449503 w 11269336"/>
              <a:gd name="connsiteY237" fmla="*/ 2182633 h 2323145"/>
              <a:gd name="connsiteX238" fmla="*/ 1266687 w 11269336"/>
              <a:gd name="connsiteY238" fmla="*/ 2212688 h 2323145"/>
              <a:gd name="connsiteX239" fmla="*/ 1239614 w 11269336"/>
              <a:gd name="connsiteY239" fmla="*/ 2209727 h 2323145"/>
              <a:gd name="connsiteX240" fmla="*/ 1202436 w 11269336"/>
              <a:gd name="connsiteY240" fmla="*/ 2209817 h 2323145"/>
              <a:gd name="connsiteX241" fmla="*/ 1136097 w 11269336"/>
              <a:gd name="connsiteY241" fmla="*/ 2205112 h 2323145"/>
              <a:gd name="connsiteX242" fmla="*/ 988232 w 11269336"/>
              <a:gd name="connsiteY242" fmla="*/ 2235635 h 2323145"/>
              <a:gd name="connsiteX243" fmla="*/ 981959 w 11269336"/>
              <a:gd name="connsiteY243" fmla="*/ 2231607 h 2323145"/>
              <a:gd name="connsiteX244" fmla="*/ 938600 w 11269336"/>
              <a:gd name="connsiteY244" fmla="*/ 2238113 h 2323145"/>
              <a:gd name="connsiteX245" fmla="*/ 791788 w 11269336"/>
              <a:gd name="connsiteY245" fmla="*/ 2293224 h 2323145"/>
              <a:gd name="connsiteX246" fmla="*/ 706914 w 11269336"/>
              <a:gd name="connsiteY246" fmla="*/ 2305046 h 2323145"/>
              <a:gd name="connsiteX247" fmla="*/ 675971 w 11269336"/>
              <a:gd name="connsiteY247" fmla="*/ 2304030 h 2323145"/>
              <a:gd name="connsiteX248" fmla="*/ 624180 w 11269336"/>
              <a:gd name="connsiteY248" fmla="*/ 2302650 h 2323145"/>
              <a:gd name="connsiteX249" fmla="*/ 583453 w 11269336"/>
              <a:gd name="connsiteY249" fmla="*/ 2288788 h 2323145"/>
              <a:gd name="connsiteX250" fmla="*/ 540946 w 11269336"/>
              <a:gd name="connsiteY250" fmla="*/ 2292721 h 2323145"/>
              <a:gd name="connsiteX251" fmla="*/ 533680 w 11269336"/>
              <a:gd name="connsiteY251" fmla="*/ 2310233 h 2323145"/>
              <a:gd name="connsiteX252" fmla="*/ 487366 w 11269336"/>
              <a:gd name="connsiteY252" fmla="*/ 2309053 h 2323145"/>
              <a:gd name="connsiteX253" fmla="*/ 416820 w 11269336"/>
              <a:gd name="connsiteY253" fmla="*/ 2305443 h 2323145"/>
              <a:gd name="connsiteX254" fmla="*/ 376805 w 11269336"/>
              <a:gd name="connsiteY254" fmla="*/ 2307647 h 2323145"/>
              <a:gd name="connsiteX255" fmla="*/ 266777 w 11269336"/>
              <a:gd name="connsiteY255" fmla="*/ 2309012 h 2323145"/>
              <a:gd name="connsiteX256" fmla="*/ 156013 w 11269336"/>
              <a:gd name="connsiteY256" fmla="*/ 2306832 h 2323145"/>
              <a:gd name="connsiteX257" fmla="*/ 87258 w 11269336"/>
              <a:gd name="connsiteY257" fmla="*/ 2285511 h 2323145"/>
              <a:gd name="connsiteX258" fmla="*/ 23798 w 11269336"/>
              <a:gd name="connsiteY258" fmla="*/ 2281822 h 2323145"/>
              <a:gd name="connsiteX259" fmla="*/ 0 w 11269336"/>
              <a:gd name="connsiteY259" fmla="*/ 2285369 h 2323145"/>
              <a:gd name="connsiteX260" fmla="*/ 0 w 11269336"/>
              <a:gd name="connsiteY26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593061 w 11269336"/>
              <a:gd name="connsiteY141" fmla="*/ 2171597 h 2323145"/>
              <a:gd name="connsiteX142" fmla="*/ 4533444 w 11269336"/>
              <a:gd name="connsiteY142" fmla="*/ 2181200 h 2323145"/>
              <a:gd name="connsiteX143" fmla="*/ 4492832 w 11269336"/>
              <a:gd name="connsiteY143" fmla="*/ 2188033 h 2323145"/>
              <a:gd name="connsiteX144" fmla="*/ 4467257 w 11269336"/>
              <a:gd name="connsiteY144" fmla="*/ 2196121 h 2323145"/>
              <a:gd name="connsiteX145" fmla="*/ 4459937 w 11269336"/>
              <a:gd name="connsiteY145" fmla="*/ 2195182 h 2323145"/>
              <a:gd name="connsiteX146" fmla="*/ 4433312 w 11269336"/>
              <a:gd name="connsiteY146" fmla="*/ 2199004 h 2323145"/>
              <a:gd name="connsiteX147" fmla="*/ 4420601 w 11269336"/>
              <a:gd name="connsiteY147" fmla="*/ 2205158 h 2323145"/>
              <a:gd name="connsiteX148" fmla="*/ 4405765 w 11269336"/>
              <a:gd name="connsiteY148" fmla="*/ 2199902 h 2323145"/>
              <a:gd name="connsiteX149" fmla="*/ 4401354 w 11269336"/>
              <a:gd name="connsiteY149" fmla="*/ 2194745 h 2323145"/>
              <a:gd name="connsiteX150" fmla="*/ 4383151 w 11269336"/>
              <a:gd name="connsiteY150" fmla="*/ 2201140 h 2323145"/>
              <a:gd name="connsiteX151" fmla="*/ 4366646 w 11269336"/>
              <a:gd name="connsiteY151" fmla="*/ 2198564 h 2323145"/>
              <a:gd name="connsiteX152" fmla="*/ 4354009 w 11269336"/>
              <a:gd name="connsiteY152" fmla="*/ 2204984 h 2323145"/>
              <a:gd name="connsiteX153" fmla="*/ 4348284 w 11269336"/>
              <a:gd name="connsiteY153" fmla="*/ 2205270 h 2323145"/>
              <a:gd name="connsiteX154" fmla="*/ 4333906 w 11269336"/>
              <a:gd name="connsiteY154" fmla="*/ 2205251 h 2323145"/>
              <a:gd name="connsiteX155" fmla="*/ 4308819 w 11269336"/>
              <a:gd name="connsiteY155" fmla="*/ 2203822 h 2323145"/>
              <a:gd name="connsiteX156" fmla="*/ 4301210 w 11269336"/>
              <a:gd name="connsiteY156" fmla="*/ 2204456 h 2323145"/>
              <a:gd name="connsiteX157" fmla="*/ 4283095 w 11269336"/>
              <a:gd name="connsiteY157" fmla="*/ 2198177 h 2323145"/>
              <a:gd name="connsiteX158" fmla="*/ 4250119 w 11269336"/>
              <a:gd name="connsiteY158" fmla="*/ 2196342 h 2323145"/>
              <a:gd name="connsiteX159" fmla="*/ 4189203 w 11269336"/>
              <a:gd name="connsiteY159" fmla="*/ 2178994 h 2323145"/>
              <a:gd name="connsiteX160" fmla="*/ 4154035 w 11269336"/>
              <a:gd name="connsiteY160" fmla="*/ 2171950 h 2323145"/>
              <a:gd name="connsiteX161" fmla="*/ 4129569 w 11269336"/>
              <a:gd name="connsiteY161" fmla="*/ 2163850 h 2323145"/>
              <a:gd name="connsiteX162" fmla="*/ 4061250 w 11269336"/>
              <a:gd name="connsiteY162" fmla="*/ 2159236 h 2323145"/>
              <a:gd name="connsiteX163" fmla="*/ 3945480 w 11269336"/>
              <a:gd name="connsiteY163" fmla="*/ 2158279 h 2323145"/>
              <a:gd name="connsiteX164" fmla="*/ 3921468 w 11269336"/>
              <a:gd name="connsiteY164" fmla="*/ 2156588 h 2323145"/>
              <a:gd name="connsiteX165" fmla="*/ 3903348 w 11269336"/>
              <a:gd name="connsiteY165" fmla="*/ 2149220 h 2323145"/>
              <a:gd name="connsiteX166" fmla="*/ 3901342 w 11269336"/>
              <a:gd name="connsiteY166" fmla="*/ 2142355 h 2323145"/>
              <a:gd name="connsiteX167" fmla="*/ 3888539 w 11269336"/>
              <a:gd name="connsiteY167" fmla="*/ 2140476 h 2323145"/>
              <a:gd name="connsiteX168" fmla="*/ 3885662 w 11269336"/>
              <a:gd name="connsiteY168" fmla="*/ 2138740 h 2323145"/>
              <a:gd name="connsiteX169" fmla="*/ 3868627 w 11269336"/>
              <a:gd name="connsiteY169" fmla="*/ 2130023 h 2323145"/>
              <a:gd name="connsiteX170" fmla="*/ 3819177 w 11269336"/>
              <a:gd name="connsiteY170" fmla="*/ 2142111 h 2323145"/>
              <a:gd name="connsiteX171" fmla="*/ 3769100 w 11269336"/>
              <a:gd name="connsiteY171" fmla="*/ 2131731 h 2323145"/>
              <a:gd name="connsiteX172" fmla="*/ 3562752 w 11269336"/>
              <a:gd name="connsiteY172" fmla="*/ 2131785 h 2323145"/>
              <a:gd name="connsiteX173" fmla="*/ 3541402 w 11269336"/>
              <a:gd name="connsiteY173" fmla="*/ 2106821 h 2323145"/>
              <a:gd name="connsiteX174" fmla="*/ 3365341 w 11269336"/>
              <a:gd name="connsiteY174" fmla="*/ 2077638 h 2323145"/>
              <a:gd name="connsiteX175" fmla="*/ 3170922 w 11269336"/>
              <a:gd name="connsiteY175" fmla="*/ 2115957 h 2323145"/>
              <a:gd name="connsiteX176" fmla="*/ 3156256 w 11269336"/>
              <a:gd name="connsiteY176" fmla="*/ 2124773 h 2323145"/>
              <a:gd name="connsiteX177" fmla="*/ 3140298 w 11269336"/>
              <a:gd name="connsiteY177" fmla="*/ 2129182 h 2323145"/>
              <a:gd name="connsiteX178" fmla="*/ 3138514 w 11269336"/>
              <a:gd name="connsiteY178" fmla="*/ 2128069 h 2323145"/>
              <a:gd name="connsiteX179" fmla="*/ 3120467 w 11269336"/>
              <a:gd name="connsiteY179" fmla="*/ 2128281 h 2323145"/>
              <a:gd name="connsiteX180" fmla="*/ 3116175 w 11269336"/>
              <a:gd name="connsiteY180" fmla="*/ 2131633 h 2323145"/>
              <a:gd name="connsiteX181" fmla="*/ 3103685 w 11269336"/>
              <a:gd name="connsiteY181" fmla="*/ 2132814 h 2323145"/>
              <a:gd name="connsiteX182" fmla="*/ 3078794 w 11269336"/>
              <a:gd name="connsiteY182" fmla="*/ 2137935 h 2323145"/>
              <a:gd name="connsiteX183" fmla="*/ 3074407 w 11269336"/>
              <a:gd name="connsiteY183" fmla="*/ 2136274 h 2323145"/>
              <a:gd name="connsiteX184" fmla="*/ 3037285 w 11269336"/>
              <a:gd name="connsiteY184" fmla="*/ 2139919 h 2323145"/>
              <a:gd name="connsiteX185" fmla="*/ 3036901 w 11269336"/>
              <a:gd name="connsiteY185" fmla="*/ 2138726 h 2323145"/>
              <a:gd name="connsiteX186" fmla="*/ 3026996 w 11269336"/>
              <a:gd name="connsiteY186" fmla="*/ 2134322 h 2323145"/>
              <a:gd name="connsiteX187" fmla="*/ 3007772 w 11269336"/>
              <a:gd name="connsiteY187" fmla="*/ 2128742 h 2323145"/>
              <a:gd name="connsiteX188" fmla="*/ 2965030 w 11269336"/>
              <a:gd name="connsiteY188" fmla="*/ 2100494 h 2323145"/>
              <a:gd name="connsiteX189" fmla="*/ 2926342 w 11269336"/>
              <a:gd name="connsiteY189" fmla="*/ 2104155 h 2323145"/>
              <a:gd name="connsiteX190" fmla="*/ 2918608 w 11269336"/>
              <a:gd name="connsiteY190" fmla="*/ 2104215 h 2323145"/>
              <a:gd name="connsiteX191" fmla="*/ 2918475 w 11269336"/>
              <a:gd name="connsiteY191" fmla="*/ 2103937 h 2323145"/>
              <a:gd name="connsiteX192" fmla="*/ 2910360 w 11269336"/>
              <a:gd name="connsiteY192" fmla="*/ 2103444 h 2323145"/>
              <a:gd name="connsiteX193" fmla="*/ 2904507 w 11269336"/>
              <a:gd name="connsiteY193" fmla="*/ 2104326 h 2323145"/>
              <a:gd name="connsiteX194" fmla="*/ 2889503 w 11269336"/>
              <a:gd name="connsiteY194" fmla="*/ 2104443 h 2323145"/>
              <a:gd name="connsiteX195" fmla="*/ 2884480 w 11269336"/>
              <a:gd name="connsiteY195" fmla="*/ 2102626 h 2323145"/>
              <a:gd name="connsiteX196" fmla="*/ 2882689 w 11269336"/>
              <a:gd name="connsiteY196" fmla="*/ 2099228 h 2323145"/>
              <a:gd name="connsiteX197" fmla="*/ 2881291 w 11269336"/>
              <a:gd name="connsiteY197" fmla="*/ 2099618 h 2323145"/>
              <a:gd name="connsiteX198" fmla="*/ 2853979 w 11269336"/>
              <a:gd name="connsiteY198" fmla="*/ 2090388 h 2323145"/>
              <a:gd name="connsiteX199" fmla="*/ 2791790 w 11269336"/>
              <a:gd name="connsiteY199" fmla="*/ 2080332 h 2323145"/>
              <a:gd name="connsiteX200" fmla="*/ 2755844 w 11269336"/>
              <a:gd name="connsiteY200" fmla="*/ 2078874 h 2323145"/>
              <a:gd name="connsiteX201" fmla="*/ 2657742 w 11269336"/>
              <a:gd name="connsiteY201" fmla="*/ 2070179 h 2323145"/>
              <a:gd name="connsiteX202" fmla="*/ 2559549 w 11269336"/>
              <a:gd name="connsiteY202" fmla="*/ 2057873 h 2323145"/>
              <a:gd name="connsiteX203" fmla="*/ 2512054 w 11269336"/>
              <a:gd name="connsiteY203" fmla="*/ 2031671 h 2323145"/>
              <a:gd name="connsiteX204" fmla="*/ 2506437 w 11269336"/>
              <a:gd name="connsiteY204" fmla="*/ 2030918 h 2323145"/>
              <a:gd name="connsiteX205" fmla="*/ 2491752 w 11269336"/>
              <a:gd name="connsiteY205" fmla="*/ 2033906 h 2323145"/>
              <a:gd name="connsiteX206" fmla="*/ 2486338 w 11269336"/>
              <a:gd name="connsiteY206" fmla="*/ 2035862 h 2323145"/>
              <a:gd name="connsiteX207" fmla="*/ 2478186 w 11269336"/>
              <a:gd name="connsiteY207" fmla="*/ 2036953 h 2323145"/>
              <a:gd name="connsiteX208" fmla="*/ 2477950 w 11269336"/>
              <a:gd name="connsiteY208" fmla="*/ 2036715 h 2323145"/>
              <a:gd name="connsiteX209" fmla="*/ 2470381 w 11269336"/>
              <a:gd name="connsiteY209" fmla="*/ 2038256 h 2323145"/>
              <a:gd name="connsiteX210" fmla="*/ 2433781 w 11269336"/>
              <a:gd name="connsiteY210" fmla="*/ 2049140 h 2323145"/>
              <a:gd name="connsiteX211" fmla="*/ 2381172 w 11269336"/>
              <a:gd name="connsiteY211" fmla="*/ 2030645 h 2323145"/>
              <a:gd name="connsiteX212" fmla="*/ 2360198 w 11269336"/>
              <a:gd name="connsiteY212" fmla="*/ 2029059 h 2323145"/>
              <a:gd name="connsiteX213" fmla="*/ 2348815 w 11269336"/>
              <a:gd name="connsiteY213" fmla="*/ 2026798 h 2323145"/>
              <a:gd name="connsiteX214" fmla="*/ 2347988 w 11269336"/>
              <a:gd name="connsiteY214" fmla="*/ 2025745 h 2323145"/>
              <a:gd name="connsiteX215" fmla="*/ 2312920 w 11269336"/>
              <a:gd name="connsiteY215" fmla="*/ 2036311 h 2323145"/>
              <a:gd name="connsiteX216" fmla="*/ 2307986 w 11269336"/>
              <a:gd name="connsiteY216" fmla="*/ 2035583 h 2323145"/>
              <a:gd name="connsiteX217" fmla="*/ 2285481 w 11269336"/>
              <a:gd name="connsiteY217" fmla="*/ 2045197 h 2323145"/>
              <a:gd name="connsiteX218" fmla="*/ 2273666 w 11269336"/>
              <a:gd name="connsiteY218" fmla="*/ 2048710 h 2323145"/>
              <a:gd name="connsiteX219" fmla="*/ 2270719 w 11269336"/>
              <a:gd name="connsiteY219" fmla="*/ 2052702 h 2323145"/>
              <a:gd name="connsiteX220" fmla="*/ 2253080 w 11269336"/>
              <a:gd name="connsiteY220" fmla="*/ 2056363 h 2323145"/>
              <a:gd name="connsiteX221" fmla="*/ 2250906 w 11269336"/>
              <a:gd name="connsiteY221" fmla="*/ 2055654 h 2323145"/>
              <a:gd name="connsiteX222" fmla="*/ 2236905 w 11269336"/>
              <a:gd name="connsiteY222" fmla="*/ 2062882 h 2323145"/>
              <a:gd name="connsiteX223" fmla="*/ 2225830 w 11269336"/>
              <a:gd name="connsiteY223" fmla="*/ 2074027 h 2323145"/>
              <a:gd name="connsiteX224" fmla="*/ 2073776 w 11269336"/>
              <a:gd name="connsiteY224" fmla="*/ 2089244 h 2323145"/>
              <a:gd name="connsiteX225" fmla="*/ 1948256 w 11269336"/>
              <a:gd name="connsiteY225" fmla="*/ 2146616 h 2323145"/>
              <a:gd name="connsiteX226" fmla="*/ 1865582 w 11269336"/>
              <a:gd name="connsiteY226" fmla="*/ 2153738 h 2323145"/>
              <a:gd name="connsiteX227" fmla="*/ 1835210 w 11269336"/>
              <a:gd name="connsiteY227" fmla="*/ 2134244 h 2323145"/>
              <a:gd name="connsiteX228" fmla="*/ 1632661 w 11269336"/>
              <a:gd name="connsiteY228" fmla="*/ 2173882 h 2323145"/>
              <a:gd name="connsiteX229" fmla="*/ 1579590 w 11269336"/>
              <a:gd name="connsiteY229" fmla="*/ 2173680 h 2323145"/>
              <a:gd name="connsiteX230" fmla="*/ 1535601 w 11269336"/>
              <a:gd name="connsiteY230" fmla="*/ 2194590 h 2323145"/>
              <a:gd name="connsiteX231" fmla="*/ 1515594 w 11269336"/>
              <a:gd name="connsiteY231" fmla="*/ 2189622 h 2323145"/>
              <a:gd name="connsiteX232" fmla="*/ 1512113 w 11269336"/>
              <a:gd name="connsiteY232" fmla="*/ 2188534 h 2323145"/>
              <a:gd name="connsiteX233" fmla="*/ 1498838 w 11269336"/>
              <a:gd name="connsiteY233" fmla="*/ 2189213 h 2323145"/>
              <a:gd name="connsiteX234" fmla="*/ 1494279 w 11269336"/>
              <a:gd name="connsiteY234" fmla="*/ 2183112 h 2323145"/>
              <a:gd name="connsiteX235" fmla="*/ 1473714 w 11269336"/>
              <a:gd name="connsiteY235" fmla="*/ 2179625 h 2323145"/>
              <a:gd name="connsiteX236" fmla="*/ 1449503 w 11269336"/>
              <a:gd name="connsiteY236" fmla="*/ 2182633 h 2323145"/>
              <a:gd name="connsiteX237" fmla="*/ 1266687 w 11269336"/>
              <a:gd name="connsiteY237" fmla="*/ 2212688 h 2323145"/>
              <a:gd name="connsiteX238" fmla="*/ 1239614 w 11269336"/>
              <a:gd name="connsiteY238" fmla="*/ 2209727 h 2323145"/>
              <a:gd name="connsiteX239" fmla="*/ 1202436 w 11269336"/>
              <a:gd name="connsiteY239" fmla="*/ 2209817 h 2323145"/>
              <a:gd name="connsiteX240" fmla="*/ 1136097 w 11269336"/>
              <a:gd name="connsiteY240" fmla="*/ 2205112 h 2323145"/>
              <a:gd name="connsiteX241" fmla="*/ 988232 w 11269336"/>
              <a:gd name="connsiteY241" fmla="*/ 2235635 h 2323145"/>
              <a:gd name="connsiteX242" fmla="*/ 981959 w 11269336"/>
              <a:gd name="connsiteY242" fmla="*/ 2231607 h 2323145"/>
              <a:gd name="connsiteX243" fmla="*/ 938600 w 11269336"/>
              <a:gd name="connsiteY243" fmla="*/ 2238113 h 2323145"/>
              <a:gd name="connsiteX244" fmla="*/ 791788 w 11269336"/>
              <a:gd name="connsiteY244" fmla="*/ 2293224 h 2323145"/>
              <a:gd name="connsiteX245" fmla="*/ 706914 w 11269336"/>
              <a:gd name="connsiteY245" fmla="*/ 2305046 h 2323145"/>
              <a:gd name="connsiteX246" fmla="*/ 675971 w 11269336"/>
              <a:gd name="connsiteY246" fmla="*/ 2304030 h 2323145"/>
              <a:gd name="connsiteX247" fmla="*/ 624180 w 11269336"/>
              <a:gd name="connsiteY247" fmla="*/ 2302650 h 2323145"/>
              <a:gd name="connsiteX248" fmla="*/ 583453 w 11269336"/>
              <a:gd name="connsiteY248" fmla="*/ 2288788 h 2323145"/>
              <a:gd name="connsiteX249" fmla="*/ 540946 w 11269336"/>
              <a:gd name="connsiteY249" fmla="*/ 2292721 h 2323145"/>
              <a:gd name="connsiteX250" fmla="*/ 533680 w 11269336"/>
              <a:gd name="connsiteY250" fmla="*/ 2310233 h 2323145"/>
              <a:gd name="connsiteX251" fmla="*/ 487366 w 11269336"/>
              <a:gd name="connsiteY251" fmla="*/ 2309053 h 2323145"/>
              <a:gd name="connsiteX252" fmla="*/ 416820 w 11269336"/>
              <a:gd name="connsiteY252" fmla="*/ 2305443 h 2323145"/>
              <a:gd name="connsiteX253" fmla="*/ 376805 w 11269336"/>
              <a:gd name="connsiteY253" fmla="*/ 2307647 h 2323145"/>
              <a:gd name="connsiteX254" fmla="*/ 266777 w 11269336"/>
              <a:gd name="connsiteY254" fmla="*/ 2309012 h 2323145"/>
              <a:gd name="connsiteX255" fmla="*/ 156013 w 11269336"/>
              <a:gd name="connsiteY255" fmla="*/ 2306832 h 2323145"/>
              <a:gd name="connsiteX256" fmla="*/ 87258 w 11269336"/>
              <a:gd name="connsiteY256" fmla="*/ 2285511 h 2323145"/>
              <a:gd name="connsiteX257" fmla="*/ 23798 w 11269336"/>
              <a:gd name="connsiteY257" fmla="*/ 2281822 h 2323145"/>
              <a:gd name="connsiteX258" fmla="*/ 0 w 11269336"/>
              <a:gd name="connsiteY258" fmla="*/ 2285369 h 2323145"/>
              <a:gd name="connsiteX259" fmla="*/ 0 w 11269336"/>
              <a:gd name="connsiteY25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83151 w 11269336"/>
              <a:gd name="connsiteY149" fmla="*/ 2201140 h 2323145"/>
              <a:gd name="connsiteX150" fmla="*/ 4366646 w 11269336"/>
              <a:gd name="connsiteY150" fmla="*/ 2198564 h 2323145"/>
              <a:gd name="connsiteX151" fmla="*/ 4354009 w 11269336"/>
              <a:gd name="connsiteY151" fmla="*/ 2204984 h 2323145"/>
              <a:gd name="connsiteX152" fmla="*/ 4348284 w 11269336"/>
              <a:gd name="connsiteY152" fmla="*/ 2205270 h 2323145"/>
              <a:gd name="connsiteX153" fmla="*/ 4333906 w 11269336"/>
              <a:gd name="connsiteY153" fmla="*/ 2205251 h 2323145"/>
              <a:gd name="connsiteX154" fmla="*/ 4308819 w 11269336"/>
              <a:gd name="connsiteY154" fmla="*/ 2203822 h 2323145"/>
              <a:gd name="connsiteX155" fmla="*/ 4301210 w 11269336"/>
              <a:gd name="connsiteY155" fmla="*/ 2204456 h 2323145"/>
              <a:gd name="connsiteX156" fmla="*/ 4283095 w 11269336"/>
              <a:gd name="connsiteY156" fmla="*/ 2198177 h 2323145"/>
              <a:gd name="connsiteX157" fmla="*/ 4250119 w 11269336"/>
              <a:gd name="connsiteY157" fmla="*/ 2196342 h 2323145"/>
              <a:gd name="connsiteX158" fmla="*/ 4189203 w 11269336"/>
              <a:gd name="connsiteY158" fmla="*/ 2178994 h 2323145"/>
              <a:gd name="connsiteX159" fmla="*/ 4154035 w 11269336"/>
              <a:gd name="connsiteY159" fmla="*/ 2171950 h 2323145"/>
              <a:gd name="connsiteX160" fmla="*/ 4129569 w 11269336"/>
              <a:gd name="connsiteY160" fmla="*/ 2163850 h 2323145"/>
              <a:gd name="connsiteX161" fmla="*/ 4061250 w 11269336"/>
              <a:gd name="connsiteY161" fmla="*/ 2159236 h 2323145"/>
              <a:gd name="connsiteX162" fmla="*/ 3945480 w 11269336"/>
              <a:gd name="connsiteY162" fmla="*/ 2158279 h 2323145"/>
              <a:gd name="connsiteX163" fmla="*/ 3921468 w 11269336"/>
              <a:gd name="connsiteY163" fmla="*/ 2156588 h 2323145"/>
              <a:gd name="connsiteX164" fmla="*/ 3903348 w 11269336"/>
              <a:gd name="connsiteY164" fmla="*/ 2149220 h 2323145"/>
              <a:gd name="connsiteX165" fmla="*/ 3901342 w 11269336"/>
              <a:gd name="connsiteY165" fmla="*/ 2142355 h 2323145"/>
              <a:gd name="connsiteX166" fmla="*/ 3888539 w 11269336"/>
              <a:gd name="connsiteY166" fmla="*/ 2140476 h 2323145"/>
              <a:gd name="connsiteX167" fmla="*/ 3885662 w 11269336"/>
              <a:gd name="connsiteY167" fmla="*/ 2138740 h 2323145"/>
              <a:gd name="connsiteX168" fmla="*/ 3868627 w 11269336"/>
              <a:gd name="connsiteY168" fmla="*/ 2130023 h 2323145"/>
              <a:gd name="connsiteX169" fmla="*/ 3819177 w 11269336"/>
              <a:gd name="connsiteY169" fmla="*/ 2142111 h 2323145"/>
              <a:gd name="connsiteX170" fmla="*/ 3769100 w 11269336"/>
              <a:gd name="connsiteY170" fmla="*/ 2131731 h 2323145"/>
              <a:gd name="connsiteX171" fmla="*/ 3562752 w 11269336"/>
              <a:gd name="connsiteY171" fmla="*/ 2131785 h 2323145"/>
              <a:gd name="connsiteX172" fmla="*/ 3541402 w 11269336"/>
              <a:gd name="connsiteY172" fmla="*/ 2106821 h 2323145"/>
              <a:gd name="connsiteX173" fmla="*/ 3365341 w 11269336"/>
              <a:gd name="connsiteY173" fmla="*/ 2077638 h 2323145"/>
              <a:gd name="connsiteX174" fmla="*/ 3170922 w 11269336"/>
              <a:gd name="connsiteY174" fmla="*/ 2115957 h 2323145"/>
              <a:gd name="connsiteX175" fmla="*/ 3156256 w 11269336"/>
              <a:gd name="connsiteY175" fmla="*/ 2124773 h 2323145"/>
              <a:gd name="connsiteX176" fmla="*/ 3140298 w 11269336"/>
              <a:gd name="connsiteY176" fmla="*/ 2129182 h 2323145"/>
              <a:gd name="connsiteX177" fmla="*/ 3138514 w 11269336"/>
              <a:gd name="connsiteY177" fmla="*/ 2128069 h 2323145"/>
              <a:gd name="connsiteX178" fmla="*/ 3120467 w 11269336"/>
              <a:gd name="connsiteY178" fmla="*/ 2128281 h 2323145"/>
              <a:gd name="connsiteX179" fmla="*/ 3116175 w 11269336"/>
              <a:gd name="connsiteY179" fmla="*/ 2131633 h 2323145"/>
              <a:gd name="connsiteX180" fmla="*/ 3103685 w 11269336"/>
              <a:gd name="connsiteY180" fmla="*/ 2132814 h 2323145"/>
              <a:gd name="connsiteX181" fmla="*/ 3078794 w 11269336"/>
              <a:gd name="connsiteY181" fmla="*/ 2137935 h 2323145"/>
              <a:gd name="connsiteX182" fmla="*/ 3074407 w 11269336"/>
              <a:gd name="connsiteY182" fmla="*/ 2136274 h 2323145"/>
              <a:gd name="connsiteX183" fmla="*/ 3037285 w 11269336"/>
              <a:gd name="connsiteY183" fmla="*/ 2139919 h 2323145"/>
              <a:gd name="connsiteX184" fmla="*/ 3036901 w 11269336"/>
              <a:gd name="connsiteY184" fmla="*/ 2138726 h 2323145"/>
              <a:gd name="connsiteX185" fmla="*/ 3026996 w 11269336"/>
              <a:gd name="connsiteY185" fmla="*/ 2134322 h 2323145"/>
              <a:gd name="connsiteX186" fmla="*/ 3007772 w 11269336"/>
              <a:gd name="connsiteY186" fmla="*/ 2128742 h 2323145"/>
              <a:gd name="connsiteX187" fmla="*/ 2965030 w 11269336"/>
              <a:gd name="connsiteY187" fmla="*/ 2100494 h 2323145"/>
              <a:gd name="connsiteX188" fmla="*/ 2926342 w 11269336"/>
              <a:gd name="connsiteY188" fmla="*/ 2104155 h 2323145"/>
              <a:gd name="connsiteX189" fmla="*/ 2918608 w 11269336"/>
              <a:gd name="connsiteY189" fmla="*/ 2104215 h 2323145"/>
              <a:gd name="connsiteX190" fmla="*/ 2918475 w 11269336"/>
              <a:gd name="connsiteY190" fmla="*/ 2103937 h 2323145"/>
              <a:gd name="connsiteX191" fmla="*/ 2910360 w 11269336"/>
              <a:gd name="connsiteY191" fmla="*/ 2103444 h 2323145"/>
              <a:gd name="connsiteX192" fmla="*/ 2904507 w 11269336"/>
              <a:gd name="connsiteY192" fmla="*/ 2104326 h 2323145"/>
              <a:gd name="connsiteX193" fmla="*/ 2889503 w 11269336"/>
              <a:gd name="connsiteY193" fmla="*/ 2104443 h 2323145"/>
              <a:gd name="connsiteX194" fmla="*/ 2884480 w 11269336"/>
              <a:gd name="connsiteY194" fmla="*/ 2102626 h 2323145"/>
              <a:gd name="connsiteX195" fmla="*/ 2882689 w 11269336"/>
              <a:gd name="connsiteY195" fmla="*/ 2099228 h 2323145"/>
              <a:gd name="connsiteX196" fmla="*/ 2881291 w 11269336"/>
              <a:gd name="connsiteY196" fmla="*/ 2099618 h 2323145"/>
              <a:gd name="connsiteX197" fmla="*/ 2853979 w 11269336"/>
              <a:gd name="connsiteY197" fmla="*/ 2090388 h 2323145"/>
              <a:gd name="connsiteX198" fmla="*/ 2791790 w 11269336"/>
              <a:gd name="connsiteY198" fmla="*/ 2080332 h 2323145"/>
              <a:gd name="connsiteX199" fmla="*/ 2755844 w 11269336"/>
              <a:gd name="connsiteY199" fmla="*/ 2078874 h 2323145"/>
              <a:gd name="connsiteX200" fmla="*/ 2657742 w 11269336"/>
              <a:gd name="connsiteY200" fmla="*/ 2070179 h 2323145"/>
              <a:gd name="connsiteX201" fmla="*/ 2559549 w 11269336"/>
              <a:gd name="connsiteY201" fmla="*/ 2057873 h 2323145"/>
              <a:gd name="connsiteX202" fmla="*/ 2512054 w 11269336"/>
              <a:gd name="connsiteY202" fmla="*/ 2031671 h 2323145"/>
              <a:gd name="connsiteX203" fmla="*/ 2506437 w 11269336"/>
              <a:gd name="connsiteY203" fmla="*/ 2030918 h 2323145"/>
              <a:gd name="connsiteX204" fmla="*/ 2491752 w 11269336"/>
              <a:gd name="connsiteY204" fmla="*/ 2033906 h 2323145"/>
              <a:gd name="connsiteX205" fmla="*/ 2486338 w 11269336"/>
              <a:gd name="connsiteY205" fmla="*/ 2035862 h 2323145"/>
              <a:gd name="connsiteX206" fmla="*/ 2478186 w 11269336"/>
              <a:gd name="connsiteY206" fmla="*/ 2036953 h 2323145"/>
              <a:gd name="connsiteX207" fmla="*/ 2477950 w 11269336"/>
              <a:gd name="connsiteY207" fmla="*/ 2036715 h 2323145"/>
              <a:gd name="connsiteX208" fmla="*/ 2470381 w 11269336"/>
              <a:gd name="connsiteY208" fmla="*/ 2038256 h 2323145"/>
              <a:gd name="connsiteX209" fmla="*/ 2433781 w 11269336"/>
              <a:gd name="connsiteY209" fmla="*/ 2049140 h 2323145"/>
              <a:gd name="connsiteX210" fmla="*/ 2381172 w 11269336"/>
              <a:gd name="connsiteY210" fmla="*/ 2030645 h 2323145"/>
              <a:gd name="connsiteX211" fmla="*/ 2360198 w 11269336"/>
              <a:gd name="connsiteY211" fmla="*/ 2029059 h 2323145"/>
              <a:gd name="connsiteX212" fmla="*/ 2348815 w 11269336"/>
              <a:gd name="connsiteY212" fmla="*/ 2026798 h 2323145"/>
              <a:gd name="connsiteX213" fmla="*/ 2347988 w 11269336"/>
              <a:gd name="connsiteY213" fmla="*/ 2025745 h 2323145"/>
              <a:gd name="connsiteX214" fmla="*/ 2312920 w 11269336"/>
              <a:gd name="connsiteY214" fmla="*/ 2036311 h 2323145"/>
              <a:gd name="connsiteX215" fmla="*/ 2307986 w 11269336"/>
              <a:gd name="connsiteY215" fmla="*/ 2035583 h 2323145"/>
              <a:gd name="connsiteX216" fmla="*/ 2285481 w 11269336"/>
              <a:gd name="connsiteY216" fmla="*/ 2045197 h 2323145"/>
              <a:gd name="connsiteX217" fmla="*/ 2273666 w 11269336"/>
              <a:gd name="connsiteY217" fmla="*/ 2048710 h 2323145"/>
              <a:gd name="connsiteX218" fmla="*/ 2270719 w 11269336"/>
              <a:gd name="connsiteY218" fmla="*/ 2052702 h 2323145"/>
              <a:gd name="connsiteX219" fmla="*/ 2253080 w 11269336"/>
              <a:gd name="connsiteY219" fmla="*/ 2056363 h 2323145"/>
              <a:gd name="connsiteX220" fmla="*/ 2250906 w 11269336"/>
              <a:gd name="connsiteY220" fmla="*/ 2055654 h 2323145"/>
              <a:gd name="connsiteX221" fmla="*/ 2236905 w 11269336"/>
              <a:gd name="connsiteY221" fmla="*/ 2062882 h 2323145"/>
              <a:gd name="connsiteX222" fmla="*/ 2225830 w 11269336"/>
              <a:gd name="connsiteY222" fmla="*/ 2074027 h 2323145"/>
              <a:gd name="connsiteX223" fmla="*/ 2073776 w 11269336"/>
              <a:gd name="connsiteY223" fmla="*/ 2089244 h 2323145"/>
              <a:gd name="connsiteX224" fmla="*/ 1948256 w 11269336"/>
              <a:gd name="connsiteY224" fmla="*/ 2146616 h 2323145"/>
              <a:gd name="connsiteX225" fmla="*/ 1865582 w 11269336"/>
              <a:gd name="connsiteY225" fmla="*/ 2153738 h 2323145"/>
              <a:gd name="connsiteX226" fmla="*/ 1835210 w 11269336"/>
              <a:gd name="connsiteY226" fmla="*/ 2134244 h 2323145"/>
              <a:gd name="connsiteX227" fmla="*/ 1632661 w 11269336"/>
              <a:gd name="connsiteY227" fmla="*/ 2173882 h 2323145"/>
              <a:gd name="connsiteX228" fmla="*/ 1579590 w 11269336"/>
              <a:gd name="connsiteY228" fmla="*/ 2173680 h 2323145"/>
              <a:gd name="connsiteX229" fmla="*/ 1535601 w 11269336"/>
              <a:gd name="connsiteY229" fmla="*/ 2194590 h 2323145"/>
              <a:gd name="connsiteX230" fmla="*/ 1515594 w 11269336"/>
              <a:gd name="connsiteY230" fmla="*/ 2189622 h 2323145"/>
              <a:gd name="connsiteX231" fmla="*/ 1512113 w 11269336"/>
              <a:gd name="connsiteY231" fmla="*/ 2188534 h 2323145"/>
              <a:gd name="connsiteX232" fmla="*/ 1498838 w 11269336"/>
              <a:gd name="connsiteY232" fmla="*/ 2189213 h 2323145"/>
              <a:gd name="connsiteX233" fmla="*/ 1494279 w 11269336"/>
              <a:gd name="connsiteY233" fmla="*/ 2183112 h 2323145"/>
              <a:gd name="connsiteX234" fmla="*/ 1473714 w 11269336"/>
              <a:gd name="connsiteY234" fmla="*/ 2179625 h 2323145"/>
              <a:gd name="connsiteX235" fmla="*/ 1449503 w 11269336"/>
              <a:gd name="connsiteY235" fmla="*/ 2182633 h 2323145"/>
              <a:gd name="connsiteX236" fmla="*/ 1266687 w 11269336"/>
              <a:gd name="connsiteY236" fmla="*/ 2212688 h 2323145"/>
              <a:gd name="connsiteX237" fmla="*/ 1239614 w 11269336"/>
              <a:gd name="connsiteY237" fmla="*/ 2209727 h 2323145"/>
              <a:gd name="connsiteX238" fmla="*/ 1202436 w 11269336"/>
              <a:gd name="connsiteY238" fmla="*/ 2209817 h 2323145"/>
              <a:gd name="connsiteX239" fmla="*/ 1136097 w 11269336"/>
              <a:gd name="connsiteY239" fmla="*/ 2205112 h 2323145"/>
              <a:gd name="connsiteX240" fmla="*/ 988232 w 11269336"/>
              <a:gd name="connsiteY240" fmla="*/ 2235635 h 2323145"/>
              <a:gd name="connsiteX241" fmla="*/ 981959 w 11269336"/>
              <a:gd name="connsiteY241" fmla="*/ 2231607 h 2323145"/>
              <a:gd name="connsiteX242" fmla="*/ 938600 w 11269336"/>
              <a:gd name="connsiteY242" fmla="*/ 2238113 h 2323145"/>
              <a:gd name="connsiteX243" fmla="*/ 791788 w 11269336"/>
              <a:gd name="connsiteY243" fmla="*/ 2293224 h 2323145"/>
              <a:gd name="connsiteX244" fmla="*/ 706914 w 11269336"/>
              <a:gd name="connsiteY244" fmla="*/ 2305046 h 2323145"/>
              <a:gd name="connsiteX245" fmla="*/ 675971 w 11269336"/>
              <a:gd name="connsiteY245" fmla="*/ 2304030 h 2323145"/>
              <a:gd name="connsiteX246" fmla="*/ 624180 w 11269336"/>
              <a:gd name="connsiteY246" fmla="*/ 2302650 h 2323145"/>
              <a:gd name="connsiteX247" fmla="*/ 583453 w 11269336"/>
              <a:gd name="connsiteY247" fmla="*/ 2288788 h 2323145"/>
              <a:gd name="connsiteX248" fmla="*/ 540946 w 11269336"/>
              <a:gd name="connsiteY248" fmla="*/ 2292721 h 2323145"/>
              <a:gd name="connsiteX249" fmla="*/ 533680 w 11269336"/>
              <a:gd name="connsiteY249" fmla="*/ 2310233 h 2323145"/>
              <a:gd name="connsiteX250" fmla="*/ 487366 w 11269336"/>
              <a:gd name="connsiteY250" fmla="*/ 2309053 h 2323145"/>
              <a:gd name="connsiteX251" fmla="*/ 416820 w 11269336"/>
              <a:gd name="connsiteY251" fmla="*/ 2305443 h 2323145"/>
              <a:gd name="connsiteX252" fmla="*/ 376805 w 11269336"/>
              <a:gd name="connsiteY252" fmla="*/ 2307647 h 2323145"/>
              <a:gd name="connsiteX253" fmla="*/ 266777 w 11269336"/>
              <a:gd name="connsiteY253" fmla="*/ 2309012 h 2323145"/>
              <a:gd name="connsiteX254" fmla="*/ 156013 w 11269336"/>
              <a:gd name="connsiteY254" fmla="*/ 2306832 h 2323145"/>
              <a:gd name="connsiteX255" fmla="*/ 87258 w 11269336"/>
              <a:gd name="connsiteY255" fmla="*/ 2285511 h 2323145"/>
              <a:gd name="connsiteX256" fmla="*/ 23798 w 11269336"/>
              <a:gd name="connsiteY256" fmla="*/ 2281822 h 2323145"/>
              <a:gd name="connsiteX257" fmla="*/ 0 w 11269336"/>
              <a:gd name="connsiteY257" fmla="*/ 2285369 h 2323145"/>
              <a:gd name="connsiteX258" fmla="*/ 0 w 11269336"/>
              <a:gd name="connsiteY25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66646 w 11269336"/>
              <a:gd name="connsiteY149" fmla="*/ 2198564 h 2323145"/>
              <a:gd name="connsiteX150" fmla="*/ 4354009 w 11269336"/>
              <a:gd name="connsiteY150" fmla="*/ 2204984 h 2323145"/>
              <a:gd name="connsiteX151" fmla="*/ 4348284 w 11269336"/>
              <a:gd name="connsiteY151" fmla="*/ 2205270 h 2323145"/>
              <a:gd name="connsiteX152" fmla="*/ 4333906 w 11269336"/>
              <a:gd name="connsiteY152" fmla="*/ 2205251 h 2323145"/>
              <a:gd name="connsiteX153" fmla="*/ 4308819 w 11269336"/>
              <a:gd name="connsiteY153" fmla="*/ 2203822 h 2323145"/>
              <a:gd name="connsiteX154" fmla="*/ 4301210 w 11269336"/>
              <a:gd name="connsiteY154" fmla="*/ 2204456 h 2323145"/>
              <a:gd name="connsiteX155" fmla="*/ 4283095 w 11269336"/>
              <a:gd name="connsiteY155" fmla="*/ 2198177 h 2323145"/>
              <a:gd name="connsiteX156" fmla="*/ 4250119 w 11269336"/>
              <a:gd name="connsiteY156" fmla="*/ 2196342 h 2323145"/>
              <a:gd name="connsiteX157" fmla="*/ 4189203 w 11269336"/>
              <a:gd name="connsiteY157" fmla="*/ 2178994 h 2323145"/>
              <a:gd name="connsiteX158" fmla="*/ 4154035 w 11269336"/>
              <a:gd name="connsiteY158" fmla="*/ 2171950 h 2323145"/>
              <a:gd name="connsiteX159" fmla="*/ 4129569 w 11269336"/>
              <a:gd name="connsiteY159" fmla="*/ 2163850 h 2323145"/>
              <a:gd name="connsiteX160" fmla="*/ 4061250 w 11269336"/>
              <a:gd name="connsiteY160" fmla="*/ 2159236 h 2323145"/>
              <a:gd name="connsiteX161" fmla="*/ 3945480 w 11269336"/>
              <a:gd name="connsiteY161" fmla="*/ 2158279 h 2323145"/>
              <a:gd name="connsiteX162" fmla="*/ 3921468 w 11269336"/>
              <a:gd name="connsiteY162" fmla="*/ 2156588 h 2323145"/>
              <a:gd name="connsiteX163" fmla="*/ 3903348 w 11269336"/>
              <a:gd name="connsiteY163" fmla="*/ 2149220 h 2323145"/>
              <a:gd name="connsiteX164" fmla="*/ 3901342 w 11269336"/>
              <a:gd name="connsiteY164" fmla="*/ 2142355 h 2323145"/>
              <a:gd name="connsiteX165" fmla="*/ 3888539 w 11269336"/>
              <a:gd name="connsiteY165" fmla="*/ 2140476 h 2323145"/>
              <a:gd name="connsiteX166" fmla="*/ 3885662 w 11269336"/>
              <a:gd name="connsiteY166" fmla="*/ 2138740 h 2323145"/>
              <a:gd name="connsiteX167" fmla="*/ 3868627 w 11269336"/>
              <a:gd name="connsiteY167" fmla="*/ 2130023 h 2323145"/>
              <a:gd name="connsiteX168" fmla="*/ 3819177 w 11269336"/>
              <a:gd name="connsiteY168" fmla="*/ 2142111 h 2323145"/>
              <a:gd name="connsiteX169" fmla="*/ 3769100 w 11269336"/>
              <a:gd name="connsiteY169" fmla="*/ 2131731 h 2323145"/>
              <a:gd name="connsiteX170" fmla="*/ 3562752 w 11269336"/>
              <a:gd name="connsiteY170" fmla="*/ 2131785 h 2323145"/>
              <a:gd name="connsiteX171" fmla="*/ 3541402 w 11269336"/>
              <a:gd name="connsiteY171" fmla="*/ 2106821 h 2323145"/>
              <a:gd name="connsiteX172" fmla="*/ 3365341 w 11269336"/>
              <a:gd name="connsiteY172" fmla="*/ 2077638 h 2323145"/>
              <a:gd name="connsiteX173" fmla="*/ 3170922 w 11269336"/>
              <a:gd name="connsiteY173" fmla="*/ 2115957 h 2323145"/>
              <a:gd name="connsiteX174" fmla="*/ 3156256 w 11269336"/>
              <a:gd name="connsiteY174" fmla="*/ 2124773 h 2323145"/>
              <a:gd name="connsiteX175" fmla="*/ 3140298 w 11269336"/>
              <a:gd name="connsiteY175" fmla="*/ 2129182 h 2323145"/>
              <a:gd name="connsiteX176" fmla="*/ 3138514 w 11269336"/>
              <a:gd name="connsiteY176" fmla="*/ 2128069 h 2323145"/>
              <a:gd name="connsiteX177" fmla="*/ 3120467 w 11269336"/>
              <a:gd name="connsiteY177" fmla="*/ 2128281 h 2323145"/>
              <a:gd name="connsiteX178" fmla="*/ 3116175 w 11269336"/>
              <a:gd name="connsiteY178" fmla="*/ 2131633 h 2323145"/>
              <a:gd name="connsiteX179" fmla="*/ 3103685 w 11269336"/>
              <a:gd name="connsiteY179" fmla="*/ 2132814 h 2323145"/>
              <a:gd name="connsiteX180" fmla="*/ 3078794 w 11269336"/>
              <a:gd name="connsiteY180" fmla="*/ 2137935 h 2323145"/>
              <a:gd name="connsiteX181" fmla="*/ 3074407 w 11269336"/>
              <a:gd name="connsiteY181" fmla="*/ 2136274 h 2323145"/>
              <a:gd name="connsiteX182" fmla="*/ 3037285 w 11269336"/>
              <a:gd name="connsiteY182" fmla="*/ 2139919 h 2323145"/>
              <a:gd name="connsiteX183" fmla="*/ 3036901 w 11269336"/>
              <a:gd name="connsiteY183" fmla="*/ 2138726 h 2323145"/>
              <a:gd name="connsiteX184" fmla="*/ 3026996 w 11269336"/>
              <a:gd name="connsiteY184" fmla="*/ 2134322 h 2323145"/>
              <a:gd name="connsiteX185" fmla="*/ 3007772 w 11269336"/>
              <a:gd name="connsiteY185" fmla="*/ 2128742 h 2323145"/>
              <a:gd name="connsiteX186" fmla="*/ 2965030 w 11269336"/>
              <a:gd name="connsiteY186" fmla="*/ 2100494 h 2323145"/>
              <a:gd name="connsiteX187" fmla="*/ 2926342 w 11269336"/>
              <a:gd name="connsiteY187" fmla="*/ 2104155 h 2323145"/>
              <a:gd name="connsiteX188" fmla="*/ 2918608 w 11269336"/>
              <a:gd name="connsiteY188" fmla="*/ 2104215 h 2323145"/>
              <a:gd name="connsiteX189" fmla="*/ 2918475 w 11269336"/>
              <a:gd name="connsiteY189" fmla="*/ 2103937 h 2323145"/>
              <a:gd name="connsiteX190" fmla="*/ 2910360 w 11269336"/>
              <a:gd name="connsiteY190" fmla="*/ 2103444 h 2323145"/>
              <a:gd name="connsiteX191" fmla="*/ 2904507 w 11269336"/>
              <a:gd name="connsiteY191" fmla="*/ 2104326 h 2323145"/>
              <a:gd name="connsiteX192" fmla="*/ 2889503 w 11269336"/>
              <a:gd name="connsiteY192" fmla="*/ 2104443 h 2323145"/>
              <a:gd name="connsiteX193" fmla="*/ 2884480 w 11269336"/>
              <a:gd name="connsiteY193" fmla="*/ 2102626 h 2323145"/>
              <a:gd name="connsiteX194" fmla="*/ 2882689 w 11269336"/>
              <a:gd name="connsiteY194" fmla="*/ 2099228 h 2323145"/>
              <a:gd name="connsiteX195" fmla="*/ 2881291 w 11269336"/>
              <a:gd name="connsiteY195" fmla="*/ 2099618 h 2323145"/>
              <a:gd name="connsiteX196" fmla="*/ 2853979 w 11269336"/>
              <a:gd name="connsiteY196" fmla="*/ 2090388 h 2323145"/>
              <a:gd name="connsiteX197" fmla="*/ 2791790 w 11269336"/>
              <a:gd name="connsiteY197" fmla="*/ 2080332 h 2323145"/>
              <a:gd name="connsiteX198" fmla="*/ 2755844 w 11269336"/>
              <a:gd name="connsiteY198" fmla="*/ 2078874 h 2323145"/>
              <a:gd name="connsiteX199" fmla="*/ 2657742 w 11269336"/>
              <a:gd name="connsiteY199" fmla="*/ 2070179 h 2323145"/>
              <a:gd name="connsiteX200" fmla="*/ 2559549 w 11269336"/>
              <a:gd name="connsiteY200" fmla="*/ 2057873 h 2323145"/>
              <a:gd name="connsiteX201" fmla="*/ 2512054 w 11269336"/>
              <a:gd name="connsiteY201" fmla="*/ 2031671 h 2323145"/>
              <a:gd name="connsiteX202" fmla="*/ 2506437 w 11269336"/>
              <a:gd name="connsiteY202" fmla="*/ 2030918 h 2323145"/>
              <a:gd name="connsiteX203" fmla="*/ 2491752 w 11269336"/>
              <a:gd name="connsiteY203" fmla="*/ 2033906 h 2323145"/>
              <a:gd name="connsiteX204" fmla="*/ 2486338 w 11269336"/>
              <a:gd name="connsiteY204" fmla="*/ 2035862 h 2323145"/>
              <a:gd name="connsiteX205" fmla="*/ 2478186 w 11269336"/>
              <a:gd name="connsiteY205" fmla="*/ 2036953 h 2323145"/>
              <a:gd name="connsiteX206" fmla="*/ 2477950 w 11269336"/>
              <a:gd name="connsiteY206" fmla="*/ 2036715 h 2323145"/>
              <a:gd name="connsiteX207" fmla="*/ 2470381 w 11269336"/>
              <a:gd name="connsiteY207" fmla="*/ 2038256 h 2323145"/>
              <a:gd name="connsiteX208" fmla="*/ 2433781 w 11269336"/>
              <a:gd name="connsiteY208" fmla="*/ 2049140 h 2323145"/>
              <a:gd name="connsiteX209" fmla="*/ 2381172 w 11269336"/>
              <a:gd name="connsiteY209" fmla="*/ 2030645 h 2323145"/>
              <a:gd name="connsiteX210" fmla="*/ 2360198 w 11269336"/>
              <a:gd name="connsiteY210" fmla="*/ 2029059 h 2323145"/>
              <a:gd name="connsiteX211" fmla="*/ 2348815 w 11269336"/>
              <a:gd name="connsiteY211" fmla="*/ 2026798 h 2323145"/>
              <a:gd name="connsiteX212" fmla="*/ 2347988 w 11269336"/>
              <a:gd name="connsiteY212" fmla="*/ 2025745 h 2323145"/>
              <a:gd name="connsiteX213" fmla="*/ 2312920 w 11269336"/>
              <a:gd name="connsiteY213" fmla="*/ 2036311 h 2323145"/>
              <a:gd name="connsiteX214" fmla="*/ 2307986 w 11269336"/>
              <a:gd name="connsiteY214" fmla="*/ 2035583 h 2323145"/>
              <a:gd name="connsiteX215" fmla="*/ 2285481 w 11269336"/>
              <a:gd name="connsiteY215" fmla="*/ 2045197 h 2323145"/>
              <a:gd name="connsiteX216" fmla="*/ 2273666 w 11269336"/>
              <a:gd name="connsiteY216" fmla="*/ 2048710 h 2323145"/>
              <a:gd name="connsiteX217" fmla="*/ 2270719 w 11269336"/>
              <a:gd name="connsiteY217" fmla="*/ 2052702 h 2323145"/>
              <a:gd name="connsiteX218" fmla="*/ 2253080 w 11269336"/>
              <a:gd name="connsiteY218" fmla="*/ 2056363 h 2323145"/>
              <a:gd name="connsiteX219" fmla="*/ 2250906 w 11269336"/>
              <a:gd name="connsiteY219" fmla="*/ 2055654 h 2323145"/>
              <a:gd name="connsiteX220" fmla="*/ 2236905 w 11269336"/>
              <a:gd name="connsiteY220" fmla="*/ 2062882 h 2323145"/>
              <a:gd name="connsiteX221" fmla="*/ 2225830 w 11269336"/>
              <a:gd name="connsiteY221" fmla="*/ 2074027 h 2323145"/>
              <a:gd name="connsiteX222" fmla="*/ 2073776 w 11269336"/>
              <a:gd name="connsiteY222" fmla="*/ 2089244 h 2323145"/>
              <a:gd name="connsiteX223" fmla="*/ 1948256 w 11269336"/>
              <a:gd name="connsiteY223" fmla="*/ 2146616 h 2323145"/>
              <a:gd name="connsiteX224" fmla="*/ 1865582 w 11269336"/>
              <a:gd name="connsiteY224" fmla="*/ 2153738 h 2323145"/>
              <a:gd name="connsiteX225" fmla="*/ 1835210 w 11269336"/>
              <a:gd name="connsiteY225" fmla="*/ 2134244 h 2323145"/>
              <a:gd name="connsiteX226" fmla="*/ 1632661 w 11269336"/>
              <a:gd name="connsiteY226" fmla="*/ 2173882 h 2323145"/>
              <a:gd name="connsiteX227" fmla="*/ 1579590 w 11269336"/>
              <a:gd name="connsiteY227" fmla="*/ 2173680 h 2323145"/>
              <a:gd name="connsiteX228" fmla="*/ 1535601 w 11269336"/>
              <a:gd name="connsiteY228" fmla="*/ 2194590 h 2323145"/>
              <a:gd name="connsiteX229" fmla="*/ 1515594 w 11269336"/>
              <a:gd name="connsiteY229" fmla="*/ 2189622 h 2323145"/>
              <a:gd name="connsiteX230" fmla="*/ 1512113 w 11269336"/>
              <a:gd name="connsiteY230" fmla="*/ 2188534 h 2323145"/>
              <a:gd name="connsiteX231" fmla="*/ 1498838 w 11269336"/>
              <a:gd name="connsiteY231" fmla="*/ 2189213 h 2323145"/>
              <a:gd name="connsiteX232" fmla="*/ 1494279 w 11269336"/>
              <a:gd name="connsiteY232" fmla="*/ 2183112 h 2323145"/>
              <a:gd name="connsiteX233" fmla="*/ 1473714 w 11269336"/>
              <a:gd name="connsiteY233" fmla="*/ 2179625 h 2323145"/>
              <a:gd name="connsiteX234" fmla="*/ 1449503 w 11269336"/>
              <a:gd name="connsiteY234" fmla="*/ 2182633 h 2323145"/>
              <a:gd name="connsiteX235" fmla="*/ 1266687 w 11269336"/>
              <a:gd name="connsiteY235" fmla="*/ 2212688 h 2323145"/>
              <a:gd name="connsiteX236" fmla="*/ 1239614 w 11269336"/>
              <a:gd name="connsiteY236" fmla="*/ 2209727 h 2323145"/>
              <a:gd name="connsiteX237" fmla="*/ 1202436 w 11269336"/>
              <a:gd name="connsiteY237" fmla="*/ 2209817 h 2323145"/>
              <a:gd name="connsiteX238" fmla="*/ 1136097 w 11269336"/>
              <a:gd name="connsiteY238" fmla="*/ 2205112 h 2323145"/>
              <a:gd name="connsiteX239" fmla="*/ 988232 w 11269336"/>
              <a:gd name="connsiteY239" fmla="*/ 2235635 h 2323145"/>
              <a:gd name="connsiteX240" fmla="*/ 981959 w 11269336"/>
              <a:gd name="connsiteY240" fmla="*/ 2231607 h 2323145"/>
              <a:gd name="connsiteX241" fmla="*/ 938600 w 11269336"/>
              <a:gd name="connsiteY241" fmla="*/ 2238113 h 2323145"/>
              <a:gd name="connsiteX242" fmla="*/ 791788 w 11269336"/>
              <a:gd name="connsiteY242" fmla="*/ 2293224 h 2323145"/>
              <a:gd name="connsiteX243" fmla="*/ 706914 w 11269336"/>
              <a:gd name="connsiteY243" fmla="*/ 2305046 h 2323145"/>
              <a:gd name="connsiteX244" fmla="*/ 675971 w 11269336"/>
              <a:gd name="connsiteY244" fmla="*/ 2304030 h 2323145"/>
              <a:gd name="connsiteX245" fmla="*/ 624180 w 11269336"/>
              <a:gd name="connsiteY245" fmla="*/ 2302650 h 2323145"/>
              <a:gd name="connsiteX246" fmla="*/ 583453 w 11269336"/>
              <a:gd name="connsiteY246" fmla="*/ 2288788 h 2323145"/>
              <a:gd name="connsiteX247" fmla="*/ 540946 w 11269336"/>
              <a:gd name="connsiteY247" fmla="*/ 2292721 h 2323145"/>
              <a:gd name="connsiteX248" fmla="*/ 533680 w 11269336"/>
              <a:gd name="connsiteY248" fmla="*/ 2310233 h 2323145"/>
              <a:gd name="connsiteX249" fmla="*/ 487366 w 11269336"/>
              <a:gd name="connsiteY249" fmla="*/ 2309053 h 2323145"/>
              <a:gd name="connsiteX250" fmla="*/ 416820 w 11269336"/>
              <a:gd name="connsiteY250" fmla="*/ 2305443 h 2323145"/>
              <a:gd name="connsiteX251" fmla="*/ 376805 w 11269336"/>
              <a:gd name="connsiteY251" fmla="*/ 2307647 h 2323145"/>
              <a:gd name="connsiteX252" fmla="*/ 266777 w 11269336"/>
              <a:gd name="connsiteY252" fmla="*/ 2309012 h 2323145"/>
              <a:gd name="connsiteX253" fmla="*/ 156013 w 11269336"/>
              <a:gd name="connsiteY253" fmla="*/ 2306832 h 2323145"/>
              <a:gd name="connsiteX254" fmla="*/ 87258 w 11269336"/>
              <a:gd name="connsiteY254" fmla="*/ 2285511 h 2323145"/>
              <a:gd name="connsiteX255" fmla="*/ 23798 w 11269336"/>
              <a:gd name="connsiteY255" fmla="*/ 2281822 h 2323145"/>
              <a:gd name="connsiteX256" fmla="*/ 0 w 11269336"/>
              <a:gd name="connsiteY256" fmla="*/ 2285369 h 2323145"/>
              <a:gd name="connsiteX257" fmla="*/ 0 w 11269336"/>
              <a:gd name="connsiteY25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05765 w 11269336"/>
              <a:gd name="connsiteY146" fmla="*/ 2199902 h 2323145"/>
              <a:gd name="connsiteX147" fmla="*/ 4401354 w 11269336"/>
              <a:gd name="connsiteY147" fmla="*/ 2194745 h 2323145"/>
              <a:gd name="connsiteX148" fmla="*/ 4366646 w 11269336"/>
              <a:gd name="connsiteY148" fmla="*/ 2198564 h 2323145"/>
              <a:gd name="connsiteX149" fmla="*/ 4354009 w 11269336"/>
              <a:gd name="connsiteY149" fmla="*/ 2204984 h 2323145"/>
              <a:gd name="connsiteX150" fmla="*/ 4348284 w 11269336"/>
              <a:gd name="connsiteY150" fmla="*/ 2205270 h 2323145"/>
              <a:gd name="connsiteX151" fmla="*/ 4333906 w 11269336"/>
              <a:gd name="connsiteY151" fmla="*/ 2205251 h 2323145"/>
              <a:gd name="connsiteX152" fmla="*/ 4308819 w 11269336"/>
              <a:gd name="connsiteY152" fmla="*/ 2203822 h 2323145"/>
              <a:gd name="connsiteX153" fmla="*/ 4301210 w 11269336"/>
              <a:gd name="connsiteY153" fmla="*/ 2204456 h 2323145"/>
              <a:gd name="connsiteX154" fmla="*/ 4283095 w 11269336"/>
              <a:gd name="connsiteY154" fmla="*/ 2198177 h 2323145"/>
              <a:gd name="connsiteX155" fmla="*/ 4250119 w 11269336"/>
              <a:gd name="connsiteY155" fmla="*/ 2196342 h 2323145"/>
              <a:gd name="connsiteX156" fmla="*/ 4189203 w 11269336"/>
              <a:gd name="connsiteY156" fmla="*/ 2178994 h 2323145"/>
              <a:gd name="connsiteX157" fmla="*/ 4154035 w 11269336"/>
              <a:gd name="connsiteY157" fmla="*/ 2171950 h 2323145"/>
              <a:gd name="connsiteX158" fmla="*/ 4129569 w 11269336"/>
              <a:gd name="connsiteY158" fmla="*/ 2163850 h 2323145"/>
              <a:gd name="connsiteX159" fmla="*/ 4061250 w 11269336"/>
              <a:gd name="connsiteY159" fmla="*/ 2159236 h 2323145"/>
              <a:gd name="connsiteX160" fmla="*/ 3945480 w 11269336"/>
              <a:gd name="connsiteY160" fmla="*/ 2158279 h 2323145"/>
              <a:gd name="connsiteX161" fmla="*/ 3921468 w 11269336"/>
              <a:gd name="connsiteY161" fmla="*/ 2156588 h 2323145"/>
              <a:gd name="connsiteX162" fmla="*/ 3903348 w 11269336"/>
              <a:gd name="connsiteY162" fmla="*/ 2149220 h 2323145"/>
              <a:gd name="connsiteX163" fmla="*/ 3901342 w 11269336"/>
              <a:gd name="connsiteY163" fmla="*/ 2142355 h 2323145"/>
              <a:gd name="connsiteX164" fmla="*/ 3888539 w 11269336"/>
              <a:gd name="connsiteY164" fmla="*/ 2140476 h 2323145"/>
              <a:gd name="connsiteX165" fmla="*/ 3885662 w 11269336"/>
              <a:gd name="connsiteY165" fmla="*/ 2138740 h 2323145"/>
              <a:gd name="connsiteX166" fmla="*/ 3868627 w 11269336"/>
              <a:gd name="connsiteY166" fmla="*/ 2130023 h 2323145"/>
              <a:gd name="connsiteX167" fmla="*/ 3819177 w 11269336"/>
              <a:gd name="connsiteY167" fmla="*/ 2142111 h 2323145"/>
              <a:gd name="connsiteX168" fmla="*/ 3769100 w 11269336"/>
              <a:gd name="connsiteY168" fmla="*/ 2131731 h 2323145"/>
              <a:gd name="connsiteX169" fmla="*/ 3562752 w 11269336"/>
              <a:gd name="connsiteY169" fmla="*/ 2131785 h 2323145"/>
              <a:gd name="connsiteX170" fmla="*/ 3541402 w 11269336"/>
              <a:gd name="connsiteY170" fmla="*/ 2106821 h 2323145"/>
              <a:gd name="connsiteX171" fmla="*/ 3365341 w 11269336"/>
              <a:gd name="connsiteY171" fmla="*/ 2077638 h 2323145"/>
              <a:gd name="connsiteX172" fmla="*/ 3170922 w 11269336"/>
              <a:gd name="connsiteY172" fmla="*/ 2115957 h 2323145"/>
              <a:gd name="connsiteX173" fmla="*/ 3156256 w 11269336"/>
              <a:gd name="connsiteY173" fmla="*/ 2124773 h 2323145"/>
              <a:gd name="connsiteX174" fmla="*/ 3140298 w 11269336"/>
              <a:gd name="connsiteY174" fmla="*/ 2129182 h 2323145"/>
              <a:gd name="connsiteX175" fmla="*/ 3138514 w 11269336"/>
              <a:gd name="connsiteY175" fmla="*/ 2128069 h 2323145"/>
              <a:gd name="connsiteX176" fmla="*/ 3120467 w 11269336"/>
              <a:gd name="connsiteY176" fmla="*/ 2128281 h 2323145"/>
              <a:gd name="connsiteX177" fmla="*/ 3116175 w 11269336"/>
              <a:gd name="connsiteY177" fmla="*/ 2131633 h 2323145"/>
              <a:gd name="connsiteX178" fmla="*/ 3103685 w 11269336"/>
              <a:gd name="connsiteY178" fmla="*/ 2132814 h 2323145"/>
              <a:gd name="connsiteX179" fmla="*/ 3078794 w 11269336"/>
              <a:gd name="connsiteY179" fmla="*/ 2137935 h 2323145"/>
              <a:gd name="connsiteX180" fmla="*/ 3074407 w 11269336"/>
              <a:gd name="connsiteY180" fmla="*/ 2136274 h 2323145"/>
              <a:gd name="connsiteX181" fmla="*/ 3037285 w 11269336"/>
              <a:gd name="connsiteY181" fmla="*/ 2139919 h 2323145"/>
              <a:gd name="connsiteX182" fmla="*/ 3036901 w 11269336"/>
              <a:gd name="connsiteY182" fmla="*/ 2138726 h 2323145"/>
              <a:gd name="connsiteX183" fmla="*/ 3026996 w 11269336"/>
              <a:gd name="connsiteY183" fmla="*/ 2134322 h 2323145"/>
              <a:gd name="connsiteX184" fmla="*/ 3007772 w 11269336"/>
              <a:gd name="connsiteY184" fmla="*/ 2128742 h 2323145"/>
              <a:gd name="connsiteX185" fmla="*/ 2965030 w 11269336"/>
              <a:gd name="connsiteY185" fmla="*/ 2100494 h 2323145"/>
              <a:gd name="connsiteX186" fmla="*/ 2926342 w 11269336"/>
              <a:gd name="connsiteY186" fmla="*/ 2104155 h 2323145"/>
              <a:gd name="connsiteX187" fmla="*/ 2918608 w 11269336"/>
              <a:gd name="connsiteY187" fmla="*/ 2104215 h 2323145"/>
              <a:gd name="connsiteX188" fmla="*/ 2918475 w 11269336"/>
              <a:gd name="connsiteY188" fmla="*/ 2103937 h 2323145"/>
              <a:gd name="connsiteX189" fmla="*/ 2910360 w 11269336"/>
              <a:gd name="connsiteY189" fmla="*/ 2103444 h 2323145"/>
              <a:gd name="connsiteX190" fmla="*/ 2904507 w 11269336"/>
              <a:gd name="connsiteY190" fmla="*/ 2104326 h 2323145"/>
              <a:gd name="connsiteX191" fmla="*/ 2889503 w 11269336"/>
              <a:gd name="connsiteY191" fmla="*/ 2104443 h 2323145"/>
              <a:gd name="connsiteX192" fmla="*/ 2884480 w 11269336"/>
              <a:gd name="connsiteY192" fmla="*/ 2102626 h 2323145"/>
              <a:gd name="connsiteX193" fmla="*/ 2882689 w 11269336"/>
              <a:gd name="connsiteY193" fmla="*/ 2099228 h 2323145"/>
              <a:gd name="connsiteX194" fmla="*/ 2881291 w 11269336"/>
              <a:gd name="connsiteY194" fmla="*/ 2099618 h 2323145"/>
              <a:gd name="connsiteX195" fmla="*/ 2853979 w 11269336"/>
              <a:gd name="connsiteY195" fmla="*/ 2090388 h 2323145"/>
              <a:gd name="connsiteX196" fmla="*/ 2791790 w 11269336"/>
              <a:gd name="connsiteY196" fmla="*/ 2080332 h 2323145"/>
              <a:gd name="connsiteX197" fmla="*/ 2755844 w 11269336"/>
              <a:gd name="connsiteY197" fmla="*/ 2078874 h 2323145"/>
              <a:gd name="connsiteX198" fmla="*/ 2657742 w 11269336"/>
              <a:gd name="connsiteY198" fmla="*/ 2070179 h 2323145"/>
              <a:gd name="connsiteX199" fmla="*/ 2559549 w 11269336"/>
              <a:gd name="connsiteY199" fmla="*/ 2057873 h 2323145"/>
              <a:gd name="connsiteX200" fmla="*/ 2512054 w 11269336"/>
              <a:gd name="connsiteY200" fmla="*/ 2031671 h 2323145"/>
              <a:gd name="connsiteX201" fmla="*/ 2506437 w 11269336"/>
              <a:gd name="connsiteY201" fmla="*/ 2030918 h 2323145"/>
              <a:gd name="connsiteX202" fmla="*/ 2491752 w 11269336"/>
              <a:gd name="connsiteY202" fmla="*/ 2033906 h 2323145"/>
              <a:gd name="connsiteX203" fmla="*/ 2486338 w 11269336"/>
              <a:gd name="connsiteY203" fmla="*/ 2035862 h 2323145"/>
              <a:gd name="connsiteX204" fmla="*/ 2478186 w 11269336"/>
              <a:gd name="connsiteY204" fmla="*/ 2036953 h 2323145"/>
              <a:gd name="connsiteX205" fmla="*/ 2477950 w 11269336"/>
              <a:gd name="connsiteY205" fmla="*/ 2036715 h 2323145"/>
              <a:gd name="connsiteX206" fmla="*/ 2470381 w 11269336"/>
              <a:gd name="connsiteY206" fmla="*/ 2038256 h 2323145"/>
              <a:gd name="connsiteX207" fmla="*/ 2433781 w 11269336"/>
              <a:gd name="connsiteY207" fmla="*/ 2049140 h 2323145"/>
              <a:gd name="connsiteX208" fmla="*/ 2381172 w 11269336"/>
              <a:gd name="connsiteY208" fmla="*/ 2030645 h 2323145"/>
              <a:gd name="connsiteX209" fmla="*/ 2360198 w 11269336"/>
              <a:gd name="connsiteY209" fmla="*/ 2029059 h 2323145"/>
              <a:gd name="connsiteX210" fmla="*/ 2348815 w 11269336"/>
              <a:gd name="connsiteY210" fmla="*/ 2026798 h 2323145"/>
              <a:gd name="connsiteX211" fmla="*/ 2347988 w 11269336"/>
              <a:gd name="connsiteY211" fmla="*/ 2025745 h 2323145"/>
              <a:gd name="connsiteX212" fmla="*/ 2312920 w 11269336"/>
              <a:gd name="connsiteY212" fmla="*/ 2036311 h 2323145"/>
              <a:gd name="connsiteX213" fmla="*/ 2307986 w 11269336"/>
              <a:gd name="connsiteY213" fmla="*/ 2035583 h 2323145"/>
              <a:gd name="connsiteX214" fmla="*/ 2285481 w 11269336"/>
              <a:gd name="connsiteY214" fmla="*/ 2045197 h 2323145"/>
              <a:gd name="connsiteX215" fmla="*/ 2273666 w 11269336"/>
              <a:gd name="connsiteY215" fmla="*/ 2048710 h 2323145"/>
              <a:gd name="connsiteX216" fmla="*/ 2270719 w 11269336"/>
              <a:gd name="connsiteY216" fmla="*/ 2052702 h 2323145"/>
              <a:gd name="connsiteX217" fmla="*/ 2253080 w 11269336"/>
              <a:gd name="connsiteY217" fmla="*/ 2056363 h 2323145"/>
              <a:gd name="connsiteX218" fmla="*/ 2250906 w 11269336"/>
              <a:gd name="connsiteY218" fmla="*/ 2055654 h 2323145"/>
              <a:gd name="connsiteX219" fmla="*/ 2236905 w 11269336"/>
              <a:gd name="connsiteY219" fmla="*/ 2062882 h 2323145"/>
              <a:gd name="connsiteX220" fmla="*/ 2225830 w 11269336"/>
              <a:gd name="connsiteY220" fmla="*/ 2074027 h 2323145"/>
              <a:gd name="connsiteX221" fmla="*/ 2073776 w 11269336"/>
              <a:gd name="connsiteY221" fmla="*/ 2089244 h 2323145"/>
              <a:gd name="connsiteX222" fmla="*/ 1948256 w 11269336"/>
              <a:gd name="connsiteY222" fmla="*/ 2146616 h 2323145"/>
              <a:gd name="connsiteX223" fmla="*/ 1865582 w 11269336"/>
              <a:gd name="connsiteY223" fmla="*/ 2153738 h 2323145"/>
              <a:gd name="connsiteX224" fmla="*/ 1835210 w 11269336"/>
              <a:gd name="connsiteY224" fmla="*/ 2134244 h 2323145"/>
              <a:gd name="connsiteX225" fmla="*/ 1632661 w 11269336"/>
              <a:gd name="connsiteY225" fmla="*/ 2173882 h 2323145"/>
              <a:gd name="connsiteX226" fmla="*/ 1579590 w 11269336"/>
              <a:gd name="connsiteY226" fmla="*/ 2173680 h 2323145"/>
              <a:gd name="connsiteX227" fmla="*/ 1535601 w 11269336"/>
              <a:gd name="connsiteY227" fmla="*/ 2194590 h 2323145"/>
              <a:gd name="connsiteX228" fmla="*/ 1515594 w 11269336"/>
              <a:gd name="connsiteY228" fmla="*/ 2189622 h 2323145"/>
              <a:gd name="connsiteX229" fmla="*/ 1512113 w 11269336"/>
              <a:gd name="connsiteY229" fmla="*/ 2188534 h 2323145"/>
              <a:gd name="connsiteX230" fmla="*/ 1498838 w 11269336"/>
              <a:gd name="connsiteY230" fmla="*/ 2189213 h 2323145"/>
              <a:gd name="connsiteX231" fmla="*/ 1494279 w 11269336"/>
              <a:gd name="connsiteY231" fmla="*/ 2183112 h 2323145"/>
              <a:gd name="connsiteX232" fmla="*/ 1473714 w 11269336"/>
              <a:gd name="connsiteY232" fmla="*/ 2179625 h 2323145"/>
              <a:gd name="connsiteX233" fmla="*/ 1449503 w 11269336"/>
              <a:gd name="connsiteY233" fmla="*/ 2182633 h 2323145"/>
              <a:gd name="connsiteX234" fmla="*/ 1266687 w 11269336"/>
              <a:gd name="connsiteY234" fmla="*/ 2212688 h 2323145"/>
              <a:gd name="connsiteX235" fmla="*/ 1239614 w 11269336"/>
              <a:gd name="connsiteY235" fmla="*/ 2209727 h 2323145"/>
              <a:gd name="connsiteX236" fmla="*/ 1202436 w 11269336"/>
              <a:gd name="connsiteY236" fmla="*/ 2209817 h 2323145"/>
              <a:gd name="connsiteX237" fmla="*/ 1136097 w 11269336"/>
              <a:gd name="connsiteY237" fmla="*/ 2205112 h 2323145"/>
              <a:gd name="connsiteX238" fmla="*/ 988232 w 11269336"/>
              <a:gd name="connsiteY238" fmla="*/ 2235635 h 2323145"/>
              <a:gd name="connsiteX239" fmla="*/ 981959 w 11269336"/>
              <a:gd name="connsiteY239" fmla="*/ 2231607 h 2323145"/>
              <a:gd name="connsiteX240" fmla="*/ 938600 w 11269336"/>
              <a:gd name="connsiteY240" fmla="*/ 2238113 h 2323145"/>
              <a:gd name="connsiteX241" fmla="*/ 791788 w 11269336"/>
              <a:gd name="connsiteY241" fmla="*/ 2293224 h 2323145"/>
              <a:gd name="connsiteX242" fmla="*/ 706914 w 11269336"/>
              <a:gd name="connsiteY242" fmla="*/ 2305046 h 2323145"/>
              <a:gd name="connsiteX243" fmla="*/ 675971 w 11269336"/>
              <a:gd name="connsiteY243" fmla="*/ 2304030 h 2323145"/>
              <a:gd name="connsiteX244" fmla="*/ 624180 w 11269336"/>
              <a:gd name="connsiteY244" fmla="*/ 2302650 h 2323145"/>
              <a:gd name="connsiteX245" fmla="*/ 583453 w 11269336"/>
              <a:gd name="connsiteY245" fmla="*/ 2288788 h 2323145"/>
              <a:gd name="connsiteX246" fmla="*/ 540946 w 11269336"/>
              <a:gd name="connsiteY246" fmla="*/ 2292721 h 2323145"/>
              <a:gd name="connsiteX247" fmla="*/ 533680 w 11269336"/>
              <a:gd name="connsiteY247" fmla="*/ 2310233 h 2323145"/>
              <a:gd name="connsiteX248" fmla="*/ 487366 w 11269336"/>
              <a:gd name="connsiteY248" fmla="*/ 2309053 h 2323145"/>
              <a:gd name="connsiteX249" fmla="*/ 416820 w 11269336"/>
              <a:gd name="connsiteY249" fmla="*/ 2305443 h 2323145"/>
              <a:gd name="connsiteX250" fmla="*/ 376805 w 11269336"/>
              <a:gd name="connsiteY250" fmla="*/ 2307647 h 2323145"/>
              <a:gd name="connsiteX251" fmla="*/ 266777 w 11269336"/>
              <a:gd name="connsiteY251" fmla="*/ 2309012 h 2323145"/>
              <a:gd name="connsiteX252" fmla="*/ 156013 w 11269336"/>
              <a:gd name="connsiteY252" fmla="*/ 2306832 h 2323145"/>
              <a:gd name="connsiteX253" fmla="*/ 87258 w 11269336"/>
              <a:gd name="connsiteY253" fmla="*/ 2285511 h 2323145"/>
              <a:gd name="connsiteX254" fmla="*/ 23798 w 11269336"/>
              <a:gd name="connsiteY254" fmla="*/ 2281822 h 2323145"/>
              <a:gd name="connsiteX255" fmla="*/ 0 w 11269336"/>
              <a:gd name="connsiteY255" fmla="*/ 2285369 h 2323145"/>
              <a:gd name="connsiteX256" fmla="*/ 0 w 11269336"/>
              <a:gd name="connsiteY25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05765 w 11269336"/>
              <a:gd name="connsiteY145" fmla="*/ 2199902 h 2323145"/>
              <a:gd name="connsiteX146" fmla="*/ 4401354 w 11269336"/>
              <a:gd name="connsiteY146" fmla="*/ 2194745 h 2323145"/>
              <a:gd name="connsiteX147" fmla="*/ 4366646 w 11269336"/>
              <a:gd name="connsiteY147" fmla="*/ 2198564 h 2323145"/>
              <a:gd name="connsiteX148" fmla="*/ 4354009 w 11269336"/>
              <a:gd name="connsiteY148" fmla="*/ 2204984 h 2323145"/>
              <a:gd name="connsiteX149" fmla="*/ 4348284 w 11269336"/>
              <a:gd name="connsiteY149" fmla="*/ 2205270 h 2323145"/>
              <a:gd name="connsiteX150" fmla="*/ 4333906 w 11269336"/>
              <a:gd name="connsiteY150" fmla="*/ 2205251 h 2323145"/>
              <a:gd name="connsiteX151" fmla="*/ 4308819 w 11269336"/>
              <a:gd name="connsiteY151" fmla="*/ 2203822 h 2323145"/>
              <a:gd name="connsiteX152" fmla="*/ 4301210 w 11269336"/>
              <a:gd name="connsiteY152" fmla="*/ 2204456 h 2323145"/>
              <a:gd name="connsiteX153" fmla="*/ 4283095 w 11269336"/>
              <a:gd name="connsiteY153" fmla="*/ 2198177 h 2323145"/>
              <a:gd name="connsiteX154" fmla="*/ 4250119 w 11269336"/>
              <a:gd name="connsiteY154" fmla="*/ 2196342 h 2323145"/>
              <a:gd name="connsiteX155" fmla="*/ 4189203 w 11269336"/>
              <a:gd name="connsiteY155" fmla="*/ 2178994 h 2323145"/>
              <a:gd name="connsiteX156" fmla="*/ 4154035 w 11269336"/>
              <a:gd name="connsiteY156" fmla="*/ 2171950 h 2323145"/>
              <a:gd name="connsiteX157" fmla="*/ 4129569 w 11269336"/>
              <a:gd name="connsiteY157" fmla="*/ 2163850 h 2323145"/>
              <a:gd name="connsiteX158" fmla="*/ 4061250 w 11269336"/>
              <a:gd name="connsiteY158" fmla="*/ 2159236 h 2323145"/>
              <a:gd name="connsiteX159" fmla="*/ 3945480 w 11269336"/>
              <a:gd name="connsiteY159" fmla="*/ 2158279 h 2323145"/>
              <a:gd name="connsiteX160" fmla="*/ 3921468 w 11269336"/>
              <a:gd name="connsiteY160" fmla="*/ 2156588 h 2323145"/>
              <a:gd name="connsiteX161" fmla="*/ 3903348 w 11269336"/>
              <a:gd name="connsiteY161" fmla="*/ 2149220 h 2323145"/>
              <a:gd name="connsiteX162" fmla="*/ 3901342 w 11269336"/>
              <a:gd name="connsiteY162" fmla="*/ 2142355 h 2323145"/>
              <a:gd name="connsiteX163" fmla="*/ 3888539 w 11269336"/>
              <a:gd name="connsiteY163" fmla="*/ 2140476 h 2323145"/>
              <a:gd name="connsiteX164" fmla="*/ 3885662 w 11269336"/>
              <a:gd name="connsiteY164" fmla="*/ 2138740 h 2323145"/>
              <a:gd name="connsiteX165" fmla="*/ 3868627 w 11269336"/>
              <a:gd name="connsiteY165" fmla="*/ 2130023 h 2323145"/>
              <a:gd name="connsiteX166" fmla="*/ 3819177 w 11269336"/>
              <a:gd name="connsiteY166" fmla="*/ 2142111 h 2323145"/>
              <a:gd name="connsiteX167" fmla="*/ 3769100 w 11269336"/>
              <a:gd name="connsiteY167" fmla="*/ 2131731 h 2323145"/>
              <a:gd name="connsiteX168" fmla="*/ 3562752 w 11269336"/>
              <a:gd name="connsiteY168" fmla="*/ 2131785 h 2323145"/>
              <a:gd name="connsiteX169" fmla="*/ 3541402 w 11269336"/>
              <a:gd name="connsiteY169" fmla="*/ 2106821 h 2323145"/>
              <a:gd name="connsiteX170" fmla="*/ 3365341 w 11269336"/>
              <a:gd name="connsiteY170" fmla="*/ 2077638 h 2323145"/>
              <a:gd name="connsiteX171" fmla="*/ 3170922 w 11269336"/>
              <a:gd name="connsiteY171" fmla="*/ 2115957 h 2323145"/>
              <a:gd name="connsiteX172" fmla="*/ 3156256 w 11269336"/>
              <a:gd name="connsiteY172" fmla="*/ 2124773 h 2323145"/>
              <a:gd name="connsiteX173" fmla="*/ 3140298 w 11269336"/>
              <a:gd name="connsiteY173" fmla="*/ 2129182 h 2323145"/>
              <a:gd name="connsiteX174" fmla="*/ 3138514 w 11269336"/>
              <a:gd name="connsiteY174" fmla="*/ 2128069 h 2323145"/>
              <a:gd name="connsiteX175" fmla="*/ 3120467 w 11269336"/>
              <a:gd name="connsiteY175" fmla="*/ 2128281 h 2323145"/>
              <a:gd name="connsiteX176" fmla="*/ 3116175 w 11269336"/>
              <a:gd name="connsiteY176" fmla="*/ 2131633 h 2323145"/>
              <a:gd name="connsiteX177" fmla="*/ 3103685 w 11269336"/>
              <a:gd name="connsiteY177" fmla="*/ 2132814 h 2323145"/>
              <a:gd name="connsiteX178" fmla="*/ 3078794 w 11269336"/>
              <a:gd name="connsiteY178" fmla="*/ 2137935 h 2323145"/>
              <a:gd name="connsiteX179" fmla="*/ 3074407 w 11269336"/>
              <a:gd name="connsiteY179" fmla="*/ 2136274 h 2323145"/>
              <a:gd name="connsiteX180" fmla="*/ 3037285 w 11269336"/>
              <a:gd name="connsiteY180" fmla="*/ 2139919 h 2323145"/>
              <a:gd name="connsiteX181" fmla="*/ 3036901 w 11269336"/>
              <a:gd name="connsiteY181" fmla="*/ 2138726 h 2323145"/>
              <a:gd name="connsiteX182" fmla="*/ 3026996 w 11269336"/>
              <a:gd name="connsiteY182" fmla="*/ 2134322 h 2323145"/>
              <a:gd name="connsiteX183" fmla="*/ 3007772 w 11269336"/>
              <a:gd name="connsiteY183" fmla="*/ 2128742 h 2323145"/>
              <a:gd name="connsiteX184" fmla="*/ 2965030 w 11269336"/>
              <a:gd name="connsiteY184" fmla="*/ 2100494 h 2323145"/>
              <a:gd name="connsiteX185" fmla="*/ 2926342 w 11269336"/>
              <a:gd name="connsiteY185" fmla="*/ 2104155 h 2323145"/>
              <a:gd name="connsiteX186" fmla="*/ 2918608 w 11269336"/>
              <a:gd name="connsiteY186" fmla="*/ 2104215 h 2323145"/>
              <a:gd name="connsiteX187" fmla="*/ 2918475 w 11269336"/>
              <a:gd name="connsiteY187" fmla="*/ 2103937 h 2323145"/>
              <a:gd name="connsiteX188" fmla="*/ 2910360 w 11269336"/>
              <a:gd name="connsiteY188" fmla="*/ 2103444 h 2323145"/>
              <a:gd name="connsiteX189" fmla="*/ 2904507 w 11269336"/>
              <a:gd name="connsiteY189" fmla="*/ 2104326 h 2323145"/>
              <a:gd name="connsiteX190" fmla="*/ 2889503 w 11269336"/>
              <a:gd name="connsiteY190" fmla="*/ 2104443 h 2323145"/>
              <a:gd name="connsiteX191" fmla="*/ 2884480 w 11269336"/>
              <a:gd name="connsiteY191" fmla="*/ 2102626 h 2323145"/>
              <a:gd name="connsiteX192" fmla="*/ 2882689 w 11269336"/>
              <a:gd name="connsiteY192" fmla="*/ 2099228 h 2323145"/>
              <a:gd name="connsiteX193" fmla="*/ 2881291 w 11269336"/>
              <a:gd name="connsiteY193" fmla="*/ 2099618 h 2323145"/>
              <a:gd name="connsiteX194" fmla="*/ 2853979 w 11269336"/>
              <a:gd name="connsiteY194" fmla="*/ 2090388 h 2323145"/>
              <a:gd name="connsiteX195" fmla="*/ 2791790 w 11269336"/>
              <a:gd name="connsiteY195" fmla="*/ 2080332 h 2323145"/>
              <a:gd name="connsiteX196" fmla="*/ 2755844 w 11269336"/>
              <a:gd name="connsiteY196" fmla="*/ 2078874 h 2323145"/>
              <a:gd name="connsiteX197" fmla="*/ 2657742 w 11269336"/>
              <a:gd name="connsiteY197" fmla="*/ 2070179 h 2323145"/>
              <a:gd name="connsiteX198" fmla="*/ 2559549 w 11269336"/>
              <a:gd name="connsiteY198" fmla="*/ 2057873 h 2323145"/>
              <a:gd name="connsiteX199" fmla="*/ 2512054 w 11269336"/>
              <a:gd name="connsiteY199" fmla="*/ 2031671 h 2323145"/>
              <a:gd name="connsiteX200" fmla="*/ 2506437 w 11269336"/>
              <a:gd name="connsiteY200" fmla="*/ 2030918 h 2323145"/>
              <a:gd name="connsiteX201" fmla="*/ 2491752 w 11269336"/>
              <a:gd name="connsiteY201" fmla="*/ 2033906 h 2323145"/>
              <a:gd name="connsiteX202" fmla="*/ 2486338 w 11269336"/>
              <a:gd name="connsiteY202" fmla="*/ 2035862 h 2323145"/>
              <a:gd name="connsiteX203" fmla="*/ 2478186 w 11269336"/>
              <a:gd name="connsiteY203" fmla="*/ 2036953 h 2323145"/>
              <a:gd name="connsiteX204" fmla="*/ 2477950 w 11269336"/>
              <a:gd name="connsiteY204" fmla="*/ 2036715 h 2323145"/>
              <a:gd name="connsiteX205" fmla="*/ 2470381 w 11269336"/>
              <a:gd name="connsiteY205" fmla="*/ 2038256 h 2323145"/>
              <a:gd name="connsiteX206" fmla="*/ 2433781 w 11269336"/>
              <a:gd name="connsiteY206" fmla="*/ 2049140 h 2323145"/>
              <a:gd name="connsiteX207" fmla="*/ 2381172 w 11269336"/>
              <a:gd name="connsiteY207" fmla="*/ 2030645 h 2323145"/>
              <a:gd name="connsiteX208" fmla="*/ 2360198 w 11269336"/>
              <a:gd name="connsiteY208" fmla="*/ 2029059 h 2323145"/>
              <a:gd name="connsiteX209" fmla="*/ 2348815 w 11269336"/>
              <a:gd name="connsiteY209" fmla="*/ 2026798 h 2323145"/>
              <a:gd name="connsiteX210" fmla="*/ 2347988 w 11269336"/>
              <a:gd name="connsiteY210" fmla="*/ 2025745 h 2323145"/>
              <a:gd name="connsiteX211" fmla="*/ 2312920 w 11269336"/>
              <a:gd name="connsiteY211" fmla="*/ 2036311 h 2323145"/>
              <a:gd name="connsiteX212" fmla="*/ 2307986 w 11269336"/>
              <a:gd name="connsiteY212" fmla="*/ 2035583 h 2323145"/>
              <a:gd name="connsiteX213" fmla="*/ 2285481 w 11269336"/>
              <a:gd name="connsiteY213" fmla="*/ 2045197 h 2323145"/>
              <a:gd name="connsiteX214" fmla="*/ 2273666 w 11269336"/>
              <a:gd name="connsiteY214" fmla="*/ 2048710 h 2323145"/>
              <a:gd name="connsiteX215" fmla="*/ 2270719 w 11269336"/>
              <a:gd name="connsiteY215" fmla="*/ 2052702 h 2323145"/>
              <a:gd name="connsiteX216" fmla="*/ 2253080 w 11269336"/>
              <a:gd name="connsiteY216" fmla="*/ 2056363 h 2323145"/>
              <a:gd name="connsiteX217" fmla="*/ 2250906 w 11269336"/>
              <a:gd name="connsiteY217" fmla="*/ 2055654 h 2323145"/>
              <a:gd name="connsiteX218" fmla="*/ 2236905 w 11269336"/>
              <a:gd name="connsiteY218" fmla="*/ 2062882 h 2323145"/>
              <a:gd name="connsiteX219" fmla="*/ 2225830 w 11269336"/>
              <a:gd name="connsiteY219" fmla="*/ 2074027 h 2323145"/>
              <a:gd name="connsiteX220" fmla="*/ 2073776 w 11269336"/>
              <a:gd name="connsiteY220" fmla="*/ 2089244 h 2323145"/>
              <a:gd name="connsiteX221" fmla="*/ 1948256 w 11269336"/>
              <a:gd name="connsiteY221" fmla="*/ 2146616 h 2323145"/>
              <a:gd name="connsiteX222" fmla="*/ 1865582 w 11269336"/>
              <a:gd name="connsiteY222" fmla="*/ 2153738 h 2323145"/>
              <a:gd name="connsiteX223" fmla="*/ 1835210 w 11269336"/>
              <a:gd name="connsiteY223" fmla="*/ 2134244 h 2323145"/>
              <a:gd name="connsiteX224" fmla="*/ 1632661 w 11269336"/>
              <a:gd name="connsiteY224" fmla="*/ 2173882 h 2323145"/>
              <a:gd name="connsiteX225" fmla="*/ 1579590 w 11269336"/>
              <a:gd name="connsiteY225" fmla="*/ 2173680 h 2323145"/>
              <a:gd name="connsiteX226" fmla="*/ 1535601 w 11269336"/>
              <a:gd name="connsiteY226" fmla="*/ 2194590 h 2323145"/>
              <a:gd name="connsiteX227" fmla="*/ 1515594 w 11269336"/>
              <a:gd name="connsiteY227" fmla="*/ 2189622 h 2323145"/>
              <a:gd name="connsiteX228" fmla="*/ 1512113 w 11269336"/>
              <a:gd name="connsiteY228" fmla="*/ 2188534 h 2323145"/>
              <a:gd name="connsiteX229" fmla="*/ 1498838 w 11269336"/>
              <a:gd name="connsiteY229" fmla="*/ 2189213 h 2323145"/>
              <a:gd name="connsiteX230" fmla="*/ 1494279 w 11269336"/>
              <a:gd name="connsiteY230" fmla="*/ 2183112 h 2323145"/>
              <a:gd name="connsiteX231" fmla="*/ 1473714 w 11269336"/>
              <a:gd name="connsiteY231" fmla="*/ 2179625 h 2323145"/>
              <a:gd name="connsiteX232" fmla="*/ 1449503 w 11269336"/>
              <a:gd name="connsiteY232" fmla="*/ 2182633 h 2323145"/>
              <a:gd name="connsiteX233" fmla="*/ 1266687 w 11269336"/>
              <a:gd name="connsiteY233" fmla="*/ 2212688 h 2323145"/>
              <a:gd name="connsiteX234" fmla="*/ 1239614 w 11269336"/>
              <a:gd name="connsiteY234" fmla="*/ 2209727 h 2323145"/>
              <a:gd name="connsiteX235" fmla="*/ 1202436 w 11269336"/>
              <a:gd name="connsiteY235" fmla="*/ 2209817 h 2323145"/>
              <a:gd name="connsiteX236" fmla="*/ 1136097 w 11269336"/>
              <a:gd name="connsiteY236" fmla="*/ 2205112 h 2323145"/>
              <a:gd name="connsiteX237" fmla="*/ 988232 w 11269336"/>
              <a:gd name="connsiteY237" fmla="*/ 2235635 h 2323145"/>
              <a:gd name="connsiteX238" fmla="*/ 981959 w 11269336"/>
              <a:gd name="connsiteY238" fmla="*/ 2231607 h 2323145"/>
              <a:gd name="connsiteX239" fmla="*/ 938600 w 11269336"/>
              <a:gd name="connsiteY239" fmla="*/ 2238113 h 2323145"/>
              <a:gd name="connsiteX240" fmla="*/ 791788 w 11269336"/>
              <a:gd name="connsiteY240" fmla="*/ 2293224 h 2323145"/>
              <a:gd name="connsiteX241" fmla="*/ 706914 w 11269336"/>
              <a:gd name="connsiteY241" fmla="*/ 2305046 h 2323145"/>
              <a:gd name="connsiteX242" fmla="*/ 675971 w 11269336"/>
              <a:gd name="connsiteY242" fmla="*/ 2304030 h 2323145"/>
              <a:gd name="connsiteX243" fmla="*/ 624180 w 11269336"/>
              <a:gd name="connsiteY243" fmla="*/ 2302650 h 2323145"/>
              <a:gd name="connsiteX244" fmla="*/ 583453 w 11269336"/>
              <a:gd name="connsiteY244" fmla="*/ 2288788 h 2323145"/>
              <a:gd name="connsiteX245" fmla="*/ 540946 w 11269336"/>
              <a:gd name="connsiteY245" fmla="*/ 2292721 h 2323145"/>
              <a:gd name="connsiteX246" fmla="*/ 533680 w 11269336"/>
              <a:gd name="connsiteY246" fmla="*/ 2310233 h 2323145"/>
              <a:gd name="connsiteX247" fmla="*/ 487366 w 11269336"/>
              <a:gd name="connsiteY247" fmla="*/ 2309053 h 2323145"/>
              <a:gd name="connsiteX248" fmla="*/ 416820 w 11269336"/>
              <a:gd name="connsiteY248" fmla="*/ 2305443 h 2323145"/>
              <a:gd name="connsiteX249" fmla="*/ 376805 w 11269336"/>
              <a:gd name="connsiteY249" fmla="*/ 2307647 h 2323145"/>
              <a:gd name="connsiteX250" fmla="*/ 266777 w 11269336"/>
              <a:gd name="connsiteY250" fmla="*/ 2309012 h 2323145"/>
              <a:gd name="connsiteX251" fmla="*/ 156013 w 11269336"/>
              <a:gd name="connsiteY251" fmla="*/ 2306832 h 2323145"/>
              <a:gd name="connsiteX252" fmla="*/ 87258 w 11269336"/>
              <a:gd name="connsiteY252" fmla="*/ 2285511 h 2323145"/>
              <a:gd name="connsiteX253" fmla="*/ 23798 w 11269336"/>
              <a:gd name="connsiteY253" fmla="*/ 2281822 h 2323145"/>
              <a:gd name="connsiteX254" fmla="*/ 0 w 11269336"/>
              <a:gd name="connsiteY254" fmla="*/ 2285369 h 2323145"/>
              <a:gd name="connsiteX255" fmla="*/ 0 w 11269336"/>
              <a:gd name="connsiteY25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05765 w 11269336"/>
              <a:gd name="connsiteY144" fmla="*/ 2199902 h 2323145"/>
              <a:gd name="connsiteX145" fmla="*/ 4401354 w 11269336"/>
              <a:gd name="connsiteY145" fmla="*/ 2194745 h 2323145"/>
              <a:gd name="connsiteX146" fmla="*/ 4366646 w 11269336"/>
              <a:gd name="connsiteY146" fmla="*/ 2198564 h 2323145"/>
              <a:gd name="connsiteX147" fmla="*/ 4354009 w 11269336"/>
              <a:gd name="connsiteY147" fmla="*/ 2204984 h 2323145"/>
              <a:gd name="connsiteX148" fmla="*/ 4348284 w 11269336"/>
              <a:gd name="connsiteY148" fmla="*/ 2205270 h 2323145"/>
              <a:gd name="connsiteX149" fmla="*/ 4333906 w 11269336"/>
              <a:gd name="connsiteY149" fmla="*/ 2205251 h 2323145"/>
              <a:gd name="connsiteX150" fmla="*/ 4308819 w 11269336"/>
              <a:gd name="connsiteY150" fmla="*/ 2203822 h 2323145"/>
              <a:gd name="connsiteX151" fmla="*/ 4301210 w 11269336"/>
              <a:gd name="connsiteY151" fmla="*/ 2204456 h 2323145"/>
              <a:gd name="connsiteX152" fmla="*/ 4283095 w 11269336"/>
              <a:gd name="connsiteY152" fmla="*/ 2198177 h 2323145"/>
              <a:gd name="connsiteX153" fmla="*/ 4250119 w 11269336"/>
              <a:gd name="connsiteY153" fmla="*/ 2196342 h 2323145"/>
              <a:gd name="connsiteX154" fmla="*/ 4189203 w 11269336"/>
              <a:gd name="connsiteY154" fmla="*/ 2178994 h 2323145"/>
              <a:gd name="connsiteX155" fmla="*/ 4154035 w 11269336"/>
              <a:gd name="connsiteY155" fmla="*/ 2171950 h 2323145"/>
              <a:gd name="connsiteX156" fmla="*/ 4129569 w 11269336"/>
              <a:gd name="connsiteY156" fmla="*/ 2163850 h 2323145"/>
              <a:gd name="connsiteX157" fmla="*/ 4061250 w 11269336"/>
              <a:gd name="connsiteY157" fmla="*/ 2159236 h 2323145"/>
              <a:gd name="connsiteX158" fmla="*/ 3945480 w 11269336"/>
              <a:gd name="connsiteY158" fmla="*/ 2158279 h 2323145"/>
              <a:gd name="connsiteX159" fmla="*/ 3921468 w 11269336"/>
              <a:gd name="connsiteY159" fmla="*/ 2156588 h 2323145"/>
              <a:gd name="connsiteX160" fmla="*/ 3903348 w 11269336"/>
              <a:gd name="connsiteY160" fmla="*/ 2149220 h 2323145"/>
              <a:gd name="connsiteX161" fmla="*/ 3901342 w 11269336"/>
              <a:gd name="connsiteY161" fmla="*/ 2142355 h 2323145"/>
              <a:gd name="connsiteX162" fmla="*/ 3888539 w 11269336"/>
              <a:gd name="connsiteY162" fmla="*/ 2140476 h 2323145"/>
              <a:gd name="connsiteX163" fmla="*/ 3885662 w 11269336"/>
              <a:gd name="connsiteY163" fmla="*/ 2138740 h 2323145"/>
              <a:gd name="connsiteX164" fmla="*/ 3868627 w 11269336"/>
              <a:gd name="connsiteY164" fmla="*/ 2130023 h 2323145"/>
              <a:gd name="connsiteX165" fmla="*/ 3819177 w 11269336"/>
              <a:gd name="connsiteY165" fmla="*/ 2142111 h 2323145"/>
              <a:gd name="connsiteX166" fmla="*/ 3769100 w 11269336"/>
              <a:gd name="connsiteY166" fmla="*/ 2131731 h 2323145"/>
              <a:gd name="connsiteX167" fmla="*/ 3562752 w 11269336"/>
              <a:gd name="connsiteY167" fmla="*/ 2131785 h 2323145"/>
              <a:gd name="connsiteX168" fmla="*/ 3541402 w 11269336"/>
              <a:gd name="connsiteY168" fmla="*/ 2106821 h 2323145"/>
              <a:gd name="connsiteX169" fmla="*/ 3365341 w 11269336"/>
              <a:gd name="connsiteY169" fmla="*/ 2077638 h 2323145"/>
              <a:gd name="connsiteX170" fmla="*/ 3170922 w 11269336"/>
              <a:gd name="connsiteY170" fmla="*/ 2115957 h 2323145"/>
              <a:gd name="connsiteX171" fmla="*/ 3156256 w 11269336"/>
              <a:gd name="connsiteY171" fmla="*/ 2124773 h 2323145"/>
              <a:gd name="connsiteX172" fmla="*/ 3140298 w 11269336"/>
              <a:gd name="connsiteY172" fmla="*/ 2129182 h 2323145"/>
              <a:gd name="connsiteX173" fmla="*/ 3138514 w 11269336"/>
              <a:gd name="connsiteY173" fmla="*/ 2128069 h 2323145"/>
              <a:gd name="connsiteX174" fmla="*/ 3120467 w 11269336"/>
              <a:gd name="connsiteY174" fmla="*/ 2128281 h 2323145"/>
              <a:gd name="connsiteX175" fmla="*/ 3116175 w 11269336"/>
              <a:gd name="connsiteY175" fmla="*/ 2131633 h 2323145"/>
              <a:gd name="connsiteX176" fmla="*/ 3103685 w 11269336"/>
              <a:gd name="connsiteY176" fmla="*/ 2132814 h 2323145"/>
              <a:gd name="connsiteX177" fmla="*/ 3078794 w 11269336"/>
              <a:gd name="connsiteY177" fmla="*/ 2137935 h 2323145"/>
              <a:gd name="connsiteX178" fmla="*/ 3074407 w 11269336"/>
              <a:gd name="connsiteY178" fmla="*/ 2136274 h 2323145"/>
              <a:gd name="connsiteX179" fmla="*/ 3037285 w 11269336"/>
              <a:gd name="connsiteY179" fmla="*/ 2139919 h 2323145"/>
              <a:gd name="connsiteX180" fmla="*/ 3036901 w 11269336"/>
              <a:gd name="connsiteY180" fmla="*/ 2138726 h 2323145"/>
              <a:gd name="connsiteX181" fmla="*/ 3026996 w 11269336"/>
              <a:gd name="connsiteY181" fmla="*/ 2134322 h 2323145"/>
              <a:gd name="connsiteX182" fmla="*/ 3007772 w 11269336"/>
              <a:gd name="connsiteY182" fmla="*/ 2128742 h 2323145"/>
              <a:gd name="connsiteX183" fmla="*/ 2965030 w 11269336"/>
              <a:gd name="connsiteY183" fmla="*/ 2100494 h 2323145"/>
              <a:gd name="connsiteX184" fmla="*/ 2926342 w 11269336"/>
              <a:gd name="connsiteY184" fmla="*/ 2104155 h 2323145"/>
              <a:gd name="connsiteX185" fmla="*/ 2918608 w 11269336"/>
              <a:gd name="connsiteY185" fmla="*/ 2104215 h 2323145"/>
              <a:gd name="connsiteX186" fmla="*/ 2918475 w 11269336"/>
              <a:gd name="connsiteY186" fmla="*/ 2103937 h 2323145"/>
              <a:gd name="connsiteX187" fmla="*/ 2910360 w 11269336"/>
              <a:gd name="connsiteY187" fmla="*/ 2103444 h 2323145"/>
              <a:gd name="connsiteX188" fmla="*/ 2904507 w 11269336"/>
              <a:gd name="connsiteY188" fmla="*/ 2104326 h 2323145"/>
              <a:gd name="connsiteX189" fmla="*/ 2889503 w 11269336"/>
              <a:gd name="connsiteY189" fmla="*/ 2104443 h 2323145"/>
              <a:gd name="connsiteX190" fmla="*/ 2884480 w 11269336"/>
              <a:gd name="connsiteY190" fmla="*/ 2102626 h 2323145"/>
              <a:gd name="connsiteX191" fmla="*/ 2882689 w 11269336"/>
              <a:gd name="connsiteY191" fmla="*/ 2099228 h 2323145"/>
              <a:gd name="connsiteX192" fmla="*/ 2881291 w 11269336"/>
              <a:gd name="connsiteY192" fmla="*/ 2099618 h 2323145"/>
              <a:gd name="connsiteX193" fmla="*/ 2853979 w 11269336"/>
              <a:gd name="connsiteY193" fmla="*/ 2090388 h 2323145"/>
              <a:gd name="connsiteX194" fmla="*/ 2791790 w 11269336"/>
              <a:gd name="connsiteY194" fmla="*/ 2080332 h 2323145"/>
              <a:gd name="connsiteX195" fmla="*/ 2755844 w 11269336"/>
              <a:gd name="connsiteY195" fmla="*/ 2078874 h 2323145"/>
              <a:gd name="connsiteX196" fmla="*/ 2657742 w 11269336"/>
              <a:gd name="connsiteY196" fmla="*/ 2070179 h 2323145"/>
              <a:gd name="connsiteX197" fmla="*/ 2559549 w 11269336"/>
              <a:gd name="connsiteY197" fmla="*/ 2057873 h 2323145"/>
              <a:gd name="connsiteX198" fmla="*/ 2512054 w 11269336"/>
              <a:gd name="connsiteY198" fmla="*/ 2031671 h 2323145"/>
              <a:gd name="connsiteX199" fmla="*/ 2506437 w 11269336"/>
              <a:gd name="connsiteY199" fmla="*/ 2030918 h 2323145"/>
              <a:gd name="connsiteX200" fmla="*/ 2491752 w 11269336"/>
              <a:gd name="connsiteY200" fmla="*/ 2033906 h 2323145"/>
              <a:gd name="connsiteX201" fmla="*/ 2486338 w 11269336"/>
              <a:gd name="connsiteY201" fmla="*/ 2035862 h 2323145"/>
              <a:gd name="connsiteX202" fmla="*/ 2478186 w 11269336"/>
              <a:gd name="connsiteY202" fmla="*/ 2036953 h 2323145"/>
              <a:gd name="connsiteX203" fmla="*/ 2477950 w 11269336"/>
              <a:gd name="connsiteY203" fmla="*/ 2036715 h 2323145"/>
              <a:gd name="connsiteX204" fmla="*/ 2470381 w 11269336"/>
              <a:gd name="connsiteY204" fmla="*/ 2038256 h 2323145"/>
              <a:gd name="connsiteX205" fmla="*/ 2433781 w 11269336"/>
              <a:gd name="connsiteY205" fmla="*/ 2049140 h 2323145"/>
              <a:gd name="connsiteX206" fmla="*/ 2381172 w 11269336"/>
              <a:gd name="connsiteY206" fmla="*/ 2030645 h 2323145"/>
              <a:gd name="connsiteX207" fmla="*/ 2360198 w 11269336"/>
              <a:gd name="connsiteY207" fmla="*/ 2029059 h 2323145"/>
              <a:gd name="connsiteX208" fmla="*/ 2348815 w 11269336"/>
              <a:gd name="connsiteY208" fmla="*/ 2026798 h 2323145"/>
              <a:gd name="connsiteX209" fmla="*/ 2347988 w 11269336"/>
              <a:gd name="connsiteY209" fmla="*/ 2025745 h 2323145"/>
              <a:gd name="connsiteX210" fmla="*/ 2312920 w 11269336"/>
              <a:gd name="connsiteY210" fmla="*/ 2036311 h 2323145"/>
              <a:gd name="connsiteX211" fmla="*/ 2307986 w 11269336"/>
              <a:gd name="connsiteY211" fmla="*/ 2035583 h 2323145"/>
              <a:gd name="connsiteX212" fmla="*/ 2285481 w 11269336"/>
              <a:gd name="connsiteY212" fmla="*/ 2045197 h 2323145"/>
              <a:gd name="connsiteX213" fmla="*/ 2273666 w 11269336"/>
              <a:gd name="connsiteY213" fmla="*/ 2048710 h 2323145"/>
              <a:gd name="connsiteX214" fmla="*/ 2270719 w 11269336"/>
              <a:gd name="connsiteY214" fmla="*/ 2052702 h 2323145"/>
              <a:gd name="connsiteX215" fmla="*/ 2253080 w 11269336"/>
              <a:gd name="connsiteY215" fmla="*/ 2056363 h 2323145"/>
              <a:gd name="connsiteX216" fmla="*/ 2250906 w 11269336"/>
              <a:gd name="connsiteY216" fmla="*/ 2055654 h 2323145"/>
              <a:gd name="connsiteX217" fmla="*/ 2236905 w 11269336"/>
              <a:gd name="connsiteY217" fmla="*/ 2062882 h 2323145"/>
              <a:gd name="connsiteX218" fmla="*/ 2225830 w 11269336"/>
              <a:gd name="connsiteY218" fmla="*/ 2074027 h 2323145"/>
              <a:gd name="connsiteX219" fmla="*/ 2073776 w 11269336"/>
              <a:gd name="connsiteY219" fmla="*/ 2089244 h 2323145"/>
              <a:gd name="connsiteX220" fmla="*/ 1948256 w 11269336"/>
              <a:gd name="connsiteY220" fmla="*/ 2146616 h 2323145"/>
              <a:gd name="connsiteX221" fmla="*/ 1865582 w 11269336"/>
              <a:gd name="connsiteY221" fmla="*/ 2153738 h 2323145"/>
              <a:gd name="connsiteX222" fmla="*/ 1835210 w 11269336"/>
              <a:gd name="connsiteY222" fmla="*/ 2134244 h 2323145"/>
              <a:gd name="connsiteX223" fmla="*/ 1632661 w 11269336"/>
              <a:gd name="connsiteY223" fmla="*/ 2173882 h 2323145"/>
              <a:gd name="connsiteX224" fmla="*/ 1579590 w 11269336"/>
              <a:gd name="connsiteY224" fmla="*/ 2173680 h 2323145"/>
              <a:gd name="connsiteX225" fmla="*/ 1535601 w 11269336"/>
              <a:gd name="connsiteY225" fmla="*/ 2194590 h 2323145"/>
              <a:gd name="connsiteX226" fmla="*/ 1515594 w 11269336"/>
              <a:gd name="connsiteY226" fmla="*/ 2189622 h 2323145"/>
              <a:gd name="connsiteX227" fmla="*/ 1512113 w 11269336"/>
              <a:gd name="connsiteY227" fmla="*/ 2188534 h 2323145"/>
              <a:gd name="connsiteX228" fmla="*/ 1498838 w 11269336"/>
              <a:gd name="connsiteY228" fmla="*/ 2189213 h 2323145"/>
              <a:gd name="connsiteX229" fmla="*/ 1494279 w 11269336"/>
              <a:gd name="connsiteY229" fmla="*/ 2183112 h 2323145"/>
              <a:gd name="connsiteX230" fmla="*/ 1473714 w 11269336"/>
              <a:gd name="connsiteY230" fmla="*/ 2179625 h 2323145"/>
              <a:gd name="connsiteX231" fmla="*/ 1449503 w 11269336"/>
              <a:gd name="connsiteY231" fmla="*/ 2182633 h 2323145"/>
              <a:gd name="connsiteX232" fmla="*/ 1266687 w 11269336"/>
              <a:gd name="connsiteY232" fmla="*/ 2212688 h 2323145"/>
              <a:gd name="connsiteX233" fmla="*/ 1239614 w 11269336"/>
              <a:gd name="connsiteY233" fmla="*/ 2209727 h 2323145"/>
              <a:gd name="connsiteX234" fmla="*/ 1202436 w 11269336"/>
              <a:gd name="connsiteY234" fmla="*/ 2209817 h 2323145"/>
              <a:gd name="connsiteX235" fmla="*/ 1136097 w 11269336"/>
              <a:gd name="connsiteY235" fmla="*/ 2205112 h 2323145"/>
              <a:gd name="connsiteX236" fmla="*/ 988232 w 11269336"/>
              <a:gd name="connsiteY236" fmla="*/ 2235635 h 2323145"/>
              <a:gd name="connsiteX237" fmla="*/ 981959 w 11269336"/>
              <a:gd name="connsiteY237" fmla="*/ 2231607 h 2323145"/>
              <a:gd name="connsiteX238" fmla="*/ 938600 w 11269336"/>
              <a:gd name="connsiteY238" fmla="*/ 2238113 h 2323145"/>
              <a:gd name="connsiteX239" fmla="*/ 791788 w 11269336"/>
              <a:gd name="connsiteY239" fmla="*/ 2293224 h 2323145"/>
              <a:gd name="connsiteX240" fmla="*/ 706914 w 11269336"/>
              <a:gd name="connsiteY240" fmla="*/ 2305046 h 2323145"/>
              <a:gd name="connsiteX241" fmla="*/ 675971 w 11269336"/>
              <a:gd name="connsiteY241" fmla="*/ 2304030 h 2323145"/>
              <a:gd name="connsiteX242" fmla="*/ 624180 w 11269336"/>
              <a:gd name="connsiteY242" fmla="*/ 2302650 h 2323145"/>
              <a:gd name="connsiteX243" fmla="*/ 583453 w 11269336"/>
              <a:gd name="connsiteY243" fmla="*/ 2288788 h 2323145"/>
              <a:gd name="connsiteX244" fmla="*/ 540946 w 11269336"/>
              <a:gd name="connsiteY244" fmla="*/ 2292721 h 2323145"/>
              <a:gd name="connsiteX245" fmla="*/ 533680 w 11269336"/>
              <a:gd name="connsiteY245" fmla="*/ 2310233 h 2323145"/>
              <a:gd name="connsiteX246" fmla="*/ 487366 w 11269336"/>
              <a:gd name="connsiteY246" fmla="*/ 2309053 h 2323145"/>
              <a:gd name="connsiteX247" fmla="*/ 416820 w 11269336"/>
              <a:gd name="connsiteY247" fmla="*/ 2305443 h 2323145"/>
              <a:gd name="connsiteX248" fmla="*/ 376805 w 11269336"/>
              <a:gd name="connsiteY248" fmla="*/ 2307647 h 2323145"/>
              <a:gd name="connsiteX249" fmla="*/ 266777 w 11269336"/>
              <a:gd name="connsiteY249" fmla="*/ 2309012 h 2323145"/>
              <a:gd name="connsiteX250" fmla="*/ 156013 w 11269336"/>
              <a:gd name="connsiteY250" fmla="*/ 2306832 h 2323145"/>
              <a:gd name="connsiteX251" fmla="*/ 87258 w 11269336"/>
              <a:gd name="connsiteY251" fmla="*/ 2285511 h 2323145"/>
              <a:gd name="connsiteX252" fmla="*/ 23798 w 11269336"/>
              <a:gd name="connsiteY252" fmla="*/ 2281822 h 2323145"/>
              <a:gd name="connsiteX253" fmla="*/ 0 w 11269336"/>
              <a:gd name="connsiteY253" fmla="*/ 2285369 h 2323145"/>
              <a:gd name="connsiteX254" fmla="*/ 0 w 11269336"/>
              <a:gd name="connsiteY25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67257 w 11269336"/>
              <a:gd name="connsiteY142" fmla="*/ 2196121 h 2323145"/>
              <a:gd name="connsiteX143" fmla="*/ 4405765 w 11269336"/>
              <a:gd name="connsiteY143" fmla="*/ 2199902 h 2323145"/>
              <a:gd name="connsiteX144" fmla="*/ 4401354 w 11269336"/>
              <a:gd name="connsiteY144" fmla="*/ 2194745 h 2323145"/>
              <a:gd name="connsiteX145" fmla="*/ 4366646 w 11269336"/>
              <a:gd name="connsiteY145" fmla="*/ 2198564 h 2323145"/>
              <a:gd name="connsiteX146" fmla="*/ 4354009 w 11269336"/>
              <a:gd name="connsiteY146" fmla="*/ 2204984 h 2323145"/>
              <a:gd name="connsiteX147" fmla="*/ 4348284 w 11269336"/>
              <a:gd name="connsiteY147" fmla="*/ 2205270 h 2323145"/>
              <a:gd name="connsiteX148" fmla="*/ 4333906 w 11269336"/>
              <a:gd name="connsiteY148" fmla="*/ 2205251 h 2323145"/>
              <a:gd name="connsiteX149" fmla="*/ 4308819 w 11269336"/>
              <a:gd name="connsiteY149" fmla="*/ 2203822 h 2323145"/>
              <a:gd name="connsiteX150" fmla="*/ 4301210 w 11269336"/>
              <a:gd name="connsiteY150" fmla="*/ 2204456 h 2323145"/>
              <a:gd name="connsiteX151" fmla="*/ 4283095 w 11269336"/>
              <a:gd name="connsiteY151" fmla="*/ 2198177 h 2323145"/>
              <a:gd name="connsiteX152" fmla="*/ 4250119 w 11269336"/>
              <a:gd name="connsiteY152" fmla="*/ 2196342 h 2323145"/>
              <a:gd name="connsiteX153" fmla="*/ 4189203 w 11269336"/>
              <a:gd name="connsiteY153" fmla="*/ 2178994 h 2323145"/>
              <a:gd name="connsiteX154" fmla="*/ 4154035 w 11269336"/>
              <a:gd name="connsiteY154" fmla="*/ 2171950 h 2323145"/>
              <a:gd name="connsiteX155" fmla="*/ 4129569 w 11269336"/>
              <a:gd name="connsiteY155" fmla="*/ 2163850 h 2323145"/>
              <a:gd name="connsiteX156" fmla="*/ 4061250 w 11269336"/>
              <a:gd name="connsiteY156" fmla="*/ 2159236 h 2323145"/>
              <a:gd name="connsiteX157" fmla="*/ 3945480 w 11269336"/>
              <a:gd name="connsiteY157" fmla="*/ 2158279 h 2323145"/>
              <a:gd name="connsiteX158" fmla="*/ 3921468 w 11269336"/>
              <a:gd name="connsiteY158" fmla="*/ 2156588 h 2323145"/>
              <a:gd name="connsiteX159" fmla="*/ 3903348 w 11269336"/>
              <a:gd name="connsiteY159" fmla="*/ 2149220 h 2323145"/>
              <a:gd name="connsiteX160" fmla="*/ 3901342 w 11269336"/>
              <a:gd name="connsiteY160" fmla="*/ 2142355 h 2323145"/>
              <a:gd name="connsiteX161" fmla="*/ 3888539 w 11269336"/>
              <a:gd name="connsiteY161" fmla="*/ 2140476 h 2323145"/>
              <a:gd name="connsiteX162" fmla="*/ 3885662 w 11269336"/>
              <a:gd name="connsiteY162" fmla="*/ 2138740 h 2323145"/>
              <a:gd name="connsiteX163" fmla="*/ 3868627 w 11269336"/>
              <a:gd name="connsiteY163" fmla="*/ 2130023 h 2323145"/>
              <a:gd name="connsiteX164" fmla="*/ 3819177 w 11269336"/>
              <a:gd name="connsiteY164" fmla="*/ 2142111 h 2323145"/>
              <a:gd name="connsiteX165" fmla="*/ 3769100 w 11269336"/>
              <a:gd name="connsiteY165" fmla="*/ 2131731 h 2323145"/>
              <a:gd name="connsiteX166" fmla="*/ 3562752 w 11269336"/>
              <a:gd name="connsiteY166" fmla="*/ 2131785 h 2323145"/>
              <a:gd name="connsiteX167" fmla="*/ 3541402 w 11269336"/>
              <a:gd name="connsiteY167" fmla="*/ 2106821 h 2323145"/>
              <a:gd name="connsiteX168" fmla="*/ 3365341 w 11269336"/>
              <a:gd name="connsiteY168" fmla="*/ 2077638 h 2323145"/>
              <a:gd name="connsiteX169" fmla="*/ 3170922 w 11269336"/>
              <a:gd name="connsiteY169" fmla="*/ 2115957 h 2323145"/>
              <a:gd name="connsiteX170" fmla="*/ 3156256 w 11269336"/>
              <a:gd name="connsiteY170" fmla="*/ 2124773 h 2323145"/>
              <a:gd name="connsiteX171" fmla="*/ 3140298 w 11269336"/>
              <a:gd name="connsiteY171" fmla="*/ 2129182 h 2323145"/>
              <a:gd name="connsiteX172" fmla="*/ 3138514 w 11269336"/>
              <a:gd name="connsiteY172" fmla="*/ 2128069 h 2323145"/>
              <a:gd name="connsiteX173" fmla="*/ 3120467 w 11269336"/>
              <a:gd name="connsiteY173" fmla="*/ 2128281 h 2323145"/>
              <a:gd name="connsiteX174" fmla="*/ 3116175 w 11269336"/>
              <a:gd name="connsiteY174" fmla="*/ 2131633 h 2323145"/>
              <a:gd name="connsiteX175" fmla="*/ 3103685 w 11269336"/>
              <a:gd name="connsiteY175" fmla="*/ 2132814 h 2323145"/>
              <a:gd name="connsiteX176" fmla="*/ 3078794 w 11269336"/>
              <a:gd name="connsiteY176" fmla="*/ 2137935 h 2323145"/>
              <a:gd name="connsiteX177" fmla="*/ 3074407 w 11269336"/>
              <a:gd name="connsiteY177" fmla="*/ 2136274 h 2323145"/>
              <a:gd name="connsiteX178" fmla="*/ 3037285 w 11269336"/>
              <a:gd name="connsiteY178" fmla="*/ 2139919 h 2323145"/>
              <a:gd name="connsiteX179" fmla="*/ 3036901 w 11269336"/>
              <a:gd name="connsiteY179" fmla="*/ 2138726 h 2323145"/>
              <a:gd name="connsiteX180" fmla="*/ 3026996 w 11269336"/>
              <a:gd name="connsiteY180" fmla="*/ 2134322 h 2323145"/>
              <a:gd name="connsiteX181" fmla="*/ 3007772 w 11269336"/>
              <a:gd name="connsiteY181" fmla="*/ 2128742 h 2323145"/>
              <a:gd name="connsiteX182" fmla="*/ 2965030 w 11269336"/>
              <a:gd name="connsiteY182" fmla="*/ 2100494 h 2323145"/>
              <a:gd name="connsiteX183" fmla="*/ 2926342 w 11269336"/>
              <a:gd name="connsiteY183" fmla="*/ 2104155 h 2323145"/>
              <a:gd name="connsiteX184" fmla="*/ 2918608 w 11269336"/>
              <a:gd name="connsiteY184" fmla="*/ 2104215 h 2323145"/>
              <a:gd name="connsiteX185" fmla="*/ 2918475 w 11269336"/>
              <a:gd name="connsiteY185" fmla="*/ 2103937 h 2323145"/>
              <a:gd name="connsiteX186" fmla="*/ 2910360 w 11269336"/>
              <a:gd name="connsiteY186" fmla="*/ 2103444 h 2323145"/>
              <a:gd name="connsiteX187" fmla="*/ 2904507 w 11269336"/>
              <a:gd name="connsiteY187" fmla="*/ 2104326 h 2323145"/>
              <a:gd name="connsiteX188" fmla="*/ 2889503 w 11269336"/>
              <a:gd name="connsiteY188" fmla="*/ 2104443 h 2323145"/>
              <a:gd name="connsiteX189" fmla="*/ 2884480 w 11269336"/>
              <a:gd name="connsiteY189" fmla="*/ 2102626 h 2323145"/>
              <a:gd name="connsiteX190" fmla="*/ 2882689 w 11269336"/>
              <a:gd name="connsiteY190" fmla="*/ 2099228 h 2323145"/>
              <a:gd name="connsiteX191" fmla="*/ 2881291 w 11269336"/>
              <a:gd name="connsiteY191" fmla="*/ 2099618 h 2323145"/>
              <a:gd name="connsiteX192" fmla="*/ 2853979 w 11269336"/>
              <a:gd name="connsiteY192" fmla="*/ 2090388 h 2323145"/>
              <a:gd name="connsiteX193" fmla="*/ 2791790 w 11269336"/>
              <a:gd name="connsiteY193" fmla="*/ 2080332 h 2323145"/>
              <a:gd name="connsiteX194" fmla="*/ 2755844 w 11269336"/>
              <a:gd name="connsiteY194" fmla="*/ 2078874 h 2323145"/>
              <a:gd name="connsiteX195" fmla="*/ 2657742 w 11269336"/>
              <a:gd name="connsiteY195" fmla="*/ 2070179 h 2323145"/>
              <a:gd name="connsiteX196" fmla="*/ 2559549 w 11269336"/>
              <a:gd name="connsiteY196" fmla="*/ 2057873 h 2323145"/>
              <a:gd name="connsiteX197" fmla="*/ 2512054 w 11269336"/>
              <a:gd name="connsiteY197" fmla="*/ 2031671 h 2323145"/>
              <a:gd name="connsiteX198" fmla="*/ 2506437 w 11269336"/>
              <a:gd name="connsiteY198" fmla="*/ 2030918 h 2323145"/>
              <a:gd name="connsiteX199" fmla="*/ 2491752 w 11269336"/>
              <a:gd name="connsiteY199" fmla="*/ 2033906 h 2323145"/>
              <a:gd name="connsiteX200" fmla="*/ 2486338 w 11269336"/>
              <a:gd name="connsiteY200" fmla="*/ 2035862 h 2323145"/>
              <a:gd name="connsiteX201" fmla="*/ 2478186 w 11269336"/>
              <a:gd name="connsiteY201" fmla="*/ 2036953 h 2323145"/>
              <a:gd name="connsiteX202" fmla="*/ 2477950 w 11269336"/>
              <a:gd name="connsiteY202" fmla="*/ 2036715 h 2323145"/>
              <a:gd name="connsiteX203" fmla="*/ 2470381 w 11269336"/>
              <a:gd name="connsiteY203" fmla="*/ 2038256 h 2323145"/>
              <a:gd name="connsiteX204" fmla="*/ 2433781 w 11269336"/>
              <a:gd name="connsiteY204" fmla="*/ 2049140 h 2323145"/>
              <a:gd name="connsiteX205" fmla="*/ 2381172 w 11269336"/>
              <a:gd name="connsiteY205" fmla="*/ 2030645 h 2323145"/>
              <a:gd name="connsiteX206" fmla="*/ 2360198 w 11269336"/>
              <a:gd name="connsiteY206" fmla="*/ 2029059 h 2323145"/>
              <a:gd name="connsiteX207" fmla="*/ 2348815 w 11269336"/>
              <a:gd name="connsiteY207" fmla="*/ 2026798 h 2323145"/>
              <a:gd name="connsiteX208" fmla="*/ 2347988 w 11269336"/>
              <a:gd name="connsiteY208" fmla="*/ 2025745 h 2323145"/>
              <a:gd name="connsiteX209" fmla="*/ 2312920 w 11269336"/>
              <a:gd name="connsiteY209" fmla="*/ 2036311 h 2323145"/>
              <a:gd name="connsiteX210" fmla="*/ 2307986 w 11269336"/>
              <a:gd name="connsiteY210" fmla="*/ 2035583 h 2323145"/>
              <a:gd name="connsiteX211" fmla="*/ 2285481 w 11269336"/>
              <a:gd name="connsiteY211" fmla="*/ 2045197 h 2323145"/>
              <a:gd name="connsiteX212" fmla="*/ 2273666 w 11269336"/>
              <a:gd name="connsiteY212" fmla="*/ 2048710 h 2323145"/>
              <a:gd name="connsiteX213" fmla="*/ 2270719 w 11269336"/>
              <a:gd name="connsiteY213" fmla="*/ 2052702 h 2323145"/>
              <a:gd name="connsiteX214" fmla="*/ 2253080 w 11269336"/>
              <a:gd name="connsiteY214" fmla="*/ 2056363 h 2323145"/>
              <a:gd name="connsiteX215" fmla="*/ 2250906 w 11269336"/>
              <a:gd name="connsiteY215" fmla="*/ 2055654 h 2323145"/>
              <a:gd name="connsiteX216" fmla="*/ 2236905 w 11269336"/>
              <a:gd name="connsiteY216" fmla="*/ 2062882 h 2323145"/>
              <a:gd name="connsiteX217" fmla="*/ 2225830 w 11269336"/>
              <a:gd name="connsiteY217" fmla="*/ 2074027 h 2323145"/>
              <a:gd name="connsiteX218" fmla="*/ 2073776 w 11269336"/>
              <a:gd name="connsiteY218" fmla="*/ 2089244 h 2323145"/>
              <a:gd name="connsiteX219" fmla="*/ 1948256 w 11269336"/>
              <a:gd name="connsiteY219" fmla="*/ 2146616 h 2323145"/>
              <a:gd name="connsiteX220" fmla="*/ 1865582 w 11269336"/>
              <a:gd name="connsiteY220" fmla="*/ 2153738 h 2323145"/>
              <a:gd name="connsiteX221" fmla="*/ 1835210 w 11269336"/>
              <a:gd name="connsiteY221" fmla="*/ 2134244 h 2323145"/>
              <a:gd name="connsiteX222" fmla="*/ 1632661 w 11269336"/>
              <a:gd name="connsiteY222" fmla="*/ 2173882 h 2323145"/>
              <a:gd name="connsiteX223" fmla="*/ 1579590 w 11269336"/>
              <a:gd name="connsiteY223" fmla="*/ 2173680 h 2323145"/>
              <a:gd name="connsiteX224" fmla="*/ 1535601 w 11269336"/>
              <a:gd name="connsiteY224" fmla="*/ 2194590 h 2323145"/>
              <a:gd name="connsiteX225" fmla="*/ 1515594 w 11269336"/>
              <a:gd name="connsiteY225" fmla="*/ 2189622 h 2323145"/>
              <a:gd name="connsiteX226" fmla="*/ 1512113 w 11269336"/>
              <a:gd name="connsiteY226" fmla="*/ 2188534 h 2323145"/>
              <a:gd name="connsiteX227" fmla="*/ 1498838 w 11269336"/>
              <a:gd name="connsiteY227" fmla="*/ 2189213 h 2323145"/>
              <a:gd name="connsiteX228" fmla="*/ 1494279 w 11269336"/>
              <a:gd name="connsiteY228" fmla="*/ 2183112 h 2323145"/>
              <a:gd name="connsiteX229" fmla="*/ 1473714 w 11269336"/>
              <a:gd name="connsiteY229" fmla="*/ 2179625 h 2323145"/>
              <a:gd name="connsiteX230" fmla="*/ 1449503 w 11269336"/>
              <a:gd name="connsiteY230" fmla="*/ 2182633 h 2323145"/>
              <a:gd name="connsiteX231" fmla="*/ 1266687 w 11269336"/>
              <a:gd name="connsiteY231" fmla="*/ 2212688 h 2323145"/>
              <a:gd name="connsiteX232" fmla="*/ 1239614 w 11269336"/>
              <a:gd name="connsiteY232" fmla="*/ 2209727 h 2323145"/>
              <a:gd name="connsiteX233" fmla="*/ 1202436 w 11269336"/>
              <a:gd name="connsiteY233" fmla="*/ 2209817 h 2323145"/>
              <a:gd name="connsiteX234" fmla="*/ 1136097 w 11269336"/>
              <a:gd name="connsiteY234" fmla="*/ 2205112 h 2323145"/>
              <a:gd name="connsiteX235" fmla="*/ 988232 w 11269336"/>
              <a:gd name="connsiteY235" fmla="*/ 2235635 h 2323145"/>
              <a:gd name="connsiteX236" fmla="*/ 981959 w 11269336"/>
              <a:gd name="connsiteY236" fmla="*/ 2231607 h 2323145"/>
              <a:gd name="connsiteX237" fmla="*/ 938600 w 11269336"/>
              <a:gd name="connsiteY237" fmla="*/ 2238113 h 2323145"/>
              <a:gd name="connsiteX238" fmla="*/ 791788 w 11269336"/>
              <a:gd name="connsiteY238" fmla="*/ 2293224 h 2323145"/>
              <a:gd name="connsiteX239" fmla="*/ 706914 w 11269336"/>
              <a:gd name="connsiteY239" fmla="*/ 2305046 h 2323145"/>
              <a:gd name="connsiteX240" fmla="*/ 675971 w 11269336"/>
              <a:gd name="connsiteY240" fmla="*/ 2304030 h 2323145"/>
              <a:gd name="connsiteX241" fmla="*/ 624180 w 11269336"/>
              <a:gd name="connsiteY241" fmla="*/ 2302650 h 2323145"/>
              <a:gd name="connsiteX242" fmla="*/ 583453 w 11269336"/>
              <a:gd name="connsiteY242" fmla="*/ 2288788 h 2323145"/>
              <a:gd name="connsiteX243" fmla="*/ 540946 w 11269336"/>
              <a:gd name="connsiteY243" fmla="*/ 2292721 h 2323145"/>
              <a:gd name="connsiteX244" fmla="*/ 533680 w 11269336"/>
              <a:gd name="connsiteY244" fmla="*/ 2310233 h 2323145"/>
              <a:gd name="connsiteX245" fmla="*/ 487366 w 11269336"/>
              <a:gd name="connsiteY245" fmla="*/ 2309053 h 2323145"/>
              <a:gd name="connsiteX246" fmla="*/ 416820 w 11269336"/>
              <a:gd name="connsiteY246" fmla="*/ 2305443 h 2323145"/>
              <a:gd name="connsiteX247" fmla="*/ 376805 w 11269336"/>
              <a:gd name="connsiteY247" fmla="*/ 2307647 h 2323145"/>
              <a:gd name="connsiteX248" fmla="*/ 266777 w 11269336"/>
              <a:gd name="connsiteY248" fmla="*/ 2309012 h 2323145"/>
              <a:gd name="connsiteX249" fmla="*/ 156013 w 11269336"/>
              <a:gd name="connsiteY249" fmla="*/ 2306832 h 2323145"/>
              <a:gd name="connsiteX250" fmla="*/ 87258 w 11269336"/>
              <a:gd name="connsiteY250" fmla="*/ 2285511 h 2323145"/>
              <a:gd name="connsiteX251" fmla="*/ 23798 w 11269336"/>
              <a:gd name="connsiteY251" fmla="*/ 2281822 h 2323145"/>
              <a:gd name="connsiteX252" fmla="*/ 0 w 11269336"/>
              <a:gd name="connsiteY252" fmla="*/ 2285369 h 2323145"/>
              <a:gd name="connsiteX253" fmla="*/ 0 w 11269336"/>
              <a:gd name="connsiteY25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67257 w 11269336"/>
              <a:gd name="connsiteY141" fmla="*/ 2196121 h 2323145"/>
              <a:gd name="connsiteX142" fmla="*/ 4405765 w 11269336"/>
              <a:gd name="connsiteY142" fmla="*/ 2199902 h 2323145"/>
              <a:gd name="connsiteX143" fmla="*/ 4401354 w 11269336"/>
              <a:gd name="connsiteY143" fmla="*/ 2194745 h 2323145"/>
              <a:gd name="connsiteX144" fmla="*/ 4366646 w 11269336"/>
              <a:gd name="connsiteY144" fmla="*/ 2198564 h 2323145"/>
              <a:gd name="connsiteX145" fmla="*/ 4354009 w 11269336"/>
              <a:gd name="connsiteY145" fmla="*/ 2204984 h 2323145"/>
              <a:gd name="connsiteX146" fmla="*/ 4348284 w 11269336"/>
              <a:gd name="connsiteY146" fmla="*/ 2205270 h 2323145"/>
              <a:gd name="connsiteX147" fmla="*/ 4333906 w 11269336"/>
              <a:gd name="connsiteY147" fmla="*/ 2205251 h 2323145"/>
              <a:gd name="connsiteX148" fmla="*/ 4308819 w 11269336"/>
              <a:gd name="connsiteY148" fmla="*/ 2203822 h 2323145"/>
              <a:gd name="connsiteX149" fmla="*/ 4301210 w 11269336"/>
              <a:gd name="connsiteY149" fmla="*/ 2204456 h 2323145"/>
              <a:gd name="connsiteX150" fmla="*/ 4283095 w 11269336"/>
              <a:gd name="connsiteY150" fmla="*/ 2198177 h 2323145"/>
              <a:gd name="connsiteX151" fmla="*/ 4250119 w 11269336"/>
              <a:gd name="connsiteY151" fmla="*/ 2196342 h 2323145"/>
              <a:gd name="connsiteX152" fmla="*/ 4189203 w 11269336"/>
              <a:gd name="connsiteY152" fmla="*/ 2178994 h 2323145"/>
              <a:gd name="connsiteX153" fmla="*/ 4154035 w 11269336"/>
              <a:gd name="connsiteY153" fmla="*/ 2171950 h 2323145"/>
              <a:gd name="connsiteX154" fmla="*/ 4129569 w 11269336"/>
              <a:gd name="connsiteY154" fmla="*/ 2163850 h 2323145"/>
              <a:gd name="connsiteX155" fmla="*/ 4061250 w 11269336"/>
              <a:gd name="connsiteY155" fmla="*/ 2159236 h 2323145"/>
              <a:gd name="connsiteX156" fmla="*/ 3945480 w 11269336"/>
              <a:gd name="connsiteY156" fmla="*/ 2158279 h 2323145"/>
              <a:gd name="connsiteX157" fmla="*/ 3921468 w 11269336"/>
              <a:gd name="connsiteY157" fmla="*/ 2156588 h 2323145"/>
              <a:gd name="connsiteX158" fmla="*/ 3903348 w 11269336"/>
              <a:gd name="connsiteY158" fmla="*/ 2149220 h 2323145"/>
              <a:gd name="connsiteX159" fmla="*/ 3901342 w 11269336"/>
              <a:gd name="connsiteY159" fmla="*/ 2142355 h 2323145"/>
              <a:gd name="connsiteX160" fmla="*/ 3888539 w 11269336"/>
              <a:gd name="connsiteY160" fmla="*/ 2140476 h 2323145"/>
              <a:gd name="connsiteX161" fmla="*/ 3885662 w 11269336"/>
              <a:gd name="connsiteY161" fmla="*/ 2138740 h 2323145"/>
              <a:gd name="connsiteX162" fmla="*/ 3868627 w 11269336"/>
              <a:gd name="connsiteY162" fmla="*/ 2130023 h 2323145"/>
              <a:gd name="connsiteX163" fmla="*/ 3819177 w 11269336"/>
              <a:gd name="connsiteY163" fmla="*/ 2142111 h 2323145"/>
              <a:gd name="connsiteX164" fmla="*/ 3769100 w 11269336"/>
              <a:gd name="connsiteY164" fmla="*/ 2131731 h 2323145"/>
              <a:gd name="connsiteX165" fmla="*/ 3562752 w 11269336"/>
              <a:gd name="connsiteY165" fmla="*/ 2131785 h 2323145"/>
              <a:gd name="connsiteX166" fmla="*/ 3541402 w 11269336"/>
              <a:gd name="connsiteY166" fmla="*/ 2106821 h 2323145"/>
              <a:gd name="connsiteX167" fmla="*/ 3365341 w 11269336"/>
              <a:gd name="connsiteY167" fmla="*/ 2077638 h 2323145"/>
              <a:gd name="connsiteX168" fmla="*/ 3170922 w 11269336"/>
              <a:gd name="connsiteY168" fmla="*/ 2115957 h 2323145"/>
              <a:gd name="connsiteX169" fmla="*/ 3156256 w 11269336"/>
              <a:gd name="connsiteY169" fmla="*/ 2124773 h 2323145"/>
              <a:gd name="connsiteX170" fmla="*/ 3140298 w 11269336"/>
              <a:gd name="connsiteY170" fmla="*/ 2129182 h 2323145"/>
              <a:gd name="connsiteX171" fmla="*/ 3138514 w 11269336"/>
              <a:gd name="connsiteY171" fmla="*/ 2128069 h 2323145"/>
              <a:gd name="connsiteX172" fmla="*/ 3120467 w 11269336"/>
              <a:gd name="connsiteY172" fmla="*/ 2128281 h 2323145"/>
              <a:gd name="connsiteX173" fmla="*/ 3116175 w 11269336"/>
              <a:gd name="connsiteY173" fmla="*/ 2131633 h 2323145"/>
              <a:gd name="connsiteX174" fmla="*/ 3103685 w 11269336"/>
              <a:gd name="connsiteY174" fmla="*/ 2132814 h 2323145"/>
              <a:gd name="connsiteX175" fmla="*/ 3078794 w 11269336"/>
              <a:gd name="connsiteY175" fmla="*/ 2137935 h 2323145"/>
              <a:gd name="connsiteX176" fmla="*/ 3074407 w 11269336"/>
              <a:gd name="connsiteY176" fmla="*/ 2136274 h 2323145"/>
              <a:gd name="connsiteX177" fmla="*/ 3037285 w 11269336"/>
              <a:gd name="connsiteY177" fmla="*/ 2139919 h 2323145"/>
              <a:gd name="connsiteX178" fmla="*/ 3036901 w 11269336"/>
              <a:gd name="connsiteY178" fmla="*/ 2138726 h 2323145"/>
              <a:gd name="connsiteX179" fmla="*/ 3026996 w 11269336"/>
              <a:gd name="connsiteY179" fmla="*/ 2134322 h 2323145"/>
              <a:gd name="connsiteX180" fmla="*/ 3007772 w 11269336"/>
              <a:gd name="connsiteY180" fmla="*/ 2128742 h 2323145"/>
              <a:gd name="connsiteX181" fmla="*/ 2965030 w 11269336"/>
              <a:gd name="connsiteY181" fmla="*/ 2100494 h 2323145"/>
              <a:gd name="connsiteX182" fmla="*/ 2926342 w 11269336"/>
              <a:gd name="connsiteY182" fmla="*/ 2104155 h 2323145"/>
              <a:gd name="connsiteX183" fmla="*/ 2918608 w 11269336"/>
              <a:gd name="connsiteY183" fmla="*/ 2104215 h 2323145"/>
              <a:gd name="connsiteX184" fmla="*/ 2918475 w 11269336"/>
              <a:gd name="connsiteY184" fmla="*/ 2103937 h 2323145"/>
              <a:gd name="connsiteX185" fmla="*/ 2910360 w 11269336"/>
              <a:gd name="connsiteY185" fmla="*/ 2103444 h 2323145"/>
              <a:gd name="connsiteX186" fmla="*/ 2904507 w 11269336"/>
              <a:gd name="connsiteY186" fmla="*/ 2104326 h 2323145"/>
              <a:gd name="connsiteX187" fmla="*/ 2889503 w 11269336"/>
              <a:gd name="connsiteY187" fmla="*/ 2104443 h 2323145"/>
              <a:gd name="connsiteX188" fmla="*/ 2884480 w 11269336"/>
              <a:gd name="connsiteY188" fmla="*/ 2102626 h 2323145"/>
              <a:gd name="connsiteX189" fmla="*/ 2882689 w 11269336"/>
              <a:gd name="connsiteY189" fmla="*/ 2099228 h 2323145"/>
              <a:gd name="connsiteX190" fmla="*/ 2881291 w 11269336"/>
              <a:gd name="connsiteY190" fmla="*/ 2099618 h 2323145"/>
              <a:gd name="connsiteX191" fmla="*/ 2853979 w 11269336"/>
              <a:gd name="connsiteY191" fmla="*/ 2090388 h 2323145"/>
              <a:gd name="connsiteX192" fmla="*/ 2791790 w 11269336"/>
              <a:gd name="connsiteY192" fmla="*/ 2080332 h 2323145"/>
              <a:gd name="connsiteX193" fmla="*/ 2755844 w 11269336"/>
              <a:gd name="connsiteY193" fmla="*/ 2078874 h 2323145"/>
              <a:gd name="connsiteX194" fmla="*/ 2657742 w 11269336"/>
              <a:gd name="connsiteY194" fmla="*/ 2070179 h 2323145"/>
              <a:gd name="connsiteX195" fmla="*/ 2559549 w 11269336"/>
              <a:gd name="connsiteY195" fmla="*/ 2057873 h 2323145"/>
              <a:gd name="connsiteX196" fmla="*/ 2512054 w 11269336"/>
              <a:gd name="connsiteY196" fmla="*/ 2031671 h 2323145"/>
              <a:gd name="connsiteX197" fmla="*/ 2506437 w 11269336"/>
              <a:gd name="connsiteY197" fmla="*/ 2030918 h 2323145"/>
              <a:gd name="connsiteX198" fmla="*/ 2491752 w 11269336"/>
              <a:gd name="connsiteY198" fmla="*/ 2033906 h 2323145"/>
              <a:gd name="connsiteX199" fmla="*/ 2486338 w 11269336"/>
              <a:gd name="connsiteY199" fmla="*/ 2035862 h 2323145"/>
              <a:gd name="connsiteX200" fmla="*/ 2478186 w 11269336"/>
              <a:gd name="connsiteY200" fmla="*/ 2036953 h 2323145"/>
              <a:gd name="connsiteX201" fmla="*/ 2477950 w 11269336"/>
              <a:gd name="connsiteY201" fmla="*/ 2036715 h 2323145"/>
              <a:gd name="connsiteX202" fmla="*/ 2470381 w 11269336"/>
              <a:gd name="connsiteY202" fmla="*/ 2038256 h 2323145"/>
              <a:gd name="connsiteX203" fmla="*/ 2433781 w 11269336"/>
              <a:gd name="connsiteY203" fmla="*/ 2049140 h 2323145"/>
              <a:gd name="connsiteX204" fmla="*/ 2381172 w 11269336"/>
              <a:gd name="connsiteY204" fmla="*/ 2030645 h 2323145"/>
              <a:gd name="connsiteX205" fmla="*/ 2360198 w 11269336"/>
              <a:gd name="connsiteY205" fmla="*/ 2029059 h 2323145"/>
              <a:gd name="connsiteX206" fmla="*/ 2348815 w 11269336"/>
              <a:gd name="connsiteY206" fmla="*/ 2026798 h 2323145"/>
              <a:gd name="connsiteX207" fmla="*/ 2347988 w 11269336"/>
              <a:gd name="connsiteY207" fmla="*/ 2025745 h 2323145"/>
              <a:gd name="connsiteX208" fmla="*/ 2312920 w 11269336"/>
              <a:gd name="connsiteY208" fmla="*/ 2036311 h 2323145"/>
              <a:gd name="connsiteX209" fmla="*/ 2307986 w 11269336"/>
              <a:gd name="connsiteY209" fmla="*/ 2035583 h 2323145"/>
              <a:gd name="connsiteX210" fmla="*/ 2285481 w 11269336"/>
              <a:gd name="connsiteY210" fmla="*/ 2045197 h 2323145"/>
              <a:gd name="connsiteX211" fmla="*/ 2273666 w 11269336"/>
              <a:gd name="connsiteY211" fmla="*/ 2048710 h 2323145"/>
              <a:gd name="connsiteX212" fmla="*/ 2270719 w 11269336"/>
              <a:gd name="connsiteY212" fmla="*/ 2052702 h 2323145"/>
              <a:gd name="connsiteX213" fmla="*/ 2253080 w 11269336"/>
              <a:gd name="connsiteY213" fmla="*/ 2056363 h 2323145"/>
              <a:gd name="connsiteX214" fmla="*/ 2250906 w 11269336"/>
              <a:gd name="connsiteY214" fmla="*/ 2055654 h 2323145"/>
              <a:gd name="connsiteX215" fmla="*/ 2236905 w 11269336"/>
              <a:gd name="connsiteY215" fmla="*/ 2062882 h 2323145"/>
              <a:gd name="connsiteX216" fmla="*/ 2225830 w 11269336"/>
              <a:gd name="connsiteY216" fmla="*/ 2074027 h 2323145"/>
              <a:gd name="connsiteX217" fmla="*/ 2073776 w 11269336"/>
              <a:gd name="connsiteY217" fmla="*/ 2089244 h 2323145"/>
              <a:gd name="connsiteX218" fmla="*/ 1948256 w 11269336"/>
              <a:gd name="connsiteY218" fmla="*/ 2146616 h 2323145"/>
              <a:gd name="connsiteX219" fmla="*/ 1865582 w 11269336"/>
              <a:gd name="connsiteY219" fmla="*/ 2153738 h 2323145"/>
              <a:gd name="connsiteX220" fmla="*/ 1835210 w 11269336"/>
              <a:gd name="connsiteY220" fmla="*/ 2134244 h 2323145"/>
              <a:gd name="connsiteX221" fmla="*/ 1632661 w 11269336"/>
              <a:gd name="connsiteY221" fmla="*/ 2173882 h 2323145"/>
              <a:gd name="connsiteX222" fmla="*/ 1579590 w 11269336"/>
              <a:gd name="connsiteY222" fmla="*/ 2173680 h 2323145"/>
              <a:gd name="connsiteX223" fmla="*/ 1535601 w 11269336"/>
              <a:gd name="connsiteY223" fmla="*/ 2194590 h 2323145"/>
              <a:gd name="connsiteX224" fmla="*/ 1515594 w 11269336"/>
              <a:gd name="connsiteY224" fmla="*/ 2189622 h 2323145"/>
              <a:gd name="connsiteX225" fmla="*/ 1512113 w 11269336"/>
              <a:gd name="connsiteY225" fmla="*/ 2188534 h 2323145"/>
              <a:gd name="connsiteX226" fmla="*/ 1498838 w 11269336"/>
              <a:gd name="connsiteY226" fmla="*/ 2189213 h 2323145"/>
              <a:gd name="connsiteX227" fmla="*/ 1494279 w 11269336"/>
              <a:gd name="connsiteY227" fmla="*/ 2183112 h 2323145"/>
              <a:gd name="connsiteX228" fmla="*/ 1473714 w 11269336"/>
              <a:gd name="connsiteY228" fmla="*/ 2179625 h 2323145"/>
              <a:gd name="connsiteX229" fmla="*/ 1449503 w 11269336"/>
              <a:gd name="connsiteY229" fmla="*/ 2182633 h 2323145"/>
              <a:gd name="connsiteX230" fmla="*/ 1266687 w 11269336"/>
              <a:gd name="connsiteY230" fmla="*/ 2212688 h 2323145"/>
              <a:gd name="connsiteX231" fmla="*/ 1239614 w 11269336"/>
              <a:gd name="connsiteY231" fmla="*/ 2209727 h 2323145"/>
              <a:gd name="connsiteX232" fmla="*/ 1202436 w 11269336"/>
              <a:gd name="connsiteY232" fmla="*/ 2209817 h 2323145"/>
              <a:gd name="connsiteX233" fmla="*/ 1136097 w 11269336"/>
              <a:gd name="connsiteY233" fmla="*/ 2205112 h 2323145"/>
              <a:gd name="connsiteX234" fmla="*/ 988232 w 11269336"/>
              <a:gd name="connsiteY234" fmla="*/ 2235635 h 2323145"/>
              <a:gd name="connsiteX235" fmla="*/ 981959 w 11269336"/>
              <a:gd name="connsiteY235" fmla="*/ 2231607 h 2323145"/>
              <a:gd name="connsiteX236" fmla="*/ 938600 w 11269336"/>
              <a:gd name="connsiteY236" fmla="*/ 2238113 h 2323145"/>
              <a:gd name="connsiteX237" fmla="*/ 791788 w 11269336"/>
              <a:gd name="connsiteY237" fmla="*/ 2293224 h 2323145"/>
              <a:gd name="connsiteX238" fmla="*/ 706914 w 11269336"/>
              <a:gd name="connsiteY238" fmla="*/ 2305046 h 2323145"/>
              <a:gd name="connsiteX239" fmla="*/ 675971 w 11269336"/>
              <a:gd name="connsiteY239" fmla="*/ 2304030 h 2323145"/>
              <a:gd name="connsiteX240" fmla="*/ 624180 w 11269336"/>
              <a:gd name="connsiteY240" fmla="*/ 2302650 h 2323145"/>
              <a:gd name="connsiteX241" fmla="*/ 583453 w 11269336"/>
              <a:gd name="connsiteY241" fmla="*/ 2288788 h 2323145"/>
              <a:gd name="connsiteX242" fmla="*/ 540946 w 11269336"/>
              <a:gd name="connsiteY242" fmla="*/ 2292721 h 2323145"/>
              <a:gd name="connsiteX243" fmla="*/ 533680 w 11269336"/>
              <a:gd name="connsiteY243" fmla="*/ 2310233 h 2323145"/>
              <a:gd name="connsiteX244" fmla="*/ 487366 w 11269336"/>
              <a:gd name="connsiteY244" fmla="*/ 2309053 h 2323145"/>
              <a:gd name="connsiteX245" fmla="*/ 416820 w 11269336"/>
              <a:gd name="connsiteY245" fmla="*/ 2305443 h 2323145"/>
              <a:gd name="connsiteX246" fmla="*/ 376805 w 11269336"/>
              <a:gd name="connsiteY246" fmla="*/ 2307647 h 2323145"/>
              <a:gd name="connsiteX247" fmla="*/ 266777 w 11269336"/>
              <a:gd name="connsiteY247" fmla="*/ 2309012 h 2323145"/>
              <a:gd name="connsiteX248" fmla="*/ 156013 w 11269336"/>
              <a:gd name="connsiteY248" fmla="*/ 2306832 h 2323145"/>
              <a:gd name="connsiteX249" fmla="*/ 87258 w 11269336"/>
              <a:gd name="connsiteY249" fmla="*/ 2285511 h 2323145"/>
              <a:gd name="connsiteX250" fmla="*/ 23798 w 11269336"/>
              <a:gd name="connsiteY250" fmla="*/ 2281822 h 2323145"/>
              <a:gd name="connsiteX251" fmla="*/ 0 w 11269336"/>
              <a:gd name="connsiteY251" fmla="*/ 2285369 h 2323145"/>
              <a:gd name="connsiteX252" fmla="*/ 0 w 11269336"/>
              <a:gd name="connsiteY25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05765 w 11269336"/>
              <a:gd name="connsiteY141" fmla="*/ 2199902 h 2323145"/>
              <a:gd name="connsiteX142" fmla="*/ 4401354 w 11269336"/>
              <a:gd name="connsiteY142" fmla="*/ 2194745 h 2323145"/>
              <a:gd name="connsiteX143" fmla="*/ 4366646 w 11269336"/>
              <a:gd name="connsiteY143" fmla="*/ 2198564 h 2323145"/>
              <a:gd name="connsiteX144" fmla="*/ 4354009 w 11269336"/>
              <a:gd name="connsiteY144" fmla="*/ 2204984 h 2323145"/>
              <a:gd name="connsiteX145" fmla="*/ 4348284 w 11269336"/>
              <a:gd name="connsiteY145" fmla="*/ 2205270 h 2323145"/>
              <a:gd name="connsiteX146" fmla="*/ 4333906 w 11269336"/>
              <a:gd name="connsiteY146" fmla="*/ 2205251 h 2323145"/>
              <a:gd name="connsiteX147" fmla="*/ 4308819 w 11269336"/>
              <a:gd name="connsiteY147" fmla="*/ 2203822 h 2323145"/>
              <a:gd name="connsiteX148" fmla="*/ 4301210 w 11269336"/>
              <a:gd name="connsiteY148" fmla="*/ 2204456 h 2323145"/>
              <a:gd name="connsiteX149" fmla="*/ 4283095 w 11269336"/>
              <a:gd name="connsiteY149" fmla="*/ 2198177 h 2323145"/>
              <a:gd name="connsiteX150" fmla="*/ 4250119 w 11269336"/>
              <a:gd name="connsiteY150" fmla="*/ 2196342 h 2323145"/>
              <a:gd name="connsiteX151" fmla="*/ 4189203 w 11269336"/>
              <a:gd name="connsiteY151" fmla="*/ 2178994 h 2323145"/>
              <a:gd name="connsiteX152" fmla="*/ 4154035 w 11269336"/>
              <a:gd name="connsiteY152" fmla="*/ 2171950 h 2323145"/>
              <a:gd name="connsiteX153" fmla="*/ 4129569 w 11269336"/>
              <a:gd name="connsiteY153" fmla="*/ 2163850 h 2323145"/>
              <a:gd name="connsiteX154" fmla="*/ 4061250 w 11269336"/>
              <a:gd name="connsiteY154" fmla="*/ 2159236 h 2323145"/>
              <a:gd name="connsiteX155" fmla="*/ 3945480 w 11269336"/>
              <a:gd name="connsiteY155" fmla="*/ 2158279 h 2323145"/>
              <a:gd name="connsiteX156" fmla="*/ 3921468 w 11269336"/>
              <a:gd name="connsiteY156" fmla="*/ 2156588 h 2323145"/>
              <a:gd name="connsiteX157" fmla="*/ 3903348 w 11269336"/>
              <a:gd name="connsiteY157" fmla="*/ 2149220 h 2323145"/>
              <a:gd name="connsiteX158" fmla="*/ 3901342 w 11269336"/>
              <a:gd name="connsiteY158" fmla="*/ 2142355 h 2323145"/>
              <a:gd name="connsiteX159" fmla="*/ 3888539 w 11269336"/>
              <a:gd name="connsiteY159" fmla="*/ 2140476 h 2323145"/>
              <a:gd name="connsiteX160" fmla="*/ 3885662 w 11269336"/>
              <a:gd name="connsiteY160" fmla="*/ 2138740 h 2323145"/>
              <a:gd name="connsiteX161" fmla="*/ 3868627 w 11269336"/>
              <a:gd name="connsiteY161" fmla="*/ 2130023 h 2323145"/>
              <a:gd name="connsiteX162" fmla="*/ 3819177 w 11269336"/>
              <a:gd name="connsiteY162" fmla="*/ 2142111 h 2323145"/>
              <a:gd name="connsiteX163" fmla="*/ 3769100 w 11269336"/>
              <a:gd name="connsiteY163" fmla="*/ 2131731 h 2323145"/>
              <a:gd name="connsiteX164" fmla="*/ 3562752 w 11269336"/>
              <a:gd name="connsiteY164" fmla="*/ 2131785 h 2323145"/>
              <a:gd name="connsiteX165" fmla="*/ 3541402 w 11269336"/>
              <a:gd name="connsiteY165" fmla="*/ 2106821 h 2323145"/>
              <a:gd name="connsiteX166" fmla="*/ 3365341 w 11269336"/>
              <a:gd name="connsiteY166" fmla="*/ 2077638 h 2323145"/>
              <a:gd name="connsiteX167" fmla="*/ 3170922 w 11269336"/>
              <a:gd name="connsiteY167" fmla="*/ 2115957 h 2323145"/>
              <a:gd name="connsiteX168" fmla="*/ 3156256 w 11269336"/>
              <a:gd name="connsiteY168" fmla="*/ 2124773 h 2323145"/>
              <a:gd name="connsiteX169" fmla="*/ 3140298 w 11269336"/>
              <a:gd name="connsiteY169" fmla="*/ 2129182 h 2323145"/>
              <a:gd name="connsiteX170" fmla="*/ 3138514 w 11269336"/>
              <a:gd name="connsiteY170" fmla="*/ 2128069 h 2323145"/>
              <a:gd name="connsiteX171" fmla="*/ 3120467 w 11269336"/>
              <a:gd name="connsiteY171" fmla="*/ 2128281 h 2323145"/>
              <a:gd name="connsiteX172" fmla="*/ 3116175 w 11269336"/>
              <a:gd name="connsiteY172" fmla="*/ 2131633 h 2323145"/>
              <a:gd name="connsiteX173" fmla="*/ 3103685 w 11269336"/>
              <a:gd name="connsiteY173" fmla="*/ 2132814 h 2323145"/>
              <a:gd name="connsiteX174" fmla="*/ 3078794 w 11269336"/>
              <a:gd name="connsiteY174" fmla="*/ 2137935 h 2323145"/>
              <a:gd name="connsiteX175" fmla="*/ 3074407 w 11269336"/>
              <a:gd name="connsiteY175" fmla="*/ 2136274 h 2323145"/>
              <a:gd name="connsiteX176" fmla="*/ 3037285 w 11269336"/>
              <a:gd name="connsiteY176" fmla="*/ 2139919 h 2323145"/>
              <a:gd name="connsiteX177" fmla="*/ 3036901 w 11269336"/>
              <a:gd name="connsiteY177" fmla="*/ 2138726 h 2323145"/>
              <a:gd name="connsiteX178" fmla="*/ 3026996 w 11269336"/>
              <a:gd name="connsiteY178" fmla="*/ 2134322 h 2323145"/>
              <a:gd name="connsiteX179" fmla="*/ 3007772 w 11269336"/>
              <a:gd name="connsiteY179" fmla="*/ 2128742 h 2323145"/>
              <a:gd name="connsiteX180" fmla="*/ 2965030 w 11269336"/>
              <a:gd name="connsiteY180" fmla="*/ 2100494 h 2323145"/>
              <a:gd name="connsiteX181" fmla="*/ 2926342 w 11269336"/>
              <a:gd name="connsiteY181" fmla="*/ 2104155 h 2323145"/>
              <a:gd name="connsiteX182" fmla="*/ 2918608 w 11269336"/>
              <a:gd name="connsiteY182" fmla="*/ 2104215 h 2323145"/>
              <a:gd name="connsiteX183" fmla="*/ 2918475 w 11269336"/>
              <a:gd name="connsiteY183" fmla="*/ 2103937 h 2323145"/>
              <a:gd name="connsiteX184" fmla="*/ 2910360 w 11269336"/>
              <a:gd name="connsiteY184" fmla="*/ 2103444 h 2323145"/>
              <a:gd name="connsiteX185" fmla="*/ 2904507 w 11269336"/>
              <a:gd name="connsiteY185" fmla="*/ 2104326 h 2323145"/>
              <a:gd name="connsiteX186" fmla="*/ 2889503 w 11269336"/>
              <a:gd name="connsiteY186" fmla="*/ 2104443 h 2323145"/>
              <a:gd name="connsiteX187" fmla="*/ 2884480 w 11269336"/>
              <a:gd name="connsiteY187" fmla="*/ 2102626 h 2323145"/>
              <a:gd name="connsiteX188" fmla="*/ 2882689 w 11269336"/>
              <a:gd name="connsiteY188" fmla="*/ 2099228 h 2323145"/>
              <a:gd name="connsiteX189" fmla="*/ 2881291 w 11269336"/>
              <a:gd name="connsiteY189" fmla="*/ 2099618 h 2323145"/>
              <a:gd name="connsiteX190" fmla="*/ 2853979 w 11269336"/>
              <a:gd name="connsiteY190" fmla="*/ 2090388 h 2323145"/>
              <a:gd name="connsiteX191" fmla="*/ 2791790 w 11269336"/>
              <a:gd name="connsiteY191" fmla="*/ 2080332 h 2323145"/>
              <a:gd name="connsiteX192" fmla="*/ 2755844 w 11269336"/>
              <a:gd name="connsiteY192" fmla="*/ 2078874 h 2323145"/>
              <a:gd name="connsiteX193" fmla="*/ 2657742 w 11269336"/>
              <a:gd name="connsiteY193" fmla="*/ 2070179 h 2323145"/>
              <a:gd name="connsiteX194" fmla="*/ 2559549 w 11269336"/>
              <a:gd name="connsiteY194" fmla="*/ 2057873 h 2323145"/>
              <a:gd name="connsiteX195" fmla="*/ 2512054 w 11269336"/>
              <a:gd name="connsiteY195" fmla="*/ 2031671 h 2323145"/>
              <a:gd name="connsiteX196" fmla="*/ 2506437 w 11269336"/>
              <a:gd name="connsiteY196" fmla="*/ 2030918 h 2323145"/>
              <a:gd name="connsiteX197" fmla="*/ 2491752 w 11269336"/>
              <a:gd name="connsiteY197" fmla="*/ 2033906 h 2323145"/>
              <a:gd name="connsiteX198" fmla="*/ 2486338 w 11269336"/>
              <a:gd name="connsiteY198" fmla="*/ 2035862 h 2323145"/>
              <a:gd name="connsiteX199" fmla="*/ 2478186 w 11269336"/>
              <a:gd name="connsiteY199" fmla="*/ 2036953 h 2323145"/>
              <a:gd name="connsiteX200" fmla="*/ 2477950 w 11269336"/>
              <a:gd name="connsiteY200" fmla="*/ 2036715 h 2323145"/>
              <a:gd name="connsiteX201" fmla="*/ 2470381 w 11269336"/>
              <a:gd name="connsiteY201" fmla="*/ 2038256 h 2323145"/>
              <a:gd name="connsiteX202" fmla="*/ 2433781 w 11269336"/>
              <a:gd name="connsiteY202" fmla="*/ 2049140 h 2323145"/>
              <a:gd name="connsiteX203" fmla="*/ 2381172 w 11269336"/>
              <a:gd name="connsiteY203" fmla="*/ 2030645 h 2323145"/>
              <a:gd name="connsiteX204" fmla="*/ 2360198 w 11269336"/>
              <a:gd name="connsiteY204" fmla="*/ 2029059 h 2323145"/>
              <a:gd name="connsiteX205" fmla="*/ 2348815 w 11269336"/>
              <a:gd name="connsiteY205" fmla="*/ 2026798 h 2323145"/>
              <a:gd name="connsiteX206" fmla="*/ 2347988 w 11269336"/>
              <a:gd name="connsiteY206" fmla="*/ 2025745 h 2323145"/>
              <a:gd name="connsiteX207" fmla="*/ 2312920 w 11269336"/>
              <a:gd name="connsiteY207" fmla="*/ 2036311 h 2323145"/>
              <a:gd name="connsiteX208" fmla="*/ 2307986 w 11269336"/>
              <a:gd name="connsiteY208" fmla="*/ 2035583 h 2323145"/>
              <a:gd name="connsiteX209" fmla="*/ 2285481 w 11269336"/>
              <a:gd name="connsiteY209" fmla="*/ 2045197 h 2323145"/>
              <a:gd name="connsiteX210" fmla="*/ 2273666 w 11269336"/>
              <a:gd name="connsiteY210" fmla="*/ 2048710 h 2323145"/>
              <a:gd name="connsiteX211" fmla="*/ 2270719 w 11269336"/>
              <a:gd name="connsiteY211" fmla="*/ 2052702 h 2323145"/>
              <a:gd name="connsiteX212" fmla="*/ 2253080 w 11269336"/>
              <a:gd name="connsiteY212" fmla="*/ 2056363 h 2323145"/>
              <a:gd name="connsiteX213" fmla="*/ 2250906 w 11269336"/>
              <a:gd name="connsiteY213" fmla="*/ 2055654 h 2323145"/>
              <a:gd name="connsiteX214" fmla="*/ 2236905 w 11269336"/>
              <a:gd name="connsiteY214" fmla="*/ 2062882 h 2323145"/>
              <a:gd name="connsiteX215" fmla="*/ 2225830 w 11269336"/>
              <a:gd name="connsiteY215" fmla="*/ 2074027 h 2323145"/>
              <a:gd name="connsiteX216" fmla="*/ 2073776 w 11269336"/>
              <a:gd name="connsiteY216" fmla="*/ 2089244 h 2323145"/>
              <a:gd name="connsiteX217" fmla="*/ 1948256 w 11269336"/>
              <a:gd name="connsiteY217" fmla="*/ 2146616 h 2323145"/>
              <a:gd name="connsiteX218" fmla="*/ 1865582 w 11269336"/>
              <a:gd name="connsiteY218" fmla="*/ 2153738 h 2323145"/>
              <a:gd name="connsiteX219" fmla="*/ 1835210 w 11269336"/>
              <a:gd name="connsiteY219" fmla="*/ 2134244 h 2323145"/>
              <a:gd name="connsiteX220" fmla="*/ 1632661 w 11269336"/>
              <a:gd name="connsiteY220" fmla="*/ 2173882 h 2323145"/>
              <a:gd name="connsiteX221" fmla="*/ 1579590 w 11269336"/>
              <a:gd name="connsiteY221" fmla="*/ 2173680 h 2323145"/>
              <a:gd name="connsiteX222" fmla="*/ 1535601 w 11269336"/>
              <a:gd name="connsiteY222" fmla="*/ 2194590 h 2323145"/>
              <a:gd name="connsiteX223" fmla="*/ 1515594 w 11269336"/>
              <a:gd name="connsiteY223" fmla="*/ 2189622 h 2323145"/>
              <a:gd name="connsiteX224" fmla="*/ 1512113 w 11269336"/>
              <a:gd name="connsiteY224" fmla="*/ 2188534 h 2323145"/>
              <a:gd name="connsiteX225" fmla="*/ 1498838 w 11269336"/>
              <a:gd name="connsiteY225" fmla="*/ 2189213 h 2323145"/>
              <a:gd name="connsiteX226" fmla="*/ 1494279 w 11269336"/>
              <a:gd name="connsiteY226" fmla="*/ 2183112 h 2323145"/>
              <a:gd name="connsiteX227" fmla="*/ 1473714 w 11269336"/>
              <a:gd name="connsiteY227" fmla="*/ 2179625 h 2323145"/>
              <a:gd name="connsiteX228" fmla="*/ 1449503 w 11269336"/>
              <a:gd name="connsiteY228" fmla="*/ 2182633 h 2323145"/>
              <a:gd name="connsiteX229" fmla="*/ 1266687 w 11269336"/>
              <a:gd name="connsiteY229" fmla="*/ 2212688 h 2323145"/>
              <a:gd name="connsiteX230" fmla="*/ 1239614 w 11269336"/>
              <a:gd name="connsiteY230" fmla="*/ 2209727 h 2323145"/>
              <a:gd name="connsiteX231" fmla="*/ 1202436 w 11269336"/>
              <a:gd name="connsiteY231" fmla="*/ 2209817 h 2323145"/>
              <a:gd name="connsiteX232" fmla="*/ 1136097 w 11269336"/>
              <a:gd name="connsiteY232" fmla="*/ 2205112 h 2323145"/>
              <a:gd name="connsiteX233" fmla="*/ 988232 w 11269336"/>
              <a:gd name="connsiteY233" fmla="*/ 2235635 h 2323145"/>
              <a:gd name="connsiteX234" fmla="*/ 981959 w 11269336"/>
              <a:gd name="connsiteY234" fmla="*/ 2231607 h 2323145"/>
              <a:gd name="connsiteX235" fmla="*/ 938600 w 11269336"/>
              <a:gd name="connsiteY235" fmla="*/ 2238113 h 2323145"/>
              <a:gd name="connsiteX236" fmla="*/ 791788 w 11269336"/>
              <a:gd name="connsiteY236" fmla="*/ 2293224 h 2323145"/>
              <a:gd name="connsiteX237" fmla="*/ 706914 w 11269336"/>
              <a:gd name="connsiteY237" fmla="*/ 2305046 h 2323145"/>
              <a:gd name="connsiteX238" fmla="*/ 675971 w 11269336"/>
              <a:gd name="connsiteY238" fmla="*/ 2304030 h 2323145"/>
              <a:gd name="connsiteX239" fmla="*/ 624180 w 11269336"/>
              <a:gd name="connsiteY239" fmla="*/ 2302650 h 2323145"/>
              <a:gd name="connsiteX240" fmla="*/ 583453 w 11269336"/>
              <a:gd name="connsiteY240" fmla="*/ 2288788 h 2323145"/>
              <a:gd name="connsiteX241" fmla="*/ 540946 w 11269336"/>
              <a:gd name="connsiteY241" fmla="*/ 2292721 h 2323145"/>
              <a:gd name="connsiteX242" fmla="*/ 533680 w 11269336"/>
              <a:gd name="connsiteY242" fmla="*/ 2310233 h 2323145"/>
              <a:gd name="connsiteX243" fmla="*/ 487366 w 11269336"/>
              <a:gd name="connsiteY243" fmla="*/ 2309053 h 2323145"/>
              <a:gd name="connsiteX244" fmla="*/ 416820 w 11269336"/>
              <a:gd name="connsiteY244" fmla="*/ 2305443 h 2323145"/>
              <a:gd name="connsiteX245" fmla="*/ 376805 w 11269336"/>
              <a:gd name="connsiteY245" fmla="*/ 2307647 h 2323145"/>
              <a:gd name="connsiteX246" fmla="*/ 266777 w 11269336"/>
              <a:gd name="connsiteY246" fmla="*/ 2309012 h 2323145"/>
              <a:gd name="connsiteX247" fmla="*/ 156013 w 11269336"/>
              <a:gd name="connsiteY247" fmla="*/ 2306832 h 2323145"/>
              <a:gd name="connsiteX248" fmla="*/ 87258 w 11269336"/>
              <a:gd name="connsiteY248" fmla="*/ 2285511 h 2323145"/>
              <a:gd name="connsiteX249" fmla="*/ 23798 w 11269336"/>
              <a:gd name="connsiteY249" fmla="*/ 2281822 h 2323145"/>
              <a:gd name="connsiteX250" fmla="*/ 0 w 11269336"/>
              <a:gd name="connsiteY250" fmla="*/ 2285369 h 2323145"/>
              <a:gd name="connsiteX251" fmla="*/ 0 w 11269336"/>
              <a:gd name="connsiteY251" fmla="*/ 0 h 232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11269336" h="2323145">
                <a:moveTo>
                  <a:pt x="0" y="0"/>
                </a:moveTo>
                <a:lnTo>
                  <a:pt x="11269336" y="0"/>
                </a:lnTo>
                <a:lnTo>
                  <a:pt x="11268645" y="511"/>
                </a:lnTo>
                <a:cubicBezTo>
                  <a:pt x="11257520" y="14091"/>
                  <a:pt x="11248967" y="32073"/>
                  <a:pt x="11230739" y="37096"/>
                </a:cubicBezTo>
                <a:cubicBezTo>
                  <a:pt x="11194283" y="47141"/>
                  <a:pt x="11124351" y="55013"/>
                  <a:pt x="11082485" y="78590"/>
                </a:cubicBezTo>
                <a:cubicBezTo>
                  <a:pt x="11064655" y="69818"/>
                  <a:pt x="11049588" y="97621"/>
                  <a:pt x="11031776" y="79197"/>
                </a:cubicBezTo>
                <a:cubicBezTo>
                  <a:pt x="11016683" y="85023"/>
                  <a:pt x="11009945" y="92832"/>
                  <a:pt x="10995894" y="83459"/>
                </a:cubicBezTo>
                <a:cubicBezTo>
                  <a:pt x="10971843" y="134740"/>
                  <a:pt x="10888992" y="106042"/>
                  <a:pt x="10861177" y="147419"/>
                </a:cubicBezTo>
                <a:cubicBezTo>
                  <a:pt x="10850370" y="129415"/>
                  <a:pt x="10807086" y="138624"/>
                  <a:pt x="10782732" y="135645"/>
                </a:cubicBezTo>
                <a:cubicBezTo>
                  <a:pt x="10869014" y="196205"/>
                  <a:pt x="10693356" y="147304"/>
                  <a:pt x="10660773" y="179312"/>
                </a:cubicBezTo>
                <a:cubicBezTo>
                  <a:pt x="10667385" y="121467"/>
                  <a:pt x="10595265" y="182241"/>
                  <a:pt x="10564442" y="160738"/>
                </a:cubicBezTo>
                <a:cubicBezTo>
                  <a:pt x="10544419" y="190949"/>
                  <a:pt x="10518436" y="167191"/>
                  <a:pt x="10490200" y="183533"/>
                </a:cubicBezTo>
                <a:cubicBezTo>
                  <a:pt x="10423905" y="202688"/>
                  <a:pt x="10362764" y="244779"/>
                  <a:pt x="10271351" y="243104"/>
                </a:cubicBezTo>
                <a:cubicBezTo>
                  <a:pt x="10247818" y="329775"/>
                  <a:pt x="10135674" y="303068"/>
                  <a:pt x="10061033" y="364937"/>
                </a:cubicBezTo>
                <a:cubicBezTo>
                  <a:pt x="10014289" y="383940"/>
                  <a:pt x="9930032" y="360289"/>
                  <a:pt x="9921770" y="406154"/>
                </a:cubicBezTo>
                <a:cubicBezTo>
                  <a:pt x="9894276" y="384665"/>
                  <a:pt x="9881945" y="430851"/>
                  <a:pt x="9858388" y="439489"/>
                </a:cubicBezTo>
                <a:cubicBezTo>
                  <a:pt x="9835642" y="426888"/>
                  <a:pt x="9828901" y="443125"/>
                  <a:pt x="9811914" y="449865"/>
                </a:cubicBezTo>
                <a:cubicBezTo>
                  <a:pt x="9801869" y="441287"/>
                  <a:pt x="9787055" y="444835"/>
                  <a:pt x="9784394" y="457816"/>
                </a:cubicBezTo>
                <a:cubicBezTo>
                  <a:pt x="9797169" y="483924"/>
                  <a:pt x="9656844" y="450179"/>
                  <a:pt x="9656836" y="469967"/>
                </a:cubicBezTo>
                <a:cubicBezTo>
                  <a:pt x="9589537" y="485301"/>
                  <a:pt x="9662097" y="527310"/>
                  <a:pt x="9561575" y="559978"/>
                </a:cubicBezTo>
                <a:cubicBezTo>
                  <a:pt x="9479149" y="599104"/>
                  <a:pt x="9215234" y="670585"/>
                  <a:pt x="9162278" y="704724"/>
                </a:cubicBezTo>
                <a:cubicBezTo>
                  <a:pt x="9173017" y="730567"/>
                  <a:pt x="9063215" y="727685"/>
                  <a:pt x="9062863" y="754656"/>
                </a:cubicBezTo>
                <a:cubicBezTo>
                  <a:pt x="9021608" y="774940"/>
                  <a:pt x="8924639" y="816390"/>
                  <a:pt x="8914746" y="826428"/>
                </a:cubicBezTo>
                <a:lnTo>
                  <a:pt x="8917778" y="835198"/>
                </a:lnTo>
                <a:lnTo>
                  <a:pt x="8905560" y="838358"/>
                </a:lnTo>
                <a:lnTo>
                  <a:pt x="8897564" y="834287"/>
                </a:lnTo>
                <a:lnTo>
                  <a:pt x="8878040" y="844150"/>
                </a:lnTo>
                <a:cubicBezTo>
                  <a:pt x="8861112" y="848992"/>
                  <a:pt x="8812843" y="856499"/>
                  <a:pt x="8795998" y="863337"/>
                </a:cubicBezTo>
                <a:cubicBezTo>
                  <a:pt x="8792888" y="873975"/>
                  <a:pt x="8786153" y="880792"/>
                  <a:pt x="8776970" y="885177"/>
                </a:cubicBezTo>
                <a:lnTo>
                  <a:pt x="8755719" y="889754"/>
                </a:lnTo>
                <a:lnTo>
                  <a:pt x="8743257" y="904723"/>
                </a:lnTo>
                <a:cubicBezTo>
                  <a:pt x="8737642" y="908108"/>
                  <a:pt x="8730651" y="908759"/>
                  <a:pt x="8721366" y="904711"/>
                </a:cubicBezTo>
                <a:cubicBezTo>
                  <a:pt x="8711895" y="915873"/>
                  <a:pt x="8676250" y="900745"/>
                  <a:pt x="8678353" y="926318"/>
                </a:cubicBezTo>
                <a:cubicBezTo>
                  <a:pt x="8658506" y="928813"/>
                  <a:pt x="8647569" y="933735"/>
                  <a:pt x="8636849" y="937900"/>
                </a:cubicBezTo>
                <a:lnTo>
                  <a:pt x="8620213" y="943068"/>
                </a:lnTo>
                <a:lnTo>
                  <a:pt x="8612581" y="952695"/>
                </a:lnTo>
                <a:cubicBezTo>
                  <a:pt x="8605836" y="959769"/>
                  <a:pt x="8598255" y="964412"/>
                  <a:pt x="8589038" y="963892"/>
                </a:cubicBezTo>
                <a:lnTo>
                  <a:pt x="8579950" y="960899"/>
                </a:lnTo>
                <a:cubicBezTo>
                  <a:pt x="8579740" y="962476"/>
                  <a:pt x="8579529" y="964053"/>
                  <a:pt x="8579319" y="965630"/>
                </a:cubicBezTo>
                <a:cubicBezTo>
                  <a:pt x="8579138" y="972972"/>
                  <a:pt x="8576531" y="980010"/>
                  <a:pt x="8547429" y="984506"/>
                </a:cubicBezTo>
                <a:cubicBezTo>
                  <a:pt x="8529238" y="1001725"/>
                  <a:pt x="8505565" y="1015840"/>
                  <a:pt x="8478704" y="1025490"/>
                </a:cubicBezTo>
                <a:cubicBezTo>
                  <a:pt x="8473109" y="1019545"/>
                  <a:pt x="8465819" y="1032194"/>
                  <a:pt x="8461421" y="1035512"/>
                </a:cubicBezTo>
                <a:cubicBezTo>
                  <a:pt x="8459739" y="1031087"/>
                  <a:pt x="8447663" y="1032074"/>
                  <a:pt x="8445003" y="1036851"/>
                </a:cubicBezTo>
                <a:cubicBezTo>
                  <a:pt x="8366593" y="1075951"/>
                  <a:pt x="8398773" y="1021402"/>
                  <a:pt x="8357350" y="1060213"/>
                </a:cubicBezTo>
                <a:cubicBezTo>
                  <a:pt x="8349366" y="1063843"/>
                  <a:pt x="8342208" y="1063367"/>
                  <a:pt x="8335565" y="1061151"/>
                </a:cubicBezTo>
                <a:lnTo>
                  <a:pt x="8325267" y="1055919"/>
                </a:lnTo>
                <a:lnTo>
                  <a:pt x="8293586" y="1076144"/>
                </a:lnTo>
                <a:cubicBezTo>
                  <a:pt x="8277595" y="1084193"/>
                  <a:pt x="8260401" y="1090863"/>
                  <a:pt x="8242405" y="1095960"/>
                </a:cubicBezTo>
                <a:cubicBezTo>
                  <a:pt x="8226373" y="1101227"/>
                  <a:pt x="8224213" y="1102052"/>
                  <a:pt x="8197391" y="1107746"/>
                </a:cubicBezTo>
                <a:cubicBezTo>
                  <a:pt x="8090266" y="1152133"/>
                  <a:pt x="8141491" y="1082372"/>
                  <a:pt x="8081474" y="1130125"/>
                </a:cubicBezTo>
                <a:cubicBezTo>
                  <a:pt x="8070634" y="1134173"/>
                  <a:pt x="8061619" y="1132810"/>
                  <a:pt x="8053585" y="1129169"/>
                </a:cubicBezTo>
                <a:lnTo>
                  <a:pt x="8038422" y="1119092"/>
                </a:lnTo>
                <a:lnTo>
                  <a:pt x="8029450" y="1125592"/>
                </a:lnTo>
                <a:cubicBezTo>
                  <a:pt x="7992226" y="1133484"/>
                  <a:pt x="7978616" y="1122765"/>
                  <a:pt x="7959552" y="1140188"/>
                </a:cubicBezTo>
                <a:cubicBezTo>
                  <a:pt x="7922008" y="1119572"/>
                  <a:pt x="7937737" y="1141786"/>
                  <a:pt x="7914188" y="1150862"/>
                </a:cubicBezTo>
                <a:cubicBezTo>
                  <a:pt x="7896037" y="1160155"/>
                  <a:pt x="7933463" y="1163411"/>
                  <a:pt x="7914918" y="1168758"/>
                </a:cubicBezTo>
                <a:cubicBezTo>
                  <a:pt x="7893102" y="1165887"/>
                  <a:pt x="7898453" y="1187420"/>
                  <a:pt x="7875510" y="1183153"/>
                </a:cubicBezTo>
                <a:cubicBezTo>
                  <a:pt x="7877354" y="1165743"/>
                  <a:pt x="7834286" y="1194789"/>
                  <a:pt x="7829932" y="1180782"/>
                </a:cubicBezTo>
                <a:cubicBezTo>
                  <a:pt x="7816047" y="1204874"/>
                  <a:pt x="7801901" y="1181513"/>
                  <a:pt x="7779182" y="1192665"/>
                </a:cubicBezTo>
                <a:cubicBezTo>
                  <a:pt x="7769446" y="1202686"/>
                  <a:pt x="7761564" y="1205661"/>
                  <a:pt x="7748774" y="1199586"/>
                </a:cubicBezTo>
                <a:cubicBezTo>
                  <a:pt x="7704339" y="1247771"/>
                  <a:pt x="7717626" y="1207638"/>
                  <a:pt x="7671846" y="1231966"/>
                </a:cubicBezTo>
                <a:cubicBezTo>
                  <a:pt x="7632956" y="1255682"/>
                  <a:pt x="7587383" y="1275180"/>
                  <a:pt x="7554146" y="1319748"/>
                </a:cubicBezTo>
                <a:cubicBezTo>
                  <a:pt x="7548775" y="1331557"/>
                  <a:pt x="7531272" y="1339155"/>
                  <a:pt x="7515052" y="1336718"/>
                </a:cubicBezTo>
                <a:cubicBezTo>
                  <a:pt x="7512260" y="1336298"/>
                  <a:pt x="7509613" y="1335590"/>
                  <a:pt x="7507193" y="1334617"/>
                </a:cubicBezTo>
                <a:cubicBezTo>
                  <a:pt x="7488273" y="1365207"/>
                  <a:pt x="7468925" y="1356298"/>
                  <a:pt x="7461694" y="1375866"/>
                </a:cubicBezTo>
                <a:cubicBezTo>
                  <a:pt x="7422434" y="1391917"/>
                  <a:pt x="7384603" y="1382819"/>
                  <a:pt x="7377571" y="1400128"/>
                </a:cubicBezTo>
                <a:cubicBezTo>
                  <a:pt x="7356236" y="1403926"/>
                  <a:pt x="7322509" y="1393138"/>
                  <a:pt x="7311261" y="1412652"/>
                </a:cubicBezTo>
                <a:cubicBezTo>
                  <a:pt x="7305349" y="1400071"/>
                  <a:pt x="7289966" y="1428039"/>
                  <a:pt x="7275307" y="1422171"/>
                </a:cubicBezTo>
                <a:cubicBezTo>
                  <a:pt x="7264529" y="1416601"/>
                  <a:pt x="7257348" y="1423786"/>
                  <a:pt x="7247783" y="1426330"/>
                </a:cubicBezTo>
                <a:cubicBezTo>
                  <a:pt x="7233839" y="1423056"/>
                  <a:pt x="7194363" y="1442037"/>
                  <a:pt x="7185047" y="1451812"/>
                </a:cubicBezTo>
                <a:cubicBezTo>
                  <a:pt x="7164447" y="1483396"/>
                  <a:pt x="7101577" y="1475742"/>
                  <a:pt x="7084117" y="1500281"/>
                </a:cubicBezTo>
                <a:cubicBezTo>
                  <a:pt x="7076899" y="1504821"/>
                  <a:pt x="7069494" y="1507565"/>
                  <a:pt x="7062011" y="1509183"/>
                </a:cubicBezTo>
                <a:lnTo>
                  <a:pt x="7040555" y="1511207"/>
                </a:lnTo>
                <a:lnTo>
                  <a:pt x="7033438" y="1506772"/>
                </a:lnTo>
                <a:lnTo>
                  <a:pt x="7020886" y="1510764"/>
                </a:lnTo>
                <a:lnTo>
                  <a:pt x="7017033" y="1510650"/>
                </a:lnTo>
                <a:lnTo>
                  <a:pt x="6995460" y="1511173"/>
                </a:lnTo>
                <a:cubicBezTo>
                  <a:pt x="7010208" y="1537643"/>
                  <a:pt x="6938512" y="1522467"/>
                  <a:pt x="6962144" y="1541508"/>
                </a:cubicBezTo>
                <a:cubicBezTo>
                  <a:pt x="6926351" y="1550586"/>
                  <a:pt x="6958236" y="1566326"/>
                  <a:pt x="6910674" y="1554793"/>
                </a:cubicBezTo>
                <a:cubicBezTo>
                  <a:pt x="6859225" y="1589274"/>
                  <a:pt x="6769015" y="1598548"/>
                  <a:pt x="6732152" y="1642538"/>
                </a:cubicBezTo>
                <a:cubicBezTo>
                  <a:pt x="6734901" y="1628031"/>
                  <a:pt x="6709146" y="1622413"/>
                  <a:pt x="6694106" y="1632377"/>
                </a:cubicBezTo>
                <a:cubicBezTo>
                  <a:pt x="6702628" y="1575914"/>
                  <a:pt x="6638899" y="1692862"/>
                  <a:pt x="6617223" y="1659889"/>
                </a:cubicBezTo>
                <a:cubicBezTo>
                  <a:pt x="6623246" y="1693349"/>
                  <a:pt x="6561228" y="1764690"/>
                  <a:pt x="6521138" y="1744340"/>
                </a:cubicBezTo>
                <a:cubicBezTo>
                  <a:pt x="6469831" y="1761656"/>
                  <a:pt x="6438109" y="1796731"/>
                  <a:pt x="6380677" y="1796883"/>
                </a:cubicBezTo>
                <a:cubicBezTo>
                  <a:pt x="6379865" y="1801686"/>
                  <a:pt x="6377810" y="1805986"/>
                  <a:pt x="6374897" y="1809910"/>
                </a:cubicBezTo>
                <a:lnTo>
                  <a:pt x="6364545" y="1820090"/>
                </a:lnTo>
                <a:lnTo>
                  <a:pt x="6362126" y="1819991"/>
                </a:lnTo>
                <a:cubicBezTo>
                  <a:pt x="6353055" y="1821720"/>
                  <a:pt x="6348796" y="1824537"/>
                  <a:pt x="6346673" y="1827824"/>
                </a:cubicBezTo>
                <a:lnTo>
                  <a:pt x="6345588" y="1832232"/>
                </a:lnTo>
                <a:lnTo>
                  <a:pt x="6335708" y="1838451"/>
                </a:lnTo>
                <a:lnTo>
                  <a:pt x="6318182" y="1852975"/>
                </a:lnTo>
                <a:lnTo>
                  <a:pt x="6313084" y="1853561"/>
                </a:lnTo>
                <a:lnTo>
                  <a:pt x="6283816" y="1872148"/>
                </a:lnTo>
                <a:lnTo>
                  <a:pt x="6282550" y="1871392"/>
                </a:lnTo>
                <a:cubicBezTo>
                  <a:pt x="6279041" y="1870121"/>
                  <a:pt x="6275192" y="1869982"/>
                  <a:pt x="6270527" y="1872208"/>
                </a:cubicBezTo>
                <a:cubicBezTo>
                  <a:pt x="6265029" y="1853962"/>
                  <a:pt x="6262790" y="1867903"/>
                  <a:pt x="6249518" y="1876079"/>
                </a:cubicBezTo>
                <a:cubicBezTo>
                  <a:pt x="6238019" y="1849564"/>
                  <a:pt x="6207959" y="1881750"/>
                  <a:pt x="6190386" y="1872478"/>
                </a:cubicBezTo>
                <a:cubicBezTo>
                  <a:pt x="6180893" y="1879083"/>
                  <a:pt x="6170646" y="1885584"/>
                  <a:pt x="6159777" y="1891745"/>
                </a:cubicBezTo>
                <a:lnTo>
                  <a:pt x="6153131" y="1895079"/>
                </a:lnTo>
                <a:lnTo>
                  <a:pt x="6152798" y="1894920"/>
                </a:lnTo>
                <a:cubicBezTo>
                  <a:pt x="6150925" y="1895166"/>
                  <a:pt x="6148578" y="1896082"/>
                  <a:pt x="6145388" y="1897990"/>
                </a:cubicBezTo>
                <a:lnTo>
                  <a:pt x="6141014" y="1901155"/>
                </a:lnTo>
                <a:lnTo>
                  <a:pt x="6128122" y="1907623"/>
                </a:lnTo>
                <a:lnTo>
                  <a:pt x="6122351" y="1908359"/>
                </a:lnTo>
                <a:cubicBezTo>
                  <a:pt x="6099508" y="1905910"/>
                  <a:pt x="6088334" y="1869006"/>
                  <a:pt x="6064750" y="1896394"/>
                </a:cubicBezTo>
                <a:cubicBezTo>
                  <a:pt x="6025977" y="1903785"/>
                  <a:pt x="5997095" y="1889190"/>
                  <a:pt x="5964230" y="1910038"/>
                </a:cubicBezTo>
                <a:cubicBezTo>
                  <a:pt x="5927910" y="1916874"/>
                  <a:pt x="5894873" y="1914928"/>
                  <a:pt x="5865399" y="1926966"/>
                </a:cubicBezTo>
                <a:cubicBezTo>
                  <a:pt x="5851644" y="1923038"/>
                  <a:pt x="5839380" y="1922808"/>
                  <a:pt x="5829951" y="1934755"/>
                </a:cubicBezTo>
                <a:cubicBezTo>
                  <a:pt x="5795498" y="1938369"/>
                  <a:pt x="5784532" y="1926246"/>
                  <a:pt x="5765285" y="1941322"/>
                </a:cubicBezTo>
                <a:cubicBezTo>
                  <a:pt x="5741789" y="1922874"/>
                  <a:pt x="5742385" y="1931607"/>
                  <a:pt x="5734750" y="1939793"/>
                </a:cubicBezTo>
                <a:lnTo>
                  <a:pt x="5733569" y="1940505"/>
                </a:lnTo>
                <a:lnTo>
                  <a:pt x="5730329" y="1937845"/>
                </a:lnTo>
                <a:lnTo>
                  <a:pt x="5724661" y="1937455"/>
                </a:lnTo>
                <a:lnTo>
                  <a:pt x="5710186" y="1941370"/>
                </a:lnTo>
                <a:lnTo>
                  <a:pt x="5704910" y="1943663"/>
                </a:lnTo>
                <a:cubicBezTo>
                  <a:pt x="5701213" y="1944937"/>
                  <a:pt x="5698678" y="1945391"/>
                  <a:pt x="5696836" y="1945271"/>
                </a:cubicBezTo>
                <a:lnTo>
                  <a:pt x="5696583" y="1945050"/>
                </a:lnTo>
                <a:lnTo>
                  <a:pt x="5689123" y="1947067"/>
                </a:lnTo>
                <a:cubicBezTo>
                  <a:pt x="5676655" y="1951072"/>
                  <a:pt x="5664639" y="1955533"/>
                  <a:pt x="5653291" y="1960245"/>
                </a:cubicBezTo>
                <a:cubicBezTo>
                  <a:pt x="5640346" y="1947636"/>
                  <a:pt x="5600180" y="1973739"/>
                  <a:pt x="5599385" y="1945198"/>
                </a:cubicBezTo>
                <a:cubicBezTo>
                  <a:pt x="5583913" y="1950736"/>
                  <a:pt x="5576590" y="1964134"/>
                  <a:pt x="5578300" y="1944963"/>
                </a:cubicBezTo>
                <a:cubicBezTo>
                  <a:pt x="5573104" y="1946266"/>
                  <a:pt x="5569560" y="1945382"/>
                  <a:pt x="5566758" y="1943441"/>
                </a:cubicBezTo>
                <a:lnTo>
                  <a:pt x="5565857" y="1942445"/>
                </a:lnTo>
                <a:lnTo>
                  <a:pt x="5531534" y="1955208"/>
                </a:lnTo>
                <a:lnTo>
                  <a:pt x="5526552" y="1954799"/>
                </a:lnTo>
                <a:lnTo>
                  <a:pt x="5504723" y="1965811"/>
                </a:lnTo>
                <a:lnTo>
                  <a:pt x="5493156" y="1970063"/>
                </a:lnTo>
                <a:lnTo>
                  <a:pt x="5490486" y="1974227"/>
                </a:lnTo>
                <a:cubicBezTo>
                  <a:pt x="5487271" y="1977077"/>
                  <a:pt x="5482233" y="1979045"/>
                  <a:pt x="5473107" y="1979001"/>
                </a:cubicBezTo>
                <a:lnTo>
                  <a:pt x="5470885" y="1978432"/>
                </a:lnTo>
                <a:lnTo>
                  <a:pt x="5457393" y="1986525"/>
                </a:lnTo>
                <a:cubicBezTo>
                  <a:pt x="5453194" y="1989853"/>
                  <a:pt x="5449663" y="1993721"/>
                  <a:pt x="5447102" y="1998329"/>
                </a:cubicBezTo>
                <a:cubicBezTo>
                  <a:pt x="5386283" y="2017364"/>
                  <a:pt x="5223545" y="2015483"/>
                  <a:pt x="5159151" y="2029640"/>
                </a:cubicBezTo>
                <a:cubicBezTo>
                  <a:pt x="5141359" y="2036610"/>
                  <a:pt x="5090827" y="2076822"/>
                  <a:pt x="5098838" y="2062961"/>
                </a:cubicBezTo>
                <a:cubicBezTo>
                  <a:pt x="5047883" y="2099457"/>
                  <a:pt x="4922007" y="2111466"/>
                  <a:pt x="4860988" y="2135698"/>
                </a:cubicBezTo>
                <a:cubicBezTo>
                  <a:pt x="4805413" y="2152292"/>
                  <a:pt x="4784714" y="2158665"/>
                  <a:pt x="4765388" y="2162525"/>
                </a:cubicBezTo>
                <a:cubicBezTo>
                  <a:pt x="4758560" y="2161978"/>
                  <a:pt x="4751823" y="2160531"/>
                  <a:pt x="4745033" y="2158859"/>
                </a:cubicBezTo>
                <a:lnTo>
                  <a:pt x="4741475" y="2157998"/>
                </a:lnTo>
                <a:lnTo>
                  <a:pt x="4728247" y="2159526"/>
                </a:lnTo>
                <a:lnTo>
                  <a:pt x="4723263" y="2153742"/>
                </a:lnTo>
                <a:lnTo>
                  <a:pt x="4593061" y="2171597"/>
                </a:lnTo>
                <a:lnTo>
                  <a:pt x="4405765" y="2199902"/>
                </a:lnTo>
                <a:cubicBezTo>
                  <a:pt x="4403942" y="2198353"/>
                  <a:pt x="4402457" y="2196614"/>
                  <a:pt x="4401354" y="2194745"/>
                </a:cubicBezTo>
                <a:lnTo>
                  <a:pt x="4366646" y="2198564"/>
                </a:lnTo>
                <a:lnTo>
                  <a:pt x="4354009" y="2204984"/>
                </a:lnTo>
                <a:lnTo>
                  <a:pt x="4348284" y="2205270"/>
                </a:lnTo>
                <a:lnTo>
                  <a:pt x="4333906" y="2205251"/>
                </a:lnTo>
                <a:cubicBezTo>
                  <a:pt x="4326429" y="2204713"/>
                  <a:pt x="4318024" y="2203940"/>
                  <a:pt x="4308819" y="2203822"/>
                </a:cubicBezTo>
                <a:lnTo>
                  <a:pt x="4301210" y="2204456"/>
                </a:lnTo>
                <a:lnTo>
                  <a:pt x="4283095" y="2198177"/>
                </a:lnTo>
                <a:cubicBezTo>
                  <a:pt x="4269863" y="2193337"/>
                  <a:pt x="4259612" y="2190345"/>
                  <a:pt x="4250119" y="2196342"/>
                </a:cubicBezTo>
                <a:cubicBezTo>
                  <a:pt x="4230702" y="2190559"/>
                  <a:pt x="4213171" y="2166890"/>
                  <a:pt x="4189203" y="2178994"/>
                </a:cubicBezTo>
                <a:cubicBezTo>
                  <a:pt x="4194512" y="2165594"/>
                  <a:pt x="4160734" y="2183257"/>
                  <a:pt x="4154035" y="2171950"/>
                </a:cubicBezTo>
                <a:cubicBezTo>
                  <a:pt x="4150098" y="2162547"/>
                  <a:pt x="4138934" y="2165714"/>
                  <a:pt x="4129569" y="2163850"/>
                </a:cubicBezTo>
                <a:cubicBezTo>
                  <a:pt x="4121391" y="2155090"/>
                  <a:pt x="4076089" y="2154737"/>
                  <a:pt x="4061250" y="2159236"/>
                </a:cubicBezTo>
                <a:cubicBezTo>
                  <a:pt x="4020618" y="2177811"/>
                  <a:pt x="3978175" y="2144465"/>
                  <a:pt x="3945480" y="2158279"/>
                </a:cubicBezTo>
                <a:cubicBezTo>
                  <a:pt x="3936362" y="2159139"/>
                  <a:pt x="3928502" y="2158369"/>
                  <a:pt x="3921468" y="2156588"/>
                </a:cubicBezTo>
                <a:lnTo>
                  <a:pt x="3903348" y="2149220"/>
                </a:lnTo>
                <a:lnTo>
                  <a:pt x="3901342" y="2142355"/>
                </a:lnTo>
                <a:lnTo>
                  <a:pt x="3888539" y="2140476"/>
                </a:lnTo>
                <a:lnTo>
                  <a:pt x="3885662" y="2138740"/>
                </a:lnTo>
                <a:cubicBezTo>
                  <a:pt x="3880178" y="2135398"/>
                  <a:pt x="3874645" y="2132286"/>
                  <a:pt x="3868627" y="2130023"/>
                </a:cubicBezTo>
                <a:cubicBezTo>
                  <a:pt x="3859240" y="2159198"/>
                  <a:pt x="3815892" y="2115590"/>
                  <a:pt x="3819177" y="2142111"/>
                </a:cubicBezTo>
                <a:cubicBezTo>
                  <a:pt x="3784478" y="2134756"/>
                  <a:pt x="3796708" y="2161930"/>
                  <a:pt x="3769100" y="2131731"/>
                </a:cubicBezTo>
                <a:cubicBezTo>
                  <a:pt x="3702423" y="2139704"/>
                  <a:pt x="3625642" y="2109386"/>
                  <a:pt x="3562752" y="2131785"/>
                </a:cubicBezTo>
                <a:cubicBezTo>
                  <a:pt x="3576244" y="2120400"/>
                  <a:pt x="3560801" y="2104591"/>
                  <a:pt x="3541402" y="2106821"/>
                </a:cubicBezTo>
                <a:cubicBezTo>
                  <a:pt x="3592232" y="2061584"/>
                  <a:pt x="3356194" y="2115384"/>
                  <a:pt x="3365341" y="2077638"/>
                </a:cubicBezTo>
                <a:cubicBezTo>
                  <a:pt x="3303594" y="2079161"/>
                  <a:pt x="3221644" y="2111487"/>
                  <a:pt x="3170922" y="2115957"/>
                </a:cubicBezTo>
                <a:cubicBezTo>
                  <a:pt x="3166532" y="2119769"/>
                  <a:pt x="3161579" y="2122617"/>
                  <a:pt x="3156256" y="2124773"/>
                </a:cubicBezTo>
                <a:lnTo>
                  <a:pt x="3140298" y="2129182"/>
                </a:lnTo>
                <a:lnTo>
                  <a:pt x="3138514" y="2128069"/>
                </a:lnTo>
                <a:cubicBezTo>
                  <a:pt x="3130169" y="2125710"/>
                  <a:pt x="3124679" y="2126336"/>
                  <a:pt x="3120467" y="2128281"/>
                </a:cubicBezTo>
                <a:lnTo>
                  <a:pt x="3116175" y="2131633"/>
                </a:lnTo>
                <a:lnTo>
                  <a:pt x="3103685" y="2132814"/>
                </a:lnTo>
                <a:lnTo>
                  <a:pt x="3078794" y="2137935"/>
                </a:lnTo>
                <a:lnTo>
                  <a:pt x="3074407" y="2136274"/>
                </a:lnTo>
                <a:lnTo>
                  <a:pt x="3037285" y="2139919"/>
                </a:lnTo>
                <a:lnTo>
                  <a:pt x="3036901" y="2138726"/>
                </a:lnTo>
                <a:cubicBezTo>
                  <a:pt x="3035193" y="2136135"/>
                  <a:pt x="3032337" y="2134379"/>
                  <a:pt x="3026996" y="2134322"/>
                </a:cubicBezTo>
                <a:cubicBezTo>
                  <a:pt x="3037063" y="2116196"/>
                  <a:pt x="3024412" y="2127308"/>
                  <a:pt x="3007772" y="2128742"/>
                </a:cubicBezTo>
                <a:cubicBezTo>
                  <a:pt x="3019697" y="2100910"/>
                  <a:pt x="2971305" y="2115987"/>
                  <a:pt x="2965030" y="2100494"/>
                </a:cubicBezTo>
                <a:cubicBezTo>
                  <a:pt x="2952539" y="2102174"/>
                  <a:pt x="2939545" y="2103445"/>
                  <a:pt x="2926342" y="2104155"/>
                </a:cubicBezTo>
                <a:lnTo>
                  <a:pt x="2918608" y="2104215"/>
                </a:lnTo>
                <a:cubicBezTo>
                  <a:pt x="2918564" y="2104122"/>
                  <a:pt x="2918519" y="2104030"/>
                  <a:pt x="2918475" y="2103937"/>
                </a:cubicBezTo>
                <a:cubicBezTo>
                  <a:pt x="2916840" y="2103354"/>
                  <a:pt x="2914314" y="2103149"/>
                  <a:pt x="2910360" y="2103444"/>
                </a:cubicBezTo>
                <a:lnTo>
                  <a:pt x="2904507" y="2104326"/>
                </a:lnTo>
                <a:lnTo>
                  <a:pt x="2889503" y="2104443"/>
                </a:lnTo>
                <a:lnTo>
                  <a:pt x="2884480" y="2102626"/>
                </a:lnTo>
                <a:lnTo>
                  <a:pt x="2882689" y="2099228"/>
                </a:lnTo>
                <a:lnTo>
                  <a:pt x="2881291" y="2099618"/>
                </a:lnTo>
                <a:cubicBezTo>
                  <a:pt x="2870663" y="2105606"/>
                  <a:pt x="2867338" y="2114210"/>
                  <a:pt x="2853979" y="2090388"/>
                </a:cubicBezTo>
                <a:cubicBezTo>
                  <a:pt x="2829652" y="2100099"/>
                  <a:pt x="2824975" y="2085577"/>
                  <a:pt x="2791790" y="2080332"/>
                </a:cubicBezTo>
                <a:cubicBezTo>
                  <a:pt x="2777850" y="2089504"/>
                  <a:pt x="2766709" y="2086170"/>
                  <a:pt x="2755844" y="2078874"/>
                </a:cubicBezTo>
                <a:cubicBezTo>
                  <a:pt x="2723488" y="2083049"/>
                  <a:pt x="2694065" y="2072780"/>
                  <a:pt x="2657742" y="2070179"/>
                </a:cubicBezTo>
                <a:cubicBezTo>
                  <a:pt x="2618372" y="2082020"/>
                  <a:pt x="2598368" y="2060559"/>
                  <a:pt x="2559549" y="2057873"/>
                </a:cubicBezTo>
                <a:cubicBezTo>
                  <a:pt x="2525789" y="2078403"/>
                  <a:pt x="2531908" y="2039838"/>
                  <a:pt x="2512054" y="2031671"/>
                </a:cubicBezTo>
                <a:lnTo>
                  <a:pt x="2506437" y="2030918"/>
                </a:lnTo>
                <a:lnTo>
                  <a:pt x="2491752" y="2033906"/>
                </a:lnTo>
                <a:lnTo>
                  <a:pt x="2486338" y="2035862"/>
                </a:lnTo>
                <a:cubicBezTo>
                  <a:pt x="2482568" y="2036899"/>
                  <a:pt x="2480011" y="2037191"/>
                  <a:pt x="2478186" y="2036953"/>
                </a:cubicBezTo>
                <a:lnTo>
                  <a:pt x="2477950" y="2036715"/>
                </a:lnTo>
                <a:lnTo>
                  <a:pt x="2470381" y="2038256"/>
                </a:lnTo>
                <a:cubicBezTo>
                  <a:pt x="2457686" y="2041461"/>
                  <a:pt x="2445410" y="2045155"/>
                  <a:pt x="2433781" y="2049140"/>
                </a:cubicBezTo>
                <a:cubicBezTo>
                  <a:pt x="2421781" y="2035703"/>
                  <a:pt x="2379959" y="2059234"/>
                  <a:pt x="2381172" y="2030645"/>
                </a:cubicBezTo>
                <a:cubicBezTo>
                  <a:pt x="2365380" y="2035192"/>
                  <a:pt x="2357148" y="2048120"/>
                  <a:pt x="2360198" y="2029059"/>
                </a:cubicBezTo>
                <a:cubicBezTo>
                  <a:pt x="2354933" y="2030031"/>
                  <a:pt x="2351467" y="2028919"/>
                  <a:pt x="2348815" y="2026798"/>
                </a:cubicBezTo>
                <a:lnTo>
                  <a:pt x="2347988" y="2025745"/>
                </a:lnTo>
                <a:lnTo>
                  <a:pt x="2312920" y="2036311"/>
                </a:lnTo>
                <a:lnTo>
                  <a:pt x="2307986" y="2035583"/>
                </a:lnTo>
                <a:lnTo>
                  <a:pt x="2285481" y="2045197"/>
                </a:lnTo>
                <a:lnTo>
                  <a:pt x="2273666" y="2048710"/>
                </a:lnTo>
                <a:lnTo>
                  <a:pt x="2270719" y="2052702"/>
                </a:lnTo>
                <a:cubicBezTo>
                  <a:pt x="2267315" y="2055347"/>
                  <a:pt x="2262161" y="2056992"/>
                  <a:pt x="2253080" y="2056363"/>
                </a:cubicBezTo>
                <a:lnTo>
                  <a:pt x="2250906" y="2055654"/>
                </a:lnTo>
                <a:lnTo>
                  <a:pt x="2236905" y="2062882"/>
                </a:lnTo>
                <a:cubicBezTo>
                  <a:pt x="2232493" y="2065942"/>
                  <a:pt x="2228705" y="2069583"/>
                  <a:pt x="2225830" y="2074027"/>
                </a:cubicBezTo>
                <a:cubicBezTo>
                  <a:pt x="2173117" y="2059597"/>
                  <a:pt x="2128486" y="2085502"/>
                  <a:pt x="2073776" y="2089244"/>
                </a:cubicBezTo>
                <a:cubicBezTo>
                  <a:pt x="2046050" y="2059365"/>
                  <a:pt x="1957570" y="2112693"/>
                  <a:pt x="1948256" y="2146616"/>
                </a:cubicBezTo>
                <a:cubicBezTo>
                  <a:pt x="1943005" y="2109192"/>
                  <a:pt x="1832736" y="2206239"/>
                  <a:pt x="1865582" y="2153738"/>
                </a:cubicBezTo>
                <a:cubicBezTo>
                  <a:pt x="1847376" y="2159567"/>
                  <a:pt x="1826258" y="2147592"/>
                  <a:pt x="1835210" y="2134244"/>
                </a:cubicBezTo>
                <a:cubicBezTo>
                  <a:pt x="1781916" y="2167476"/>
                  <a:pt x="1695112" y="2153556"/>
                  <a:pt x="1632661" y="2173882"/>
                </a:cubicBezTo>
                <a:cubicBezTo>
                  <a:pt x="1594177" y="2150642"/>
                  <a:pt x="1616426" y="2173975"/>
                  <a:pt x="1579590" y="2173680"/>
                </a:cubicBezTo>
                <a:cubicBezTo>
                  <a:pt x="1592812" y="2198112"/>
                  <a:pt x="1533818" y="2165220"/>
                  <a:pt x="1535601" y="2194590"/>
                </a:cubicBezTo>
                <a:cubicBezTo>
                  <a:pt x="1528840" y="2193608"/>
                  <a:pt x="1522236" y="2191728"/>
                  <a:pt x="1515594" y="2189622"/>
                </a:cubicBezTo>
                <a:lnTo>
                  <a:pt x="1512113" y="2188534"/>
                </a:lnTo>
                <a:lnTo>
                  <a:pt x="1498838" y="2189213"/>
                </a:lnTo>
                <a:lnTo>
                  <a:pt x="1494279" y="2183112"/>
                </a:lnTo>
                <a:lnTo>
                  <a:pt x="1473714" y="2179625"/>
                </a:lnTo>
                <a:cubicBezTo>
                  <a:pt x="1466138" y="2179292"/>
                  <a:pt x="1458132" y="2180071"/>
                  <a:pt x="1449503" y="2182633"/>
                </a:cubicBezTo>
                <a:lnTo>
                  <a:pt x="1266687" y="2212688"/>
                </a:lnTo>
                <a:cubicBezTo>
                  <a:pt x="1256792" y="2212722"/>
                  <a:pt x="1247024" y="2217857"/>
                  <a:pt x="1239614" y="2209727"/>
                </a:cubicBezTo>
                <a:cubicBezTo>
                  <a:pt x="1228778" y="2200326"/>
                  <a:pt x="1202276" y="2223497"/>
                  <a:pt x="1202436" y="2209817"/>
                </a:cubicBezTo>
                <a:cubicBezTo>
                  <a:pt x="1183471" y="2225854"/>
                  <a:pt x="1157340" y="2206849"/>
                  <a:pt x="1136097" y="2205112"/>
                </a:cubicBezTo>
                <a:cubicBezTo>
                  <a:pt x="1100396" y="2209415"/>
                  <a:pt x="1013922" y="2231219"/>
                  <a:pt x="988232" y="2235635"/>
                </a:cubicBezTo>
                <a:cubicBezTo>
                  <a:pt x="986445" y="2234079"/>
                  <a:pt x="984332" y="2232722"/>
                  <a:pt x="981959" y="2231607"/>
                </a:cubicBezTo>
                <a:cubicBezTo>
                  <a:pt x="968170" y="2225130"/>
                  <a:pt x="948759" y="2228043"/>
                  <a:pt x="938600" y="2238113"/>
                </a:cubicBezTo>
                <a:cubicBezTo>
                  <a:pt x="888371" y="2272824"/>
                  <a:pt x="837950" y="2280135"/>
                  <a:pt x="791788" y="2293224"/>
                </a:cubicBezTo>
                <a:cubicBezTo>
                  <a:pt x="739035" y="2305159"/>
                  <a:pt x="769009" y="2269676"/>
                  <a:pt x="706914" y="2305046"/>
                </a:cubicBezTo>
                <a:cubicBezTo>
                  <a:pt x="697882" y="2295919"/>
                  <a:pt x="689339" y="2296797"/>
                  <a:pt x="675971" y="2304030"/>
                </a:cubicBezTo>
                <a:cubicBezTo>
                  <a:pt x="650201" y="2309060"/>
                  <a:pt x="647591" y="2282853"/>
                  <a:pt x="624180" y="2302650"/>
                </a:cubicBezTo>
                <a:cubicBezTo>
                  <a:pt x="626400" y="2287987"/>
                  <a:pt x="574045" y="2305175"/>
                  <a:pt x="583453" y="2288788"/>
                </a:cubicBezTo>
                <a:cubicBezTo>
                  <a:pt x="564313" y="2278832"/>
                  <a:pt x="559671" y="2301039"/>
                  <a:pt x="540946" y="2292721"/>
                </a:cubicBezTo>
                <a:cubicBezTo>
                  <a:pt x="521576" y="2293191"/>
                  <a:pt x="554439" y="2305843"/>
                  <a:pt x="533680" y="2310233"/>
                </a:cubicBezTo>
                <a:cubicBezTo>
                  <a:pt x="508069" y="2313043"/>
                  <a:pt x="512638" y="2338541"/>
                  <a:pt x="487366" y="2309053"/>
                </a:cubicBezTo>
                <a:cubicBezTo>
                  <a:pt x="462164" y="2321083"/>
                  <a:pt x="454441" y="2307251"/>
                  <a:pt x="416820" y="2305443"/>
                </a:cubicBezTo>
                <a:cubicBezTo>
                  <a:pt x="403012" y="2315890"/>
                  <a:pt x="390105" y="2313733"/>
                  <a:pt x="376805" y="2307647"/>
                </a:cubicBezTo>
                <a:cubicBezTo>
                  <a:pt x="341751" y="2315035"/>
                  <a:pt x="307408" y="2307897"/>
                  <a:pt x="266777" y="2309012"/>
                </a:cubicBezTo>
                <a:cubicBezTo>
                  <a:pt x="225310" y="2324664"/>
                  <a:pt x="199419" y="2305548"/>
                  <a:pt x="156013" y="2306832"/>
                </a:cubicBezTo>
                <a:cubicBezTo>
                  <a:pt x="117457" y="2333851"/>
                  <a:pt x="122965" y="2279562"/>
                  <a:pt x="87258" y="2285511"/>
                </a:cubicBezTo>
                <a:cubicBezTo>
                  <a:pt x="38977" y="2309189"/>
                  <a:pt x="74043" y="2277969"/>
                  <a:pt x="23798" y="2281822"/>
                </a:cubicBezTo>
                <a:lnTo>
                  <a:pt x="0" y="2285369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BB9AFD-A34D-29DC-94E5-914BCCC72408}"/>
              </a:ext>
            </a:extLst>
          </p:cNvPr>
          <p:cNvSpPr txBox="1">
            <a:spLocks/>
          </p:cNvSpPr>
          <p:nvPr/>
        </p:nvSpPr>
        <p:spPr>
          <a:xfrm>
            <a:off x="0" y="368892"/>
            <a:ext cx="9186513" cy="21190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spcAft>
                <a:spcPts val="600"/>
              </a:spcAft>
            </a:pPr>
            <a:endParaRPr lang="en-US" sz="36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spcAft>
                <a:spcPts val="600"/>
              </a:spcAft>
            </a:pPr>
            <a:endParaRPr lang="en-US" sz="3600" b="1" dirty="0">
              <a:solidFill>
                <a:schemeClr val="accent4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spcAft>
                <a:spcPts val="600"/>
              </a:spcAft>
            </a:pPr>
            <a:endParaRPr lang="en-US" sz="36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spcAft>
                <a:spcPts val="600"/>
              </a:spcAft>
            </a:pP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Last but…</a:t>
            </a:r>
          </a:p>
          <a:p>
            <a:pPr defTabSz="914400">
              <a:spcAft>
                <a:spcPts val="600"/>
              </a:spcAft>
            </a:pPr>
            <a:endParaRPr lang="en-US" sz="36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spcAft>
                <a:spcPts val="600"/>
              </a:spcAft>
            </a:pP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4" name="Picture 13" descr="A screenshot of a survey&#10;&#10;Description automatically generated">
            <a:extLst>
              <a:ext uri="{FF2B5EF4-FFF2-40B4-BE49-F238E27FC236}">
                <a16:creationId xmlns:a16="http://schemas.microsoft.com/office/drawing/2014/main" id="{73F5A9E1-1210-9AF8-065E-9A1CD62C59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6649" y="3991702"/>
            <a:ext cx="5675587" cy="4114800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FDF195F-784B-4D00-8C92-6FC1B0499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68505" y="7533565"/>
            <a:ext cx="8261895" cy="696036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11" descr="A text on a page&#10;&#10;Description automatically generated">
            <a:extLst>
              <a:ext uri="{FF2B5EF4-FFF2-40B4-BE49-F238E27FC236}">
                <a16:creationId xmlns:a16="http://schemas.microsoft.com/office/drawing/2014/main" id="{5EC42476-8E62-0615-5556-F71DC9C8DA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/>
      </p:pic>
      <p:pic>
        <p:nvPicPr>
          <p:cNvPr id="18" name="Picture 17" descr="A text on a page&#10;&#10;Description automatically generated">
            <a:extLst>
              <a:ext uri="{FF2B5EF4-FFF2-40B4-BE49-F238E27FC236}">
                <a16:creationId xmlns:a16="http://schemas.microsoft.com/office/drawing/2014/main" id="{37B52A7A-9E0F-A6CD-02F5-472055DB2B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4701" y="0"/>
            <a:ext cx="5510674" cy="4278702"/>
          </a:xfrm>
          <a:prstGeom prst="rect">
            <a:avLst/>
          </a:prstGeom>
        </p:spPr>
      </p:pic>
      <p:pic>
        <p:nvPicPr>
          <p:cNvPr id="20" name="Picture 19" descr="A close-up of a survey&#10;&#10;Description automatically generated">
            <a:extLst>
              <a:ext uri="{FF2B5EF4-FFF2-40B4-BE49-F238E27FC236}">
                <a16:creationId xmlns:a16="http://schemas.microsoft.com/office/drawing/2014/main" id="{1C9EEDE3-92BF-E92F-4ADE-D33A4F97DE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52" y="2486279"/>
            <a:ext cx="5570397" cy="4404499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AF7C620A-823B-7124-2208-F5E6DBE514D0}"/>
              </a:ext>
            </a:extLst>
          </p:cNvPr>
          <p:cNvSpPr txBox="1">
            <a:spLocks/>
          </p:cNvSpPr>
          <p:nvPr/>
        </p:nvSpPr>
        <p:spPr>
          <a:xfrm>
            <a:off x="8163775" y="7247629"/>
            <a:ext cx="9186513" cy="21190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spcAft>
                <a:spcPts val="600"/>
              </a:spcAft>
            </a:pPr>
            <a:endParaRPr lang="en-US" sz="36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spcAft>
                <a:spcPts val="600"/>
              </a:spcAft>
            </a:pPr>
            <a:endParaRPr lang="en-US" sz="3600" b="1" dirty="0">
              <a:solidFill>
                <a:schemeClr val="accent4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spcAft>
                <a:spcPts val="600"/>
              </a:spcAft>
            </a:pP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…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Not the Least</a:t>
            </a:r>
          </a:p>
          <a:p>
            <a:pPr defTabSz="914400">
              <a:spcAft>
                <a:spcPts val="600"/>
              </a:spcAft>
            </a:pPr>
            <a:endParaRPr lang="en-US" sz="36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spcAft>
                <a:spcPts val="600"/>
              </a:spcAft>
            </a:pP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6" name="Picture 25" descr="A group of men posing for a photo&#10;&#10;Description automatically generated">
            <a:extLst>
              <a:ext uri="{FF2B5EF4-FFF2-40B4-BE49-F238E27FC236}">
                <a16:creationId xmlns:a16="http://schemas.microsoft.com/office/drawing/2014/main" id="{CEAB5FE0-9246-0E23-4740-16E4D4B72F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1355453" y="4318465"/>
            <a:ext cx="2311432" cy="278619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D4978B8-10B3-C205-51F4-31CC20DDB45A}"/>
              </a:ext>
            </a:extLst>
          </p:cNvPr>
          <p:cNvSpPr txBox="1"/>
          <p:nvPr/>
        </p:nvSpPr>
        <p:spPr>
          <a:xfrm>
            <a:off x="11362941" y="7104661"/>
            <a:ext cx="231143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R" sz="600" dirty="0">
                <a:hlinkClick r:id="rId7" tooltip="https://brasilsonoro.com/the-beatles/"/>
              </a:rPr>
              <a:t>This Photo</a:t>
            </a:r>
            <a:r>
              <a:rPr lang="en-TR" sz="600" dirty="0"/>
              <a:t> by Unknown Author is licensed under </a:t>
            </a:r>
            <a:r>
              <a:rPr lang="en-TR" sz="600" dirty="0">
                <a:hlinkClick r:id="rId8" tooltip="https://creativecommons.org/licenses/by-sa/3.0/"/>
              </a:rPr>
              <a:t>CC BY-SA</a:t>
            </a:r>
            <a:endParaRPr lang="en-TR" sz="600" dirty="0"/>
          </a:p>
        </p:txBody>
      </p:sp>
      <p:pic>
        <p:nvPicPr>
          <p:cNvPr id="29" name="Picture 28" descr="A group of cartoon characters&#10;&#10;Description automatically generated">
            <a:extLst>
              <a:ext uri="{FF2B5EF4-FFF2-40B4-BE49-F238E27FC236}">
                <a16:creationId xmlns:a16="http://schemas.microsoft.com/office/drawing/2014/main" id="{1A559E4D-F216-1C7A-6731-817B4F74724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122534" y="6556852"/>
            <a:ext cx="2348336" cy="138155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2C059E1-E1B4-3E8D-D956-3971A6D6E877}"/>
              </a:ext>
            </a:extLst>
          </p:cNvPr>
          <p:cNvSpPr txBox="1"/>
          <p:nvPr/>
        </p:nvSpPr>
        <p:spPr>
          <a:xfrm>
            <a:off x="7200772" y="2991803"/>
            <a:ext cx="19857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R" sz="600" dirty="0">
                <a:hlinkClick r:id="rId10" tooltip="https://www.wired.it/scienza/2015/11/03/scienza-dietro-inside-out/"/>
              </a:rPr>
              <a:t>This Photo</a:t>
            </a:r>
            <a:r>
              <a:rPr lang="en-TR" sz="600" dirty="0"/>
              <a:t> by Unknown Author is licensed under </a:t>
            </a:r>
            <a:r>
              <a:rPr lang="en-TR" sz="600" dirty="0">
                <a:hlinkClick r:id="rId11" tooltip="https://creativecommons.org/licenses/by-nc-nd/3.0/"/>
              </a:rPr>
              <a:t>CC BY-NC-ND</a:t>
            </a:r>
            <a:endParaRPr lang="en-TR" sz="600" dirty="0"/>
          </a:p>
        </p:txBody>
      </p:sp>
      <p:pic>
        <p:nvPicPr>
          <p:cNvPr id="32" name="Picture 31" descr="A book cover with a couple of men in historical clothing&#10;&#10;Description automatically generated">
            <a:extLst>
              <a:ext uri="{FF2B5EF4-FFF2-40B4-BE49-F238E27FC236}">
                <a16:creationId xmlns:a16="http://schemas.microsoft.com/office/drawing/2014/main" id="{58514341-6855-F2B8-9988-1CC6F535FAD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7211975" y="181143"/>
            <a:ext cx="1903600" cy="281597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6980563-CB89-803E-6FCF-9664D21F2439}"/>
              </a:ext>
            </a:extLst>
          </p:cNvPr>
          <p:cNvSpPr txBox="1"/>
          <p:nvPr/>
        </p:nvSpPr>
        <p:spPr>
          <a:xfrm>
            <a:off x="3105362" y="8014169"/>
            <a:ext cx="219535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R" sz="600" dirty="0">
                <a:hlinkClick r:id="rId13" tooltip="https://www.highheelsinthewilderness.com/"/>
              </a:rPr>
              <a:t>This Photo</a:t>
            </a:r>
            <a:r>
              <a:rPr lang="en-TR" sz="600" dirty="0"/>
              <a:t> by Unknown Author is licensed under </a:t>
            </a:r>
            <a:r>
              <a:rPr lang="en-TR" sz="600" dirty="0">
                <a:hlinkClick r:id="rId14" tooltip="https://creativecommons.org/licenses/by/3.0/"/>
              </a:rPr>
              <a:t>CC BY</a:t>
            </a:r>
            <a:endParaRPr lang="en-TR" sz="600" dirty="0"/>
          </a:p>
        </p:txBody>
      </p:sp>
    </p:spTree>
    <p:extLst>
      <p:ext uri="{BB962C8B-B14F-4D97-AF65-F5344CB8AC3E}">
        <p14:creationId xmlns:p14="http://schemas.microsoft.com/office/powerpoint/2010/main" val="42090922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0684"/>
            <a:ext cx="5589917" cy="703891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0" y="499934"/>
            <a:ext cx="609850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57200"/>
            <a:r>
              <a:rPr lang="en-US" sz="36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Developing Your Survey: Crafting and Refining Questions - 📝</a:t>
            </a:r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7857C13C-B5DB-7E7D-2CAC-FE99CA40FF1C}"/>
              </a:ext>
            </a:extLst>
          </p:cNvPr>
          <p:cNvSpPr/>
          <p:nvPr/>
        </p:nvSpPr>
        <p:spPr>
          <a:xfrm>
            <a:off x="5779697" y="2415754"/>
            <a:ext cx="8712679" cy="27859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57200"/>
            <a:r>
              <a:rPr lang="en-US" sz="36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♟♘  Step 1: 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Form Groups</a:t>
            </a:r>
          </a:p>
          <a:p>
            <a:pPr marL="457200"/>
            <a:endParaRPr lang="en-US" sz="3600" kern="100" dirty="0">
              <a:solidFill>
                <a:srgbClr val="00206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/>
            <a:r>
              <a:rPr lang="en-US" sz="36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🧵 🧶 Step 2: 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Design Your Mini-Survey</a:t>
            </a:r>
          </a:p>
          <a:p>
            <a:pPr marL="457200"/>
            <a:r>
              <a:rPr lang="en-US" sz="36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/>
            <a:r>
              <a:rPr lang="en-US" sz="36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✅ 📝 Step 3: 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Exchange and Test</a:t>
            </a:r>
          </a:p>
          <a:p>
            <a:pPr marL="457200"/>
            <a:endParaRPr lang="en-US" sz="3600" kern="100" dirty="0">
              <a:solidFill>
                <a:srgbClr val="00206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/>
            <a:r>
              <a:rPr lang="en-US" sz="36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🗣 📢 Step 4: 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Discuss and Conclude</a:t>
            </a:r>
          </a:p>
          <a:p>
            <a:pPr marL="457200"/>
            <a:endParaRPr lang="en-US" sz="3600" kern="100" dirty="0">
              <a:solidFill>
                <a:srgbClr val="00206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/>
            <a:r>
              <a:rPr lang="en-US" sz="36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🤔 🧐 Step 5: 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Reflect</a:t>
            </a:r>
          </a:p>
          <a:p>
            <a:pPr marL="457200"/>
            <a:endParaRPr lang="en-US" sz="3600" kern="100" dirty="0">
              <a:solidFill>
                <a:srgbClr val="00206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/>
            <a:endParaRPr lang="en-US" sz="3600" kern="100" dirty="0">
              <a:solidFill>
                <a:srgbClr val="00206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BAB1F-0359-32D0-8478-D6396C650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>
            <a:extLst>
              <a:ext uri="{FF2B5EF4-FFF2-40B4-BE49-F238E27FC236}">
                <a16:creationId xmlns:a16="http://schemas.microsoft.com/office/drawing/2014/main" id="{BFA806CE-BC3E-8494-AF77-CED3E7420F19}"/>
              </a:ext>
            </a:extLst>
          </p:cNvPr>
          <p:cNvSpPr/>
          <p:nvPr/>
        </p:nvSpPr>
        <p:spPr>
          <a:xfrm>
            <a:off x="0" y="1491362"/>
            <a:ext cx="14354355" cy="65833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800100" lvl="1" indent="-342900">
              <a:buFont typeface="Wingdings" pitchFamily="2" charset="2"/>
              <a:buChar char="v"/>
            </a:pP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Survey research is a systematic method for collecting information to </a:t>
            </a:r>
            <a:r>
              <a:rPr lang="en-TR" sz="2400" b="1" i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describe, compare, </a:t>
            </a: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or</a:t>
            </a:r>
            <a:r>
              <a:rPr lang="en-TR" sz="2400" b="1" i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explain </a:t>
            </a: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knowledge, attitudes, and behaviors in a defined population (Cohen et al., 2007; Fraenkel et al., 2012).</a:t>
            </a:r>
            <a:b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endParaRPr lang="en-TR" sz="2400" kern="100" dirty="0">
              <a:solidFill>
                <a:srgbClr val="00206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800100" lvl="1" indent="-342900" algn="just">
              <a:buFont typeface="Wingdings" pitchFamily="2" charset="2"/>
              <a:buChar char="v"/>
            </a:pP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Surveys are </a:t>
            </a:r>
            <a:r>
              <a:rPr lang="en-TR" sz="2400" b="1" i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most powerful </a:t>
            </a: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when they allow researchers to </a:t>
            </a:r>
            <a:r>
              <a:rPr lang="en-TR" sz="2400" b="1" i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identify patterns </a:t>
            </a: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and</a:t>
            </a:r>
            <a:r>
              <a:rPr lang="en-TR" sz="2400" b="1" i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predictors across contexts </a:t>
            </a: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(Gay et al., 2012).</a:t>
            </a:r>
          </a:p>
          <a:p>
            <a:pPr marL="800100" lvl="1" indent="-342900">
              <a:buFont typeface="Wingdings" pitchFamily="2" charset="2"/>
              <a:buChar char="v"/>
            </a:pPr>
            <a:endParaRPr lang="en-TR" sz="2400" kern="100" dirty="0">
              <a:solidFill>
                <a:srgbClr val="00206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itchFamily="2" charset="2"/>
              <a:buChar char="v"/>
            </a:pP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 sound survey design depends on </a:t>
            </a:r>
            <a:r>
              <a:rPr lang="en-TR" sz="2400" b="1" i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clarity of purpose; operational definitions; reliability and validity; </a:t>
            </a: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and</a:t>
            </a:r>
            <a:r>
              <a:rPr lang="en-TR" sz="2400" b="1" i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pilot testing</a:t>
            </a: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(Cohen et al., 2007).</a:t>
            </a:r>
          </a:p>
          <a:p>
            <a:pPr lvl="1"/>
            <a:endParaRPr lang="en-TR" sz="2400" kern="100" dirty="0">
              <a:solidFill>
                <a:srgbClr val="00206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itchFamily="2" charset="2"/>
              <a:buChar char="v"/>
            </a:pP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greatest </a:t>
            </a:r>
            <a:r>
              <a:rPr lang="en-TR" sz="24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threat</a:t>
            </a: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to survey validity is </a:t>
            </a:r>
            <a:r>
              <a:rPr lang="en-TR" sz="2400" b="1" i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poor question design </a:t>
            </a: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(Rae &amp; Parker, 1992).</a:t>
            </a:r>
          </a:p>
          <a:p>
            <a:pPr lvl="1"/>
            <a:endParaRPr lang="en-TR" sz="2400" kern="100" dirty="0">
              <a:solidFill>
                <a:srgbClr val="00206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itchFamily="2" charset="2"/>
              <a:buChar char="v"/>
            </a:pP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Surveys are framed as </a:t>
            </a:r>
            <a:r>
              <a:rPr lang="en-TR" sz="2400" b="1" i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social interactions </a:t>
            </a: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— each question is part of a conversation between </a:t>
            </a:r>
            <a:r>
              <a:rPr lang="en-TR" sz="2400" b="1" i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researcher and respondent </a:t>
            </a: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(Nardi, 2018).</a:t>
            </a:r>
          </a:p>
          <a:p>
            <a:pPr marL="800100" lvl="1" indent="-342900">
              <a:buFont typeface="Wingdings" pitchFamily="2" charset="2"/>
              <a:buChar char="v"/>
            </a:pPr>
            <a:endParaRPr lang="en-TR" sz="2400" kern="100" dirty="0">
              <a:solidFill>
                <a:srgbClr val="002060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itchFamily="2" charset="2"/>
              <a:buChar char="v"/>
            </a:pP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 educational contexts, </a:t>
            </a:r>
            <a:r>
              <a:rPr lang="en-TR" sz="2400" b="1" i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ethics</a:t>
            </a: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also include </a:t>
            </a:r>
            <a:r>
              <a:rPr lang="en-TR" sz="2400" b="1" i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accessibility and inclusivity </a:t>
            </a:r>
            <a:r>
              <a:rPr lang="en-TR" sz="24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— ensuring that language, examples, and platforms are appropriate for diverse respondents (Fraenkel et al., 2012; Gay et al., 2012).</a:t>
            </a:r>
          </a:p>
          <a:p>
            <a:pPr marL="800100" lvl="1" indent="-342900">
              <a:buFont typeface="Wingdings" pitchFamily="2" charset="2"/>
              <a:buChar char="v"/>
            </a:pPr>
            <a:endParaRPr lang="en-TR" sz="2400" kern="100" dirty="0">
              <a:solidFill>
                <a:srgbClr val="00206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09E7F552-E109-892B-5DF2-890E5EF3F25F}"/>
              </a:ext>
            </a:extLst>
          </p:cNvPr>
          <p:cNvSpPr/>
          <p:nvPr/>
        </p:nvSpPr>
        <p:spPr>
          <a:xfrm>
            <a:off x="485795" y="31696"/>
            <a:ext cx="8439110" cy="1004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57200" algn="ctr"/>
            <a:r>
              <a:rPr lang="en-US" sz="44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Why</a:t>
            </a:r>
            <a:r>
              <a:rPr lang="en-US" sz="32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Surveys</a:t>
            </a:r>
            <a:r>
              <a:rPr lang="en-US" sz="32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Still Matter - ❓</a:t>
            </a:r>
            <a:endParaRPr lang="en-US" sz="4400" b="1" kern="1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aper with text on it&#10;&#10;Description automatically generated">
            <a:extLst>
              <a:ext uri="{FF2B5EF4-FFF2-40B4-BE49-F238E27FC236}">
                <a16:creationId xmlns:a16="http://schemas.microsoft.com/office/drawing/2014/main" id="{83C1EDBA-A5B9-75C3-95E4-969BA297C9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8626" y="19142"/>
            <a:ext cx="3191774" cy="147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331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90" y="2200870"/>
            <a:ext cx="198358" cy="248007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793790" y="2515195"/>
            <a:ext cx="6422231" cy="22860"/>
          </a:xfrm>
          <a:prstGeom prst="rect">
            <a:avLst/>
          </a:prstGeom>
          <a:solidFill>
            <a:srgbClr val="B88E23"/>
          </a:solidFill>
          <a:ln/>
        </p:spPr>
        <p:txBody>
          <a:bodyPr/>
          <a:lstStyle/>
          <a:p>
            <a:endParaRPr lang="en-TR"/>
          </a:p>
        </p:txBody>
      </p:sp>
      <p:sp>
        <p:nvSpPr>
          <p:cNvPr id="5" name="Text 2"/>
          <p:cNvSpPr/>
          <p:nvPr/>
        </p:nvSpPr>
        <p:spPr>
          <a:xfrm>
            <a:off x="793790" y="2660094"/>
            <a:ext cx="268974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chemeClr val="accent4">
                    <a:lumMod val="75000"/>
                  </a:schemeClr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Groups of 3-4 People</a:t>
            </a:r>
            <a:endParaRPr lang="en-US" sz="195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3101593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Form small groups with the people around you. The ideal group size is 3-4 people.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379" y="2200870"/>
            <a:ext cx="198358" cy="248007"/>
          </a:xfrm>
          <a:prstGeom prst="rect">
            <a:avLst/>
          </a:prstGeom>
        </p:spPr>
      </p:pic>
      <p:sp>
        <p:nvSpPr>
          <p:cNvPr id="8" name="Shape 4"/>
          <p:cNvSpPr/>
          <p:nvPr/>
        </p:nvSpPr>
        <p:spPr>
          <a:xfrm>
            <a:off x="7414379" y="2515195"/>
            <a:ext cx="6422231" cy="22860"/>
          </a:xfrm>
          <a:prstGeom prst="rect">
            <a:avLst/>
          </a:prstGeom>
          <a:solidFill>
            <a:srgbClr val="B88E23"/>
          </a:solidFill>
          <a:ln/>
        </p:spPr>
        <p:txBody>
          <a:bodyPr/>
          <a:lstStyle/>
          <a:p>
            <a:endParaRPr lang="en-TR"/>
          </a:p>
        </p:txBody>
      </p:sp>
      <p:sp>
        <p:nvSpPr>
          <p:cNvPr id="9" name="Text 5"/>
          <p:cNvSpPr/>
          <p:nvPr/>
        </p:nvSpPr>
        <p:spPr>
          <a:xfrm>
            <a:off x="7414379" y="2660094"/>
            <a:ext cx="277701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chemeClr val="accent4">
                    <a:lumMod val="75000"/>
                  </a:schemeClr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Choose a Quick Topic</a:t>
            </a:r>
            <a:endParaRPr lang="en-US" sz="195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Text 6"/>
          <p:cNvSpPr/>
          <p:nvPr/>
        </p:nvSpPr>
        <p:spPr>
          <a:xfrm>
            <a:off x="7414379" y="3089315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Choose something fun but measurable. It doesn't have to be complicated—keep it simple and interesting.</a:t>
            </a:r>
            <a:endParaRPr lang="en-US" sz="1550" dirty="0"/>
          </a:p>
        </p:txBody>
      </p:sp>
      <p:sp>
        <p:nvSpPr>
          <p:cNvPr id="11" name="Shape 7"/>
          <p:cNvSpPr/>
          <p:nvPr/>
        </p:nvSpPr>
        <p:spPr>
          <a:xfrm>
            <a:off x="793790" y="4195613"/>
            <a:ext cx="13042821" cy="32385"/>
          </a:xfrm>
          <a:prstGeom prst="rect">
            <a:avLst/>
          </a:prstGeom>
          <a:solidFill>
            <a:srgbClr val="454240">
              <a:alpha val="50000"/>
            </a:srgbClr>
          </a:solidFill>
          <a:ln/>
        </p:spPr>
        <p:txBody>
          <a:bodyPr/>
          <a:lstStyle/>
          <a:p>
            <a:endParaRPr lang="en-TR"/>
          </a:p>
        </p:txBody>
      </p:sp>
      <p:sp>
        <p:nvSpPr>
          <p:cNvPr id="12" name="Text 8"/>
          <p:cNvSpPr/>
          <p:nvPr/>
        </p:nvSpPr>
        <p:spPr>
          <a:xfrm>
            <a:off x="793790" y="452556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chemeClr val="accent4">
                    <a:lumMod val="75000"/>
                  </a:schemeClr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Example Topics:</a:t>
            </a:r>
            <a:endParaRPr lang="en-US" sz="23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3" name="Text 9"/>
          <p:cNvSpPr/>
          <p:nvPr/>
        </p:nvSpPr>
        <p:spPr>
          <a:xfrm>
            <a:off x="793790" y="5373886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Coffee drinking habits on campus</a:t>
            </a:r>
            <a:endParaRPr lang="en-US" sz="1550" dirty="0"/>
          </a:p>
        </p:txBody>
      </p:sp>
      <p:sp>
        <p:nvSpPr>
          <p:cNvPr id="14" name="Text 10"/>
          <p:cNvSpPr/>
          <p:nvPr/>
        </p:nvSpPr>
        <p:spPr>
          <a:xfrm>
            <a:off x="793790" y="5760839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Student stress and sleep quality</a:t>
            </a:r>
            <a:endParaRPr lang="en-US" sz="1550" dirty="0"/>
          </a:p>
        </p:txBody>
      </p:sp>
      <p:sp>
        <p:nvSpPr>
          <p:cNvPr id="15" name="Text 11"/>
          <p:cNvSpPr/>
          <p:nvPr/>
        </p:nvSpPr>
        <p:spPr>
          <a:xfrm>
            <a:off x="793790" y="6147792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Favorite procrastination methods</a:t>
            </a:r>
            <a:endParaRPr lang="en-US" sz="1550" dirty="0"/>
          </a:p>
        </p:txBody>
      </p:sp>
      <p:sp>
        <p:nvSpPr>
          <p:cNvPr id="16" name="Text 12"/>
          <p:cNvSpPr/>
          <p:nvPr/>
        </p:nvSpPr>
        <p:spPr>
          <a:xfrm>
            <a:off x="793790" y="6534745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Remote work preferences</a:t>
            </a:r>
            <a:endParaRPr lang="en-US" sz="1550" dirty="0"/>
          </a:p>
        </p:txBody>
      </p:sp>
      <p:sp>
        <p:nvSpPr>
          <p:cNvPr id="17" name="Text 13"/>
          <p:cNvSpPr/>
          <p:nvPr/>
        </p:nvSpPr>
        <p:spPr>
          <a:xfrm>
            <a:off x="7564874" y="5373886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Perspectives on AI use in education</a:t>
            </a:r>
            <a:endParaRPr lang="en-US" sz="1550" dirty="0"/>
          </a:p>
        </p:txBody>
      </p:sp>
      <p:sp>
        <p:nvSpPr>
          <p:cNvPr id="18" name="Text 14"/>
          <p:cNvSpPr/>
          <p:nvPr/>
        </p:nvSpPr>
        <p:spPr>
          <a:xfrm>
            <a:off x="7564874" y="5760839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Motivations for social media use</a:t>
            </a:r>
            <a:endParaRPr lang="en-US" sz="1550" dirty="0"/>
          </a:p>
        </p:txBody>
      </p:sp>
      <p:sp>
        <p:nvSpPr>
          <p:cNvPr id="19" name="Text 15"/>
          <p:cNvSpPr/>
          <p:nvPr/>
        </p:nvSpPr>
        <p:spPr>
          <a:xfrm>
            <a:off x="7564874" y="6147792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Sustainability behaviors</a:t>
            </a:r>
            <a:endParaRPr lang="en-US" sz="1550" dirty="0"/>
          </a:p>
        </p:txBody>
      </p:sp>
      <p:sp>
        <p:nvSpPr>
          <p:cNvPr id="20" name="Text 16"/>
          <p:cNvSpPr/>
          <p:nvPr/>
        </p:nvSpPr>
        <p:spPr>
          <a:xfrm>
            <a:off x="7557254" y="6430001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Campus gym satisfaction</a:t>
            </a:r>
            <a:endParaRPr lang="en-US" sz="1550" dirty="0"/>
          </a:p>
        </p:txBody>
      </p:sp>
      <p:sp>
        <p:nvSpPr>
          <p:cNvPr id="21" name="Text 0">
            <a:extLst>
              <a:ext uri="{FF2B5EF4-FFF2-40B4-BE49-F238E27FC236}">
                <a16:creationId xmlns:a16="http://schemas.microsoft.com/office/drawing/2014/main" id="{4D8672DE-5229-8FAA-BB93-1DFCE426AE9C}"/>
              </a:ext>
            </a:extLst>
          </p:cNvPr>
          <p:cNvSpPr/>
          <p:nvPr/>
        </p:nvSpPr>
        <p:spPr>
          <a:xfrm>
            <a:off x="504275" y="907621"/>
            <a:ext cx="8712679" cy="728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57200"/>
            <a:r>
              <a:rPr lang="en-US" sz="36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♟♘  Step 1: 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Form Groups</a:t>
            </a:r>
          </a:p>
          <a:p>
            <a:pPr marL="457200"/>
            <a:endParaRPr lang="en-US" sz="3600" kern="100" dirty="0">
              <a:solidFill>
                <a:srgbClr val="00206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/>
            <a:endParaRPr lang="en-US" sz="3600" kern="100" dirty="0">
              <a:solidFill>
                <a:srgbClr val="00206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/>
            <a:endParaRPr lang="en-US" sz="3600" kern="100" dirty="0">
              <a:solidFill>
                <a:srgbClr val="00206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793790" y="2131100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Each group will complete the following tasks:</a:t>
            </a:r>
            <a:endParaRPr lang="en-US" sz="2400" dirty="0"/>
          </a:p>
        </p:txBody>
      </p:sp>
      <p:sp>
        <p:nvSpPr>
          <p:cNvPr id="4" name="Shape 2"/>
          <p:cNvSpPr/>
          <p:nvPr/>
        </p:nvSpPr>
        <p:spPr>
          <a:xfrm>
            <a:off x="793790" y="3267194"/>
            <a:ext cx="4215289" cy="2657713"/>
          </a:xfrm>
          <a:prstGeom prst="roundRect">
            <a:avLst>
              <a:gd name="adj" fmla="val 3137"/>
            </a:avLst>
          </a:prstGeom>
          <a:solidFill>
            <a:srgbClr val="FFFDFA"/>
          </a:solidFill>
          <a:ln w="2286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TR"/>
          </a:p>
        </p:txBody>
      </p:sp>
      <p:sp>
        <p:nvSpPr>
          <p:cNvPr id="5" name="Shape 3"/>
          <p:cNvSpPr/>
          <p:nvPr/>
        </p:nvSpPr>
        <p:spPr>
          <a:xfrm>
            <a:off x="816650" y="3290054"/>
            <a:ext cx="4169569" cy="198358"/>
          </a:xfrm>
          <a:prstGeom prst="roundRect">
            <a:avLst>
              <a:gd name="adj" fmla="val 28195"/>
            </a:avLst>
          </a:prstGeom>
          <a:solidFill>
            <a:srgbClr val="F7EDD4"/>
          </a:solidFill>
          <a:ln/>
        </p:spPr>
        <p:txBody>
          <a:bodyPr/>
          <a:lstStyle/>
          <a:p>
            <a:endParaRPr lang="en-TR"/>
          </a:p>
        </p:txBody>
      </p:sp>
      <p:sp>
        <p:nvSpPr>
          <p:cNvPr id="6" name="Text 4"/>
          <p:cNvSpPr/>
          <p:nvPr/>
        </p:nvSpPr>
        <p:spPr>
          <a:xfrm>
            <a:off x="1015008" y="368677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Define the Goal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992148" y="3971728"/>
            <a:ext cx="377285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What do you truly want to explore? </a:t>
            </a:r>
          </a:p>
          <a:p>
            <a:pPr marL="0" indent="0" algn="l">
              <a:lnSpc>
                <a:spcPts val="2500"/>
              </a:lnSpc>
              <a:buNone/>
            </a:pPr>
            <a:endParaRPr lang="en-US" sz="1550" dirty="0">
              <a:solidFill>
                <a:srgbClr val="45424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Write your research question.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 sz="1550" b="1" i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Example: </a:t>
            </a: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Is there a relationship between students' coffee consumption frequency and their academic performance?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5207437" y="2969538"/>
            <a:ext cx="4215408" cy="2955369"/>
          </a:xfrm>
          <a:prstGeom prst="roundRect">
            <a:avLst>
              <a:gd name="adj" fmla="val 2821"/>
            </a:avLst>
          </a:prstGeom>
          <a:solidFill>
            <a:srgbClr val="FFFDFA"/>
          </a:solidFill>
          <a:ln w="2286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TR"/>
          </a:p>
        </p:txBody>
      </p:sp>
      <p:sp>
        <p:nvSpPr>
          <p:cNvPr id="9" name="Shape 7"/>
          <p:cNvSpPr/>
          <p:nvPr/>
        </p:nvSpPr>
        <p:spPr>
          <a:xfrm>
            <a:off x="5230297" y="2992398"/>
            <a:ext cx="4169688" cy="198358"/>
          </a:xfrm>
          <a:prstGeom prst="roundRect">
            <a:avLst>
              <a:gd name="adj" fmla="val 28195"/>
            </a:avLst>
          </a:prstGeom>
          <a:solidFill>
            <a:srgbClr val="F7EDD4"/>
          </a:solidFill>
          <a:ln/>
        </p:spPr>
        <p:txBody>
          <a:bodyPr/>
          <a:lstStyle/>
          <a:p>
            <a:endParaRPr lang="en-TR"/>
          </a:p>
        </p:txBody>
      </p:sp>
      <p:sp>
        <p:nvSpPr>
          <p:cNvPr id="10" name="Text 8"/>
          <p:cNvSpPr/>
          <p:nvPr/>
        </p:nvSpPr>
        <p:spPr>
          <a:xfrm>
            <a:off x="5428655" y="338911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Write 5 Questions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5230297" y="3818334"/>
            <a:ext cx="4169688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At least 3 closed-ended questions (Likert, rating, etc.) and 1-2 open-ended questions. </a:t>
            </a:r>
          </a:p>
          <a:p>
            <a:pPr marL="0" indent="0" algn="l">
              <a:lnSpc>
                <a:spcPts val="2500"/>
              </a:lnSpc>
              <a:buNone/>
            </a:pPr>
            <a:endParaRPr lang="en-US" sz="1550" dirty="0">
              <a:solidFill>
                <a:srgbClr val="45424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Apply the principles you learned today: 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clear, unbiased, single-dimension questions.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9621203" y="2671882"/>
            <a:ext cx="4215289" cy="3253026"/>
          </a:xfrm>
          <a:prstGeom prst="roundRect">
            <a:avLst>
              <a:gd name="adj" fmla="val 2563"/>
            </a:avLst>
          </a:prstGeom>
          <a:solidFill>
            <a:srgbClr val="FFFDFA"/>
          </a:solidFill>
          <a:ln w="2286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TR"/>
          </a:p>
        </p:txBody>
      </p:sp>
      <p:sp>
        <p:nvSpPr>
          <p:cNvPr id="13" name="Shape 11"/>
          <p:cNvSpPr/>
          <p:nvPr/>
        </p:nvSpPr>
        <p:spPr>
          <a:xfrm>
            <a:off x="9644063" y="2694742"/>
            <a:ext cx="4169569" cy="198358"/>
          </a:xfrm>
          <a:prstGeom prst="roundRect">
            <a:avLst>
              <a:gd name="adj" fmla="val 28195"/>
            </a:avLst>
          </a:prstGeom>
          <a:solidFill>
            <a:srgbClr val="F7EDD4"/>
          </a:solidFill>
          <a:ln/>
        </p:spPr>
        <p:txBody>
          <a:bodyPr/>
          <a:lstStyle/>
          <a:p>
            <a:endParaRPr lang="en-TR"/>
          </a:p>
        </p:txBody>
      </p:sp>
      <p:sp>
        <p:nvSpPr>
          <p:cNvPr id="14" name="Text 12"/>
          <p:cNvSpPr/>
          <p:nvPr/>
        </p:nvSpPr>
        <p:spPr>
          <a:xfrm>
            <a:off x="9842421" y="3091458"/>
            <a:ext cx="334196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Choose Response Formats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9842421" y="3520678"/>
            <a:ext cx="377285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Select the appropriate response format for each question. Likert scale? Rating? Open-ended? </a:t>
            </a:r>
          </a:p>
          <a:p>
            <a:pPr marL="0" indent="0" algn="l">
              <a:lnSpc>
                <a:spcPts val="2500"/>
              </a:lnSpc>
              <a:buNone/>
            </a:pPr>
            <a:endParaRPr lang="en-US" sz="1550" dirty="0">
              <a:solidFill>
                <a:srgbClr val="45424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Make your design decisions consciously.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793790" y="6148149"/>
            <a:ext cx="13042821" cy="843201"/>
          </a:xfrm>
          <a:prstGeom prst="roundRect">
            <a:avLst>
              <a:gd name="adj" fmla="val 9886"/>
            </a:avLst>
          </a:prstGeom>
          <a:solidFill>
            <a:srgbClr val="F3E4BF"/>
          </a:solidFill>
          <a:ln/>
        </p:spPr>
        <p:txBody>
          <a:bodyPr/>
          <a:lstStyle/>
          <a:p>
            <a:endParaRPr lang="en-TR"/>
          </a:p>
        </p:txBody>
      </p:sp>
      <p:pic>
        <p:nvPicPr>
          <p:cNvPr id="17" name="Image 0" descr="preencode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148" y="6443424"/>
            <a:ext cx="248007" cy="198358"/>
          </a:xfrm>
          <a:prstGeom prst="rect">
            <a:avLst/>
          </a:prstGeom>
          <a:solidFill>
            <a:srgbClr val="F3E4BF"/>
          </a:solidFill>
        </p:spPr>
      </p:pic>
      <p:sp>
        <p:nvSpPr>
          <p:cNvPr id="18" name="Text 15"/>
          <p:cNvSpPr/>
          <p:nvPr/>
        </p:nvSpPr>
        <p:spPr>
          <a:xfrm>
            <a:off x="1438513" y="6396038"/>
            <a:ext cx="1219973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Tip:</a:t>
            </a:r>
            <a:r>
              <a:rPr lang="en-US" sz="2000" dirty="0">
                <a:solidFill>
                  <a:srgbClr val="7030A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You can write your survey on paper. The important thing is to experience the design process</a:t>
            </a:r>
            <a:r>
              <a:rPr lang="en-US" sz="15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</a:t>
            </a:r>
            <a:endParaRPr lang="en-US" sz="1550" dirty="0"/>
          </a:p>
        </p:txBody>
      </p:sp>
      <p:sp>
        <p:nvSpPr>
          <p:cNvPr id="20" name="Text 0">
            <a:extLst>
              <a:ext uri="{FF2B5EF4-FFF2-40B4-BE49-F238E27FC236}">
                <a16:creationId xmlns:a16="http://schemas.microsoft.com/office/drawing/2014/main" id="{8DB28F37-5159-FD49-130F-62B999A9BD16}"/>
              </a:ext>
            </a:extLst>
          </p:cNvPr>
          <p:cNvSpPr/>
          <p:nvPr/>
        </p:nvSpPr>
        <p:spPr>
          <a:xfrm>
            <a:off x="256418" y="551228"/>
            <a:ext cx="8712679" cy="1230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57200"/>
            <a:endParaRPr lang="en-US" sz="3600" kern="100" dirty="0">
              <a:solidFill>
                <a:srgbClr val="00206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/>
            <a:r>
              <a:rPr lang="en-US" sz="36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🧵 🧶 Step 2: 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Design Your Mini-Survey</a:t>
            </a:r>
          </a:p>
          <a:p>
            <a:pPr marL="457200"/>
            <a:r>
              <a:rPr lang="en-US" sz="36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/>
            <a:endParaRPr lang="en-US" sz="3600" kern="100" dirty="0">
              <a:solidFill>
                <a:srgbClr val="00206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1387" y="695929"/>
            <a:ext cx="4629013" cy="694351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7800" y="1434710"/>
            <a:ext cx="885053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Groups will exchange their surveys with each other. Fill out another group's survey.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414228" y="2153214"/>
            <a:ext cx="5452705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206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While Filling Out, </a:t>
            </a:r>
            <a:r>
              <a:rPr lang="en-US" sz="2300" b="1" dirty="0">
                <a:solidFill>
                  <a:schemeClr val="accent4">
                    <a:lumMod val="75000"/>
                  </a:schemeClr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Pay Attention </a:t>
            </a:r>
            <a:r>
              <a:rPr lang="en-US" sz="2300" b="1" dirty="0">
                <a:solidFill>
                  <a:srgbClr val="00206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To:</a:t>
            </a:r>
            <a:endParaRPr lang="en-US" sz="2300" b="1" dirty="0">
              <a:solidFill>
                <a:srgbClr val="002060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215659" y="2940024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500"/>
              </a:lnSpc>
              <a:buSzPct val="100000"/>
            </a:pP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Are the questions clear?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Did you have difficulty understanding any question?</a:t>
            </a: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215659" y="3372100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500"/>
              </a:lnSpc>
              <a:buSzPct val="100000"/>
            </a:pP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Is there bias?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Did the questions push you to answer in a certain way?</a:t>
            </a:r>
            <a:endParaRPr lang="en-US" dirty="0"/>
          </a:p>
        </p:txBody>
      </p:sp>
      <p:sp>
        <p:nvSpPr>
          <p:cNvPr id="8" name="Text 5"/>
          <p:cNvSpPr/>
          <p:nvPr/>
        </p:nvSpPr>
        <p:spPr>
          <a:xfrm>
            <a:off x="215660" y="3867911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500"/>
              </a:lnSpc>
              <a:buSzPct val="100000"/>
            </a:pP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Is it tedious?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Did the survey feel boring or long?</a:t>
            </a:r>
            <a:endParaRPr lang="en-US" dirty="0"/>
          </a:p>
        </p:txBody>
      </p:sp>
      <p:sp>
        <p:nvSpPr>
          <p:cNvPr id="9" name="Text 6"/>
          <p:cNvSpPr/>
          <p:nvPr/>
        </p:nvSpPr>
        <p:spPr>
          <a:xfrm>
            <a:off x="146887" y="4340292"/>
            <a:ext cx="964401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500"/>
              </a:lnSpc>
              <a:buSzPct val="100000"/>
            </a:pP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Are the answer options sufficient?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Were the answer options you wanted not available?</a:t>
            </a:r>
            <a:endParaRPr lang="en-US" dirty="0"/>
          </a:p>
        </p:txBody>
      </p:sp>
      <p:sp>
        <p:nvSpPr>
          <p:cNvPr id="10" name="Text 7"/>
          <p:cNvSpPr/>
          <p:nvPr/>
        </p:nvSpPr>
        <p:spPr>
          <a:xfrm>
            <a:off x="146887" y="4799159"/>
            <a:ext cx="937667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500"/>
              </a:lnSpc>
              <a:buSzPct val="100000"/>
            </a:pP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How was the overall experience?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Was filling out the survey enjoyable or cumbersome?</a:t>
            </a:r>
            <a:endParaRPr lang="en-US" dirty="0"/>
          </a:p>
        </p:txBody>
      </p:sp>
      <p:sp>
        <p:nvSpPr>
          <p:cNvPr id="11" name="Text 8"/>
          <p:cNvSpPr/>
          <p:nvPr/>
        </p:nvSpPr>
        <p:spPr>
          <a:xfrm>
            <a:off x="1295926" y="6166518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Take notes! This feedback is very valuable.</a:t>
            </a:r>
            <a:endParaRPr lang="en-US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3" name="Text 0">
            <a:extLst>
              <a:ext uri="{FF2B5EF4-FFF2-40B4-BE49-F238E27FC236}">
                <a16:creationId xmlns:a16="http://schemas.microsoft.com/office/drawing/2014/main" id="{FC80836F-4EAD-85B3-337C-F46DF295434E}"/>
              </a:ext>
            </a:extLst>
          </p:cNvPr>
          <p:cNvSpPr/>
          <p:nvPr/>
        </p:nvSpPr>
        <p:spPr>
          <a:xfrm>
            <a:off x="215660" y="148447"/>
            <a:ext cx="8712679" cy="1158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57200"/>
            <a:r>
              <a:rPr lang="en-US" sz="36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/>
            <a:r>
              <a:rPr lang="en-US" sz="36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✅ 📝 Step 3: 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Exchange and Test</a:t>
            </a:r>
          </a:p>
          <a:p>
            <a:pPr marL="457200"/>
            <a:endParaRPr lang="en-US" sz="3600" kern="100" dirty="0">
              <a:solidFill>
                <a:srgbClr val="00206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/>
            <a:endParaRPr lang="en-US" sz="3600" kern="100" dirty="0">
              <a:solidFill>
                <a:srgbClr val="00206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386259" y="1844201"/>
            <a:ext cx="13437156" cy="2386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Groups will come together and share their experiences. Each group will briefly present:</a:t>
            </a:r>
            <a:endParaRPr lang="en-US" sz="2400" dirty="0"/>
          </a:p>
        </p:txBody>
      </p:sp>
      <p:sp>
        <p:nvSpPr>
          <p:cNvPr id="13" name="Text 11"/>
          <p:cNvSpPr/>
          <p:nvPr/>
        </p:nvSpPr>
        <p:spPr>
          <a:xfrm>
            <a:off x="783074" y="3883462"/>
            <a:ext cx="223718" cy="2796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endParaRPr lang="en-US" sz="1750" dirty="0"/>
          </a:p>
        </p:txBody>
      </p:sp>
      <p:sp>
        <p:nvSpPr>
          <p:cNvPr id="27" name="Text 0">
            <a:extLst>
              <a:ext uri="{FF2B5EF4-FFF2-40B4-BE49-F238E27FC236}">
                <a16:creationId xmlns:a16="http://schemas.microsoft.com/office/drawing/2014/main" id="{BDDE42DF-3488-24A1-5BDE-2F1C50C8C772}"/>
              </a:ext>
            </a:extLst>
          </p:cNvPr>
          <p:cNvSpPr/>
          <p:nvPr/>
        </p:nvSpPr>
        <p:spPr>
          <a:xfrm>
            <a:off x="0" y="428830"/>
            <a:ext cx="8712679" cy="787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57200"/>
            <a:endParaRPr lang="en-US" sz="3600" kern="100" dirty="0">
              <a:solidFill>
                <a:srgbClr val="00206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/>
            <a:r>
              <a:rPr lang="en-US" sz="36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🗣 📢 Step 4: 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Discuss and Conclude</a:t>
            </a:r>
          </a:p>
          <a:p>
            <a:pPr marL="457200"/>
            <a:endParaRPr lang="en-US" sz="3600" kern="100" dirty="0">
              <a:solidFill>
                <a:srgbClr val="00206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/>
            <a:endParaRPr lang="en-US" sz="3600" kern="100" dirty="0">
              <a:solidFill>
                <a:srgbClr val="00206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 descr="A screenshot of a survey&#10;&#10;Description automatically generated">
            <a:extLst>
              <a:ext uri="{FF2B5EF4-FFF2-40B4-BE49-F238E27FC236}">
                <a16:creationId xmlns:a16="http://schemas.microsoft.com/office/drawing/2014/main" id="{A4FF0137-E7A4-E285-8BE6-55CB3731A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075" y="2225338"/>
            <a:ext cx="9627079" cy="5850498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D2F6A-5C31-3383-1594-02755D46D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11">
            <a:extLst>
              <a:ext uri="{FF2B5EF4-FFF2-40B4-BE49-F238E27FC236}">
                <a16:creationId xmlns:a16="http://schemas.microsoft.com/office/drawing/2014/main" id="{0E2CFF63-10FF-0BBA-1A6D-4ABDDEABA918}"/>
              </a:ext>
            </a:extLst>
          </p:cNvPr>
          <p:cNvSpPr/>
          <p:nvPr/>
        </p:nvSpPr>
        <p:spPr>
          <a:xfrm>
            <a:off x="783074" y="3883462"/>
            <a:ext cx="223718" cy="2796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endParaRPr lang="en-US" sz="1750" dirty="0"/>
          </a:p>
        </p:txBody>
      </p:sp>
      <p:sp>
        <p:nvSpPr>
          <p:cNvPr id="2" name="Text 0">
            <a:extLst>
              <a:ext uri="{FF2B5EF4-FFF2-40B4-BE49-F238E27FC236}">
                <a16:creationId xmlns:a16="http://schemas.microsoft.com/office/drawing/2014/main" id="{574B0538-578C-F49C-A4BB-0EE8CD87C0B9}"/>
              </a:ext>
            </a:extLst>
          </p:cNvPr>
          <p:cNvSpPr/>
          <p:nvPr/>
        </p:nvSpPr>
        <p:spPr>
          <a:xfrm>
            <a:off x="0" y="-149269"/>
            <a:ext cx="8712679" cy="8426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57200"/>
            <a:endParaRPr lang="en-US" sz="3600" kern="100" dirty="0">
              <a:solidFill>
                <a:srgbClr val="00206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/>
            <a:r>
              <a:rPr lang="en-US" sz="36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🤔 🧐 Step 5: </a:t>
            </a:r>
            <a:r>
              <a:rPr lang="en-US" sz="36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Reflect</a:t>
            </a:r>
          </a:p>
          <a:p>
            <a:pPr marL="457200"/>
            <a:endParaRPr lang="en-US" sz="3600" kern="100" dirty="0">
              <a:solidFill>
                <a:srgbClr val="00206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/>
            <a:endParaRPr lang="en-US" sz="3600" kern="100" dirty="0">
              <a:solidFill>
                <a:srgbClr val="00206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0">
            <a:extLst>
              <a:ext uri="{FF2B5EF4-FFF2-40B4-BE49-F238E27FC236}">
                <a16:creationId xmlns:a16="http://schemas.microsoft.com/office/drawing/2014/main" id="{E776D5F1-0E48-9514-918B-ACFCF15E1446}"/>
              </a:ext>
            </a:extLst>
          </p:cNvPr>
          <p:cNvSpPr/>
          <p:nvPr/>
        </p:nvSpPr>
        <p:spPr>
          <a:xfrm>
            <a:off x="220390" y="1059191"/>
            <a:ext cx="14189620" cy="53731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Survey research isn't about checking boxes — understanding people through structured curiosity.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Every survey teaches you two things about: </a:t>
            </a:r>
          </a:p>
          <a:p>
            <a:pPr marL="1828800" lvl="3" indent="-457200">
              <a:lnSpc>
                <a:spcPct val="150000"/>
              </a:lnSpc>
              <a:buAutoNum type="arabicPeriod"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your topic, and</a:t>
            </a:r>
          </a:p>
          <a:p>
            <a:pPr marL="1828800" lvl="3" indent="-457200">
              <a:lnSpc>
                <a:spcPct val="150000"/>
              </a:lnSpc>
              <a:buAutoNum type="arabicPeriod"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how humans interpret questions.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The real skill isn’t just collecting data—it’s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designing 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empathy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 into measurement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.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TAKE AWAY!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A good survey 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isn't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 one that 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GETS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responses, but one that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EARNS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responses.</a:t>
            </a:r>
          </a:p>
          <a:p>
            <a:pPr marL="0" indent="0" algn="l">
              <a:lnSpc>
                <a:spcPct val="150000"/>
              </a:lnSpc>
              <a:buNone/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qr code on a blue background&#10;&#10;Description automatically generated">
            <a:extLst>
              <a:ext uri="{FF2B5EF4-FFF2-40B4-BE49-F238E27FC236}">
                <a16:creationId xmlns:a16="http://schemas.microsoft.com/office/drawing/2014/main" id="{E7D73985-553A-0439-2556-89D2B9DDD1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2137" y="4701337"/>
            <a:ext cx="3528263" cy="35282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8C5BC5-B1D3-836F-57DC-61F61EB1EFDD}"/>
              </a:ext>
            </a:extLst>
          </p:cNvPr>
          <p:cNvSpPr txBox="1"/>
          <p:nvPr/>
        </p:nvSpPr>
        <p:spPr>
          <a:xfrm>
            <a:off x="3657600" y="7448914"/>
            <a:ext cx="7315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u="sng" kern="1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https://forms.office.com/e/ndd7QgbWDg</a:t>
            </a:r>
            <a:endParaRPr lang="en-TR" sz="2800" b="1" kern="100" dirty="0">
              <a:solidFill>
                <a:srgbClr val="7030A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US" sz="2800" b="1" kern="1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n-TR" sz="2800" b="1" kern="100" dirty="0">
              <a:solidFill>
                <a:srgbClr val="7030A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9359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1C4B5-CFC5-5F8F-CC59-4A9484271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053C7CD3-4089-0467-A452-E2BB9D438A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894" y="0"/>
            <a:ext cx="4606506" cy="82296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DBCB2CB6-ED63-B110-5469-D0EB2C503FCE}"/>
              </a:ext>
            </a:extLst>
          </p:cNvPr>
          <p:cNvSpPr/>
          <p:nvPr/>
        </p:nvSpPr>
        <p:spPr>
          <a:xfrm>
            <a:off x="0" y="2405392"/>
            <a:ext cx="12388646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850"/>
              </a:lnSpc>
            </a:pP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ea typeface="Libre Baskerville" pitchFamily="34" charset="-122"/>
              <a:cs typeface="Arial" panose="020B0604020202020204" pitchFamily="34" charset="0"/>
            </a:endParaRPr>
          </a:p>
          <a:p>
            <a:pPr algn="ctr">
              <a:lnSpc>
                <a:spcPts val="4850"/>
              </a:lnSpc>
            </a:pP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THANK YOU!... 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  <a:sym typeface="Wingdings" pitchFamily="2" charset="2"/>
              </a:rPr>
              <a:t>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ea typeface="Libre Baskerville" pitchFamily="34" charset="-122"/>
              <a:cs typeface="Arial" panose="020B0604020202020204" pitchFamily="34" charset="0"/>
            </a:endParaRPr>
          </a:p>
          <a:p>
            <a:pPr algn="ctr">
              <a:lnSpc>
                <a:spcPts val="4850"/>
              </a:lnSpc>
            </a:pP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pPr algn="ctr">
              <a:lnSpc>
                <a:spcPts val="4850"/>
              </a:lnSpc>
            </a:pP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Q &amp; A ?</a:t>
            </a:r>
          </a:p>
          <a:p>
            <a:pPr algn="ctr">
              <a:lnSpc>
                <a:spcPts val="4850"/>
              </a:lnSpc>
            </a:pPr>
            <a:endParaRPr lang="en-US" sz="4400" b="1" dirty="0"/>
          </a:p>
          <a:p>
            <a:pPr marL="0" indent="0" algn="ctr">
              <a:lnSpc>
                <a:spcPts val="4850"/>
              </a:lnSpc>
              <a:buNone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📩 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Utkun.</a:t>
            </a:r>
            <a:r>
              <a:rPr lang="en-US" sz="32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Aydin@glasgow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.ac.uk</a:t>
            </a:r>
            <a:endParaRPr lang="en-US" sz="3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485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@Utkun79</a:t>
            </a:r>
          </a:p>
          <a:p>
            <a:pPr algn="ctr">
              <a:lnSpc>
                <a:spcPts val="4850"/>
              </a:lnSpc>
            </a:pPr>
            <a:r>
              <a:rPr lang="en-US" sz="3200" b="0" i="0" dirty="0">
                <a:effectLst/>
                <a:latin typeface="-apple-system"/>
              </a:rPr>
              <a:t>                 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-apple-system"/>
                <a:hlinkClick r:id="rId6"/>
              </a:rPr>
              <a:t>www.linkedin.com/in/utkun-aydın</a:t>
            </a:r>
            <a:endParaRPr lang="en-US" sz="3200" b="1" i="0" dirty="0">
              <a:solidFill>
                <a:srgbClr val="0070C0"/>
              </a:solidFill>
              <a:effectLst/>
              <a:latin typeface="-apple-system"/>
            </a:endParaRPr>
          </a:p>
          <a:p>
            <a:pPr algn="ctr">
              <a:lnSpc>
                <a:spcPts val="4850"/>
              </a:lnSpc>
            </a:pPr>
            <a:br>
              <a:rPr lang="en-US" sz="4400" dirty="0"/>
            </a:b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ts val="4850"/>
              </a:lnSpc>
              <a:buNone/>
            </a:pP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7367E0CD-C0C1-7D50-6C74-0B978839CD4C}"/>
              </a:ext>
            </a:extLst>
          </p:cNvPr>
          <p:cNvSpPr/>
          <p:nvPr/>
        </p:nvSpPr>
        <p:spPr>
          <a:xfrm>
            <a:off x="793790" y="4724876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2705FEAA-443B-FD41-2AD1-6DA6C2ED3E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0"/>
            <a:ext cx="5714395" cy="2566219"/>
          </a:xfrm>
          <a:prstGeom prst="rect">
            <a:avLst/>
          </a:prstGeom>
        </p:spPr>
      </p:pic>
      <p:pic>
        <p:nvPicPr>
          <p:cNvPr id="7" name="Picture 6" descr="A white x on a black background&#10;&#10;Description automatically generated">
            <a:extLst>
              <a:ext uri="{FF2B5EF4-FFF2-40B4-BE49-F238E27FC236}">
                <a16:creationId xmlns:a16="http://schemas.microsoft.com/office/drawing/2014/main" id="{D09F453B-557B-B6CE-B686-78E0170E387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002885" y="6268509"/>
            <a:ext cx="839528" cy="471613"/>
          </a:xfrm>
          <a:prstGeom prst="rect">
            <a:avLst/>
          </a:prstGeom>
        </p:spPr>
      </p:pic>
      <p:pic>
        <p:nvPicPr>
          <p:cNvPr id="9" name="Picture 8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A91C77E3-6F6B-D3D2-395F-E90841D5149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885" y="6866678"/>
            <a:ext cx="850214" cy="85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61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57695-43AA-B2F3-A765-9EF42A4AA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A1F74856-6F58-051F-7262-BCA74CF222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90" y="1915001"/>
            <a:ext cx="496133" cy="496133"/>
          </a:xfrm>
          <a:prstGeom prst="rect">
            <a:avLst/>
          </a:prstGeom>
        </p:spPr>
      </p:pic>
      <p:sp>
        <p:nvSpPr>
          <p:cNvPr id="4" name="Text 1">
            <a:extLst>
              <a:ext uri="{FF2B5EF4-FFF2-40B4-BE49-F238E27FC236}">
                <a16:creationId xmlns:a16="http://schemas.microsoft.com/office/drawing/2014/main" id="{455AA952-4A2B-FAB5-D664-6B54226B33DC}"/>
              </a:ext>
            </a:extLst>
          </p:cNvPr>
          <p:cNvSpPr/>
          <p:nvPr/>
        </p:nvSpPr>
        <p:spPr>
          <a:xfrm>
            <a:off x="1537930" y="203275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Scalability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B90A7B50-AEE6-DE57-C2A0-7EDAF2650909}"/>
              </a:ext>
            </a:extLst>
          </p:cNvPr>
          <p:cNvSpPr/>
          <p:nvPr/>
        </p:nvSpPr>
        <p:spPr>
          <a:xfrm>
            <a:off x="389468" y="2461974"/>
            <a:ext cx="680167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You can reach hundreds, even thousands, of people at a low cost. Unlike qualitative methods, it can be applied to large audiences and allows for statistical analysis.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1" descr="preencoded.png">
            <a:extLst>
              <a:ext uri="{FF2B5EF4-FFF2-40B4-BE49-F238E27FC236}">
                <a16:creationId xmlns:a16="http://schemas.microsoft.com/office/drawing/2014/main" id="{6345DDF2-1C3C-31AD-3CCF-EDFA6CF8F4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9144" y="1915001"/>
            <a:ext cx="496133" cy="496133"/>
          </a:xfrm>
          <a:prstGeom prst="rect">
            <a:avLst/>
          </a:prstGeom>
        </p:spPr>
      </p:pic>
      <p:sp>
        <p:nvSpPr>
          <p:cNvPr id="7" name="Text 3">
            <a:extLst>
              <a:ext uri="{FF2B5EF4-FFF2-40B4-BE49-F238E27FC236}">
                <a16:creationId xmlns:a16="http://schemas.microsoft.com/office/drawing/2014/main" id="{6BCF9BE5-8767-0B37-8F7E-6AD93281BB0B}"/>
              </a:ext>
            </a:extLst>
          </p:cNvPr>
          <p:cNvSpPr/>
          <p:nvPr/>
        </p:nvSpPr>
        <p:spPr>
          <a:xfrm>
            <a:off x="8183285" y="203275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Standardization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FE3200D1-5D84-6E86-412D-A63A6FFEE662}"/>
              </a:ext>
            </a:extLst>
          </p:cNvPr>
          <p:cNvSpPr/>
          <p:nvPr/>
        </p:nvSpPr>
        <p:spPr>
          <a:xfrm>
            <a:off x="8183285" y="2461974"/>
            <a:ext cx="617618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Every participant sees the same questions in the same order. This ensures that responses are comparable and allows for systematic analysis.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2" descr="preencoded.png">
            <a:extLst>
              <a:ext uri="{FF2B5EF4-FFF2-40B4-BE49-F238E27FC236}">
                <a16:creationId xmlns:a16="http://schemas.microsoft.com/office/drawing/2014/main" id="{8443E90D-99EC-ABE7-A36C-AEDE4CCBC2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90" y="3811429"/>
            <a:ext cx="496133" cy="496133"/>
          </a:xfrm>
          <a:prstGeom prst="rect">
            <a:avLst/>
          </a:prstGeom>
        </p:spPr>
      </p:pic>
      <p:sp>
        <p:nvSpPr>
          <p:cNvPr id="10" name="Text 5">
            <a:extLst>
              <a:ext uri="{FF2B5EF4-FFF2-40B4-BE49-F238E27FC236}">
                <a16:creationId xmlns:a16="http://schemas.microsoft.com/office/drawing/2014/main" id="{36017CFC-6FE6-EFA8-E3A6-47987905DA8B}"/>
              </a:ext>
            </a:extLst>
          </p:cNvPr>
          <p:cNvSpPr/>
          <p:nvPr/>
        </p:nvSpPr>
        <p:spPr>
          <a:xfrm>
            <a:off x="1537930" y="392918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Quantifiability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6">
            <a:extLst>
              <a:ext uri="{FF2B5EF4-FFF2-40B4-BE49-F238E27FC236}">
                <a16:creationId xmlns:a16="http://schemas.microsoft.com/office/drawing/2014/main" id="{B4768EAE-E3D8-0BA9-E5D6-3A3BE3D16B15}"/>
              </a:ext>
            </a:extLst>
          </p:cNvPr>
          <p:cNvSpPr/>
          <p:nvPr/>
        </p:nvSpPr>
        <p:spPr>
          <a:xfrm>
            <a:off x="389468" y="4358402"/>
            <a:ext cx="680166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It converts subjective opinions and attitudes into numerical data. Statistical tests, trends, and correlations become researchable.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3" descr="preencoded.png">
            <a:extLst>
              <a:ext uri="{FF2B5EF4-FFF2-40B4-BE49-F238E27FC236}">
                <a16:creationId xmlns:a16="http://schemas.microsoft.com/office/drawing/2014/main" id="{52129FD1-3FD7-381A-1D9B-642163DBEA9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9144" y="3811429"/>
            <a:ext cx="496133" cy="496133"/>
          </a:xfrm>
          <a:prstGeom prst="rect">
            <a:avLst/>
          </a:prstGeom>
        </p:spPr>
      </p:pic>
      <p:sp>
        <p:nvSpPr>
          <p:cNvPr id="13" name="Text 7">
            <a:extLst>
              <a:ext uri="{FF2B5EF4-FFF2-40B4-BE49-F238E27FC236}">
                <a16:creationId xmlns:a16="http://schemas.microsoft.com/office/drawing/2014/main" id="{6FE234F6-887D-FCD9-739D-37142E4C7794}"/>
              </a:ext>
            </a:extLst>
          </p:cNvPr>
          <p:cNvSpPr/>
          <p:nvPr/>
        </p:nvSpPr>
        <p:spPr>
          <a:xfrm>
            <a:off x="8183285" y="392918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Anonymity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8">
            <a:extLst>
              <a:ext uri="{FF2B5EF4-FFF2-40B4-BE49-F238E27FC236}">
                <a16:creationId xmlns:a16="http://schemas.microsoft.com/office/drawing/2014/main" id="{E8FC896D-23E2-02F1-4557-D257D1FF2DDC}"/>
              </a:ext>
            </a:extLst>
          </p:cNvPr>
          <p:cNvSpPr/>
          <p:nvPr/>
        </p:nvSpPr>
        <p:spPr>
          <a:xfrm>
            <a:off x="8183284" y="4358402"/>
            <a:ext cx="617618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Participants may give more honest answers compared to face-to-face interviews. The chance of receiving open feedback on sensitive topics increases.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 4" descr="preencoded.png">
            <a:extLst>
              <a:ext uri="{FF2B5EF4-FFF2-40B4-BE49-F238E27FC236}">
                <a16:creationId xmlns:a16="http://schemas.microsoft.com/office/drawing/2014/main" id="{30BB5442-CEAE-7CC7-60D4-AB6FD3EECF8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90" y="5707856"/>
            <a:ext cx="496133" cy="496133"/>
          </a:xfrm>
          <a:prstGeom prst="rect">
            <a:avLst/>
          </a:prstGeom>
        </p:spPr>
      </p:pic>
      <p:sp>
        <p:nvSpPr>
          <p:cNvPr id="16" name="Text 9">
            <a:extLst>
              <a:ext uri="{FF2B5EF4-FFF2-40B4-BE49-F238E27FC236}">
                <a16:creationId xmlns:a16="http://schemas.microsoft.com/office/drawing/2014/main" id="{443B93DA-836F-6242-AB45-9ACC5547EC8C}"/>
              </a:ext>
            </a:extLst>
          </p:cNvPr>
          <p:cNvSpPr/>
          <p:nvPr/>
        </p:nvSpPr>
        <p:spPr>
          <a:xfrm>
            <a:off x="1537930" y="582560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Flexibility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0">
            <a:extLst>
              <a:ext uri="{FF2B5EF4-FFF2-40B4-BE49-F238E27FC236}">
                <a16:creationId xmlns:a16="http://schemas.microsoft.com/office/drawing/2014/main" id="{1A68290C-1C4F-BFB8-E036-05DF68251574}"/>
              </a:ext>
            </a:extLst>
          </p:cNvPr>
          <p:cNvSpPr/>
          <p:nvPr/>
        </p:nvSpPr>
        <p:spPr>
          <a:xfrm>
            <a:off x="389468" y="6254829"/>
            <a:ext cx="680166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Various question formats can be used, from closed-ended to in-depth open-ended questions, from Likert scales to ranking.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 5" descr="preencoded.png">
            <a:extLst>
              <a:ext uri="{FF2B5EF4-FFF2-40B4-BE49-F238E27FC236}">
                <a16:creationId xmlns:a16="http://schemas.microsoft.com/office/drawing/2014/main" id="{6E1977B7-CCF9-63B3-A508-E4AD8F6A493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9144" y="5707856"/>
            <a:ext cx="496133" cy="496133"/>
          </a:xfrm>
          <a:prstGeom prst="rect">
            <a:avLst/>
          </a:prstGeom>
        </p:spPr>
      </p:pic>
      <p:sp>
        <p:nvSpPr>
          <p:cNvPr id="19" name="Text 11">
            <a:extLst>
              <a:ext uri="{FF2B5EF4-FFF2-40B4-BE49-F238E27FC236}">
                <a16:creationId xmlns:a16="http://schemas.microsoft.com/office/drawing/2014/main" id="{20057FB1-7CC2-E208-6D55-13B8AB9BAEE8}"/>
              </a:ext>
            </a:extLst>
          </p:cNvPr>
          <p:cNvSpPr/>
          <p:nvPr/>
        </p:nvSpPr>
        <p:spPr>
          <a:xfrm>
            <a:off x="8183285" y="582560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Time Efficiency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2">
            <a:extLst>
              <a:ext uri="{FF2B5EF4-FFF2-40B4-BE49-F238E27FC236}">
                <a16:creationId xmlns:a16="http://schemas.microsoft.com/office/drawing/2014/main" id="{ABE046CB-E02E-72BD-B877-2B9BDC529E73}"/>
              </a:ext>
            </a:extLst>
          </p:cNvPr>
          <p:cNvSpPr/>
          <p:nvPr/>
        </p:nvSpPr>
        <p:spPr>
          <a:xfrm>
            <a:off x="8183285" y="6254829"/>
            <a:ext cx="631164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It saves time for both the researcher and the participant. Online surveys can be completed asynchronously, allowing participants to proceed at their own pace.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0">
            <a:extLst>
              <a:ext uri="{FF2B5EF4-FFF2-40B4-BE49-F238E27FC236}">
                <a16:creationId xmlns:a16="http://schemas.microsoft.com/office/drawing/2014/main" id="{20F918E6-42CE-157C-D644-5A553F4F6C82}"/>
              </a:ext>
            </a:extLst>
          </p:cNvPr>
          <p:cNvSpPr/>
          <p:nvPr/>
        </p:nvSpPr>
        <p:spPr>
          <a:xfrm>
            <a:off x="3187085" y="-69056"/>
            <a:ext cx="8439110" cy="1004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57200" algn="ctr"/>
            <a:r>
              <a:rPr lang="en-US" sz="44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Why</a:t>
            </a:r>
            <a:r>
              <a:rPr lang="en-US" sz="32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Surveys</a:t>
            </a:r>
            <a:r>
              <a:rPr lang="en-US" sz="32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Still Matter - ❓</a:t>
            </a:r>
            <a:endParaRPr lang="en-US" sz="4400" b="1" kern="1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0">
            <a:extLst>
              <a:ext uri="{FF2B5EF4-FFF2-40B4-BE49-F238E27FC236}">
                <a16:creationId xmlns:a16="http://schemas.microsoft.com/office/drawing/2014/main" id="{5D983F3F-9213-BD0A-48C6-A9BB4C495295}"/>
              </a:ext>
            </a:extLst>
          </p:cNvPr>
          <p:cNvSpPr/>
          <p:nvPr/>
        </p:nvSpPr>
        <p:spPr>
          <a:xfrm>
            <a:off x="114651" y="1243606"/>
            <a:ext cx="7572559" cy="9610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750"/>
              </a:lnSpc>
              <a:buNone/>
            </a:pPr>
            <a:r>
              <a:rPr lang="en-US" sz="2800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The Power of Surveys in the Digital Age</a:t>
            </a:r>
            <a:endParaRPr lang="en-US" sz="2800" i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Image 0" descr="preencoded.png">
            <a:extLst>
              <a:ext uri="{FF2B5EF4-FFF2-40B4-BE49-F238E27FC236}">
                <a16:creationId xmlns:a16="http://schemas.microsoft.com/office/drawing/2014/main" id="{8C81C7FE-DB9A-C1E3-3514-73A87DDF4D8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55629" y="0"/>
            <a:ext cx="1974771" cy="197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13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7AAC7-F0BE-017E-2D52-4D7FC2C20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>
            <a:extLst>
              <a:ext uri="{FF2B5EF4-FFF2-40B4-BE49-F238E27FC236}">
                <a16:creationId xmlns:a16="http://schemas.microsoft.com/office/drawing/2014/main" id="{2BAF730F-89E7-76D0-C9CC-DDE96B63C0B1}"/>
              </a:ext>
            </a:extLst>
          </p:cNvPr>
          <p:cNvSpPr/>
          <p:nvPr/>
        </p:nvSpPr>
        <p:spPr>
          <a:xfrm>
            <a:off x="102740" y="1267076"/>
            <a:ext cx="10280610" cy="19177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Thanks to platforms like Google Forms, SurveyMonkey,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Microsoft Forms,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and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 Qualtrics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, anyone can create a survey in minutes.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84BACB5A-301B-764B-6B88-93909AFD1A10}"/>
              </a:ext>
            </a:extLst>
          </p:cNvPr>
          <p:cNvSpPr/>
          <p:nvPr/>
        </p:nvSpPr>
        <p:spPr>
          <a:xfrm>
            <a:off x="102739" y="2508352"/>
            <a:ext cx="10280610" cy="26508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However, this ease creates a paradox: As access to tools becomes </a:t>
            </a:r>
            <a:r>
              <a:rPr lang="en-US" sz="24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easier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, the number of </a:t>
            </a:r>
            <a:r>
              <a:rPr lang="en-US" sz="24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poorly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designed surveys also increases!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  <a:sym typeface="Wingdings" pitchFamily="2" charset="2"/>
              </a:rPr>
              <a:t>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37724EC5-0296-C6A2-0542-E19CD62E0635}"/>
              </a:ext>
            </a:extLst>
          </p:cNvPr>
          <p:cNvSpPr/>
          <p:nvPr/>
        </p:nvSpPr>
        <p:spPr>
          <a:xfrm>
            <a:off x="485795" y="31696"/>
            <a:ext cx="8439110" cy="1004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457200" algn="ctr"/>
            <a:r>
              <a:rPr lang="en-US" sz="44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Why</a:t>
            </a:r>
            <a:r>
              <a:rPr lang="en-US" sz="32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Surveys</a:t>
            </a:r>
            <a:r>
              <a:rPr lang="en-US" sz="32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Still Matter - ❓</a:t>
            </a:r>
            <a:endParaRPr lang="en-US" sz="4400" b="1" kern="1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9FEFC200-D3DD-CC60-D2A5-E2236C2C63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6400" y="1"/>
            <a:ext cx="4064000" cy="8229600"/>
          </a:xfrm>
          <a:prstGeom prst="rect">
            <a:avLst/>
          </a:prstGeom>
        </p:spPr>
      </p:pic>
      <p:sp>
        <p:nvSpPr>
          <p:cNvPr id="9" name="Text 4">
            <a:extLst>
              <a:ext uri="{FF2B5EF4-FFF2-40B4-BE49-F238E27FC236}">
                <a16:creationId xmlns:a16="http://schemas.microsoft.com/office/drawing/2014/main" id="{14020F98-91AA-DD66-060A-F50EFC629343}"/>
              </a:ext>
            </a:extLst>
          </p:cNvPr>
          <p:cNvSpPr/>
          <p:nvPr/>
        </p:nvSpPr>
        <p:spPr>
          <a:xfrm>
            <a:off x="102740" y="4482782"/>
            <a:ext cx="10280610" cy="22397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714500" lvl="3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solidFill>
                  <a:srgbClr val="45424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produce bad data,</a:t>
            </a:r>
          </a:p>
          <a:p>
            <a:pPr marL="1714500" lvl="3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solidFill>
                  <a:srgbClr val="45424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waste participants' time, </a:t>
            </a:r>
          </a:p>
          <a:p>
            <a:pPr marL="1714500" lvl="3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solidFill>
                  <a:srgbClr val="45424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reduce reliability, </a:t>
            </a:r>
          </a:p>
          <a:p>
            <a:pPr marL="1714500" lvl="3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solidFill>
                  <a:srgbClr val="45424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lead to incorrect decisions.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2">
            <a:extLst>
              <a:ext uri="{FF2B5EF4-FFF2-40B4-BE49-F238E27FC236}">
                <a16:creationId xmlns:a16="http://schemas.microsoft.com/office/drawing/2014/main" id="{61772F52-4474-B093-11AC-260A8D71EBDA}"/>
              </a:ext>
            </a:extLst>
          </p:cNvPr>
          <p:cNvSpPr/>
          <p:nvPr/>
        </p:nvSpPr>
        <p:spPr>
          <a:xfrm>
            <a:off x="102740" y="6579136"/>
            <a:ext cx="10463662" cy="1441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Survey design =  Science + Art</a:t>
            </a:r>
          </a:p>
          <a:p>
            <a:pPr marL="0" indent="0" algn="l">
              <a:lnSpc>
                <a:spcPts val="2500"/>
              </a:lnSpc>
              <a:buNone/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Anyone can create </a:t>
            </a:r>
            <a:r>
              <a:rPr lang="en-US" sz="24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a survey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, but not everyone can create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a </a:t>
            </a:r>
            <a:r>
              <a:rPr lang="en-US" sz="24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good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 survey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64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3457787" y="180288"/>
            <a:ext cx="10728960" cy="24807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/>
            <a:r>
              <a:rPr lang="en-US" sz="44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What Makes a Great Survey Tick - ✅ </a:t>
            </a:r>
            <a:endParaRPr lang="en-US" sz="4400" b="1" kern="1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erson falling down with long hair&#10;&#10;Description automatically generated">
            <a:extLst>
              <a:ext uri="{FF2B5EF4-FFF2-40B4-BE49-F238E27FC236}">
                <a16:creationId xmlns:a16="http://schemas.microsoft.com/office/drawing/2014/main" id="{04C2DFCD-137D-2D53-0521-36275849E2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1333"/>
            <a:ext cx="4865511" cy="7298267"/>
          </a:xfrm>
          <a:prstGeom prst="rect">
            <a:avLst/>
          </a:prstGeom>
        </p:spPr>
      </p:pic>
      <p:pic>
        <p:nvPicPr>
          <p:cNvPr id="7" name="Picture 6" descr="A screenshot of a white background&#10;&#10;Description automatically generated">
            <a:extLst>
              <a:ext uri="{FF2B5EF4-FFF2-40B4-BE49-F238E27FC236}">
                <a16:creationId xmlns:a16="http://schemas.microsoft.com/office/drawing/2014/main" id="{720202C7-3D32-CB28-EDFD-3AD45CEA9E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257" y="2661074"/>
            <a:ext cx="9341268" cy="269239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401638" y="1595066"/>
            <a:ext cx="9796462" cy="4412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4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The Core Principle: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A good survey </a:t>
            </a:r>
            <a:r>
              <a:rPr lang="en-US" sz="28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maximizes</a:t>
            </a:r>
            <a:r>
              <a:rPr lang="en-US" sz="2400" dirty="0">
                <a:solidFill>
                  <a:srgbClr val="45424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clarity and participation while </a:t>
            </a:r>
            <a:r>
              <a:rPr lang="en-US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minimizing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measurement error and response bias.</a:t>
            </a:r>
          </a:p>
          <a:p>
            <a:pPr marL="1828800" lvl="3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 objectives</a:t>
            </a:r>
          </a:p>
          <a:p>
            <a:pPr marL="1828800" lvl="3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Operationalization</a:t>
            </a:r>
          </a:p>
          <a:p>
            <a:pPr marL="1828800" lvl="3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design</a:t>
            </a:r>
          </a:p>
          <a:p>
            <a:pPr marL="1828800" lvl="3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 formats</a:t>
            </a:r>
          </a:p>
          <a:p>
            <a:pPr marL="0" indent="0" algn="l">
              <a:lnSpc>
                <a:spcPct val="150000"/>
              </a:lnSpc>
              <a:buNone/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0" descr="preencoded.png">
            <a:extLst>
              <a:ext uri="{FF2B5EF4-FFF2-40B4-BE49-F238E27FC236}">
                <a16:creationId xmlns:a16="http://schemas.microsoft.com/office/drawing/2014/main" id="{9FE96EDB-842A-AFC9-D020-1644890164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6586" y="1769409"/>
            <a:ext cx="4297680" cy="6446520"/>
          </a:xfrm>
          <a:prstGeom prst="rect">
            <a:avLst/>
          </a:prstGeom>
        </p:spPr>
      </p:pic>
      <p:sp>
        <p:nvSpPr>
          <p:cNvPr id="5" name="Text 1">
            <a:extLst>
              <a:ext uri="{FF2B5EF4-FFF2-40B4-BE49-F238E27FC236}">
                <a16:creationId xmlns:a16="http://schemas.microsoft.com/office/drawing/2014/main" id="{3A2D5260-79DC-F681-A63F-0A76569613A0}"/>
              </a:ext>
            </a:extLst>
          </p:cNvPr>
          <p:cNvSpPr/>
          <p:nvPr/>
        </p:nvSpPr>
        <p:spPr>
          <a:xfrm>
            <a:off x="2340505" y="207791"/>
            <a:ext cx="10728960" cy="786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algn="ctr"/>
            <a:r>
              <a:rPr lang="en-US" sz="44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What Makes a Great Survey Tick - ✅ </a:t>
            </a:r>
            <a:endParaRPr lang="en-US" sz="4400" b="1" kern="1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92148" y="1255284"/>
            <a:ext cx="5199817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1. Clear Objectives</a:t>
            </a:r>
            <a:endParaRPr lang="en-US" sz="28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90" y="2012394"/>
            <a:ext cx="4347567" cy="79379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sp>
        <p:nvSpPr>
          <p:cNvPr id="4" name="Text 1"/>
          <p:cNvSpPr/>
          <p:nvPr/>
        </p:nvSpPr>
        <p:spPr>
          <a:xfrm>
            <a:off x="900136" y="3270622"/>
            <a:ext cx="288073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Research Question(s)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88900" y="3826907"/>
            <a:ext cx="4755515" cy="1062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What do you actually want to investigate?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"I'm curious" is not enough.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2999" y="1963995"/>
            <a:ext cx="4347567" cy="79379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sp>
        <p:nvSpPr>
          <p:cNvPr id="7" name="Text 3"/>
          <p:cNvSpPr/>
          <p:nvPr/>
        </p:nvSpPr>
        <p:spPr>
          <a:xfrm>
            <a:off x="5777012" y="307270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Target Sample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5175390" y="3775343"/>
            <a:ext cx="4313654" cy="11659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Who are you collecting data from?</a:t>
            </a:r>
          </a:p>
          <a:p>
            <a:pPr marL="0" indent="0" algn="l">
              <a:lnSpc>
                <a:spcPts val="2500"/>
              </a:lnSpc>
              <a:buNone/>
            </a:pP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pPr marL="800100" lvl="1" indent="-3429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Why them?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ts val="2500"/>
              </a:lnSpc>
              <a:buNone/>
            </a:pP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9044" y="1933801"/>
            <a:ext cx="4347567" cy="79379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sp>
        <p:nvSpPr>
          <p:cNvPr id="10" name="Text 5"/>
          <p:cNvSpPr/>
          <p:nvPr/>
        </p:nvSpPr>
        <p:spPr>
          <a:xfrm>
            <a:off x="10603656" y="297117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Libre Baskerville" pitchFamily="34" charset="-122"/>
                <a:cs typeface="Arial" panose="020B0604020202020204" pitchFamily="34" charset="0"/>
              </a:rPr>
              <a:t>Decision Point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10064990" y="3716587"/>
            <a:ext cx="4313654" cy="12551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What will you do with this data? </a:t>
            </a:r>
          </a:p>
          <a:p>
            <a:pPr marL="0" indent="0" algn="l">
              <a:lnSpc>
                <a:spcPts val="2500"/>
              </a:lnSpc>
              <a:buNone/>
            </a:pP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ea typeface="DM Sans" pitchFamily="34" charset="-122"/>
              <a:cs typeface="Arial" panose="020B0604020202020204" pitchFamily="34" charset="0"/>
            </a:endParaRPr>
          </a:p>
          <a:p>
            <a:pPr marL="800100" lvl="1" indent="-3429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Taking actions!</a:t>
            </a:r>
          </a:p>
        </p:txBody>
      </p:sp>
      <p:sp>
        <p:nvSpPr>
          <p:cNvPr id="12" name="Text 7"/>
          <p:cNvSpPr/>
          <p:nvPr/>
        </p:nvSpPr>
        <p:spPr>
          <a:xfrm>
            <a:off x="269175" y="5384417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Before you start creating your survey,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answer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these three questions in writing. 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If you don't have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clear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 answers, you are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not ready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DM Sans" pitchFamily="34" charset="-122"/>
                <a:cs typeface="Arial" panose="020B0604020202020204" pitchFamily="34" charset="0"/>
              </a:rPr>
              <a:t>to conduct a survey yet.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">
            <a:extLst>
              <a:ext uri="{FF2B5EF4-FFF2-40B4-BE49-F238E27FC236}">
                <a16:creationId xmlns:a16="http://schemas.microsoft.com/office/drawing/2014/main" id="{75A3AD17-5B27-DDF0-E5C4-FB42430F0F0B}"/>
              </a:ext>
            </a:extLst>
          </p:cNvPr>
          <p:cNvSpPr/>
          <p:nvPr/>
        </p:nvSpPr>
        <p:spPr>
          <a:xfrm>
            <a:off x="2340505" y="207791"/>
            <a:ext cx="10728960" cy="786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algn="ctr"/>
            <a:r>
              <a:rPr lang="en-US" sz="44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What Makes a Great Survey Tick - ✅ </a:t>
            </a:r>
            <a:endParaRPr lang="en-US" sz="4400" b="1" kern="1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901</TotalTime>
  <Words>3073</Words>
  <Application>Microsoft Office PowerPoint</Application>
  <PresentationFormat>Custom</PresentationFormat>
  <Paragraphs>503</Paragraphs>
  <Slides>45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Wingdings</vt:lpstr>
      <vt:lpstr>-apple-system</vt:lpstr>
      <vt:lpstr>Courier New</vt:lpstr>
      <vt:lpstr>Arial</vt:lpstr>
      <vt:lpstr>Libre Baskerville</vt:lpstr>
      <vt:lpstr>inherit</vt:lpstr>
      <vt:lpstr>Calibri</vt:lpstr>
      <vt:lpstr>DM Sans</vt:lpstr>
      <vt:lpstr>Aptos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Amy Sutherland</cp:lastModifiedBy>
  <cp:revision>62</cp:revision>
  <dcterms:created xsi:type="dcterms:W3CDTF">2025-10-13T20:18:55Z</dcterms:created>
  <dcterms:modified xsi:type="dcterms:W3CDTF">2025-10-30T09:13:29Z</dcterms:modified>
</cp:coreProperties>
</file>