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4"/>
    <p:sldMasterId id="2147484363" r:id="rId5"/>
  </p:sldMasterIdLst>
  <p:notesMasterIdLst>
    <p:notesMasterId r:id="rId14"/>
  </p:notesMasterIdLst>
  <p:handoutMasterIdLst>
    <p:handoutMasterId r:id="rId15"/>
  </p:handoutMasterIdLst>
  <p:sldIdLst>
    <p:sldId id="335" r:id="rId6"/>
    <p:sldId id="342" r:id="rId7"/>
    <p:sldId id="348" r:id="rId8"/>
    <p:sldId id="349" r:id="rId9"/>
    <p:sldId id="350" r:id="rId10"/>
    <p:sldId id="354" r:id="rId11"/>
    <p:sldId id="355" r:id="rId12"/>
    <p:sldId id="356" r:id="rId13"/>
  </p:sldIdLst>
  <p:sldSz cx="9906000" cy="6858000" type="A4"/>
  <p:notesSz cx="6797675" cy="9926638"/>
  <p:defaultTextStyle>
    <a:defPPr>
      <a:defRPr lang="en-GB"/>
    </a:defPPr>
    <a:lvl1pPr algn="l" rtl="0" fontAlgn="base">
      <a:spcBef>
        <a:spcPct val="0"/>
      </a:spcBef>
      <a:spcAft>
        <a:spcPct val="0"/>
      </a:spcAft>
      <a:defRPr sz="1200" kern="1200">
        <a:solidFill>
          <a:schemeClr val="tx1"/>
        </a:solidFill>
        <a:latin typeface="Arial" charset="0"/>
        <a:ea typeface="+mn-ea"/>
        <a:cs typeface="Arial" charset="0"/>
      </a:defRPr>
    </a:lvl1pPr>
    <a:lvl2pPr marL="457200" algn="l" rtl="0" fontAlgn="base">
      <a:spcBef>
        <a:spcPct val="0"/>
      </a:spcBef>
      <a:spcAft>
        <a:spcPct val="0"/>
      </a:spcAft>
      <a:defRPr sz="1200" kern="1200">
        <a:solidFill>
          <a:schemeClr val="tx1"/>
        </a:solidFill>
        <a:latin typeface="Arial" charset="0"/>
        <a:ea typeface="+mn-ea"/>
        <a:cs typeface="Arial" charset="0"/>
      </a:defRPr>
    </a:lvl2pPr>
    <a:lvl3pPr marL="914400" algn="l" rtl="0" fontAlgn="base">
      <a:spcBef>
        <a:spcPct val="0"/>
      </a:spcBef>
      <a:spcAft>
        <a:spcPct val="0"/>
      </a:spcAft>
      <a:defRPr sz="1200" kern="1200">
        <a:solidFill>
          <a:schemeClr val="tx1"/>
        </a:solidFill>
        <a:latin typeface="Arial" charset="0"/>
        <a:ea typeface="+mn-ea"/>
        <a:cs typeface="Arial" charset="0"/>
      </a:defRPr>
    </a:lvl3pPr>
    <a:lvl4pPr marL="1371600" algn="l" rtl="0" fontAlgn="base">
      <a:spcBef>
        <a:spcPct val="0"/>
      </a:spcBef>
      <a:spcAft>
        <a:spcPct val="0"/>
      </a:spcAft>
      <a:defRPr sz="1200" kern="1200">
        <a:solidFill>
          <a:schemeClr val="tx1"/>
        </a:solidFill>
        <a:latin typeface="Arial" charset="0"/>
        <a:ea typeface="+mn-ea"/>
        <a:cs typeface="Arial" charset="0"/>
      </a:defRPr>
    </a:lvl4pPr>
    <a:lvl5pPr marL="1828800" algn="l" rtl="0" fontAlgn="base">
      <a:spcBef>
        <a:spcPct val="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Arial" charset="0"/>
        <a:ea typeface="+mn-ea"/>
        <a:cs typeface="Arial" charset="0"/>
      </a:defRPr>
    </a:lvl6pPr>
    <a:lvl7pPr marL="2743200" algn="l" defTabSz="914400" rtl="0" eaLnBrk="1" latinLnBrk="0" hangingPunct="1">
      <a:defRPr sz="1200" kern="1200">
        <a:solidFill>
          <a:schemeClr val="tx1"/>
        </a:solidFill>
        <a:latin typeface="Arial" charset="0"/>
        <a:ea typeface="+mn-ea"/>
        <a:cs typeface="Arial" charset="0"/>
      </a:defRPr>
    </a:lvl7pPr>
    <a:lvl8pPr marL="3200400" algn="l" defTabSz="914400" rtl="0" eaLnBrk="1" latinLnBrk="0" hangingPunct="1">
      <a:defRPr sz="1200" kern="1200">
        <a:solidFill>
          <a:schemeClr val="tx1"/>
        </a:solidFill>
        <a:latin typeface="Arial" charset="0"/>
        <a:ea typeface="+mn-ea"/>
        <a:cs typeface="Arial" charset="0"/>
      </a:defRPr>
    </a:lvl8pPr>
    <a:lvl9pPr marL="3657600" algn="l" defTabSz="914400" rtl="0" eaLnBrk="1" latinLnBrk="0" hangingPunct="1">
      <a:defRPr sz="12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FF1D3E94-C8C5-43F0-B6D1-BA4AA8BE5FD4}">
          <p14:sldIdLst>
            <p14:sldId id="335"/>
            <p14:sldId id="342"/>
            <p14:sldId id="348"/>
            <p14:sldId id="349"/>
            <p14:sldId id="350"/>
            <p14:sldId id="354"/>
            <p14:sldId id="355"/>
            <p14:sldId id="356"/>
          </p14:sldIdLst>
        </p14:section>
      </p14:sectionLst>
    </p:ext>
    <p:ext uri="{EFAFB233-063F-42B5-8137-9DF3F51BA10A}">
      <p15:sldGuideLst xmlns:p15="http://schemas.microsoft.com/office/powerpoint/2012/main">
        <p15:guide id="1" orient="horz" pos="511" userDrawn="1">
          <p15:clr>
            <a:srgbClr val="A4A3A4"/>
          </p15:clr>
        </p15:guide>
        <p15:guide id="2" orient="horz" pos="4020" userDrawn="1">
          <p15:clr>
            <a:srgbClr val="A4A3A4"/>
          </p15:clr>
        </p15:guide>
        <p15:guide id="3" orient="horz" pos="815" userDrawn="1">
          <p15:clr>
            <a:srgbClr val="A4A3A4"/>
          </p15:clr>
        </p15:guide>
        <p15:guide id="4" orient="horz" pos="3793" userDrawn="1">
          <p15:clr>
            <a:srgbClr val="A4A3A4"/>
          </p15:clr>
        </p15:guide>
        <p15:guide id="5" orient="horz" pos="935" userDrawn="1">
          <p15:clr>
            <a:srgbClr val="A4A3A4"/>
          </p15:clr>
        </p15:guide>
        <p15:guide id="6" orient="horz" pos="1117" userDrawn="1">
          <p15:clr>
            <a:srgbClr val="A4A3A4"/>
          </p15:clr>
        </p15:guide>
        <p15:guide id="7" orient="horz" pos="3913" userDrawn="1">
          <p15:clr>
            <a:srgbClr val="A4A3A4"/>
          </p15:clr>
        </p15:guide>
        <p15:guide id="8" orient="horz" pos="709" userDrawn="1">
          <p15:clr>
            <a:srgbClr val="A4A3A4"/>
          </p15:clr>
        </p15:guide>
        <p15:guide id="9" pos="156" userDrawn="1">
          <p15:clr>
            <a:srgbClr val="A4A3A4"/>
          </p15:clr>
        </p15:guide>
        <p15:guide id="10" pos="6096" userDrawn="1">
          <p15:clr>
            <a:srgbClr val="A4A3A4"/>
          </p15:clr>
        </p15:guide>
        <p15:guide id="11" pos="2055" userDrawn="1">
          <p15:clr>
            <a:srgbClr val="A4A3A4"/>
          </p15:clr>
        </p15:guide>
        <p15:guide id="12" pos="4212" userDrawn="1">
          <p15:clr>
            <a:srgbClr val="A4A3A4"/>
          </p15:clr>
        </p15:guide>
        <p15:guide id="13" pos="4083" userDrawn="1">
          <p15:clr>
            <a:srgbClr val="A4A3A4"/>
          </p15:clr>
        </p15:guide>
        <p15:guide id="14" pos="6239" userDrawn="1">
          <p15:clr>
            <a:srgbClr val="A4A3A4"/>
          </p15:clr>
        </p15:guide>
        <p15:guide id="15" userDrawn="1">
          <p15:clr>
            <a:srgbClr val="A4A3A4"/>
          </p15:clr>
        </p15:guide>
        <p15:guide id="16" pos="2197"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Hamilton-Border [7253]" initials="KH[" lastIdx="12" clrIdx="0">
    <p:extLst>
      <p:ext uri="{19B8F6BF-5375-455C-9EA6-DF929625EA0E}">
        <p15:presenceInfo xmlns:p15="http://schemas.microsoft.com/office/powerpoint/2012/main" userId="S-1-5-21-2029537294-294921379-188441444-25802" providerId="AD"/>
      </p:ext>
    </p:extLst>
  </p:cmAuthor>
  <p:cmAuthor id="2" name="Deborah Hind [7028]" initials="DH[" lastIdx="20" clrIdx="1">
    <p:extLst>
      <p:ext uri="{19B8F6BF-5375-455C-9EA6-DF929625EA0E}">
        <p15:presenceInfo xmlns:p15="http://schemas.microsoft.com/office/powerpoint/2012/main" userId="S-1-5-21-2029537294-294921379-188441444-30731" providerId="AD"/>
      </p:ext>
    </p:extLst>
  </p:cmAuthor>
  <p:cmAuthor id="3" name="Gabriella Pereira" initials="GP" lastIdx="7" clrIdx="2">
    <p:extLst>
      <p:ext uri="{19B8F6BF-5375-455C-9EA6-DF929625EA0E}">
        <p15:presenceInfo xmlns:p15="http://schemas.microsoft.com/office/powerpoint/2012/main" userId="S-1-5-21-3343930222-3471731563-1258133589-50679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AB70F"/>
    <a:srgbClr val="662E8F"/>
    <a:srgbClr val="F9B610"/>
    <a:srgbClr val="FAB710"/>
    <a:srgbClr val="F9B313"/>
    <a:srgbClr val="EDA82C"/>
    <a:srgbClr val="4B5391"/>
    <a:srgbClr val="A6D5E1"/>
    <a:srgbClr val="F498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CFADE7-7220-47C5-99FE-D93AC08F1DF6}" v="3" dt="2025-10-24T13:31:36.6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73" autoAdjust="0"/>
    <p:restoredTop sz="94280" autoAdjust="0"/>
  </p:normalViewPr>
  <p:slideViewPr>
    <p:cSldViewPr>
      <p:cViewPr varScale="1">
        <p:scale>
          <a:sx n="60" d="100"/>
          <a:sy n="60" d="100"/>
        </p:scale>
        <p:origin x="1548" y="48"/>
      </p:cViewPr>
      <p:guideLst>
        <p:guide orient="horz" pos="511"/>
        <p:guide orient="horz" pos="4020"/>
        <p:guide orient="horz" pos="815"/>
        <p:guide orient="horz" pos="3793"/>
        <p:guide orient="horz" pos="935"/>
        <p:guide orient="horz" pos="1117"/>
        <p:guide orient="horz" pos="3913"/>
        <p:guide orient="horz" pos="709"/>
        <p:guide pos="156"/>
        <p:guide pos="6096"/>
        <p:guide pos="2055"/>
        <p:guide pos="4212"/>
        <p:guide pos="4083"/>
        <p:guide pos="6239"/>
        <p:guide/>
        <p:guide pos="2197"/>
      </p:guideLst>
    </p:cSldViewPr>
  </p:slideViewPr>
  <p:outlineViewPr>
    <p:cViewPr>
      <p:scale>
        <a:sx n="33" d="100"/>
        <a:sy n="33" d="100"/>
      </p:scale>
      <p:origin x="0" y="-2268"/>
    </p:cViewPr>
  </p:outlineViewPr>
  <p:notesTextViewPr>
    <p:cViewPr>
      <p:scale>
        <a:sx n="66" d="100"/>
        <a:sy n="66" d="100"/>
      </p:scale>
      <p:origin x="0" y="0"/>
    </p:cViewPr>
  </p:notesTextViewPr>
  <p:sorterViewPr>
    <p:cViewPr>
      <p:scale>
        <a:sx n="66" d="100"/>
        <a:sy n="66" d="100"/>
      </p:scale>
      <p:origin x="0" y="0"/>
    </p:cViewPr>
  </p:sorterViewPr>
  <p:notesViewPr>
    <p:cSldViewPr>
      <p:cViewPr varScale="1">
        <p:scale>
          <a:sx n="51" d="100"/>
          <a:sy n="51" d="100"/>
        </p:scale>
        <p:origin x="-3006" y="-108"/>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queline MacGowan" userId="S::jacqueline.macgowan@glasgow.ac.uk::72db841d-b47b-4905-9cd0-a58abe80f9f0" providerId="AD" clId="Web-{1FCFADE7-7220-47C5-99FE-D93AC08F1DF6}"/>
    <pc:docChg chg="modSld">
      <pc:chgData name="Jacqueline MacGowan" userId="S::jacqueline.macgowan@glasgow.ac.uk::72db841d-b47b-4905-9cd0-a58abe80f9f0" providerId="AD" clId="Web-{1FCFADE7-7220-47C5-99FE-D93AC08F1DF6}" dt="2025-10-24T13:31:36.489" v="1" actId="20577"/>
      <pc:docMkLst>
        <pc:docMk/>
      </pc:docMkLst>
      <pc:sldChg chg="modSp">
        <pc:chgData name="Jacqueline MacGowan" userId="S::jacqueline.macgowan@glasgow.ac.uk::72db841d-b47b-4905-9cd0-a58abe80f9f0" providerId="AD" clId="Web-{1FCFADE7-7220-47C5-99FE-D93AC08F1DF6}" dt="2025-10-24T13:31:36.489" v="1" actId="20577"/>
        <pc:sldMkLst>
          <pc:docMk/>
          <pc:sldMk cId="3896800804" sldId="354"/>
        </pc:sldMkLst>
        <pc:spChg chg="mod">
          <ac:chgData name="Jacqueline MacGowan" userId="S::jacqueline.macgowan@glasgow.ac.uk::72db841d-b47b-4905-9cd0-a58abe80f9f0" providerId="AD" clId="Web-{1FCFADE7-7220-47C5-99FE-D93AC08F1DF6}" dt="2025-10-24T13:31:36.489" v="1" actId="20577"/>
          <ac:spMkLst>
            <pc:docMk/>
            <pc:sldMk cId="3896800804" sldId="354"/>
            <ac:spMk id="2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37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l" defTabSz="906463" eaLnBrk="1" hangingPunct="1">
              <a:spcBef>
                <a:spcPct val="0"/>
              </a:spcBef>
              <a:defRPr sz="1100">
                <a:cs typeface="+mn-cs"/>
              </a:defRPr>
            </a:lvl1pPr>
          </a:lstStyle>
          <a:p>
            <a:pPr>
              <a:defRPr/>
            </a:pPr>
            <a:endParaRPr lang="en-US" dirty="0"/>
          </a:p>
        </p:txBody>
      </p:sp>
      <p:sp>
        <p:nvSpPr>
          <p:cNvPr id="35737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r" defTabSz="906463" eaLnBrk="1" hangingPunct="1">
              <a:spcBef>
                <a:spcPct val="0"/>
              </a:spcBef>
              <a:defRPr sz="1100">
                <a:cs typeface="+mn-cs"/>
              </a:defRPr>
            </a:lvl1pPr>
          </a:lstStyle>
          <a:p>
            <a:pPr>
              <a:defRPr/>
            </a:pPr>
            <a:endParaRPr lang="en-US" dirty="0"/>
          </a:p>
        </p:txBody>
      </p:sp>
      <p:sp>
        <p:nvSpPr>
          <p:cNvPr id="357380"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p:spPr>
        <p:txBody>
          <a:bodyPr vert="horz" wrap="square" lIns="90650" tIns="45324" rIns="90650" bIns="45324" numCol="1" anchor="b" anchorCtr="0" compatLnSpc="1">
            <a:prstTxWarp prst="textNoShape">
              <a:avLst/>
            </a:prstTxWarp>
          </a:bodyPr>
          <a:lstStyle>
            <a:lvl1pPr algn="l" defTabSz="906463" eaLnBrk="1" hangingPunct="1">
              <a:spcBef>
                <a:spcPct val="0"/>
              </a:spcBef>
              <a:defRPr sz="1100">
                <a:cs typeface="+mn-cs"/>
              </a:defRPr>
            </a:lvl1pPr>
          </a:lstStyle>
          <a:p>
            <a:pPr>
              <a:defRPr/>
            </a:pPr>
            <a:endParaRPr lang="en-US" dirty="0"/>
          </a:p>
        </p:txBody>
      </p:sp>
      <p:sp>
        <p:nvSpPr>
          <p:cNvPr id="357381"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p:spPr>
        <p:txBody>
          <a:bodyPr vert="horz" wrap="square" lIns="90650" tIns="45324" rIns="90650" bIns="45324" numCol="1" anchor="b" anchorCtr="0" compatLnSpc="1">
            <a:prstTxWarp prst="textNoShape">
              <a:avLst/>
            </a:prstTxWarp>
          </a:bodyPr>
          <a:lstStyle>
            <a:lvl1pPr algn="r" defTabSz="906463" eaLnBrk="1" hangingPunct="1">
              <a:spcBef>
                <a:spcPct val="0"/>
              </a:spcBef>
              <a:defRPr sz="1100">
                <a:cs typeface="+mn-cs"/>
              </a:defRPr>
            </a:lvl1pPr>
          </a:lstStyle>
          <a:p>
            <a:pPr>
              <a:defRPr/>
            </a:pPr>
            <a:fld id="{10DDDA62-036A-48BF-A4F9-C93ED823E4AA}" type="slidenum">
              <a:rPr lang="en-US"/>
              <a:pPr>
                <a:defRPr/>
              </a:pPr>
              <a:t>‹#›</a:t>
            </a:fld>
            <a:endParaRPr lang="en-US" dirty="0"/>
          </a:p>
        </p:txBody>
      </p:sp>
    </p:spTree>
    <p:extLst>
      <p:ext uri="{BB962C8B-B14F-4D97-AF65-F5344CB8AC3E}">
        <p14:creationId xmlns:p14="http://schemas.microsoft.com/office/powerpoint/2010/main" val="682903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4"/>
          <p:cNvSpPr>
            <a:spLocks noGrp="1" noRot="1" noChangeAspect="1" noChangeArrowheads="1" noTextEdit="1"/>
          </p:cNvSpPr>
          <p:nvPr>
            <p:ph type="sldImg" idx="2"/>
          </p:nvPr>
        </p:nvSpPr>
        <p:spPr bwMode="auto">
          <a:xfrm>
            <a:off x="538163" y="552450"/>
            <a:ext cx="5724525" cy="3962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9" name="Rectangle 5"/>
          <p:cNvSpPr>
            <a:spLocks noGrp="1" noChangeArrowheads="1"/>
          </p:cNvSpPr>
          <p:nvPr>
            <p:ph type="body" sz="quarter" idx="3"/>
          </p:nvPr>
        </p:nvSpPr>
        <p:spPr bwMode="auto">
          <a:xfrm>
            <a:off x="681038" y="4716463"/>
            <a:ext cx="5435600" cy="4702175"/>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08551" name="Rectangle 7"/>
          <p:cNvSpPr>
            <a:spLocks noGrp="1" noChangeArrowheads="1"/>
          </p:cNvSpPr>
          <p:nvPr>
            <p:ph type="sldNum" sz="quarter" idx="5"/>
          </p:nvPr>
        </p:nvSpPr>
        <p:spPr bwMode="auto">
          <a:xfrm>
            <a:off x="3849688" y="0"/>
            <a:ext cx="2946400" cy="280988"/>
          </a:xfrm>
          <a:prstGeom prst="rect">
            <a:avLst/>
          </a:prstGeom>
          <a:noFill/>
          <a:ln w="9525">
            <a:noFill/>
            <a:miter lim="800000"/>
            <a:headEnd/>
            <a:tailEnd/>
          </a:ln>
        </p:spPr>
        <p:txBody>
          <a:bodyPr vert="horz" wrap="square" lIns="90650" tIns="45324" rIns="90650" bIns="45324" numCol="1" anchor="t" anchorCtr="0" compatLnSpc="1">
            <a:prstTxWarp prst="textNoShape">
              <a:avLst/>
            </a:prstTxWarp>
          </a:bodyPr>
          <a:lstStyle>
            <a:lvl1pPr algn="r" defTabSz="906463" eaLnBrk="1" hangingPunct="1">
              <a:spcBef>
                <a:spcPct val="0"/>
              </a:spcBef>
              <a:defRPr sz="800">
                <a:cs typeface="+mn-cs"/>
              </a:defRPr>
            </a:lvl1pPr>
          </a:lstStyle>
          <a:p>
            <a:pPr>
              <a:defRPr/>
            </a:pPr>
            <a:r>
              <a:rPr lang="en-GB" dirty="0"/>
              <a:t>  </a:t>
            </a:r>
            <a:r>
              <a:rPr lang="en-GB" dirty="0">
                <a:solidFill>
                  <a:srgbClr val="333333"/>
                </a:solidFill>
                <a:ea typeface="Times New Roman" pitchFamily="18" charset="0"/>
                <a:cs typeface="Arial" charset="0"/>
              </a:rPr>
              <a:t>Ipsos MORI: Report Title</a:t>
            </a:r>
            <a:r>
              <a:rPr lang="en-GB" sz="1000" dirty="0">
                <a:solidFill>
                  <a:srgbClr val="000000"/>
                </a:solidFill>
                <a:latin typeface="Arial Black" pitchFamily="34" charset="0"/>
              </a:rPr>
              <a:t> </a:t>
            </a:r>
            <a:fld id="{FA3DEA28-171F-411D-9895-BC8D0EB3549E}" type="slidenum">
              <a:rPr lang="en-GB" sz="1000">
                <a:latin typeface="Arial Black" pitchFamily="34" charset="0"/>
              </a:rPr>
              <a:pPr>
                <a:defRPr/>
              </a:pPr>
              <a:t>‹#›</a:t>
            </a:fld>
            <a:endParaRPr lang="en-GB" sz="1000" dirty="0">
              <a:latin typeface="Arial Black" pitchFamily="34" charset="0"/>
            </a:endParaRPr>
          </a:p>
        </p:txBody>
      </p:sp>
      <p:sp>
        <p:nvSpPr>
          <p:cNvPr id="53253" name="Text Box 8"/>
          <p:cNvSpPr txBox="1">
            <a:spLocks noChangeArrowheads="1"/>
          </p:cNvSpPr>
          <p:nvPr/>
        </p:nvSpPr>
        <p:spPr bwMode="auto">
          <a:xfrm>
            <a:off x="0" y="9591675"/>
            <a:ext cx="67976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4" tIns="46396" rIns="89224" bIns="46396">
            <a:spAutoFit/>
          </a:bodyPr>
          <a:lstStyle>
            <a:lvl1pPr defTabSz="906463" eaLnBrk="0" hangingPunct="0">
              <a:defRPr sz="1200">
                <a:solidFill>
                  <a:schemeClr val="tx1"/>
                </a:solidFill>
                <a:latin typeface="Arial" charset="0"/>
                <a:cs typeface="Arial" charset="0"/>
              </a:defRPr>
            </a:lvl1pPr>
            <a:lvl2pPr marL="742950" indent="-285750" defTabSz="906463" eaLnBrk="0" hangingPunct="0">
              <a:defRPr sz="1200">
                <a:solidFill>
                  <a:schemeClr val="tx1"/>
                </a:solidFill>
                <a:latin typeface="Arial" charset="0"/>
                <a:cs typeface="Arial" charset="0"/>
              </a:defRPr>
            </a:lvl2pPr>
            <a:lvl3pPr marL="1143000" indent="-228600" defTabSz="906463" eaLnBrk="0" hangingPunct="0">
              <a:defRPr sz="1200">
                <a:solidFill>
                  <a:schemeClr val="tx1"/>
                </a:solidFill>
                <a:latin typeface="Arial" charset="0"/>
                <a:cs typeface="Arial" charset="0"/>
              </a:defRPr>
            </a:lvl3pPr>
            <a:lvl4pPr marL="1600200" indent="-228600" defTabSz="906463" eaLnBrk="0" hangingPunct="0">
              <a:defRPr sz="1200">
                <a:solidFill>
                  <a:schemeClr val="tx1"/>
                </a:solidFill>
                <a:latin typeface="Arial" charset="0"/>
                <a:cs typeface="Arial" charset="0"/>
              </a:defRPr>
            </a:lvl4pPr>
            <a:lvl5pPr marL="2057400" indent="-228600" defTabSz="906463" eaLnBrk="0" hangingPunct="0">
              <a:defRPr sz="1200">
                <a:solidFill>
                  <a:schemeClr val="tx1"/>
                </a:solidFill>
                <a:latin typeface="Arial" charset="0"/>
                <a:cs typeface="Arial" charset="0"/>
              </a:defRPr>
            </a:lvl5pPr>
            <a:lvl6pPr marL="2514600" indent="-228600" defTabSz="906463" eaLnBrk="0" fontAlgn="base" hangingPunct="0">
              <a:spcBef>
                <a:spcPct val="0"/>
              </a:spcBef>
              <a:spcAft>
                <a:spcPct val="0"/>
              </a:spcAft>
              <a:defRPr sz="1200">
                <a:solidFill>
                  <a:schemeClr val="tx1"/>
                </a:solidFill>
                <a:latin typeface="Arial" charset="0"/>
                <a:cs typeface="Arial" charset="0"/>
              </a:defRPr>
            </a:lvl6pPr>
            <a:lvl7pPr marL="2971800" indent="-228600" defTabSz="906463" eaLnBrk="0" fontAlgn="base" hangingPunct="0">
              <a:spcBef>
                <a:spcPct val="0"/>
              </a:spcBef>
              <a:spcAft>
                <a:spcPct val="0"/>
              </a:spcAft>
              <a:defRPr sz="1200">
                <a:solidFill>
                  <a:schemeClr val="tx1"/>
                </a:solidFill>
                <a:latin typeface="Arial" charset="0"/>
                <a:cs typeface="Arial" charset="0"/>
              </a:defRPr>
            </a:lvl7pPr>
            <a:lvl8pPr marL="3429000" indent="-228600" defTabSz="906463" eaLnBrk="0" fontAlgn="base" hangingPunct="0">
              <a:spcBef>
                <a:spcPct val="0"/>
              </a:spcBef>
              <a:spcAft>
                <a:spcPct val="0"/>
              </a:spcAft>
              <a:defRPr sz="1200">
                <a:solidFill>
                  <a:schemeClr val="tx1"/>
                </a:solidFill>
                <a:latin typeface="Arial" charset="0"/>
                <a:cs typeface="Arial" charset="0"/>
              </a:defRPr>
            </a:lvl8pPr>
            <a:lvl9pPr marL="3886200" indent="-228600" defTabSz="906463" eaLnBrk="0" fontAlgn="base" hangingPunct="0">
              <a:spcBef>
                <a:spcPct val="0"/>
              </a:spcBef>
              <a:spcAft>
                <a:spcPct val="0"/>
              </a:spcAft>
              <a:defRPr sz="1200">
                <a:solidFill>
                  <a:schemeClr val="tx1"/>
                </a:solidFill>
                <a:latin typeface="Arial" charset="0"/>
                <a:cs typeface="Arial" charset="0"/>
              </a:defRPr>
            </a:lvl9pPr>
          </a:lstStyle>
          <a:p>
            <a:pPr algn="ctr" eaLnBrk="1" hangingPunct="1">
              <a:spcBef>
                <a:spcPct val="50000"/>
              </a:spcBef>
              <a:defRPr/>
            </a:pPr>
            <a:r>
              <a:rPr lang="en-GB" sz="800" i="1" dirty="0">
                <a:solidFill>
                  <a:srgbClr val="5F5F5F"/>
                </a:solidFill>
                <a:cs typeface="Times New Roman" pitchFamily="18" charset="0"/>
              </a:rPr>
              <a:t>© 2008 Ipsos MORI.  Contains Ipsos MORI confidential and proprietary information.</a:t>
            </a:r>
            <a:br>
              <a:rPr lang="en-GB" sz="800" i="1" dirty="0">
                <a:solidFill>
                  <a:srgbClr val="5F5F5F"/>
                </a:solidFill>
                <a:cs typeface="Times New Roman" pitchFamily="18" charset="0"/>
              </a:rPr>
            </a:br>
            <a:r>
              <a:rPr lang="en-GB" sz="800" i="1" dirty="0">
                <a:solidFill>
                  <a:srgbClr val="5F5F5F"/>
                </a:solidFill>
                <a:cs typeface="Times New Roman" pitchFamily="18" charset="0"/>
              </a:rPr>
              <a:t>Not to be disclosed or reproduced without the prior written consent of Ipsos MORI.</a:t>
            </a:r>
          </a:p>
        </p:txBody>
      </p:sp>
    </p:spTree>
    <p:extLst>
      <p:ext uri="{BB962C8B-B14F-4D97-AF65-F5344CB8AC3E}">
        <p14:creationId xmlns:p14="http://schemas.microsoft.com/office/powerpoint/2010/main" val="6341231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266700" algn="l" rtl="0" eaLnBrk="0" fontAlgn="base" hangingPunct="0">
      <a:spcBef>
        <a:spcPct val="30000"/>
      </a:spcBef>
      <a:spcAft>
        <a:spcPct val="0"/>
      </a:spcAft>
      <a:defRPr sz="1200" kern="1200">
        <a:solidFill>
          <a:schemeClr val="tx1"/>
        </a:solidFill>
        <a:latin typeface="Arial" charset="0"/>
        <a:ea typeface="+mn-ea"/>
        <a:cs typeface="+mn-cs"/>
      </a:defRPr>
    </a:lvl2pPr>
    <a:lvl3pPr marL="534988" algn="l" rtl="0" eaLnBrk="0" fontAlgn="base" hangingPunct="0">
      <a:spcBef>
        <a:spcPct val="30000"/>
      </a:spcBef>
      <a:spcAft>
        <a:spcPct val="0"/>
      </a:spcAft>
      <a:defRPr sz="1200" kern="1200">
        <a:solidFill>
          <a:schemeClr val="tx1"/>
        </a:solidFill>
        <a:latin typeface="Arial" charset="0"/>
        <a:ea typeface="+mn-ea"/>
        <a:cs typeface="+mn-cs"/>
      </a:defRPr>
    </a:lvl3pPr>
    <a:lvl4pPr marL="809625" algn="l" rtl="0" eaLnBrk="0" fontAlgn="base" hangingPunct="0">
      <a:spcBef>
        <a:spcPct val="30000"/>
      </a:spcBef>
      <a:spcAft>
        <a:spcPct val="0"/>
      </a:spcAft>
      <a:defRPr sz="1200" kern="1200">
        <a:solidFill>
          <a:schemeClr val="tx1"/>
        </a:solidFill>
        <a:latin typeface="Arial" charset="0"/>
        <a:ea typeface="+mn-ea"/>
        <a:cs typeface="+mn-cs"/>
      </a:defRPr>
    </a:lvl4pPr>
    <a:lvl5pPr marL="1076325"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1</a:t>
            </a:fld>
            <a:endParaRPr lang="en-GB" sz="1000" dirty="0">
              <a:latin typeface="Arial Black" pitchFamily="34" charset="0"/>
            </a:endParaRPr>
          </a:p>
        </p:txBody>
      </p:sp>
    </p:spTree>
    <p:extLst>
      <p:ext uri="{BB962C8B-B14F-4D97-AF65-F5344CB8AC3E}">
        <p14:creationId xmlns:p14="http://schemas.microsoft.com/office/powerpoint/2010/main" val="1422692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2</a:t>
            </a:fld>
            <a:endParaRPr lang="en-GB" sz="1000" dirty="0">
              <a:latin typeface="Arial Black" pitchFamily="34" charset="0"/>
            </a:endParaRPr>
          </a:p>
        </p:txBody>
      </p:sp>
    </p:spTree>
    <p:extLst>
      <p:ext uri="{BB962C8B-B14F-4D97-AF65-F5344CB8AC3E}">
        <p14:creationId xmlns:p14="http://schemas.microsoft.com/office/powerpoint/2010/main" val="3311373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3</a:t>
            </a:fld>
            <a:endParaRPr lang="en-GB" sz="1000" dirty="0">
              <a:latin typeface="Arial Black" pitchFamily="34" charset="0"/>
            </a:endParaRPr>
          </a:p>
        </p:txBody>
      </p:sp>
    </p:spTree>
    <p:extLst>
      <p:ext uri="{BB962C8B-B14F-4D97-AF65-F5344CB8AC3E}">
        <p14:creationId xmlns:p14="http://schemas.microsoft.com/office/powerpoint/2010/main" val="4036959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4</a:t>
            </a:fld>
            <a:endParaRPr lang="en-GB" sz="1000" dirty="0">
              <a:latin typeface="Arial Black" pitchFamily="34" charset="0"/>
            </a:endParaRPr>
          </a:p>
        </p:txBody>
      </p:sp>
    </p:spTree>
    <p:extLst>
      <p:ext uri="{BB962C8B-B14F-4D97-AF65-F5344CB8AC3E}">
        <p14:creationId xmlns:p14="http://schemas.microsoft.com/office/powerpoint/2010/main" val="3282389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5</a:t>
            </a:fld>
            <a:endParaRPr lang="en-GB" sz="1000" dirty="0">
              <a:latin typeface="Arial Black" pitchFamily="34" charset="0"/>
            </a:endParaRPr>
          </a:p>
        </p:txBody>
      </p:sp>
    </p:spTree>
    <p:extLst>
      <p:ext uri="{BB962C8B-B14F-4D97-AF65-F5344CB8AC3E}">
        <p14:creationId xmlns:p14="http://schemas.microsoft.com/office/powerpoint/2010/main" val="1211706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6</a:t>
            </a:fld>
            <a:endParaRPr lang="en-GB" sz="1000" dirty="0">
              <a:latin typeface="Arial Black" pitchFamily="34" charset="0"/>
            </a:endParaRPr>
          </a:p>
        </p:txBody>
      </p:sp>
    </p:spTree>
    <p:extLst>
      <p:ext uri="{BB962C8B-B14F-4D97-AF65-F5344CB8AC3E}">
        <p14:creationId xmlns:p14="http://schemas.microsoft.com/office/powerpoint/2010/main" val="3594657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7</a:t>
            </a:fld>
            <a:endParaRPr lang="en-GB" sz="1000" dirty="0">
              <a:latin typeface="Arial Black" pitchFamily="34" charset="0"/>
            </a:endParaRPr>
          </a:p>
        </p:txBody>
      </p:sp>
    </p:spTree>
    <p:extLst>
      <p:ext uri="{BB962C8B-B14F-4D97-AF65-F5344CB8AC3E}">
        <p14:creationId xmlns:p14="http://schemas.microsoft.com/office/powerpoint/2010/main" val="668282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r>
              <a:rPr lang="en-GB"/>
              <a:t>  </a:t>
            </a:r>
            <a:r>
              <a:rPr lang="en-GB">
                <a:solidFill>
                  <a:srgbClr val="333333"/>
                </a:solidFill>
                <a:ea typeface="Times New Roman" pitchFamily="18" charset="0"/>
                <a:cs typeface="Arial" charset="0"/>
              </a:rPr>
              <a:t>Ipsos MORI: Report Title</a:t>
            </a:r>
            <a:r>
              <a:rPr lang="en-GB" sz="1000">
                <a:solidFill>
                  <a:srgbClr val="000000"/>
                </a:solidFill>
                <a:latin typeface="Arial Black" pitchFamily="34" charset="0"/>
              </a:rPr>
              <a:t> </a:t>
            </a:r>
            <a:fld id="{FA3DEA28-171F-411D-9895-BC8D0EB3549E}" type="slidenum">
              <a:rPr lang="en-GB" sz="1000" smtClean="0">
                <a:latin typeface="Arial Black" pitchFamily="34" charset="0"/>
              </a:rPr>
              <a:pPr>
                <a:defRPr/>
              </a:pPr>
              <a:t>8</a:t>
            </a:fld>
            <a:endParaRPr lang="en-GB" sz="1000" dirty="0">
              <a:latin typeface="Arial Black" pitchFamily="34" charset="0"/>
            </a:endParaRPr>
          </a:p>
        </p:txBody>
      </p:sp>
    </p:spTree>
    <p:extLst>
      <p:ext uri="{BB962C8B-B14F-4D97-AF65-F5344CB8AC3E}">
        <p14:creationId xmlns:p14="http://schemas.microsoft.com/office/powerpoint/2010/main" val="1218915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012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Edit Master text styles</a:t>
            </a:r>
          </a:p>
        </p:txBody>
      </p:sp>
      <p:sp>
        <p:nvSpPr>
          <p:cNvPr id="5" name="Date Placeholder 4"/>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728073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GB"/>
          </a:p>
        </p:txBody>
      </p:sp>
      <p:sp>
        <p:nvSpPr>
          <p:cNvPr id="3" name="Picture Placeholder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GB"/>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Edit Master text styles</a:t>
            </a:r>
          </a:p>
        </p:txBody>
      </p:sp>
      <p:sp>
        <p:nvSpPr>
          <p:cNvPr id="5" name="Date Placeholder 4"/>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501409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1312221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5125"/>
            <a:ext cx="2135981"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1037"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3243550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67744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24383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GB"/>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16505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1737724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en-GB"/>
          </a:p>
        </p:txBody>
      </p:sp>
      <p:sp>
        <p:nvSpPr>
          <p:cNvPr id="3" name="Text Placeholder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66986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34030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811968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2490765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536C0-A43A-4B1D-9B21-801BAFB1E740}" type="datetimeFigureOut">
              <a:rPr lang="en-GB" smtClean="0"/>
              <a:t>24/10/2025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1044CC0-87AF-4D9D-9490-43A67FCC7D90}" type="slidenum">
              <a:rPr lang="en-GB" smtClean="0"/>
              <a:t>‹#›</a:t>
            </a:fld>
            <a:endParaRPr lang="en-GB" dirty="0"/>
          </a:p>
        </p:txBody>
      </p:sp>
    </p:spTree>
    <p:extLst>
      <p:ext uri="{BB962C8B-B14F-4D97-AF65-F5344CB8AC3E}">
        <p14:creationId xmlns:p14="http://schemas.microsoft.com/office/powerpoint/2010/main" val="41234789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2.pn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rgbClr val="FFC000"/>
        </a:solidFill>
        <a:effectLst/>
      </p:bgPr>
    </p:bg>
    <p:spTree>
      <p:nvGrpSpPr>
        <p:cNvPr id="1" name=""/>
        <p:cNvGrpSpPr/>
        <p:nvPr/>
      </p:nvGrpSpPr>
      <p:grpSpPr>
        <a:xfrm>
          <a:off x="0" y="0"/>
          <a:ext cx="0" cy="0"/>
          <a:chOff x="0" y="0"/>
          <a:chExt cx="0" cy="0"/>
        </a:xfrm>
      </p:grpSpPr>
      <p:sp>
        <p:nvSpPr>
          <p:cNvPr id="1026" name="Rectangle 111"/>
          <p:cNvSpPr>
            <a:spLocks noChangeArrowheads="1"/>
          </p:cNvSpPr>
          <p:nvPr/>
        </p:nvSpPr>
        <p:spPr bwMode="auto">
          <a:xfrm flipV="1">
            <a:off x="0" y="819150"/>
            <a:ext cx="9906000" cy="6038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nchor="ctr"/>
          <a:lstStyle>
            <a:lvl1pPr eaLnBrk="0" hangingPunct="0">
              <a:defRPr sz="1200">
                <a:solidFill>
                  <a:schemeClr val="tx1"/>
                </a:solidFill>
                <a:latin typeface="Arial" charset="0"/>
                <a:cs typeface="Arial" charset="0"/>
              </a:defRPr>
            </a:lvl1pPr>
            <a:lvl2pPr marL="742950" indent="-285750" eaLnBrk="0" hangingPunct="0">
              <a:defRPr sz="1200">
                <a:solidFill>
                  <a:schemeClr val="tx1"/>
                </a:solidFill>
                <a:latin typeface="Arial" charset="0"/>
                <a:cs typeface="Arial" charset="0"/>
              </a:defRPr>
            </a:lvl2pPr>
            <a:lvl3pPr marL="1143000" indent="-228600" eaLnBrk="0" hangingPunct="0">
              <a:defRPr sz="1200">
                <a:solidFill>
                  <a:schemeClr val="tx1"/>
                </a:solidFill>
                <a:latin typeface="Arial" charset="0"/>
                <a:cs typeface="Arial" charset="0"/>
              </a:defRPr>
            </a:lvl3pPr>
            <a:lvl4pPr marL="1600200" indent="-228600" eaLnBrk="0" hangingPunct="0">
              <a:defRPr sz="1200">
                <a:solidFill>
                  <a:schemeClr val="tx1"/>
                </a:solidFill>
                <a:latin typeface="Arial" charset="0"/>
                <a:cs typeface="Arial" charset="0"/>
              </a:defRPr>
            </a:lvl4pPr>
            <a:lvl5pPr marL="2057400" indent="-228600" eaLnBrk="0" hangingPunct="0">
              <a:defRPr sz="1200">
                <a:solidFill>
                  <a:schemeClr val="tx1"/>
                </a:solidFill>
                <a:latin typeface="Arial" charset="0"/>
                <a:cs typeface="Arial" charset="0"/>
              </a:defRPr>
            </a:lvl5pPr>
            <a:lvl6pPr marL="2514600" indent="-228600" eaLnBrk="0" fontAlgn="base" hangingPunct="0">
              <a:spcBef>
                <a:spcPct val="0"/>
              </a:spcBef>
              <a:spcAft>
                <a:spcPct val="0"/>
              </a:spcAft>
              <a:defRPr sz="1200">
                <a:solidFill>
                  <a:schemeClr val="tx1"/>
                </a:solidFill>
                <a:latin typeface="Arial" charset="0"/>
                <a:cs typeface="Arial" charset="0"/>
              </a:defRPr>
            </a:lvl6pPr>
            <a:lvl7pPr marL="2971800" indent="-228600" eaLnBrk="0" fontAlgn="base" hangingPunct="0">
              <a:spcBef>
                <a:spcPct val="0"/>
              </a:spcBef>
              <a:spcAft>
                <a:spcPct val="0"/>
              </a:spcAft>
              <a:defRPr sz="1200">
                <a:solidFill>
                  <a:schemeClr val="tx1"/>
                </a:solidFill>
                <a:latin typeface="Arial" charset="0"/>
                <a:cs typeface="Arial" charset="0"/>
              </a:defRPr>
            </a:lvl7pPr>
            <a:lvl8pPr marL="3429000" indent="-228600" eaLnBrk="0" fontAlgn="base" hangingPunct="0">
              <a:spcBef>
                <a:spcPct val="0"/>
              </a:spcBef>
              <a:spcAft>
                <a:spcPct val="0"/>
              </a:spcAft>
              <a:defRPr sz="1200">
                <a:solidFill>
                  <a:schemeClr val="tx1"/>
                </a:solidFill>
                <a:latin typeface="Arial" charset="0"/>
                <a:cs typeface="Arial" charset="0"/>
              </a:defRPr>
            </a:lvl8pPr>
            <a:lvl9pPr marL="3886200" indent="-228600" eaLnBrk="0" fontAlgn="base" hangingPunct="0">
              <a:spcBef>
                <a:spcPct val="0"/>
              </a:spcBef>
              <a:spcAft>
                <a:spcPct val="0"/>
              </a:spcAft>
              <a:defRPr sz="1200">
                <a:solidFill>
                  <a:schemeClr val="tx1"/>
                </a:solidFill>
                <a:latin typeface="Arial" charset="0"/>
                <a:cs typeface="Arial" charset="0"/>
              </a:defRPr>
            </a:lvl9pPr>
          </a:lstStyle>
          <a:p>
            <a:pPr eaLnBrk="1" hangingPunct="1">
              <a:defRPr/>
            </a:pPr>
            <a:endParaRPr lang="en-US" altLang="en-US" sz="2400" dirty="0"/>
          </a:p>
        </p:txBody>
      </p:sp>
      <p:sp>
        <p:nvSpPr>
          <p:cNvPr id="1027" name="Rectangle 2"/>
          <p:cNvSpPr>
            <a:spLocks noGrp="1" noChangeArrowheads="1"/>
          </p:cNvSpPr>
          <p:nvPr>
            <p:ph type="title"/>
          </p:nvPr>
        </p:nvSpPr>
        <p:spPr bwMode="gray">
          <a:xfrm>
            <a:off x="1293999" y="60327"/>
            <a:ext cx="7318003"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GB" altLang="en-US" dirty="0"/>
              <a:t>Click to edit slide title Arial Bold size 24</a:t>
            </a:r>
          </a:p>
        </p:txBody>
      </p:sp>
      <p:sp>
        <p:nvSpPr>
          <p:cNvPr id="17" name="TextBox 16"/>
          <p:cNvSpPr txBox="1"/>
          <p:nvPr/>
        </p:nvSpPr>
        <p:spPr>
          <a:xfrm>
            <a:off x="8915400" y="601665"/>
            <a:ext cx="990600" cy="217487"/>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16200000" scaled="1"/>
            <a:tileRect/>
          </a:gradFill>
        </p:spPr>
        <p:txBody>
          <a:bodyPr tIns="0" bIns="0" anchor="ctr"/>
          <a:lstStyle/>
          <a:p>
            <a:pPr algn="ctr" eaLnBrk="0" hangingPunct="0">
              <a:spcBef>
                <a:spcPct val="20000"/>
              </a:spcBef>
              <a:defRPr/>
            </a:pPr>
            <a:fld id="{9A766C97-2DD0-4CB2-9836-A24ADEAEA311}" type="slidenum">
              <a:rPr lang="en-GB" sz="900" b="1">
                <a:solidFill>
                  <a:schemeClr val="bg1"/>
                </a:solidFill>
                <a:cs typeface="+mn-cs"/>
              </a:rPr>
              <a:pPr algn="ctr" eaLnBrk="0" hangingPunct="0">
                <a:spcBef>
                  <a:spcPct val="20000"/>
                </a:spcBef>
                <a:defRPr/>
              </a:pPr>
              <a:t>‹#›</a:t>
            </a:fld>
            <a:endParaRPr lang="en-GB" sz="900" b="1" dirty="0">
              <a:solidFill>
                <a:schemeClr val="bg1"/>
              </a:solidFill>
              <a:cs typeface="+mn-cs"/>
            </a:endParaRPr>
          </a:p>
        </p:txBody>
      </p:sp>
      <p:cxnSp>
        <p:nvCxnSpPr>
          <p:cNvPr id="22" name="Straight Connector 21"/>
          <p:cNvCxnSpPr/>
          <p:nvPr/>
        </p:nvCxnSpPr>
        <p:spPr bwMode="auto">
          <a:xfrm>
            <a:off x="246064" y="6370640"/>
            <a:ext cx="9413875" cy="1587"/>
          </a:xfrm>
          <a:prstGeom prst="line">
            <a:avLst/>
          </a:prstGeom>
          <a:solidFill>
            <a:schemeClr val="accent2"/>
          </a:solidFill>
          <a:ln w="3175" cap="flat" cmpd="sng" algn="ctr">
            <a:solidFill>
              <a:schemeClr val="bg1">
                <a:lumMod val="75000"/>
              </a:schemeClr>
            </a:solidFill>
            <a:prstDash val="solid"/>
            <a:round/>
            <a:headEnd type="none" w="med" len="med"/>
            <a:tailEnd type="none" w="med" len="med"/>
          </a:ln>
          <a:effectLst/>
        </p:spPr>
      </p:cxnSp>
      <p:sp>
        <p:nvSpPr>
          <p:cNvPr id="1030" name="Text Placeholder 11"/>
          <p:cNvSpPr>
            <a:spLocks noGrp="1"/>
          </p:cNvSpPr>
          <p:nvPr>
            <p:ph type="body" idx="1"/>
          </p:nvPr>
        </p:nvSpPr>
        <p:spPr bwMode="auto">
          <a:xfrm>
            <a:off x="246064" y="1125538"/>
            <a:ext cx="9413875"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add text Arial size 18</a:t>
            </a:r>
          </a:p>
          <a:p>
            <a:pPr lvl="1"/>
            <a:r>
              <a:rPr lang="en-US" altLang="en-US" dirty="0"/>
              <a:t>Second level Arial size 18</a:t>
            </a:r>
          </a:p>
          <a:p>
            <a:pPr lvl="2"/>
            <a:r>
              <a:rPr lang="en-US" altLang="en-US" dirty="0"/>
              <a:t>Third level Arial size 16</a:t>
            </a:r>
          </a:p>
          <a:p>
            <a:pPr lvl="3"/>
            <a:r>
              <a:rPr lang="en-US" altLang="en-US" dirty="0"/>
              <a:t>Fourth level size 16</a:t>
            </a:r>
          </a:p>
          <a:p>
            <a:pPr lvl="4"/>
            <a:r>
              <a:rPr lang="en-US" altLang="en-US" dirty="0"/>
              <a:t>Fifth level size 16</a:t>
            </a:r>
          </a:p>
        </p:txBody>
      </p:sp>
      <p:pic>
        <p:nvPicPr>
          <p:cNvPr id="9" name="Picture 19" descr="Ipsos MORI Logo - BLACK.png"/>
          <p:cNvPicPr>
            <a:picLocks noChangeAspect="1"/>
          </p:cNvPicPr>
          <p:nvPr userDrawn="1"/>
        </p:nvPicPr>
        <p:blipFill>
          <a:blip r:embed="rId4" cstate="print"/>
          <a:srcRect/>
          <a:stretch>
            <a:fillRect/>
          </a:stretch>
        </p:blipFill>
        <p:spPr bwMode="auto">
          <a:xfrm>
            <a:off x="8946704" y="212725"/>
            <a:ext cx="898525" cy="165100"/>
          </a:xfrm>
          <a:prstGeom prst="rect">
            <a:avLst/>
          </a:prstGeom>
          <a:noFill/>
          <a:ln w="9525">
            <a:noFill/>
            <a:miter lim="800000"/>
            <a:headEnd/>
            <a:tailEnd/>
          </a:ln>
        </p:spPr>
      </p:pic>
      <p:grpSp>
        <p:nvGrpSpPr>
          <p:cNvPr id="10" name="Group 60"/>
          <p:cNvGrpSpPr>
            <a:grpSpLocks noChangeAspect="1"/>
          </p:cNvGrpSpPr>
          <p:nvPr userDrawn="1"/>
        </p:nvGrpSpPr>
        <p:grpSpPr bwMode="auto">
          <a:xfrm>
            <a:off x="9417051" y="6454775"/>
            <a:ext cx="244475" cy="223838"/>
            <a:chOff x="1020" y="346"/>
            <a:chExt cx="4114" cy="3756"/>
          </a:xfrm>
        </p:grpSpPr>
        <p:sp>
          <p:nvSpPr>
            <p:cNvPr id="11" name="Freeform 10"/>
            <p:cNvSpPr>
              <a:spLocks/>
            </p:cNvSpPr>
            <p:nvPr userDrawn="1"/>
          </p:nvSpPr>
          <p:spPr bwMode="gray">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headEnd/>
              <a:tailEnd/>
            </a:ln>
          </p:spPr>
          <p:txBody>
            <a:bodyPr/>
            <a:lstStyle/>
            <a:p>
              <a:pPr>
                <a:spcBef>
                  <a:spcPct val="20000"/>
                </a:spcBef>
                <a:defRPr/>
              </a:pPr>
              <a:endParaRPr lang="en-US" sz="1800" dirty="0"/>
            </a:p>
          </p:txBody>
        </p:sp>
        <p:sp>
          <p:nvSpPr>
            <p:cNvPr id="12" name="Freeform 11"/>
            <p:cNvSpPr>
              <a:spLocks/>
            </p:cNvSpPr>
            <p:nvPr userDrawn="1"/>
          </p:nvSpPr>
          <p:spPr bwMode="gray">
            <a:xfrm>
              <a:off x="2623" y="1731"/>
              <a:ext cx="107" cy="53"/>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3" name="Freeform 12"/>
            <p:cNvSpPr>
              <a:spLocks/>
            </p:cNvSpPr>
            <p:nvPr userDrawn="1"/>
          </p:nvSpPr>
          <p:spPr bwMode="gray">
            <a:xfrm>
              <a:off x="2810" y="1891"/>
              <a:ext cx="80" cy="53"/>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4" name="Freeform 13"/>
            <p:cNvSpPr>
              <a:spLocks/>
            </p:cNvSpPr>
            <p:nvPr userDrawn="1"/>
          </p:nvSpPr>
          <p:spPr bwMode="gray">
            <a:xfrm>
              <a:off x="2543" y="1225"/>
              <a:ext cx="80" cy="53"/>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6"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5" name="Freeform 14"/>
            <p:cNvSpPr>
              <a:spLocks/>
            </p:cNvSpPr>
            <p:nvPr userDrawn="1"/>
          </p:nvSpPr>
          <p:spPr bwMode="gray">
            <a:xfrm>
              <a:off x="2489" y="1385"/>
              <a:ext cx="80" cy="80"/>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6" name="Freeform 15"/>
            <p:cNvSpPr>
              <a:spLocks/>
            </p:cNvSpPr>
            <p:nvPr userDrawn="1"/>
          </p:nvSpPr>
          <p:spPr bwMode="gray">
            <a:xfrm>
              <a:off x="2436" y="1598"/>
              <a:ext cx="107" cy="53"/>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8" name="Freeform 17"/>
            <p:cNvSpPr>
              <a:spLocks/>
            </p:cNvSpPr>
            <p:nvPr userDrawn="1"/>
          </p:nvSpPr>
          <p:spPr bwMode="gray">
            <a:xfrm>
              <a:off x="2730" y="932"/>
              <a:ext cx="80" cy="53"/>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8">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9" name="Freeform 18"/>
            <p:cNvSpPr>
              <a:spLocks/>
            </p:cNvSpPr>
            <p:nvPr userDrawn="1"/>
          </p:nvSpPr>
          <p:spPr bwMode="gray">
            <a:xfrm>
              <a:off x="2943" y="852"/>
              <a:ext cx="80" cy="107"/>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0" name="Freeform 19"/>
            <p:cNvSpPr>
              <a:spLocks noEditPoints="1"/>
            </p:cNvSpPr>
            <p:nvPr userDrawn="1"/>
          </p:nvSpPr>
          <p:spPr bwMode="gray">
            <a:xfrm>
              <a:off x="3184" y="666"/>
              <a:ext cx="748" cy="197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6">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1" name="Freeform 20"/>
            <p:cNvSpPr>
              <a:spLocks/>
            </p:cNvSpPr>
            <p:nvPr userDrawn="1"/>
          </p:nvSpPr>
          <p:spPr bwMode="gray">
            <a:xfrm>
              <a:off x="1020" y="346"/>
              <a:ext cx="2191"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23" name="Freeform 22"/>
            <p:cNvSpPr>
              <a:spLocks noEditPoints="1"/>
            </p:cNvSpPr>
            <p:nvPr userDrawn="1"/>
          </p:nvSpPr>
          <p:spPr bwMode="gray">
            <a:xfrm>
              <a:off x="3264" y="2823"/>
              <a:ext cx="695" cy="666"/>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4" name="Freeform 23"/>
            <p:cNvSpPr>
              <a:spLocks/>
            </p:cNvSpPr>
            <p:nvPr userDrawn="1"/>
          </p:nvSpPr>
          <p:spPr bwMode="gray">
            <a:xfrm>
              <a:off x="4065" y="2823"/>
              <a:ext cx="481" cy="666"/>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5" name="Freeform 24"/>
            <p:cNvSpPr>
              <a:spLocks/>
            </p:cNvSpPr>
            <p:nvPr userDrawn="1"/>
          </p:nvSpPr>
          <p:spPr bwMode="gray">
            <a:xfrm>
              <a:off x="1528" y="2584"/>
              <a:ext cx="240" cy="879"/>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6" name="Freeform 25"/>
            <p:cNvSpPr>
              <a:spLocks noEditPoints="1"/>
            </p:cNvSpPr>
            <p:nvPr userDrawn="1"/>
          </p:nvSpPr>
          <p:spPr bwMode="gray">
            <a:xfrm>
              <a:off x="1902" y="2823"/>
              <a:ext cx="721" cy="932"/>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7" name="Freeform 26"/>
            <p:cNvSpPr>
              <a:spLocks/>
            </p:cNvSpPr>
            <p:nvPr userDrawn="1"/>
          </p:nvSpPr>
          <p:spPr bwMode="gray">
            <a:xfrm>
              <a:off x="2703" y="2823"/>
              <a:ext cx="508" cy="666"/>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headEnd/>
              <a:tailEnd/>
            </a:ln>
          </p:spPr>
          <p:txBody>
            <a:bodyPr/>
            <a:lstStyle/>
            <a:p>
              <a:pPr>
                <a:spcBef>
                  <a:spcPct val="20000"/>
                </a:spcBef>
                <a:defRPr/>
              </a:pPr>
              <a:endParaRPr lang="en-US" sz="1800" dirty="0"/>
            </a:p>
          </p:txBody>
        </p:sp>
      </p:grpSp>
      <p:sp>
        <p:nvSpPr>
          <p:cNvPr id="2" name="Date Placeholder 1"/>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536C0-A43A-4B1D-9B21-801BAFB1E740}" type="datetimeFigureOut">
              <a:rPr lang="en-GB" smtClean="0"/>
              <a:t>24/10/2025</a:t>
            </a:fld>
            <a:endParaRPr lang="en-GB" dirty="0"/>
          </a:p>
        </p:txBody>
      </p:sp>
      <p:sp>
        <p:nvSpPr>
          <p:cNvPr id="3" name="Footer Placeholder 2"/>
          <p:cNvSpPr>
            <a:spLocks noGrp="1"/>
          </p:cNvSpPr>
          <p:nvPr>
            <p:ph type="ftr" sz="quarter" idx="3"/>
          </p:nvPr>
        </p:nvSpPr>
        <p:spPr>
          <a:xfrm>
            <a:off x="3281364"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4" name="Slide Number Placeholder 3"/>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044CC0-87AF-4D9D-9490-43A67FCC7D90}" type="slidenum">
              <a:rPr lang="en-GB" smtClean="0"/>
              <a:t>‹#›</a:t>
            </a:fld>
            <a:endParaRPr lang="en-GB" dirty="0"/>
          </a:p>
        </p:txBody>
      </p:sp>
      <p:pic>
        <p:nvPicPr>
          <p:cNvPr id="6" name="Picture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7019" y="84940"/>
            <a:ext cx="942652" cy="623887"/>
          </a:xfrm>
          <a:prstGeom prst="rect">
            <a:avLst/>
          </a:prstGeom>
        </p:spPr>
      </p:pic>
    </p:spTree>
  </p:cSld>
  <p:clrMap bg1="lt1" tx1="dk1" bg2="lt2" tx2="dk2" accent1="accent1" accent2="accent2" accent3="accent3" accent4="accent4" accent5="accent5" accent6="accent6" hlink="hlink" folHlink="folHlink"/>
  <p:sldLayoutIdLst>
    <p:sldLayoutId id="2147484349" r:id="rId1"/>
    <p:sldLayoutId id="2147484362" r:id="rId2"/>
  </p:sldLayoutIdLst>
  <p:txStyles>
    <p:titleStyle>
      <a:lvl1pPr algn="l" rtl="0" eaLnBrk="0" fontAlgn="base" hangingPunct="0">
        <a:spcBef>
          <a:spcPct val="0"/>
        </a:spcBef>
        <a:spcAft>
          <a:spcPct val="0"/>
        </a:spcAft>
        <a:defRPr sz="2400" b="1">
          <a:solidFill>
            <a:schemeClr val="bg1"/>
          </a:solidFill>
          <a:latin typeface="+mn-lt"/>
          <a:ea typeface="+mj-ea"/>
          <a:cs typeface="+mj-cs"/>
        </a:defRPr>
      </a:lvl1pPr>
      <a:lvl2pPr algn="l" rtl="0" eaLnBrk="0" fontAlgn="base" hangingPunct="0">
        <a:spcBef>
          <a:spcPct val="0"/>
        </a:spcBef>
        <a:spcAft>
          <a:spcPct val="0"/>
        </a:spcAft>
        <a:defRPr sz="2400" b="1">
          <a:solidFill>
            <a:schemeClr val="bg1"/>
          </a:solidFill>
          <a:latin typeface="Arial" charset="0"/>
        </a:defRPr>
      </a:lvl2pPr>
      <a:lvl3pPr algn="l" rtl="0" eaLnBrk="0" fontAlgn="base" hangingPunct="0">
        <a:spcBef>
          <a:spcPct val="0"/>
        </a:spcBef>
        <a:spcAft>
          <a:spcPct val="0"/>
        </a:spcAft>
        <a:defRPr sz="2400" b="1">
          <a:solidFill>
            <a:schemeClr val="bg1"/>
          </a:solidFill>
          <a:latin typeface="Arial" charset="0"/>
        </a:defRPr>
      </a:lvl3pPr>
      <a:lvl4pPr algn="l" rtl="0" eaLnBrk="0" fontAlgn="base" hangingPunct="0">
        <a:spcBef>
          <a:spcPct val="0"/>
        </a:spcBef>
        <a:spcAft>
          <a:spcPct val="0"/>
        </a:spcAft>
        <a:defRPr sz="2400" b="1">
          <a:solidFill>
            <a:schemeClr val="bg1"/>
          </a:solidFill>
          <a:latin typeface="Arial" charset="0"/>
        </a:defRPr>
      </a:lvl4pPr>
      <a:lvl5pPr algn="l" rtl="0" eaLnBrk="0" fontAlgn="base" hangingPunct="0">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0" fontAlgn="base" hangingPunct="0">
        <a:spcBef>
          <a:spcPts val="600"/>
        </a:spcBef>
        <a:spcAft>
          <a:spcPct val="0"/>
        </a:spcAft>
        <a:buFont typeface="Arial" charset="0"/>
        <a:buChar char="•"/>
        <a:defRPr>
          <a:solidFill>
            <a:schemeClr val="tx1"/>
          </a:solidFill>
          <a:latin typeface="+mn-lt"/>
          <a:ea typeface="+mn-ea"/>
          <a:cs typeface="+mn-cs"/>
        </a:defRPr>
      </a:lvl1pPr>
      <a:lvl2pPr marL="358775" indent="-184150" algn="l" rtl="0" eaLnBrk="0" fontAlgn="base" hangingPunct="0">
        <a:spcBef>
          <a:spcPts val="600"/>
        </a:spcBef>
        <a:spcAft>
          <a:spcPct val="0"/>
        </a:spcAft>
        <a:buFont typeface="Arial" charset="0"/>
        <a:buChar char="•"/>
        <a:defRPr>
          <a:solidFill>
            <a:schemeClr val="tx1"/>
          </a:solidFill>
          <a:latin typeface="+mn-lt"/>
        </a:defRPr>
      </a:lvl2pPr>
      <a:lvl3pPr marL="719138" indent="-228600" algn="l" rtl="0" eaLnBrk="0" fontAlgn="base" hangingPunct="0">
        <a:spcBef>
          <a:spcPts val="600"/>
        </a:spcBef>
        <a:spcAft>
          <a:spcPct val="0"/>
        </a:spcAft>
        <a:buFont typeface="Arial" charset="0"/>
        <a:buChar char="•"/>
        <a:defRPr sz="1600">
          <a:solidFill>
            <a:schemeClr val="tx1"/>
          </a:solidFill>
          <a:latin typeface="+mn-lt"/>
        </a:defRPr>
      </a:lvl3pPr>
      <a:lvl4pPr marL="1077913" indent="-273050" algn="l" rtl="0" eaLnBrk="0" fontAlgn="base" hangingPunct="0">
        <a:spcBef>
          <a:spcPts val="600"/>
        </a:spcBef>
        <a:spcAft>
          <a:spcPct val="0"/>
        </a:spcAft>
        <a:buFont typeface="Arial" charset="0"/>
        <a:buChar char="•"/>
        <a:defRPr sz="1600">
          <a:solidFill>
            <a:schemeClr val="tx1"/>
          </a:solidFill>
          <a:latin typeface="+mn-lt"/>
        </a:defRPr>
      </a:lvl4pPr>
      <a:lvl5pPr marL="1436688" indent="-271463" algn="l" rtl="0" eaLnBrk="0" fontAlgn="base" hangingPunct="0">
        <a:spcBef>
          <a:spcPts val="600"/>
        </a:spcBef>
        <a:spcAft>
          <a:spcPct val="0"/>
        </a:spcAft>
        <a:buFont typeface="Arial" charset="0"/>
        <a:buChar char="•"/>
        <a:defRPr sz="1600">
          <a:solidFill>
            <a:schemeClr val="tx1"/>
          </a:solidFill>
          <a:latin typeface="+mn-lt"/>
        </a:defRPr>
      </a:lvl5pPr>
      <a:lvl6pPr marL="2613025" indent="-268288" algn="l" rtl="0" eaLnBrk="1" fontAlgn="base" hangingPunct="1">
        <a:spcBef>
          <a:spcPct val="50000"/>
        </a:spcBef>
        <a:spcAft>
          <a:spcPct val="0"/>
        </a:spcAft>
        <a:buFont typeface="Arial" charset="0"/>
        <a:buChar char="–"/>
        <a:defRPr sz="2000">
          <a:solidFill>
            <a:schemeClr val="tx1"/>
          </a:solidFill>
          <a:latin typeface="+mn-lt"/>
        </a:defRPr>
      </a:lvl6pPr>
      <a:lvl7pPr marL="3070225" indent="-268288" algn="l" rtl="0" eaLnBrk="1" fontAlgn="base" hangingPunct="1">
        <a:spcBef>
          <a:spcPct val="50000"/>
        </a:spcBef>
        <a:spcAft>
          <a:spcPct val="0"/>
        </a:spcAft>
        <a:buFont typeface="Arial" charset="0"/>
        <a:buChar char="–"/>
        <a:defRPr sz="2000">
          <a:solidFill>
            <a:schemeClr val="tx1"/>
          </a:solidFill>
          <a:latin typeface="+mn-lt"/>
        </a:defRPr>
      </a:lvl7pPr>
      <a:lvl8pPr marL="3527425" indent="-268288" algn="l" rtl="0" eaLnBrk="1" fontAlgn="base" hangingPunct="1">
        <a:spcBef>
          <a:spcPct val="50000"/>
        </a:spcBef>
        <a:spcAft>
          <a:spcPct val="0"/>
        </a:spcAft>
        <a:buFont typeface="Arial" charset="0"/>
        <a:buChar char="–"/>
        <a:defRPr sz="2000">
          <a:solidFill>
            <a:schemeClr val="tx1"/>
          </a:solidFill>
          <a:latin typeface="+mn-lt"/>
        </a:defRPr>
      </a:lvl8pPr>
      <a:lvl9pPr marL="3984625" indent="-268288" algn="l" rtl="0" eaLnBrk="1" fontAlgn="base" hangingPunct="1">
        <a:spcBef>
          <a:spcPct val="5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F48536C0-A43A-4B1D-9B21-801BAFB1E740}" type="datetimeFigureOut">
              <a:rPr lang="en-GB" smtClean="0"/>
              <a:t>24/10/2025</a:t>
            </a:fld>
            <a:endParaRPr lang="en-GB" dirty="0"/>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31044CC0-87AF-4D9D-9490-43A67FCC7D90}" type="slidenum">
              <a:rPr lang="en-GB" smtClean="0"/>
              <a:t>‹#›</a:t>
            </a:fld>
            <a:endParaRPr lang="en-GB" dirty="0"/>
          </a:p>
        </p:txBody>
      </p:sp>
      <p:pic>
        <p:nvPicPr>
          <p:cNvPr id="7" name="Picture 19" descr="Ipsos MORI Logo - BLACK.png"/>
          <p:cNvPicPr>
            <a:picLocks noChangeAspect="1"/>
          </p:cNvPicPr>
          <p:nvPr userDrawn="1"/>
        </p:nvPicPr>
        <p:blipFill>
          <a:blip r:embed="rId14" cstate="print"/>
          <a:srcRect/>
          <a:stretch>
            <a:fillRect/>
          </a:stretch>
        </p:blipFill>
        <p:spPr bwMode="auto">
          <a:xfrm>
            <a:off x="8946704" y="212725"/>
            <a:ext cx="898525" cy="165100"/>
          </a:xfrm>
          <a:prstGeom prst="rect">
            <a:avLst/>
          </a:prstGeom>
          <a:noFill/>
          <a:ln w="9525">
            <a:noFill/>
            <a:miter lim="800000"/>
            <a:headEnd/>
            <a:tailEnd/>
          </a:ln>
        </p:spPr>
      </p:pic>
      <p:grpSp>
        <p:nvGrpSpPr>
          <p:cNvPr id="8" name="Group 60"/>
          <p:cNvGrpSpPr>
            <a:grpSpLocks noChangeAspect="1"/>
          </p:cNvGrpSpPr>
          <p:nvPr userDrawn="1"/>
        </p:nvGrpSpPr>
        <p:grpSpPr bwMode="auto">
          <a:xfrm>
            <a:off x="9417051" y="6454775"/>
            <a:ext cx="244475" cy="223838"/>
            <a:chOff x="1020" y="346"/>
            <a:chExt cx="4114" cy="3756"/>
          </a:xfrm>
        </p:grpSpPr>
        <p:sp>
          <p:nvSpPr>
            <p:cNvPr id="9" name="Freeform 8"/>
            <p:cNvSpPr>
              <a:spLocks/>
            </p:cNvSpPr>
            <p:nvPr userDrawn="1"/>
          </p:nvSpPr>
          <p:spPr bwMode="gray">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headEnd/>
              <a:tailEnd/>
            </a:ln>
          </p:spPr>
          <p:txBody>
            <a:bodyPr/>
            <a:lstStyle/>
            <a:p>
              <a:pPr>
                <a:spcBef>
                  <a:spcPct val="20000"/>
                </a:spcBef>
                <a:defRPr/>
              </a:pPr>
              <a:endParaRPr lang="en-US" sz="1800" dirty="0"/>
            </a:p>
          </p:txBody>
        </p:sp>
        <p:sp>
          <p:nvSpPr>
            <p:cNvPr id="10" name="Freeform 9"/>
            <p:cNvSpPr>
              <a:spLocks/>
            </p:cNvSpPr>
            <p:nvPr userDrawn="1"/>
          </p:nvSpPr>
          <p:spPr bwMode="gray">
            <a:xfrm>
              <a:off x="2623" y="1731"/>
              <a:ext cx="107" cy="53"/>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1" name="Freeform 10"/>
            <p:cNvSpPr>
              <a:spLocks/>
            </p:cNvSpPr>
            <p:nvPr userDrawn="1"/>
          </p:nvSpPr>
          <p:spPr bwMode="gray">
            <a:xfrm>
              <a:off x="2810" y="1891"/>
              <a:ext cx="80" cy="53"/>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2" name="Freeform 11"/>
            <p:cNvSpPr>
              <a:spLocks/>
            </p:cNvSpPr>
            <p:nvPr userDrawn="1"/>
          </p:nvSpPr>
          <p:spPr bwMode="gray">
            <a:xfrm>
              <a:off x="2543" y="1225"/>
              <a:ext cx="80" cy="53"/>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6"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3" name="Freeform 12"/>
            <p:cNvSpPr>
              <a:spLocks/>
            </p:cNvSpPr>
            <p:nvPr userDrawn="1"/>
          </p:nvSpPr>
          <p:spPr bwMode="gray">
            <a:xfrm>
              <a:off x="2489" y="1385"/>
              <a:ext cx="80" cy="80"/>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4" name="Freeform 13"/>
            <p:cNvSpPr>
              <a:spLocks/>
            </p:cNvSpPr>
            <p:nvPr userDrawn="1"/>
          </p:nvSpPr>
          <p:spPr bwMode="gray">
            <a:xfrm>
              <a:off x="2436" y="1598"/>
              <a:ext cx="107" cy="53"/>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5" name="Freeform 14"/>
            <p:cNvSpPr>
              <a:spLocks/>
            </p:cNvSpPr>
            <p:nvPr userDrawn="1"/>
          </p:nvSpPr>
          <p:spPr bwMode="gray">
            <a:xfrm>
              <a:off x="2730" y="932"/>
              <a:ext cx="80" cy="53"/>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8">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6" name="Freeform 15"/>
            <p:cNvSpPr>
              <a:spLocks/>
            </p:cNvSpPr>
            <p:nvPr userDrawn="1"/>
          </p:nvSpPr>
          <p:spPr bwMode="gray">
            <a:xfrm>
              <a:off x="2943" y="852"/>
              <a:ext cx="80" cy="107"/>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7" name="Freeform 16"/>
            <p:cNvSpPr>
              <a:spLocks noEditPoints="1"/>
            </p:cNvSpPr>
            <p:nvPr userDrawn="1"/>
          </p:nvSpPr>
          <p:spPr bwMode="gray">
            <a:xfrm>
              <a:off x="3184" y="666"/>
              <a:ext cx="748" cy="197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6">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8" name="Freeform 17"/>
            <p:cNvSpPr>
              <a:spLocks/>
            </p:cNvSpPr>
            <p:nvPr userDrawn="1"/>
          </p:nvSpPr>
          <p:spPr bwMode="gray">
            <a:xfrm>
              <a:off x="1020" y="346"/>
              <a:ext cx="2191"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headEnd/>
              <a:tailEnd/>
            </a:ln>
          </p:spPr>
          <p:txBody>
            <a:bodyPr/>
            <a:lstStyle/>
            <a:p>
              <a:pPr>
                <a:spcBef>
                  <a:spcPct val="20000"/>
                </a:spcBef>
                <a:defRPr/>
              </a:pPr>
              <a:endParaRPr lang="en-US" sz="1800" dirty="0"/>
            </a:p>
          </p:txBody>
        </p:sp>
        <p:sp>
          <p:nvSpPr>
            <p:cNvPr id="19" name="Freeform 18"/>
            <p:cNvSpPr>
              <a:spLocks noEditPoints="1"/>
            </p:cNvSpPr>
            <p:nvPr userDrawn="1"/>
          </p:nvSpPr>
          <p:spPr bwMode="gray">
            <a:xfrm>
              <a:off x="3264" y="2823"/>
              <a:ext cx="695" cy="666"/>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0" name="Freeform 19"/>
            <p:cNvSpPr>
              <a:spLocks/>
            </p:cNvSpPr>
            <p:nvPr userDrawn="1"/>
          </p:nvSpPr>
          <p:spPr bwMode="gray">
            <a:xfrm>
              <a:off x="4065" y="2823"/>
              <a:ext cx="481" cy="666"/>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1" name="Freeform 20"/>
            <p:cNvSpPr>
              <a:spLocks/>
            </p:cNvSpPr>
            <p:nvPr userDrawn="1"/>
          </p:nvSpPr>
          <p:spPr bwMode="gray">
            <a:xfrm>
              <a:off x="1528" y="2584"/>
              <a:ext cx="240" cy="879"/>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2" name="Freeform 21"/>
            <p:cNvSpPr>
              <a:spLocks noEditPoints="1"/>
            </p:cNvSpPr>
            <p:nvPr userDrawn="1"/>
          </p:nvSpPr>
          <p:spPr bwMode="gray">
            <a:xfrm>
              <a:off x="1902" y="2823"/>
              <a:ext cx="721" cy="932"/>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headEnd/>
              <a:tailEnd/>
            </a:ln>
          </p:spPr>
          <p:txBody>
            <a:bodyPr/>
            <a:lstStyle/>
            <a:p>
              <a:pPr>
                <a:spcBef>
                  <a:spcPct val="20000"/>
                </a:spcBef>
                <a:defRPr/>
              </a:pPr>
              <a:endParaRPr lang="en-US" sz="1800" dirty="0"/>
            </a:p>
          </p:txBody>
        </p:sp>
        <p:sp>
          <p:nvSpPr>
            <p:cNvPr id="23" name="Freeform 22"/>
            <p:cNvSpPr>
              <a:spLocks/>
            </p:cNvSpPr>
            <p:nvPr userDrawn="1"/>
          </p:nvSpPr>
          <p:spPr bwMode="gray">
            <a:xfrm>
              <a:off x="2703" y="2823"/>
              <a:ext cx="508" cy="666"/>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headEnd/>
              <a:tailEnd/>
            </a:ln>
          </p:spPr>
          <p:txBody>
            <a:bodyPr/>
            <a:lstStyle/>
            <a:p>
              <a:pPr>
                <a:spcBef>
                  <a:spcPct val="20000"/>
                </a:spcBef>
                <a:defRPr/>
              </a:pPr>
              <a:endParaRPr lang="en-US" sz="1800" dirty="0"/>
            </a:p>
          </p:txBody>
        </p:sp>
      </p:grpSp>
      <p:pic>
        <p:nvPicPr>
          <p:cNvPr id="24" name="Picture 2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019" y="84940"/>
            <a:ext cx="942652" cy="623887"/>
          </a:xfrm>
          <a:prstGeom prst="rect">
            <a:avLst/>
          </a:prstGeom>
        </p:spPr>
      </p:pic>
    </p:spTree>
    <p:extLst>
      <p:ext uri="{BB962C8B-B14F-4D97-AF65-F5344CB8AC3E}">
        <p14:creationId xmlns:p14="http://schemas.microsoft.com/office/powerpoint/2010/main" val="3325074186"/>
      </p:ext>
    </p:extLst>
  </p:cSld>
  <p:clrMap bg1="lt1" tx1="dk1" bg2="lt2" tx2="dk2" accent1="accent1" accent2="accent2" accent3="accent3" accent4="accent4" accent5="accent5" accent6="accent6" hlink="hlink" folHlink="folHlink"/>
  <p:sldLayoutIdLst>
    <p:sldLayoutId id="2147484364"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 id="2147484375" r:id="rId12"/>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1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jpeg"/><Relationship Id="rId12" Type="http://schemas.openxmlformats.org/officeDocument/2006/relationships/image" Target="../media/image30.pn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 Id="rId14" Type="http://schemas.openxmlformats.org/officeDocument/2006/relationships/image" Target="../media/image32.png"/></Relationships>
</file>

<file path=ppt/slides/_rels/slide3.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4.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5.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22.png"/><Relationship Id="rId3" Type="http://schemas.openxmlformats.org/officeDocument/2006/relationships/image" Target="../media/image34.png"/><Relationship Id="rId7" Type="http://schemas.openxmlformats.org/officeDocument/2006/relationships/image" Target="../media/image26.png"/><Relationship Id="rId12"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25.jpeg"/><Relationship Id="rId11" Type="http://schemas.openxmlformats.org/officeDocument/2006/relationships/image" Target="../media/image28.png"/><Relationship Id="rId5" Type="http://schemas.openxmlformats.org/officeDocument/2006/relationships/image" Target="../media/image21.png"/><Relationship Id="rId15" Type="http://schemas.openxmlformats.org/officeDocument/2006/relationships/image" Target="../media/image33.png"/><Relationship Id="rId10" Type="http://schemas.openxmlformats.org/officeDocument/2006/relationships/image" Target="../media/image24.png"/><Relationship Id="rId4" Type="http://schemas.microsoft.com/office/2007/relationships/hdphoto" Target="../media/hdphoto1.wdp"/><Relationship Id="rId9" Type="http://schemas.openxmlformats.org/officeDocument/2006/relationships/image" Target="../media/image23.png"/><Relationship Id="rId14" Type="http://schemas.openxmlformats.org/officeDocument/2006/relationships/image" Target="../media/image32.png"/></Relationships>
</file>

<file path=ppt/slides/_rels/slide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png"/><Relationship Id="rId3" Type="http://schemas.openxmlformats.org/officeDocument/2006/relationships/image" Target="../media/image25.jpeg"/><Relationship Id="rId7" Type="http://schemas.openxmlformats.org/officeDocument/2006/relationships/image" Target="../media/image24.png"/><Relationship Id="rId12" Type="http://schemas.openxmlformats.org/officeDocument/2006/relationships/image" Target="../media/image32.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23.png"/><Relationship Id="rId11" Type="http://schemas.openxmlformats.org/officeDocument/2006/relationships/image" Target="../media/image31.png"/><Relationship Id="rId5" Type="http://schemas.openxmlformats.org/officeDocument/2006/relationships/image" Target="../media/image27.png"/><Relationship Id="rId15" Type="http://schemas.openxmlformats.org/officeDocument/2006/relationships/image" Target="../media/image35.jpeg"/><Relationship Id="rId10" Type="http://schemas.openxmlformats.org/officeDocument/2006/relationships/image" Target="../media/image22.png"/><Relationship Id="rId4" Type="http://schemas.openxmlformats.org/officeDocument/2006/relationships/image" Target="../media/image26.png"/><Relationship Id="rId9" Type="http://schemas.openxmlformats.org/officeDocument/2006/relationships/image" Target="../media/image29.png"/><Relationship Id="rId14" Type="http://schemas.openxmlformats.org/officeDocument/2006/relationships/image" Target="../media/image21.png"/></Relationships>
</file>

<file path=ppt/slides/_rels/slide8.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33.png"/><Relationship Id="rId3" Type="http://schemas.openxmlformats.org/officeDocument/2006/relationships/image" Target="../media/image22.png"/><Relationship Id="rId7" Type="http://schemas.openxmlformats.org/officeDocument/2006/relationships/image" Target="../media/image23.png"/><Relationship Id="rId12" Type="http://schemas.openxmlformats.org/officeDocument/2006/relationships/image" Target="../media/image32.png"/><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image" Target="../media/image27.png"/><Relationship Id="rId11" Type="http://schemas.openxmlformats.org/officeDocument/2006/relationships/image" Target="../media/image31.png"/><Relationship Id="rId5" Type="http://schemas.openxmlformats.org/officeDocument/2006/relationships/image" Target="../media/image26.png"/><Relationship Id="rId10" Type="http://schemas.openxmlformats.org/officeDocument/2006/relationships/image" Target="../media/image29.png"/><Relationship Id="rId4" Type="http://schemas.openxmlformats.org/officeDocument/2006/relationships/image" Target="../media/image25.jpeg"/><Relationship Id="rId9" Type="http://schemas.openxmlformats.org/officeDocument/2006/relationships/image" Target="../media/image28.png"/><Relationship Id="rId1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4000" b="-4000"/>
          </a:stretch>
        </a:blipFill>
        <a:effectLst/>
      </p:bgPr>
    </p:bg>
    <p:spTree>
      <p:nvGrpSpPr>
        <p:cNvPr id="1" name=""/>
        <p:cNvGrpSpPr/>
        <p:nvPr/>
      </p:nvGrpSpPr>
      <p:grpSpPr>
        <a:xfrm>
          <a:off x="0" y="0"/>
          <a:ext cx="0" cy="0"/>
          <a:chOff x="0" y="0"/>
          <a:chExt cx="0" cy="0"/>
        </a:xfrm>
      </p:grpSpPr>
      <p:pic>
        <p:nvPicPr>
          <p:cNvPr id="39" name="Picture 38"/>
          <p:cNvPicPr>
            <a:picLocks noChangeAspect="1"/>
          </p:cNvPicPr>
          <p:nvPr/>
        </p:nvPicPr>
        <p:blipFill>
          <a:blip r:embed="rId4"/>
          <a:stretch>
            <a:fillRect/>
          </a:stretch>
        </p:blipFill>
        <p:spPr>
          <a:xfrm>
            <a:off x="434276" y="5199238"/>
            <a:ext cx="1082891" cy="974601"/>
          </a:xfrm>
          <a:prstGeom prst="rect">
            <a:avLst/>
          </a:prstGeom>
        </p:spPr>
      </p:pic>
      <p:pic>
        <p:nvPicPr>
          <p:cNvPr id="38" name="Picture 37"/>
          <p:cNvPicPr>
            <a:picLocks noChangeAspect="1"/>
          </p:cNvPicPr>
          <p:nvPr/>
        </p:nvPicPr>
        <p:blipFill>
          <a:blip r:embed="rId5"/>
          <a:stretch>
            <a:fillRect/>
          </a:stretch>
        </p:blipFill>
        <p:spPr>
          <a:xfrm>
            <a:off x="7939648" y="6291637"/>
            <a:ext cx="809524" cy="514286"/>
          </a:xfrm>
          <a:prstGeom prst="rect">
            <a:avLst/>
          </a:prstGeom>
        </p:spPr>
      </p:pic>
      <p:pic>
        <p:nvPicPr>
          <p:cNvPr id="37" name="Picture 36"/>
          <p:cNvPicPr>
            <a:picLocks noChangeAspect="1"/>
          </p:cNvPicPr>
          <p:nvPr/>
        </p:nvPicPr>
        <p:blipFill rotWithShape="1">
          <a:blip r:embed="rId6"/>
          <a:srcRect b="20689"/>
          <a:stretch/>
        </p:blipFill>
        <p:spPr>
          <a:xfrm>
            <a:off x="631361" y="6335105"/>
            <a:ext cx="1123810" cy="468314"/>
          </a:xfrm>
          <a:prstGeom prst="rect">
            <a:avLst/>
          </a:prstGeom>
        </p:spPr>
      </p:pic>
      <p:sp>
        <p:nvSpPr>
          <p:cNvPr id="4" name="TextBox 3"/>
          <p:cNvSpPr txBox="1"/>
          <p:nvPr/>
        </p:nvSpPr>
        <p:spPr>
          <a:xfrm>
            <a:off x="0" y="-11086"/>
            <a:ext cx="6753200" cy="738664"/>
          </a:xfrm>
          <a:prstGeom prst="rect">
            <a:avLst/>
          </a:prstGeom>
          <a:solidFill>
            <a:srgbClr val="F9B610"/>
          </a:solidFill>
        </p:spPr>
        <p:txBody>
          <a:bodyPr wrap="square" lIns="0" tIns="0" rIns="0" bIns="0" rtlCol="0">
            <a:spAutoFit/>
          </a:bodyPr>
          <a:lstStyle/>
          <a:p>
            <a:endParaRPr lang="en-GB" sz="2400" b="1" dirty="0">
              <a:solidFill>
                <a:schemeClr val="bg1"/>
              </a:solidFill>
              <a:latin typeface="ITC Avant Garde Std Md" panose="02000503050000020004" pitchFamily="50" charset="0"/>
              <a:ea typeface="Segoe UI" panose="020B0502040204020203" pitchFamily="34" charset="0"/>
              <a:cs typeface="Segoe UI" panose="020B0502040204020203" pitchFamily="34" charset="0"/>
            </a:endParaRPr>
          </a:p>
          <a:p>
            <a:r>
              <a:rPr lang="en-GB" sz="2400" b="1" dirty="0">
                <a:solidFill>
                  <a:schemeClr val="bg1"/>
                </a:solidFill>
                <a:latin typeface="ITC Avant Garde Std Md" panose="02000503050000020004" pitchFamily="50" charset="0"/>
                <a:ea typeface="Segoe UI" panose="020B0502040204020203" pitchFamily="34" charset="0"/>
                <a:cs typeface="Segoe UI" panose="020B0502040204020203" pitchFamily="34" charset="0"/>
              </a:rPr>
              <a:t>  The National Student Survey (NSS)</a:t>
            </a:r>
            <a:endParaRPr lang="en-GB" sz="2400" b="1" strike="sngStrike" dirty="0">
              <a:solidFill>
                <a:srgbClr val="FFFF00"/>
              </a:solidFill>
              <a:latin typeface="ITC Avant Garde Std Md" panose="02000503050000020004" pitchFamily="50" charset="0"/>
              <a:ea typeface="Segoe UI" panose="020B0502040204020203" pitchFamily="34" charset="0"/>
              <a:cs typeface="Segoe UI" panose="020B0502040204020203" pitchFamily="34" charset="0"/>
            </a:endParaRPr>
          </a:p>
        </p:txBody>
      </p:sp>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72040"/>
          <a:stretch/>
        </p:blipFill>
        <p:spPr>
          <a:xfrm>
            <a:off x="8409384" y="0"/>
            <a:ext cx="522438" cy="476672"/>
          </a:xfrm>
          <a:prstGeom prst="rect">
            <a:avLst/>
          </a:prstGeom>
          <a:effectLst>
            <a:softEdge rad="12700"/>
          </a:effectLst>
        </p:spPr>
      </p:pic>
      <p:pic>
        <p:nvPicPr>
          <p:cNvPr id="11" name="Picture 10"/>
          <p:cNvPicPr>
            <a:picLocks noChangeAspect="1"/>
          </p:cNvPicPr>
          <p:nvPr/>
        </p:nvPicPr>
        <p:blipFill>
          <a:blip r:embed="rId8"/>
          <a:stretch>
            <a:fillRect/>
          </a:stretch>
        </p:blipFill>
        <p:spPr>
          <a:xfrm>
            <a:off x="1064568" y="1153310"/>
            <a:ext cx="838095" cy="800000"/>
          </a:xfrm>
          <a:prstGeom prst="rect">
            <a:avLst/>
          </a:prstGeom>
        </p:spPr>
      </p:pic>
      <p:pic>
        <p:nvPicPr>
          <p:cNvPr id="13" name="Picture 12"/>
          <p:cNvPicPr>
            <a:picLocks noChangeAspect="1"/>
          </p:cNvPicPr>
          <p:nvPr/>
        </p:nvPicPr>
        <p:blipFill>
          <a:blip r:embed="rId9"/>
          <a:stretch>
            <a:fillRect/>
          </a:stretch>
        </p:blipFill>
        <p:spPr>
          <a:xfrm>
            <a:off x="3224808" y="781881"/>
            <a:ext cx="428571" cy="771429"/>
          </a:xfrm>
          <a:prstGeom prst="rect">
            <a:avLst/>
          </a:prstGeom>
        </p:spPr>
      </p:pic>
      <p:pic>
        <p:nvPicPr>
          <p:cNvPr id="14" name="Picture 13"/>
          <p:cNvPicPr>
            <a:picLocks noChangeAspect="1"/>
          </p:cNvPicPr>
          <p:nvPr/>
        </p:nvPicPr>
        <p:blipFill>
          <a:blip r:embed="rId10"/>
          <a:stretch>
            <a:fillRect/>
          </a:stretch>
        </p:blipFill>
        <p:spPr>
          <a:xfrm>
            <a:off x="4604095" y="1240466"/>
            <a:ext cx="742857" cy="942857"/>
          </a:xfrm>
          <a:prstGeom prst="rect">
            <a:avLst/>
          </a:prstGeom>
        </p:spPr>
      </p:pic>
      <p:pic>
        <p:nvPicPr>
          <p:cNvPr id="15" name="Picture 14"/>
          <p:cNvPicPr>
            <a:picLocks noChangeAspect="1"/>
          </p:cNvPicPr>
          <p:nvPr/>
        </p:nvPicPr>
        <p:blipFill>
          <a:blip r:embed="rId11"/>
          <a:stretch>
            <a:fillRect/>
          </a:stretch>
        </p:blipFill>
        <p:spPr>
          <a:xfrm>
            <a:off x="8460393" y="781881"/>
            <a:ext cx="942857" cy="1095238"/>
          </a:xfrm>
          <a:prstGeom prst="rect">
            <a:avLst/>
          </a:prstGeom>
        </p:spPr>
      </p:pic>
      <p:pic>
        <p:nvPicPr>
          <p:cNvPr id="16" name="Picture 15"/>
          <p:cNvPicPr>
            <a:picLocks noChangeAspect="1"/>
          </p:cNvPicPr>
          <p:nvPr/>
        </p:nvPicPr>
        <p:blipFill>
          <a:blip r:embed="rId12"/>
          <a:stretch>
            <a:fillRect/>
          </a:stretch>
        </p:blipFill>
        <p:spPr>
          <a:xfrm>
            <a:off x="6963757" y="171910"/>
            <a:ext cx="885714" cy="609524"/>
          </a:xfrm>
          <a:prstGeom prst="rect">
            <a:avLst/>
          </a:prstGeom>
        </p:spPr>
      </p:pic>
      <p:pic>
        <p:nvPicPr>
          <p:cNvPr id="17" name="Picture 16"/>
          <p:cNvPicPr>
            <a:picLocks noChangeAspect="1"/>
          </p:cNvPicPr>
          <p:nvPr/>
        </p:nvPicPr>
        <p:blipFill>
          <a:blip r:embed="rId13"/>
          <a:stretch>
            <a:fillRect/>
          </a:stretch>
        </p:blipFill>
        <p:spPr>
          <a:xfrm>
            <a:off x="6269196" y="161808"/>
            <a:ext cx="829209" cy="419160"/>
          </a:xfrm>
          <a:prstGeom prst="rect">
            <a:avLst/>
          </a:prstGeom>
        </p:spPr>
      </p:pic>
      <p:pic>
        <p:nvPicPr>
          <p:cNvPr id="20" name="Picture 19"/>
          <p:cNvPicPr>
            <a:picLocks noChangeAspect="1"/>
          </p:cNvPicPr>
          <p:nvPr/>
        </p:nvPicPr>
        <p:blipFill>
          <a:blip r:embed="rId14"/>
          <a:stretch>
            <a:fillRect/>
          </a:stretch>
        </p:blipFill>
        <p:spPr>
          <a:xfrm>
            <a:off x="488504" y="3284984"/>
            <a:ext cx="704762" cy="961905"/>
          </a:xfrm>
          <a:prstGeom prst="rect">
            <a:avLst/>
          </a:prstGeom>
        </p:spPr>
      </p:pic>
      <p:pic>
        <p:nvPicPr>
          <p:cNvPr id="26" name="Picture 25"/>
          <p:cNvPicPr>
            <a:picLocks noChangeAspect="1"/>
          </p:cNvPicPr>
          <p:nvPr/>
        </p:nvPicPr>
        <p:blipFill>
          <a:blip r:embed="rId15"/>
          <a:stretch>
            <a:fillRect/>
          </a:stretch>
        </p:blipFill>
        <p:spPr>
          <a:xfrm>
            <a:off x="4813619" y="3837351"/>
            <a:ext cx="533333" cy="504762"/>
          </a:xfrm>
          <a:prstGeom prst="rect">
            <a:avLst/>
          </a:prstGeom>
        </p:spPr>
      </p:pic>
      <p:pic>
        <p:nvPicPr>
          <p:cNvPr id="27" name="Picture 26"/>
          <p:cNvPicPr>
            <a:picLocks noChangeAspect="1"/>
          </p:cNvPicPr>
          <p:nvPr/>
        </p:nvPicPr>
        <p:blipFill>
          <a:blip r:embed="rId16"/>
          <a:stretch>
            <a:fillRect/>
          </a:stretch>
        </p:blipFill>
        <p:spPr>
          <a:xfrm>
            <a:off x="5871119" y="1443583"/>
            <a:ext cx="2711773" cy="2961257"/>
          </a:xfrm>
          <a:prstGeom prst="rect">
            <a:avLst/>
          </a:prstGeom>
        </p:spPr>
      </p:pic>
      <p:pic>
        <p:nvPicPr>
          <p:cNvPr id="28" name="Picture 27"/>
          <p:cNvPicPr>
            <a:picLocks noChangeAspect="1"/>
          </p:cNvPicPr>
          <p:nvPr/>
        </p:nvPicPr>
        <p:blipFill>
          <a:blip r:embed="rId17"/>
          <a:stretch>
            <a:fillRect/>
          </a:stretch>
        </p:blipFill>
        <p:spPr>
          <a:xfrm>
            <a:off x="8608011" y="2908087"/>
            <a:ext cx="647619" cy="295238"/>
          </a:xfrm>
          <a:prstGeom prst="rect">
            <a:avLst/>
          </a:prstGeom>
        </p:spPr>
      </p:pic>
      <p:pic>
        <p:nvPicPr>
          <p:cNvPr id="33" name="Picture 32"/>
          <p:cNvPicPr>
            <a:picLocks noChangeAspect="1"/>
          </p:cNvPicPr>
          <p:nvPr/>
        </p:nvPicPr>
        <p:blipFill>
          <a:blip r:embed="rId18"/>
          <a:stretch>
            <a:fillRect/>
          </a:stretch>
        </p:blipFill>
        <p:spPr>
          <a:xfrm>
            <a:off x="8646106" y="4604817"/>
            <a:ext cx="609524" cy="904762"/>
          </a:xfrm>
          <a:prstGeom prst="rect">
            <a:avLst/>
          </a:prstGeom>
        </p:spPr>
      </p:pic>
      <p:pic>
        <p:nvPicPr>
          <p:cNvPr id="34" name="Picture 33"/>
          <p:cNvPicPr>
            <a:picLocks noChangeAspect="1"/>
          </p:cNvPicPr>
          <p:nvPr/>
        </p:nvPicPr>
        <p:blipFill>
          <a:blip r:embed="rId19"/>
          <a:stretch>
            <a:fillRect/>
          </a:stretch>
        </p:blipFill>
        <p:spPr>
          <a:xfrm>
            <a:off x="3146951" y="5477035"/>
            <a:ext cx="3866667" cy="1190476"/>
          </a:xfrm>
          <a:prstGeom prst="rect">
            <a:avLst/>
          </a:prstGeom>
        </p:spPr>
      </p:pic>
      <p:sp>
        <p:nvSpPr>
          <p:cNvPr id="24" name="Rectangle 23"/>
          <p:cNvSpPr/>
          <p:nvPr/>
        </p:nvSpPr>
        <p:spPr bwMode="auto">
          <a:xfrm>
            <a:off x="0" y="6059290"/>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3" name="Picture 2"/>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910576" y="1551177"/>
            <a:ext cx="4349621" cy="2878765"/>
          </a:xfrm>
          <a:prstGeom prst="rect">
            <a:avLst/>
          </a:prstGeom>
        </p:spPr>
      </p:pic>
    </p:spTree>
    <p:extLst>
      <p:ext uri="{BB962C8B-B14F-4D97-AF65-F5344CB8AC3E}">
        <p14:creationId xmlns:p14="http://schemas.microsoft.com/office/powerpoint/2010/main" val="3449166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pic>
        <p:nvPicPr>
          <p:cNvPr id="52" name="Picture 51"/>
          <p:cNvPicPr>
            <a:picLocks noChangeAspect="1"/>
          </p:cNvPicPr>
          <p:nvPr/>
        </p:nvPicPr>
        <p:blipFill>
          <a:blip r:embed="rId3"/>
          <a:stretch>
            <a:fillRect/>
          </a:stretch>
        </p:blipFill>
        <p:spPr>
          <a:xfrm>
            <a:off x="91322" y="5485583"/>
            <a:ext cx="600000" cy="419048"/>
          </a:xfrm>
          <a:prstGeom prst="rect">
            <a:avLst/>
          </a:prstGeom>
        </p:spPr>
      </p:pic>
      <p:pic>
        <p:nvPicPr>
          <p:cNvPr id="44" name="Picture 43"/>
          <p:cNvPicPr>
            <a:picLocks noChangeAspect="1"/>
          </p:cNvPicPr>
          <p:nvPr/>
        </p:nvPicPr>
        <p:blipFill>
          <a:blip r:embed="rId4"/>
          <a:stretch>
            <a:fillRect/>
          </a:stretch>
        </p:blipFill>
        <p:spPr>
          <a:xfrm>
            <a:off x="8753966" y="2269483"/>
            <a:ext cx="1106176" cy="447739"/>
          </a:xfrm>
          <a:prstGeom prst="rect">
            <a:avLst/>
          </a:prstGeom>
        </p:spPr>
      </p:pic>
      <p:pic>
        <p:nvPicPr>
          <p:cNvPr id="38" name="Picture 37"/>
          <p:cNvPicPr>
            <a:picLocks noChangeAspect="1"/>
          </p:cNvPicPr>
          <p:nvPr/>
        </p:nvPicPr>
        <p:blipFill>
          <a:blip r:embed="rId5"/>
          <a:stretch>
            <a:fillRect/>
          </a:stretch>
        </p:blipFill>
        <p:spPr>
          <a:xfrm>
            <a:off x="4557322" y="4814709"/>
            <a:ext cx="553702" cy="938886"/>
          </a:xfrm>
          <a:prstGeom prst="rect">
            <a:avLst/>
          </a:prstGeom>
        </p:spPr>
      </p:pic>
      <p:pic>
        <p:nvPicPr>
          <p:cNvPr id="46" name="Picture 45"/>
          <p:cNvPicPr>
            <a:picLocks noChangeAspect="1"/>
          </p:cNvPicPr>
          <p:nvPr/>
        </p:nvPicPr>
        <p:blipFill>
          <a:blip r:embed="rId4"/>
          <a:stretch>
            <a:fillRect/>
          </a:stretch>
        </p:blipFill>
        <p:spPr>
          <a:xfrm rot="16200000">
            <a:off x="-52301" y="2044108"/>
            <a:ext cx="906593" cy="366955"/>
          </a:xfrm>
          <a:prstGeom prst="rect">
            <a:avLst/>
          </a:prstGeom>
        </p:spPr>
      </p:pic>
      <p:pic>
        <p:nvPicPr>
          <p:cNvPr id="39" name="Picture 38"/>
          <p:cNvPicPr>
            <a:picLocks noChangeAspect="1"/>
          </p:cNvPicPr>
          <p:nvPr/>
        </p:nvPicPr>
        <p:blipFill>
          <a:blip r:embed="rId6"/>
          <a:stretch>
            <a:fillRect/>
          </a:stretch>
        </p:blipFill>
        <p:spPr>
          <a:xfrm>
            <a:off x="91322" y="3617270"/>
            <a:ext cx="809524" cy="723810"/>
          </a:xfrm>
          <a:prstGeom prst="rect">
            <a:avLst/>
          </a:prstGeom>
        </p:spPr>
      </p:pic>
      <p:pic>
        <p:nvPicPr>
          <p:cNvPr id="37" name="Picture 36"/>
          <p:cNvPicPr>
            <a:picLocks noChangeAspect="1"/>
          </p:cNvPicPr>
          <p:nvPr/>
        </p:nvPicPr>
        <p:blipFill>
          <a:blip r:embed="rId5"/>
          <a:stretch>
            <a:fillRect/>
          </a:stretch>
        </p:blipFill>
        <p:spPr>
          <a:xfrm rot="5400000">
            <a:off x="5592375" y="5168715"/>
            <a:ext cx="662760" cy="1123810"/>
          </a:xfrm>
          <a:prstGeom prst="rect">
            <a:avLst/>
          </a:prstGeom>
        </p:spPr>
      </p:pic>
      <p:sp>
        <p:nvSpPr>
          <p:cNvPr id="2" name="Title 1"/>
          <p:cNvSpPr>
            <a:spLocks noGrp="1"/>
          </p:cNvSpPr>
          <p:nvPr>
            <p:ph type="title"/>
          </p:nvPr>
        </p:nvSpPr>
        <p:spPr>
          <a:xfrm>
            <a:off x="2200244" y="709282"/>
            <a:ext cx="5495924" cy="542358"/>
          </a:xfrm>
        </p:spPr>
        <p:txBody>
          <a:bodyPr>
            <a:noAutofit/>
          </a:bodyPr>
          <a:lstStyle/>
          <a:p>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 </a:t>
            </a: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What is the NSS?</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sp>
        <p:nvSpPr>
          <p:cNvPr id="6" name="Rectangle 5"/>
          <p:cNvSpPr/>
          <p:nvPr/>
        </p:nvSpPr>
        <p:spPr>
          <a:xfrm>
            <a:off x="717323" y="1767287"/>
            <a:ext cx="3212856" cy="1815882"/>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Annual survey of mostly final year undergraduates across the UK.</a:t>
            </a:r>
          </a:p>
        </p:txBody>
      </p:sp>
      <p:sp>
        <p:nvSpPr>
          <p:cNvPr id="8" name="Rectangle 7"/>
          <p:cNvSpPr/>
          <p:nvPr/>
        </p:nvSpPr>
        <p:spPr>
          <a:xfrm>
            <a:off x="5425784" y="1778159"/>
            <a:ext cx="3223756" cy="1723549"/>
          </a:xfrm>
          <a:prstGeom prst="rect">
            <a:avLst/>
          </a:prstGeom>
          <a:ln>
            <a:solidFill>
              <a:schemeClr val="bg1"/>
            </a:solidFill>
          </a:ln>
        </p:spPr>
        <p:txBody>
          <a:bodyPr wrap="square">
            <a:spAutoFit/>
          </a:bodyPr>
          <a:lstStyle/>
          <a:p>
            <a:r>
              <a:rPr lang="en-GB" sz="2650" b="1" dirty="0">
                <a:solidFill>
                  <a:schemeClr val="bg1"/>
                </a:solidFill>
                <a:latin typeface="+mn-lt"/>
                <a:cs typeface="Aparajita" panose="020B0604020202020204" pitchFamily="34" charset="0"/>
              </a:rPr>
              <a:t>Commissioned by the Office for Students (OfS) on behalf of the UK funding bodies</a:t>
            </a:r>
          </a:p>
        </p:txBody>
      </p:sp>
      <p:sp>
        <p:nvSpPr>
          <p:cNvPr id="9" name="Rectangle 8"/>
          <p:cNvSpPr/>
          <p:nvPr/>
        </p:nvSpPr>
        <p:spPr>
          <a:xfrm>
            <a:off x="691322" y="4341985"/>
            <a:ext cx="3212855" cy="1384995"/>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Conducted independently by </a:t>
            </a:r>
          </a:p>
          <a:p>
            <a:r>
              <a:rPr lang="en-GB" sz="2800" b="1" dirty="0">
                <a:solidFill>
                  <a:schemeClr val="bg1"/>
                </a:solidFill>
                <a:latin typeface="+mn-lt"/>
                <a:cs typeface="Calibri" panose="020F0502020204030204" pitchFamily="34" charset="0"/>
              </a:rPr>
              <a:t>Ipsos MORI</a:t>
            </a:r>
          </a:p>
        </p:txBody>
      </p:sp>
      <p:sp>
        <p:nvSpPr>
          <p:cNvPr id="10" name="Rectangle 9"/>
          <p:cNvSpPr/>
          <p:nvPr/>
        </p:nvSpPr>
        <p:spPr>
          <a:xfrm>
            <a:off x="5545460" y="4375557"/>
            <a:ext cx="2963939" cy="954107"/>
          </a:xfrm>
          <a:prstGeom prst="rect">
            <a:avLst/>
          </a:prstGeom>
          <a:ln>
            <a:solidFill>
              <a:schemeClr val="bg1"/>
            </a:solidFill>
          </a:ln>
        </p:spPr>
        <p:txBody>
          <a:bodyPr wrap="square">
            <a:spAutoFit/>
          </a:bodyPr>
          <a:lstStyle/>
          <a:p>
            <a:r>
              <a:rPr lang="en-GB" sz="2800" b="1" dirty="0">
                <a:solidFill>
                  <a:schemeClr val="bg1"/>
                </a:solidFill>
                <a:latin typeface="+mn-lt"/>
                <a:cs typeface="Calibri" panose="020F0502020204030204" pitchFamily="34" charset="0"/>
              </a:rPr>
              <a:t>Quick and easy </a:t>
            </a:r>
          </a:p>
          <a:p>
            <a:r>
              <a:rPr lang="en-GB" sz="2800" b="1" dirty="0">
                <a:solidFill>
                  <a:schemeClr val="bg1"/>
                </a:solidFill>
                <a:latin typeface="+mn-lt"/>
                <a:cs typeface="Calibri" panose="020F0502020204030204" pitchFamily="34" charset="0"/>
              </a:rPr>
              <a:t>to complete</a:t>
            </a:r>
            <a:endParaRPr lang="en-GB" sz="2800" dirty="0">
              <a:latin typeface="+mn-lt"/>
            </a:endParaRPr>
          </a:p>
        </p:txBody>
      </p:sp>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02048" y="130497"/>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9"/>
          <a:stretch>
            <a:fillRect/>
          </a:stretch>
        </p:blipFill>
        <p:spPr>
          <a:xfrm>
            <a:off x="8899354" y="4991628"/>
            <a:ext cx="631663" cy="924099"/>
          </a:xfrm>
          <a:prstGeom prst="rect">
            <a:avLst/>
          </a:prstGeom>
        </p:spPr>
      </p:pic>
      <p:pic>
        <p:nvPicPr>
          <p:cNvPr id="41" name="Picture 40"/>
          <p:cNvPicPr>
            <a:picLocks noChangeAspect="1"/>
          </p:cNvPicPr>
          <p:nvPr/>
        </p:nvPicPr>
        <p:blipFill>
          <a:blip r:embed="rId10"/>
          <a:stretch>
            <a:fillRect/>
          </a:stretch>
        </p:blipFill>
        <p:spPr>
          <a:xfrm>
            <a:off x="913074" y="450991"/>
            <a:ext cx="780952" cy="990476"/>
          </a:xfrm>
          <a:prstGeom prst="rect">
            <a:avLst/>
          </a:prstGeom>
        </p:spPr>
      </p:pic>
      <p:pic>
        <p:nvPicPr>
          <p:cNvPr id="42" name="Picture 41"/>
          <p:cNvPicPr>
            <a:picLocks noChangeAspect="1"/>
          </p:cNvPicPr>
          <p:nvPr/>
        </p:nvPicPr>
        <p:blipFill>
          <a:blip r:embed="rId11"/>
          <a:stretch>
            <a:fillRect/>
          </a:stretch>
        </p:blipFill>
        <p:spPr>
          <a:xfrm>
            <a:off x="8542523" y="3654047"/>
            <a:ext cx="1096691" cy="1292529"/>
          </a:xfrm>
          <a:prstGeom prst="rect">
            <a:avLst/>
          </a:prstGeom>
        </p:spPr>
      </p:pic>
      <p:pic>
        <p:nvPicPr>
          <p:cNvPr id="43" name="Picture 42"/>
          <p:cNvPicPr>
            <a:picLocks noChangeAspect="1"/>
          </p:cNvPicPr>
          <p:nvPr/>
        </p:nvPicPr>
        <p:blipFill>
          <a:blip r:embed="rId12"/>
          <a:stretch>
            <a:fillRect/>
          </a:stretch>
        </p:blipFill>
        <p:spPr>
          <a:xfrm>
            <a:off x="7598167" y="791035"/>
            <a:ext cx="1594695" cy="291338"/>
          </a:xfrm>
          <a:prstGeom prst="rect">
            <a:avLst/>
          </a:prstGeom>
        </p:spPr>
      </p:pic>
      <p:pic>
        <p:nvPicPr>
          <p:cNvPr id="45" name="Picture 44"/>
          <p:cNvPicPr>
            <a:picLocks noChangeAspect="1"/>
          </p:cNvPicPr>
          <p:nvPr/>
        </p:nvPicPr>
        <p:blipFill>
          <a:blip r:embed="rId13"/>
          <a:stretch>
            <a:fillRect/>
          </a:stretch>
        </p:blipFill>
        <p:spPr>
          <a:xfrm>
            <a:off x="4034130" y="2762151"/>
            <a:ext cx="1021154" cy="446754"/>
          </a:xfrm>
          <a:prstGeom prst="rect">
            <a:avLst/>
          </a:prstGeom>
        </p:spPr>
      </p:pic>
      <p:pic>
        <p:nvPicPr>
          <p:cNvPr id="47" name="Picture 46"/>
          <p:cNvPicPr>
            <a:picLocks noChangeAspect="1"/>
          </p:cNvPicPr>
          <p:nvPr/>
        </p:nvPicPr>
        <p:blipFill>
          <a:blip r:embed="rId14"/>
          <a:stretch>
            <a:fillRect/>
          </a:stretch>
        </p:blipFill>
        <p:spPr>
          <a:xfrm rot="10800000">
            <a:off x="4605090" y="3705055"/>
            <a:ext cx="447619" cy="714286"/>
          </a:xfrm>
          <a:prstGeom prst="rect">
            <a:avLst/>
          </a:prstGeom>
        </p:spPr>
      </p:pic>
      <p:pic>
        <p:nvPicPr>
          <p:cNvPr id="51" name="Picture 50"/>
          <p:cNvPicPr>
            <a:picLocks noChangeAspect="1"/>
          </p:cNvPicPr>
          <p:nvPr/>
        </p:nvPicPr>
        <p:blipFill>
          <a:blip r:embed="rId15"/>
          <a:stretch>
            <a:fillRect/>
          </a:stretch>
        </p:blipFill>
        <p:spPr>
          <a:xfrm>
            <a:off x="4300679" y="1410144"/>
            <a:ext cx="714286" cy="714286"/>
          </a:xfrm>
          <a:prstGeom prst="rect">
            <a:avLst/>
          </a:prstGeom>
        </p:spPr>
      </p:pic>
    </p:spTree>
    <p:extLst>
      <p:ext uri="{BB962C8B-B14F-4D97-AF65-F5344CB8AC3E}">
        <p14:creationId xmlns:p14="http://schemas.microsoft.com/office/powerpoint/2010/main" val="88174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00244" y="709282"/>
            <a:ext cx="5495924"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The NSS asks…</a:t>
            </a: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9251" y="85197"/>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a:off x="8899354" y="4991628"/>
            <a:ext cx="631663" cy="924099"/>
          </a:xfrm>
          <a:prstGeom prst="rect">
            <a:avLst/>
          </a:prstGeom>
        </p:spPr>
      </p:pic>
      <p:pic>
        <p:nvPicPr>
          <p:cNvPr id="37" name="Picture 36"/>
          <p:cNvPicPr>
            <a:picLocks noChangeAspect="1"/>
          </p:cNvPicPr>
          <p:nvPr/>
        </p:nvPicPr>
        <p:blipFill>
          <a:blip r:embed="rId6"/>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6"/>
          <a:stretch>
            <a:fillRect/>
          </a:stretch>
        </p:blipFill>
        <p:spPr>
          <a:xfrm>
            <a:off x="231458" y="2155593"/>
            <a:ext cx="553702" cy="938886"/>
          </a:xfrm>
          <a:prstGeom prst="rect">
            <a:avLst/>
          </a:prstGeom>
        </p:spPr>
      </p:pic>
      <p:pic>
        <p:nvPicPr>
          <p:cNvPr id="39" name="Picture 38"/>
          <p:cNvPicPr>
            <a:picLocks noChangeAspect="1"/>
          </p:cNvPicPr>
          <p:nvPr/>
        </p:nvPicPr>
        <p:blipFill>
          <a:blip r:embed="rId7"/>
          <a:stretch>
            <a:fillRect/>
          </a:stretch>
        </p:blipFill>
        <p:spPr>
          <a:xfrm>
            <a:off x="1454097" y="4921626"/>
            <a:ext cx="809524" cy="723810"/>
          </a:xfrm>
          <a:prstGeom prst="rect">
            <a:avLst/>
          </a:prstGeom>
        </p:spPr>
      </p:pic>
      <p:pic>
        <p:nvPicPr>
          <p:cNvPr id="41" name="Picture 40"/>
          <p:cNvPicPr>
            <a:picLocks noChangeAspect="1"/>
          </p:cNvPicPr>
          <p:nvPr/>
        </p:nvPicPr>
        <p:blipFill>
          <a:blip r:embed="rId8"/>
          <a:stretch>
            <a:fillRect/>
          </a:stretch>
        </p:blipFill>
        <p:spPr>
          <a:xfrm>
            <a:off x="913074" y="450991"/>
            <a:ext cx="780952" cy="990476"/>
          </a:xfrm>
          <a:prstGeom prst="rect">
            <a:avLst/>
          </a:prstGeom>
        </p:spPr>
      </p:pic>
      <p:pic>
        <p:nvPicPr>
          <p:cNvPr id="42" name="Picture 41"/>
          <p:cNvPicPr>
            <a:picLocks noChangeAspect="1"/>
          </p:cNvPicPr>
          <p:nvPr/>
        </p:nvPicPr>
        <p:blipFill>
          <a:blip r:embed="rId9"/>
          <a:stretch>
            <a:fillRect/>
          </a:stretch>
        </p:blipFill>
        <p:spPr>
          <a:xfrm>
            <a:off x="9079174" y="3568090"/>
            <a:ext cx="826826" cy="974474"/>
          </a:xfrm>
          <a:prstGeom prst="rect">
            <a:avLst/>
          </a:prstGeom>
        </p:spPr>
      </p:pic>
      <p:pic>
        <p:nvPicPr>
          <p:cNvPr id="44" name="Picture 43"/>
          <p:cNvPicPr>
            <a:picLocks noChangeAspect="1"/>
          </p:cNvPicPr>
          <p:nvPr/>
        </p:nvPicPr>
        <p:blipFill>
          <a:blip r:embed="rId10"/>
          <a:stretch>
            <a:fillRect/>
          </a:stretch>
        </p:blipFill>
        <p:spPr>
          <a:xfrm>
            <a:off x="6484536" y="6490312"/>
            <a:ext cx="923928" cy="373972"/>
          </a:xfrm>
          <a:prstGeom prst="rect">
            <a:avLst/>
          </a:prstGeom>
        </p:spPr>
      </p:pic>
      <p:pic>
        <p:nvPicPr>
          <p:cNvPr id="45" name="Picture 44"/>
          <p:cNvPicPr>
            <a:picLocks noChangeAspect="1"/>
          </p:cNvPicPr>
          <p:nvPr/>
        </p:nvPicPr>
        <p:blipFill>
          <a:blip r:embed="rId11"/>
          <a:stretch>
            <a:fillRect/>
          </a:stretch>
        </p:blipFill>
        <p:spPr>
          <a:xfrm>
            <a:off x="7389300" y="2793415"/>
            <a:ext cx="1021154" cy="446754"/>
          </a:xfrm>
          <a:prstGeom prst="rect">
            <a:avLst/>
          </a:prstGeom>
        </p:spPr>
      </p:pic>
      <p:pic>
        <p:nvPicPr>
          <p:cNvPr id="46" name="Picture 45"/>
          <p:cNvPicPr>
            <a:picLocks noChangeAspect="1"/>
          </p:cNvPicPr>
          <p:nvPr/>
        </p:nvPicPr>
        <p:blipFill>
          <a:blip r:embed="rId10"/>
          <a:stretch>
            <a:fillRect/>
          </a:stretch>
        </p:blipFill>
        <p:spPr>
          <a:xfrm rot="16200000">
            <a:off x="9028179" y="2043443"/>
            <a:ext cx="906593" cy="366955"/>
          </a:xfrm>
          <a:prstGeom prst="rect">
            <a:avLst/>
          </a:prstGeom>
        </p:spPr>
      </p:pic>
      <p:pic>
        <p:nvPicPr>
          <p:cNvPr id="47" name="Picture 46"/>
          <p:cNvPicPr>
            <a:picLocks noChangeAspect="1"/>
          </p:cNvPicPr>
          <p:nvPr/>
        </p:nvPicPr>
        <p:blipFill>
          <a:blip r:embed="rId12"/>
          <a:stretch>
            <a:fillRect/>
          </a:stretch>
        </p:blipFill>
        <p:spPr>
          <a:xfrm rot="8807393">
            <a:off x="505675" y="3779268"/>
            <a:ext cx="447619" cy="714286"/>
          </a:xfrm>
          <a:prstGeom prst="rect">
            <a:avLst/>
          </a:prstGeom>
        </p:spPr>
      </p:pic>
      <p:pic>
        <p:nvPicPr>
          <p:cNvPr id="51" name="Picture 50"/>
          <p:cNvPicPr>
            <a:picLocks noChangeAspect="1"/>
          </p:cNvPicPr>
          <p:nvPr/>
        </p:nvPicPr>
        <p:blipFill>
          <a:blip r:embed="rId13"/>
          <a:stretch>
            <a:fillRect/>
          </a:stretch>
        </p:blipFill>
        <p:spPr>
          <a:xfrm>
            <a:off x="7696168" y="317684"/>
            <a:ext cx="714286" cy="714286"/>
          </a:xfrm>
          <a:prstGeom prst="rect">
            <a:avLst/>
          </a:prstGeom>
        </p:spPr>
      </p:pic>
      <p:pic>
        <p:nvPicPr>
          <p:cNvPr id="52" name="Picture 51"/>
          <p:cNvPicPr>
            <a:picLocks noChangeAspect="1"/>
          </p:cNvPicPr>
          <p:nvPr/>
        </p:nvPicPr>
        <p:blipFill>
          <a:blip r:embed="rId14"/>
          <a:stretch>
            <a:fillRect/>
          </a:stretch>
        </p:blipFill>
        <p:spPr>
          <a:xfrm>
            <a:off x="7599877" y="4581113"/>
            <a:ext cx="600000" cy="419048"/>
          </a:xfrm>
          <a:prstGeom prst="rect">
            <a:avLst/>
          </a:prstGeom>
        </p:spPr>
      </p:pic>
      <p:sp>
        <p:nvSpPr>
          <p:cNvPr id="25" name="TextBox 24"/>
          <p:cNvSpPr txBox="1"/>
          <p:nvPr/>
        </p:nvSpPr>
        <p:spPr>
          <a:xfrm>
            <a:off x="267779" y="1493482"/>
            <a:ext cx="9433495" cy="369332"/>
          </a:xfrm>
          <a:prstGeom prst="rect">
            <a:avLst/>
          </a:prstGeom>
          <a:noFill/>
        </p:spPr>
        <p:txBody>
          <a:bodyPr wrap="square" lIns="0" tIns="0" rIns="0" bIns="0" rtlCol="0">
            <a:spAutoFit/>
          </a:bodyPr>
          <a:lstStyle/>
          <a:p>
            <a:pPr algn="ctr">
              <a:spcBef>
                <a:spcPts val="1200"/>
              </a:spcBef>
            </a:pPr>
            <a:r>
              <a:rPr lang="en-GB" sz="2400" b="1" dirty="0">
                <a:solidFill>
                  <a:srgbClr val="FAB70F"/>
                </a:solidFill>
                <a:latin typeface="Segoe UI" panose="020B0502040204020203" pitchFamily="34" charset="0"/>
                <a:ea typeface="Segoe UI" panose="020B0502040204020203" pitchFamily="34" charset="0"/>
                <a:cs typeface="Segoe UI" panose="020B0502040204020203" pitchFamily="34" charset="0"/>
              </a:rPr>
              <a:t>… a range of questions about your course experience</a:t>
            </a:r>
          </a:p>
        </p:txBody>
      </p:sp>
      <p:sp>
        <p:nvSpPr>
          <p:cNvPr id="26" name="Rectangle 25"/>
          <p:cNvSpPr/>
          <p:nvPr/>
        </p:nvSpPr>
        <p:spPr>
          <a:xfrm>
            <a:off x="2775593" y="3478573"/>
            <a:ext cx="4329755" cy="107072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Academic support</a:t>
            </a: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Organisation &amp; management</a:t>
            </a:r>
          </a:p>
          <a:p>
            <a:pPr marL="342900" indent="-342900">
              <a:buFont typeface="Arial" panose="020B0604020202020204" pitchFamily="34" charset="0"/>
              <a:buChar char="•"/>
            </a:pPr>
            <a:r>
              <a:rPr lang="en-GB" sz="2400" b="1" dirty="0">
                <a:latin typeface="Calibri" panose="020F0502020204030204" pitchFamily="34" charset="0"/>
                <a:cs typeface="Calibri" panose="020F0502020204030204" pitchFamily="34" charset="0"/>
              </a:rPr>
              <a:t>Learning resources</a:t>
            </a:r>
          </a:p>
        </p:txBody>
      </p:sp>
      <p:sp>
        <p:nvSpPr>
          <p:cNvPr id="27" name="Rectangle 26"/>
          <p:cNvSpPr/>
          <p:nvPr/>
        </p:nvSpPr>
        <p:spPr>
          <a:xfrm>
            <a:off x="2777423" y="2014286"/>
            <a:ext cx="4341564" cy="131485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GB" sz="2400" b="1" dirty="0">
                <a:solidFill>
                  <a:schemeClr val="bg1"/>
                </a:solidFill>
                <a:cs typeface="Calibri" panose="020F0502020204030204" pitchFamily="34" charset="0"/>
              </a:rPr>
              <a:t>The teaching on my course</a:t>
            </a:r>
          </a:p>
          <a:p>
            <a:pPr marL="342900" indent="-342900">
              <a:buFont typeface="Arial" panose="020B0604020202020204" pitchFamily="34" charset="0"/>
              <a:buChar char="•"/>
            </a:pPr>
            <a:r>
              <a:rPr lang="en-GB" sz="2400" b="1" dirty="0">
                <a:solidFill>
                  <a:schemeClr val="bg1"/>
                </a:solidFill>
                <a:cs typeface="Calibri" panose="020F0502020204030204" pitchFamily="34" charset="0"/>
              </a:rPr>
              <a:t>Learning opportunities  </a:t>
            </a:r>
          </a:p>
          <a:p>
            <a:pPr marL="342900" indent="-342900">
              <a:buFont typeface="Arial" panose="020B0604020202020204" pitchFamily="34" charset="0"/>
              <a:buChar char="•"/>
            </a:pPr>
            <a:r>
              <a:rPr lang="en-GB" sz="2400" b="1" dirty="0">
                <a:solidFill>
                  <a:schemeClr val="bg1"/>
                </a:solidFill>
                <a:cs typeface="Calibri" panose="020F0502020204030204" pitchFamily="34" charset="0"/>
              </a:rPr>
              <a:t>Assessment </a:t>
            </a:r>
            <a:r>
              <a:rPr lang="en-GB" sz="2400" b="1">
                <a:solidFill>
                  <a:schemeClr val="bg1"/>
                </a:solidFill>
                <a:cs typeface="Calibri" panose="020F0502020204030204" pitchFamily="34" charset="0"/>
              </a:rPr>
              <a:t>&amp; Feedback</a:t>
            </a:r>
            <a:endParaRPr lang="en-GB" sz="2400" b="1" dirty="0">
              <a:solidFill>
                <a:schemeClr val="bg1"/>
              </a:solidFill>
              <a:cs typeface="Calibri" panose="020F0502020204030204" pitchFamily="34" charset="0"/>
            </a:endParaRPr>
          </a:p>
        </p:txBody>
      </p:sp>
      <p:sp>
        <p:nvSpPr>
          <p:cNvPr id="28" name="Rectangle 27"/>
          <p:cNvSpPr/>
          <p:nvPr/>
        </p:nvSpPr>
        <p:spPr>
          <a:xfrm>
            <a:off x="2775593" y="4733165"/>
            <a:ext cx="4339769" cy="115647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GB" sz="24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endParaRPr lang="en-GB" sz="24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Student Voice</a:t>
            </a: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Mental </a:t>
            </a:r>
            <a:r>
              <a:rPr lang="en-GB" sz="2400" b="1">
                <a:solidFill>
                  <a:schemeClr val="bg1"/>
                </a:solidFill>
                <a:latin typeface="Calibri" panose="020F0502020204030204" pitchFamily="34" charset="0"/>
                <a:cs typeface="Calibri" panose="020F0502020204030204" pitchFamily="34" charset="0"/>
              </a:rPr>
              <a:t>Wellbeing Services</a:t>
            </a:r>
            <a:endParaRPr lang="en-GB" sz="24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b="1" dirty="0">
                <a:solidFill>
                  <a:schemeClr val="bg1"/>
                </a:solidFill>
                <a:latin typeface="Calibri" panose="020F0502020204030204" pitchFamily="34" charset="0"/>
                <a:cs typeface="Calibri" panose="020F0502020204030204" pitchFamily="34" charset="0"/>
              </a:rPr>
              <a:t>Overall satisfaction</a:t>
            </a:r>
            <a:endParaRPr lang="en-GB" sz="2400" dirty="0">
              <a:latin typeface="Calibri" panose="020F0502020204030204" pitchFamily="34" charset="0"/>
              <a:cs typeface="Calibri" panose="020F0502020204030204" pitchFamily="34" charset="0"/>
            </a:endParaRPr>
          </a:p>
          <a:p>
            <a:endParaRPr lang="en-GB" sz="2400" dirty="0">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endParaRPr lang="en-GB" sz="2400" b="1" dirty="0">
              <a:latin typeface="Calibri" panose="020F0502020204030204" pitchFamily="34" charset="0"/>
              <a:cs typeface="Calibri" panose="020F0502020204030204" pitchFamily="34" charset="0"/>
            </a:endParaRPr>
          </a:p>
        </p:txBody>
      </p:sp>
      <p:pic>
        <p:nvPicPr>
          <p:cNvPr id="30" name="Picture 29"/>
          <p:cNvPicPr>
            <a:picLocks noChangeAspect="1"/>
          </p:cNvPicPr>
          <p:nvPr/>
        </p:nvPicPr>
        <p:blipFill>
          <a:blip r:embed="rId14"/>
          <a:stretch>
            <a:fillRect/>
          </a:stretch>
        </p:blipFill>
        <p:spPr>
          <a:xfrm>
            <a:off x="1065054" y="6445236"/>
            <a:ext cx="600000" cy="419048"/>
          </a:xfrm>
          <a:prstGeom prst="rect">
            <a:avLst/>
          </a:prstGeom>
        </p:spPr>
      </p:pic>
      <p:pic>
        <p:nvPicPr>
          <p:cNvPr id="33" name="Picture 32"/>
          <p:cNvPicPr>
            <a:picLocks noChangeAspect="1"/>
          </p:cNvPicPr>
          <p:nvPr/>
        </p:nvPicPr>
        <p:blipFill>
          <a:blip r:embed="rId10"/>
          <a:stretch>
            <a:fillRect/>
          </a:stretch>
        </p:blipFill>
        <p:spPr>
          <a:xfrm rot="16200000">
            <a:off x="1805571" y="3055339"/>
            <a:ext cx="906593" cy="366955"/>
          </a:xfrm>
          <a:prstGeom prst="rect">
            <a:avLst/>
          </a:prstGeom>
        </p:spPr>
      </p:pic>
    </p:spTree>
    <p:extLst>
      <p:ext uri="{BB962C8B-B14F-4D97-AF65-F5344CB8AC3E}">
        <p14:creationId xmlns:p14="http://schemas.microsoft.com/office/powerpoint/2010/main" val="414672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How are the results used?</a:t>
            </a: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7040" y="87471"/>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12763998">
            <a:off x="356363" y="4990775"/>
            <a:ext cx="631663" cy="924099"/>
          </a:xfrm>
          <a:prstGeom prst="rect">
            <a:avLst/>
          </a:prstGeom>
        </p:spPr>
      </p:pic>
      <p:pic>
        <p:nvPicPr>
          <p:cNvPr id="37" name="Picture 36"/>
          <p:cNvPicPr>
            <a:picLocks noChangeAspect="1"/>
          </p:cNvPicPr>
          <p:nvPr/>
        </p:nvPicPr>
        <p:blipFill>
          <a:blip r:embed="rId6"/>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6"/>
          <a:stretch>
            <a:fillRect/>
          </a:stretch>
        </p:blipFill>
        <p:spPr>
          <a:xfrm>
            <a:off x="9352298" y="5011728"/>
            <a:ext cx="553702" cy="938886"/>
          </a:xfrm>
          <a:prstGeom prst="rect">
            <a:avLst/>
          </a:prstGeom>
        </p:spPr>
      </p:pic>
      <p:pic>
        <p:nvPicPr>
          <p:cNvPr id="39" name="Picture 38"/>
          <p:cNvPicPr>
            <a:picLocks noChangeAspect="1"/>
          </p:cNvPicPr>
          <p:nvPr/>
        </p:nvPicPr>
        <p:blipFill>
          <a:blip r:embed="rId7"/>
          <a:stretch>
            <a:fillRect/>
          </a:stretch>
        </p:blipFill>
        <p:spPr>
          <a:xfrm>
            <a:off x="209014" y="2566100"/>
            <a:ext cx="809524" cy="723810"/>
          </a:xfrm>
          <a:prstGeom prst="rect">
            <a:avLst/>
          </a:prstGeom>
        </p:spPr>
      </p:pic>
      <p:pic>
        <p:nvPicPr>
          <p:cNvPr id="41" name="Picture 40"/>
          <p:cNvPicPr>
            <a:picLocks noChangeAspect="1"/>
          </p:cNvPicPr>
          <p:nvPr/>
        </p:nvPicPr>
        <p:blipFill>
          <a:blip r:embed="rId8"/>
          <a:stretch>
            <a:fillRect/>
          </a:stretch>
        </p:blipFill>
        <p:spPr>
          <a:xfrm>
            <a:off x="92926" y="920877"/>
            <a:ext cx="780952" cy="990476"/>
          </a:xfrm>
          <a:prstGeom prst="rect">
            <a:avLst/>
          </a:prstGeom>
        </p:spPr>
      </p:pic>
      <p:pic>
        <p:nvPicPr>
          <p:cNvPr id="42" name="Picture 41"/>
          <p:cNvPicPr>
            <a:picLocks noChangeAspect="1"/>
          </p:cNvPicPr>
          <p:nvPr/>
        </p:nvPicPr>
        <p:blipFill>
          <a:blip r:embed="rId9"/>
          <a:stretch>
            <a:fillRect/>
          </a:stretch>
        </p:blipFill>
        <p:spPr>
          <a:xfrm>
            <a:off x="8634394" y="3446014"/>
            <a:ext cx="826826" cy="974474"/>
          </a:xfrm>
          <a:prstGeom prst="rect">
            <a:avLst/>
          </a:prstGeom>
        </p:spPr>
      </p:pic>
      <p:pic>
        <p:nvPicPr>
          <p:cNvPr id="44" name="Picture 43"/>
          <p:cNvPicPr>
            <a:picLocks noChangeAspect="1"/>
          </p:cNvPicPr>
          <p:nvPr/>
        </p:nvPicPr>
        <p:blipFill>
          <a:blip r:embed="rId10"/>
          <a:stretch>
            <a:fillRect/>
          </a:stretch>
        </p:blipFill>
        <p:spPr>
          <a:xfrm>
            <a:off x="6484536" y="6490312"/>
            <a:ext cx="923928" cy="373972"/>
          </a:xfrm>
          <a:prstGeom prst="rect">
            <a:avLst/>
          </a:prstGeom>
        </p:spPr>
      </p:pic>
      <p:pic>
        <p:nvPicPr>
          <p:cNvPr id="45" name="Picture 44"/>
          <p:cNvPicPr>
            <a:picLocks noChangeAspect="1"/>
          </p:cNvPicPr>
          <p:nvPr/>
        </p:nvPicPr>
        <p:blipFill>
          <a:blip r:embed="rId11"/>
          <a:stretch>
            <a:fillRect/>
          </a:stretch>
        </p:blipFill>
        <p:spPr>
          <a:xfrm>
            <a:off x="4345904" y="5589830"/>
            <a:ext cx="1021154" cy="446754"/>
          </a:xfrm>
          <a:prstGeom prst="rect">
            <a:avLst/>
          </a:prstGeom>
        </p:spPr>
      </p:pic>
      <p:pic>
        <p:nvPicPr>
          <p:cNvPr id="46" name="Picture 45"/>
          <p:cNvPicPr>
            <a:picLocks noChangeAspect="1"/>
          </p:cNvPicPr>
          <p:nvPr/>
        </p:nvPicPr>
        <p:blipFill>
          <a:blip r:embed="rId10"/>
          <a:stretch>
            <a:fillRect/>
          </a:stretch>
        </p:blipFill>
        <p:spPr>
          <a:xfrm rot="16200000">
            <a:off x="8629535" y="2167618"/>
            <a:ext cx="906593" cy="366955"/>
          </a:xfrm>
          <a:prstGeom prst="rect">
            <a:avLst/>
          </a:prstGeom>
        </p:spPr>
      </p:pic>
      <p:pic>
        <p:nvPicPr>
          <p:cNvPr id="47" name="Picture 46"/>
          <p:cNvPicPr>
            <a:picLocks noChangeAspect="1"/>
          </p:cNvPicPr>
          <p:nvPr/>
        </p:nvPicPr>
        <p:blipFill>
          <a:blip r:embed="rId12"/>
          <a:stretch>
            <a:fillRect/>
          </a:stretch>
        </p:blipFill>
        <p:spPr>
          <a:xfrm rot="724437">
            <a:off x="8505139" y="5129590"/>
            <a:ext cx="447619" cy="714286"/>
          </a:xfrm>
          <a:prstGeom prst="rect">
            <a:avLst/>
          </a:prstGeom>
        </p:spPr>
      </p:pic>
      <p:pic>
        <p:nvPicPr>
          <p:cNvPr id="51" name="Picture 50"/>
          <p:cNvPicPr>
            <a:picLocks noChangeAspect="1"/>
          </p:cNvPicPr>
          <p:nvPr/>
        </p:nvPicPr>
        <p:blipFill>
          <a:blip r:embed="rId13"/>
          <a:stretch>
            <a:fillRect/>
          </a:stretch>
        </p:blipFill>
        <p:spPr>
          <a:xfrm>
            <a:off x="8899354" y="726239"/>
            <a:ext cx="714286" cy="714286"/>
          </a:xfrm>
          <a:prstGeom prst="rect">
            <a:avLst/>
          </a:prstGeom>
        </p:spPr>
      </p:pic>
      <p:pic>
        <p:nvPicPr>
          <p:cNvPr id="52" name="Picture 51"/>
          <p:cNvPicPr>
            <a:picLocks noChangeAspect="1"/>
          </p:cNvPicPr>
          <p:nvPr/>
        </p:nvPicPr>
        <p:blipFill>
          <a:blip r:embed="rId14"/>
          <a:stretch>
            <a:fillRect/>
          </a:stretch>
        </p:blipFill>
        <p:spPr>
          <a:xfrm>
            <a:off x="4466745" y="2928005"/>
            <a:ext cx="600000" cy="419048"/>
          </a:xfrm>
          <a:prstGeom prst="rect">
            <a:avLst/>
          </a:prstGeom>
        </p:spPr>
      </p:pic>
      <p:pic>
        <p:nvPicPr>
          <p:cNvPr id="30" name="Picture 29"/>
          <p:cNvPicPr>
            <a:picLocks noChangeAspect="1"/>
          </p:cNvPicPr>
          <p:nvPr/>
        </p:nvPicPr>
        <p:blipFill>
          <a:blip r:embed="rId14"/>
          <a:stretch>
            <a:fillRect/>
          </a:stretch>
        </p:blipFill>
        <p:spPr>
          <a:xfrm>
            <a:off x="1065054" y="6445236"/>
            <a:ext cx="600000" cy="419048"/>
          </a:xfrm>
          <a:prstGeom prst="rect">
            <a:avLst/>
          </a:prstGeom>
        </p:spPr>
      </p:pic>
      <p:pic>
        <p:nvPicPr>
          <p:cNvPr id="33" name="Picture 32"/>
          <p:cNvPicPr>
            <a:picLocks noChangeAspect="1"/>
          </p:cNvPicPr>
          <p:nvPr/>
        </p:nvPicPr>
        <p:blipFill>
          <a:blip r:embed="rId10"/>
          <a:stretch>
            <a:fillRect/>
          </a:stretch>
        </p:blipFill>
        <p:spPr>
          <a:xfrm rot="16200000">
            <a:off x="160479" y="3856167"/>
            <a:ext cx="906593" cy="366955"/>
          </a:xfrm>
          <a:prstGeom prst="rect">
            <a:avLst/>
          </a:prstGeom>
        </p:spPr>
      </p:pic>
      <p:sp>
        <p:nvSpPr>
          <p:cNvPr id="34" name="Rectangle 33"/>
          <p:cNvSpPr/>
          <p:nvPr/>
        </p:nvSpPr>
        <p:spPr>
          <a:xfrm>
            <a:off x="1163197" y="3246971"/>
            <a:ext cx="7207096" cy="229601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1"/>
          <a:lstStyle/>
          <a:p>
            <a:pPr>
              <a:spcBef>
                <a:spcPts val="1200"/>
              </a:spcBef>
              <a:defRPr/>
            </a:pPr>
            <a:r>
              <a:rPr lang="en-GB" sz="2600" b="1" dirty="0">
                <a:solidFill>
                  <a:schemeClr val="bg1"/>
                </a:solidFill>
                <a:latin typeface="Calibri" panose="020F0502020204030204" pitchFamily="34" charset="0"/>
                <a:cs typeface="Calibri" panose="020F0502020204030204" pitchFamily="34" charset="0"/>
              </a:rPr>
              <a:t>Universities and colleges are provided with the anonymised data to help them identify areas where they are doing well, as well as areas for development, for the purpose of improving the student learning experience for future generations of students.</a:t>
            </a:r>
          </a:p>
        </p:txBody>
      </p:sp>
      <p:sp>
        <p:nvSpPr>
          <p:cNvPr id="35" name="Rectangle 34"/>
          <p:cNvSpPr/>
          <p:nvPr/>
        </p:nvSpPr>
        <p:spPr>
          <a:xfrm>
            <a:off x="1163197" y="1606023"/>
            <a:ext cx="7207096" cy="134327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600" b="1" dirty="0">
                <a:solidFill>
                  <a:schemeClr val="bg1"/>
                </a:solidFill>
                <a:latin typeface="Calibri" panose="020F0502020204030204" pitchFamily="34" charset="0"/>
                <a:cs typeface="Calibri" panose="020F0502020204030204" pitchFamily="34" charset="0"/>
              </a:rPr>
              <a:t>The NSS results are made publicly available to help prospective students make informed decisions of where and what to study.</a:t>
            </a:r>
          </a:p>
        </p:txBody>
      </p:sp>
      <p:pic>
        <p:nvPicPr>
          <p:cNvPr id="40" name="Picture 39"/>
          <p:cNvPicPr>
            <a:picLocks noChangeAspect="1"/>
          </p:cNvPicPr>
          <p:nvPr/>
        </p:nvPicPr>
        <p:blipFill>
          <a:blip r:embed="rId10"/>
          <a:stretch>
            <a:fillRect/>
          </a:stretch>
        </p:blipFill>
        <p:spPr>
          <a:xfrm>
            <a:off x="6440272" y="218656"/>
            <a:ext cx="923928" cy="373972"/>
          </a:xfrm>
          <a:prstGeom prst="rect">
            <a:avLst/>
          </a:prstGeom>
        </p:spPr>
      </p:pic>
    </p:spTree>
    <p:extLst>
      <p:ext uri="{BB962C8B-B14F-4D97-AF65-F5344CB8AC3E}">
        <p14:creationId xmlns:p14="http://schemas.microsoft.com/office/powerpoint/2010/main" val="1208505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pic>
        <p:nvPicPr>
          <p:cNvPr id="54" name="Picture 53">
            <a:extLst>
              <a:ext uri="{FF2B5EF4-FFF2-40B4-BE49-F238E27FC236}">
                <a16:creationId xmlns:a16="http://schemas.microsoft.com/office/drawing/2014/main" id="{515D210A-E517-4E4A-9B74-677CFF8984F8}"/>
              </a:ext>
            </a:extLst>
          </p:cNvPr>
          <p:cNvPicPr preferRelativeResize="0">
            <a:picLocks/>
          </p:cNvPicPr>
          <p:nvPr/>
        </p:nvPicPr>
        <p:blipFill rotWithShape="1">
          <a:blip r:embed="rId3">
            <a:extLst>
              <a:ext uri="{BEBA8EAE-BF5A-486C-A8C5-ECC9F3942E4B}">
                <a14:imgProps xmlns:a14="http://schemas.microsoft.com/office/drawing/2010/main">
                  <a14:imgLayer r:embed="rId4">
                    <a14:imgEffect>
                      <a14:colorTemperature colorTemp="6486"/>
                    </a14:imgEffect>
                  </a14:imgLayer>
                </a14:imgProps>
              </a:ext>
            </a:extLst>
          </a:blip>
          <a:srcRect/>
          <a:stretch/>
        </p:blipFill>
        <p:spPr>
          <a:xfrm>
            <a:off x="4320000" y="2230372"/>
            <a:ext cx="720000" cy="504000"/>
          </a:xfrm>
          <a:prstGeom prst="rect">
            <a:avLst/>
          </a:prstGeom>
        </p:spPr>
      </p:pic>
      <p:pic>
        <p:nvPicPr>
          <p:cNvPr id="49" name="Picture 48">
            <a:extLst>
              <a:ext uri="{FF2B5EF4-FFF2-40B4-BE49-F238E27FC236}">
                <a16:creationId xmlns:a16="http://schemas.microsoft.com/office/drawing/2014/main" id="{EE427D02-5C7F-42E1-A5C0-09859F9E839E}"/>
              </a:ext>
            </a:extLst>
          </p:cNvPr>
          <p:cNvPicPr preferRelativeResize="0">
            <a:picLocks/>
          </p:cNvPicPr>
          <p:nvPr/>
        </p:nvPicPr>
        <p:blipFill rotWithShape="1">
          <a:blip r:embed="rId3">
            <a:extLst>
              <a:ext uri="{BEBA8EAE-BF5A-486C-A8C5-ECC9F3942E4B}">
                <a14:imgProps xmlns:a14="http://schemas.microsoft.com/office/drawing/2010/main">
                  <a14:imgLayer r:embed="rId4">
                    <a14:imgEffect>
                      <a14:colorTemperature colorTemp="6486"/>
                    </a14:imgEffect>
                  </a14:imgLayer>
                </a14:imgProps>
              </a:ext>
            </a:extLst>
          </a:blip>
          <a:srcRect/>
          <a:stretch/>
        </p:blipFill>
        <p:spPr>
          <a:xfrm>
            <a:off x="4320000" y="2965683"/>
            <a:ext cx="720000" cy="504000"/>
          </a:xfrm>
          <a:prstGeom prst="rect">
            <a:avLst/>
          </a:prstGeom>
        </p:spPr>
      </p:pic>
      <p:pic>
        <p:nvPicPr>
          <p:cNvPr id="48" name="Picture 47">
            <a:extLst>
              <a:ext uri="{FF2B5EF4-FFF2-40B4-BE49-F238E27FC236}">
                <a16:creationId xmlns:a16="http://schemas.microsoft.com/office/drawing/2014/main" id="{3444BC1D-55DC-4AE8-8480-9E134E961D4F}"/>
              </a:ext>
            </a:extLst>
          </p:cNvPr>
          <p:cNvPicPr preferRelativeResize="0">
            <a:picLocks/>
          </p:cNvPicPr>
          <p:nvPr/>
        </p:nvPicPr>
        <p:blipFill rotWithShape="1">
          <a:blip r:embed="rId5"/>
          <a:srcRect/>
          <a:stretch/>
        </p:blipFill>
        <p:spPr>
          <a:xfrm>
            <a:off x="4320000" y="4166434"/>
            <a:ext cx="720000" cy="504000"/>
          </a:xfrm>
          <a:prstGeom prst="rect">
            <a:avLst/>
          </a:prstGeom>
        </p:spPr>
      </p:pic>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91845" y="61791"/>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8"/>
          <a:stretch>
            <a:fillRect/>
          </a:stretch>
        </p:blipFill>
        <p:spPr>
          <a:xfrm>
            <a:off x="8778746" y="4362828"/>
            <a:ext cx="631663" cy="924099"/>
          </a:xfrm>
          <a:prstGeom prst="rect">
            <a:avLst/>
          </a:prstGeom>
        </p:spPr>
      </p:pic>
      <p:pic>
        <p:nvPicPr>
          <p:cNvPr id="37" name="Picture 36"/>
          <p:cNvPicPr>
            <a:picLocks noChangeAspect="1"/>
          </p:cNvPicPr>
          <p:nvPr/>
        </p:nvPicPr>
        <p:blipFill>
          <a:blip r:embed="rId9"/>
          <a:stretch>
            <a:fillRect/>
          </a:stretch>
        </p:blipFill>
        <p:spPr>
          <a:xfrm rot="5400000">
            <a:off x="4572308" y="-171324"/>
            <a:ext cx="525136" cy="890448"/>
          </a:xfrm>
          <a:prstGeom prst="rect">
            <a:avLst/>
          </a:prstGeom>
        </p:spPr>
      </p:pic>
      <p:pic>
        <p:nvPicPr>
          <p:cNvPr id="38" name="Picture 37"/>
          <p:cNvPicPr>
            <a:picLocks noChangeAspect="1"/>
          </p:cNvPicPr>
          <p:nvPr/>
        </p:nvPicPr>
        <p:blipFill>
          <a:blip r:embed="rId9"/>
          <a:stretch>
            <a:fillRect/>
          </a:stretch>
        </p:blipFill>
        <p:spPr>
          <a:xfrm>
            <a:off x="9003778" y="669198"/>
            <a:ext cx="553702" cy="938886"/>
          </a:xfrm>
          <a:prstGeom prst="rect">
            <a:avLst/>
          </a:prstGeom>
        </p:spPr>
      </p:pic>
      <p:pic>
        <p:nvPicPr>
          <p:cNvPr id="39" name="Picture 38"/>
          <p:cNvPicPr>
            <a:picLocks noChangeAspect="1"/>
          </p:cNvPicPr>
          <p:nvPr/>
        </p:nvPicPr>
        <p:blipFill>
          <a:blip r:embed="rId10"/>
          <a:stretch>
            <a:fillRect/>
          </a:stretch>
        </p:blipFill>
        <p:spPr>
          <a:xfrm rot="1872498">
            <a:off x="8743575" y="3160970"/>
            <a:ext cx="809524" cy="723810"/>
          </a:xfrm>
          <a:prstGeom prst="rect">
            <a:avLst/>
          </a:prstGeom>
        </p:spPr>
      </p:pic>
      <p:pic>
        <p:nvPicPr>
          <p:cNvPr id="41" name="Picture 40"/>
          <p:cNvPicPr>
            <a:picLocks noChangeAspect="1"/>
          </p:cNvPicPr>
          <p:nvPr/>
        </p:nvPicPr>
        <p:blipFill>
          <a:blip r:embed="rId11"/>
          <a:stretch>
            <a:fillRect/>
          </a:stretch>
        </p:blipFill>
        <p:spPr>
          <a:xfrm rot="152151">
            <a:off x="179517" y="2937098"/>
            <a:ext cx="780952" cy="990476"/>
          </a:xfrm>
          <a:prstGeom prst="rect">
            <a:avLst/>
          </a:prstGeom>
        </p:spPr>
      </p:pic>
      <p:pic>
        <p:nvPicPr>
          <p:cNvPr id="42" name="Picture 41"/>
          <p:cNvPicPr>
            <a:picLocks noChangeAspect="1"/>
          </p:cNvPicPr>
          <p:nvPr/>
        </p:nvPicPr>
        <p:blipFill>
          <a:blip r:embed="rId12"/>
          <a:stretch>
            <a:fillRect/>
          </a:stretch>
        </p:blipFill>
        <p:spPr>
          <a:xfrm>
            <a:off x="194289" y="1852144"/>
            <a:ext cx="826826" cy="974474"/>
          </a:xfrm>
          <a:prstGeom prst="rect">
            <a:avLst/>
          </a:prstGeom>
        </p:spPr>
      </p:pic>
      <p:pic>
        <p:nvPicPr>
          <p:cNvPr id="44" name="Picture 43"/>
          <p:cNvPicPr>
            <a:picLocks noChangeAspect="1"/>
          </p:cNvPicPr>
          <p:nvPr/>
        </p:nvPicPr>
        <p:blipFill>
          <a:blip r:embed="rId13"/>
          <a:stretch>
            <a:fillRect/>
          </a:stretch>
        </p:blipFill>
        <p:spPr>
          <a:xfrm>
            <a:off x="1784648" y="6471443"/>
            <a:ext cx="923928" cy="373972"/>
          </a:xfrm>
          <a:prstGeom prst="rect">
            <a:avLst/>
          </a:prstGeom>
        </p:spPr>
      </p:pic>
      <p:pic>
        <p:nvPicPr>
          <p:cNvPr id="46" name="Picture 45"/>
          <p:cNvPicPr>
            <a:picLocks noChangeAspect="1"/>
          </p:cNvPicPr>
          <p:nvPr/>
        </p:nvPicPr>
        <p:blipFill>
          <a:blip r:embed="rId13"/>
          <a:stretch>
            <a:fillRect/>
          </a:stretch>
        </p:blipFill>
        <p:spPr>
          <a:xfrm rot="16200000">
            <a:off x="265845" y="984004"/>
            <a:ext cx="906593" cy="366955"/>
          </a:xfrm>
          <a:prstGeom prst="rect">
            <a:avLst/>
          </a:prstGeom>
        </p:spPr>
      </p:pic>
      <p:pic>
        <p:nvPicPr>
          <p:cNvPr id="47" name="Picture 46"/>
          <p:cNvPicPr>
            <a:picLocks noChangeAspect="1"/>
          </p:cNvPicPr>
          <p:nvPr/>
        </p:nvPicPr>
        <p:blipFill>
          <a:blip r:embed="rId14"/>
          <a:stretch>
            <a:fillRect/>
          </a:stretch>
        </p:blipFill>
        <p:spPr>
          <a:xfrm>
            <a:off x="8861927" y="1739336"/>
            <a:ext cx="572819" cy="914073"/>
          </a:xfrm>
          <a:prstGeom prst="rect">
            <a:avLst/>
          </a:prstGeom>
        </p:spPr>
      </p:pic>
      <p:pic>
        <p:nvPicPr>
          <p:cNvPr id="51" name="Picture 50"/>
          <p:cNvPicPr>
            <a:picLocks noChangeAspect="1"/>
          </p:cNvPicPr>
          <p:nvPr/>
        </p:nvPicPr>
        <p:blipFill>
          <a:blip r:embed="rId15"/>
          <a:stretch>
            <a:fillRect/>
          </a:stretch>
        </p:blipFill>
        <p:spPr>
          <a:xfrm>
            <a:off x="212850" y="5307964"/>
            <a:ext cx="714286" cy="714286"/>
          </a:xfrm>
          <a:prstGeom prst="rect">
            <a:avLst/>
          </a:prstGeom>
        </p:spPr>
      </p:pic>
      <p:pic>
        <p:nvPicPr>
          <p:cNvPr id="52" name="Picture 51"/>
          <p:cNvPicPr preferRelativeResize="0">
            <a:picLocks/>
          </p:cNvPicPr>
          <p:nvPr/>
        </p:nvPicPr>
        <p:blipFill rotWithShape="1">
          <a:blip r:embed="rId5"/>
          <a:srcRect/>
          <a:stretch/>
        </p:blipFill>
        <p:spPr>
          <a:xfrm>
            <a:off x="4320000" y="1457426"/>
            <a:ext cx="720000" cy="502858"/>
          </a:xfrm>
          <a:prstGeom prst="rect">
            <a:avLst/>
          </a:prstGeom>
        </p:spPr>
      </p:pic>
      <p:pic>
        <p:nvPicPr>
          <p:cNvPr id="30" name="Picture 29"/>
          <p:cNvPicPr>
            <a:picLocks noChangeAspect="1"/>
          </p:cNvPicPr>
          <p:nvPr/>
        </p:nvPicPr>
        <p:blipFill>
          <a:blip r:embed="rId5"/>
          <a:stretch>
            <a:fillRect/>
          </a:stretch>
        </p:blipFill>
        <p:spPr>
          <a:xfrm>
            <a:off x="6825208" y="6396624"/>
            <a:ext cx="600000" cy="419048"/>
          </a:xfrm>
          <a:prstGeom prst="rect">
            <a:avLst/>
          </a:prstGeom>
        </p:spPr>
      </p:pic>
      <p:pic>
        <p:nvPicPr>
          <p:cNvPr id="33" name="Picture 32"/>
          <p:cNvPicPr>
            <a:picLocks noChangeAspect="1"/>
          </p:cNvPicPr>
          <p:nvPr/>
        </p:nvPicPr>
        <p:blipFill>
          <a:blip r:embed="rId13"/>
          <a:stretch>
            <a:fillRect/>
          </a:stretch>
        </p:blipFill>
        <p:spPr>
          <a:xfrm rot="16200000">
            <a:off x="81224" y="4402586"/>
            <a:ext cx="906593" cy="366955"/>
          </a:xfrm>
          <a:prstGeom prst="rect">
            <a:avLst/>
          </a:prstGeom>
        </p:spPr>
      </p:pic>
      <p:sp>
        <p:nvSpPr>
          <p:cNvPr id="35" name="Rectangle 34"/>
          <p:cNvSpPr/>
          <p:nvPr/>
        </p:nvSpPr>
        <p:spPr>
          <a:xfrm>
            <a:off x="981999" y="1080001"/>
            <a:ext cx="7796747" cy="52808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Helped improve the amount of study space available</a:t>
            </a:r>
          </a:p>
        </p:txBody>
      </p:sp>
      <p:sp>
        <p:nvSpPr>
          <p:cNvPr id="27" name="Rectangle 26"/>
          <p:cNvSpPr/>
          <p:nvPr/>
        </p:nvSpPr>
        <p:spPr>
          <a:xfrm>
            <a:off x="949941" y="2261047"/>
            <a:ext cx="7828805" cy="654133"/>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Helped improve wi-fi access within the University </a:t>
            </a:r>
          </a:p>
        </p:txBody>
      </p:sp>
      <p:sp>
        <p:nvSpPr>
          <p:cNvPr id="34" name="Rectangle 33"/>
          <p:cNvSpPr/>
          <p:nvPr/>
        </p:nvSpPr>
        <p:spPr>
          <a:xfrm>
            <a:off x="949941" y="4430715"/>
            <a:ext cx="7828805" cy="124598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Helped improve exam support, providing tips and resources to help prepare for exams</a:t>
            </a:r>
          </a:p>
        </p:txBody>
      </p:sp>
      <p:sp>
        <p:nvSpPr>
          <p:cNvPr id="2" name="Title 1"/>
          <p:cNvSpPr>
            <a:spLocks noGrp="1"/>
          </p:cNvSpPr>
          <p:nvPr>
            <p:ph type="title"/>
          </p:nvPr>
        </p:nvSpPr>
        <p:spPr>
          <a:xfrm>
            <a:off x="792000" y="360000"/>
            <a:ext cx="7705756" cy="542358"/>
          </a:xfrm>
        </p:spPr>
        <p:txBody>
          <a:bodyPr>
            <a:noAutofit/>
          </a:bodyPr>
          <a:lstStyle/>
          <a:p>
            <a:pPr algn="ct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Student feedback has…</a:t>
            </a:r>
            <a:br>
              <a:rPr lang="en-GB" altLang="en-US"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br>
            <a:endPar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endParaRPr>
          </a:p>
        </p:txBody>
      </p:sp>
      <p:sp>
        <p:nvSpPr>
          <p:cNvPr id="28" name="Rectangle 27"/>
          <p:cNvSpPr/>
          <p:nvPr/>
        </p:nvSpPr>
        <p:spPr>
          <a:xfrm>
            <a:off x="949941" y="3411848"/>
            <a:ext cx="7828805" cy="629023"/>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Helped improve communal areas in halls for socialising</a:t>
            </a:r>
          </a:p>
        </p:txBody>
      </p:sp>
    </p:spTree>
    <p:extLst>
      <p:ext uri="{BB962C8B-B14F-4D97-AF65-F5344CB8AC3E}">
        <p14:creationId xmlns:p14="http://schemas.microsoft.com/office/powerpoint/2010/main" val="491604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91369" y="108920"/>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a:off x="7875431" y="3026469"/>
            <a:ext cx="631663" cy="924099"/>
          </a:xfrm>
          <a:prstGeom prst="rect">
            <a:avLst/>
          </a:prstGeom>
        </p:spPr>
      </p:pic>
      <p:pic>
        <p:nvPicPr>
          <p:cNvPr id="37" name="Picture 36"/>
          <p:cNvPicPr>
            <a:picLocks noChangeAspect="1"/>
          </p:cNvPicPr>
          <p:nvPr/>
        </p:nvPicPr>
        <p:blipFill>
          <a:blip r:embed="rId6"/>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6"/>
          <a:stretch>
            <a:fillRect/>
          </a:stretch>
        </p:blipFill>
        <p:spPr>
          <a:xfrm>
            <a:off x="9319295" y="3154310"/>
            <a:ext cx="553702" cy="938886"/>
          </a:xfrm>
          <a:prstGeom prst="rect">
            <a:avLst/>
          </a:prstGeom>
        </p:spPr>
      </p:pic>
      <p:pic>
        <p:nvPicPr>
          <p:cNvPr id="39" name="Picture 38"/>
          <p:cNvPicPr>
            <a:picLocks noChangeAspect="1"/>
          </p:cNvPicPr>
          <p:nvPr/>
        </p:nvPicPr>
        <p:blipFill>
          <a:blip r:embed="rId7"/>
          <a:stretch>
            <a:fillRect/>
          </a:stretch>
        </p:blipFill>
        <p:spPr>
          <a:xfrm rot="3136945">
            <a:off x="1475022" y="231840"/>
            <a:ext cx="809524" cy="723810"/>
          </a:xfrm>
          <a:prstGeom prst="rect">
            <a:avLst/>
          </a:prstGeom>
        </p:spPr>
      </p:pic>
      <p:pic>
        <p:nvPicPr>
          <p:cNvPr id="41" name="Picture 40"/>
          <p:cNvPicPr>
            <a:picLocks noChangeAspect="1"/>
          </p:cNvPicPr>
          <p:nvPr/>
        </p:nvPicPr>
        <p:blipFill>
          <a:blip r:embed="rId8"/>
          <a:stretch>
            <a:fillRect/>
          </a:stretch>
        </p:blipFill>
        <p:spPr>
          <a:xfrm rot="12513570">
            <a:off x="279881" y="817273"/>
            <a:ext cx="780952" cy="990476"/>
          </a:xfrm>
          <a:prstGeom prst="rect">
            <a:avLst/>
          </a:prstGeom>
        </p:spPr>
      </p:pic>
      <p:pic>
        <p:nvPicPr>
          <p:cNvPr id="42" name="Picture 41"/>
          <p:cNvPicPr>
            <a:picLocks noChangeAspect="1"/>
          </p:cNvPicPr>
          <p:nvPr/>
        </p:nvPicPr>
        <p:blipFill>
          <a:blip r:embed="rId9"/>
          <a:stretch>
            <a:fillRect/>
          </a:stretch>
        </p:blipFill>
        <p:spPr>
          <a:xfrm>
            <a:off x="814640" y="3742676"/>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960740" y="5023870"/>
            <a:ext cx="1021154" cy="446754"/>
          </a:xfrm>
          <a:prstGeom prst="rect">
            <a:avLst/>
          </a:prstGeom>
        </p:spPr>
      </p:pic>
      <p:pic>
        <p:nvPicPr>
          <p:cNvPr id="47" name="Picture 46"/>
          <p:cNvPicPr>
            <a:picLocks noChangeAspect="1"/>
          </p:cNvPicPr>
          <p:nvPr/>
        </p:nvPicPr>
        <p:blipFill>
          <a:blip r:embed="rId12"/>
          <a:stretch>
            <a:fillRect/>
          </a:stretch>
        </p:blipFill>
        <p:spPr>
          <a:xfrm>
            <a:off x="63536" y="4842413"/>
            <a:ext cx="572819" cy="914073"/>
          </a:xfrm>
          <a:prstGeom prst="rect">
            <a:avLst/>
          </a:prstGeom>
        </p:spPr>
      </p:pic>
      <p:pic>
        <p:nvPicPr>
          <p:cNvPr id="51" name="Picture 50"/>
          <p:cNvPicPr>
            <a:picLocks noChangeAspect="1"/>
          </p:cNvPicPr>
          <p:nvPr/>
        </p:nvPicPr>
        <p:blipFill>
          <a:blip r:embed="rId13"/>
          <a:stretch>
            <a:fillRect/>
          </a:stretch>
        </p:blipFill>
        <p:spPr>
          <a:xfrm>
            <a:off x="9120336" y="1673561"/>
            <a:ext cx="714286" cy="714286"/>
          </a:xfrm>
          <a:prstGeom prst="rect">
            <a:avLst/>
          </a:prstGeom>
        </p:spPr>
      </p:pic>
      <p:pic>
        <p:nvPicPr>
          <p:cNvPr id="52" name="Picture 51"/>
          <p:cNvPicPr>
            <a:picLocks noChangeAspect="1"/>
          </p:cNvPicPr>
          <p:nvPr/>
        </p:nvPicPr>
        <p:blipFill>
          <a:blip r:embed="rId14"/>
          <a:stretch>
            <a:fillRect/>
          </a:stretch>
        </p:blipFill>
        <p:spPr>
          <a:xfrm>
            <a:off x="160877" y="2723461"/>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1243010" y="1914145"/>
            <a:ext cx="906593" cy="366955"/>
          </a:xfrm>
          <a:prstGeom prst="rect">
            <a:avLst/>
          </a:prstGeom>
        </p:spPr>
      </p:pic>
      <p:sp>
        <p:nvSpPr>
          <p:cNvPr id="35" name="Rectangle 34"/>
          <p:cNvSpPr/>
          <p:nvPr/>
        </p:nvSpPr>
        <p:spPr>
          <a:xfrm>
            <a:off x="2129756" y="3007229"/>
            <a:ext cx="5722141" cy="94619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You can complete the NSS online using a PC, smartphone or tablet</a:t>
            </a:r>
          </a:p>
        </p:txBody>
      </p:sp>
      <p:pic>
        <p:nvPicPr>
          <p:cNvPr id="40" name="Picture 39"/>
          <p:cNvPicPr>
            <a:picLocks noChangeAspect="1"/>
          </p:cNvPicPr>
          <p:nvPr/>
        </p:nvPicPr>
        <p:blipFill>
          <a:blip r:embed="rId10"/>
          <a:stretch>
            <a:fillRect/>
          </a:stretch>
        </p:blipFill>
        <p:spPr>
          <a:xfrm>
            <a:off x="5868283" y="139811"/>
            <a:ext cx="923928" cy="373972"/>
          </a:xfrm>
          <a:prstGeom prst="rect">
            <a:avLst/>
          </a:prstGeom>
        </p:spPr>
      </p:pic>
      <p:pic>
        <p:nvPicPr>
          <p:cNvPr id="25" name="Picture 24"/>
          <p:cNvPicPr>
            <a:picLocks noChangeAspect="1"/>
          </p:cNvPicPr>
          <p:nvPr/>
        </p:nvPicPr>
        <p:blipFill>
          <a:blip r:embed="rId7"/>
          <a:stretch>
            <a:fillRect/>
          </a:stretch>
        </p:blipFill>
        <p:spPr>
          <a:xfrm rot="259987">
            <a:off x="8936752" y="4659376"/>
            <a:ext cx="809524" cy="723810"/>
          </a:xfrm>
          <a:prstGeom prst="rect">
            <a:avLst/>
          </a:prstGeom>
        </p:spPr>
      </p:pic>
      <p:sp>
        <p:nvSpPr>
          <p:cNvPr id="27" name="Rectangle 26"/>
          <p:cNvSpPr/>
          <p:nvPr/>
        </p:nvSpPr>
        <p:spPr>
          <a:xfrm>
            <a:off x="2129756" y="4178543"/>
            <a:ext cx="5722141" cy="165379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2600" b="1" dirty="0">
                <a:solidFill>
                  <a:schemeClr val="bg1"/>
                </a:solidFill>
                <a:latin typeface="Calibri" panose="020F0502020204030204" pitchFamily="34" charset="0"/>
                <a:cs typeface="Calibri" panose="020F0502020204030204" pitchFamily="34" charset="0"/>
              </a:rPr>
              <a:t>The NSS respects student privacy. </a:t>
            </a:r>
          </a:p>
          <a:p>
            <a:pPr algn="ctr"/>
            <a:r>
              <a:rPr lang="en-GB" sz="2600" b="1" dirty="0">
                <a:solidFill>
                  <a:schemeClr val="bg1"/>
                </a:solidFill>
                <a:latin typeface="Calibri" panose="020F0502020204030204" pitchFamily="34" charset="0"/>
                <a:cs typeface="Calibri" panose="020F0502020204030204" pitchFamily="34" charset="0"/>
              </a:rPr>
              <a:t>At no point will students be identified to their university. </a:t>
            </a:r>
          </a:p>
          <a:p>
            <a:pPr algn="ctr"/>
            <a:r>
              <a:rPr lang="en-GB" sz="2600" b="1" dirty="0">
                <a:solidFill>
                  <a:schemeClr val="bg1"/>
                </a:solidFill>
                <a:latin typeface="Calibri" panose="020F0502020204030204" pitchFamily="34" charset="0"/>
                <a:cs typeface="Calibri" panose="020F0502020204030204" pitchFamily="34" charset="0"/>
              </a:rPr>
              <a:t>Your responses are anonymised.</a:t>
            </a:r>
          </a:p>
        </p:txBody>
      </p:sp>
      <p:pic>
        <p:nvPicPr>
          <p:cNvPr id="34" name="Picture 33"/>
          <p:cNvPicPr>
            <a:picLocks noChangeAspect="1"/>
          </p:cNvPicPr>
          <p:nvPr/>
        </p:nvPicPr>
        <p:blipFill>
          <a:blip r:embed="rId10"/>
          <a:stretch>
            <a:fillRect/>
          </a:stretch>
        </p:blipFill>
        <p:spPr>
          <a:xfrm>
            <a:off x="8045130" y="5600041"/>
            <a:ext cx="923928" cy="436543"/>
          </a:xfrm>
          <a:prstGeom prst="rect">
            <a:avLst/>
          </a:prstGeom>
        </p:spPr>
      </p:pic>
      <p:sp>
        <p:nvSpPr>
          <p:cNvPr id="28" name="Rectangle 27"/>
          <p:cNvSpPr/>
          <p:nvPr/>
        </p:nvSpPr>
        <p:spPr>
          <a:xfrm>
            <a:off x="2085118" y="1421509"/>
            <a:ext cx="5735764" cy="131586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spcBef>
                <a:spcPts val="1800"/>
              </a:spcBef>
            </a:pPr>
            <a:r>
              <a:rPr lang="en-GB" sz="2800" b="1" dirty="0">
                <a:solidFill>
                  <a:schemeClr val="bg1"/>
                </a:solidFill>
                <a:latin typeface="Calibri"/>
                <a:ea typeface="Calibri"/>
                <a:cs typeface="Calibri"/>
              </a:rPr>
              <a:t>The survey launches on Mon 2nd February and runs until 30</a:t>
            </a:r>
            <a:r>
              <a:rPr lang="en-GB" sz="2800" b="1" baseline="30000" dirty="0">
                <a:solidFill>
                  <a:schemeClr val="bg1"/>
                </a:solidFill>
                <a:latin typeface="Calibri"/>
                <a:ea typeface="Calibri"/>
                <a:cs typeface="Calibri"/>
              </a:rPr>
              <a:t>th</a:t>
            </a:r>
            <a:r>
              <a:rPr lang="en-GB" sz="2800" b="1" dirty="0">
                <a:solidFill>
                  <a:schemeClr val="bg1"/>
                </a:solidFill>
                <a:latin typeface="Calibri"/>
                <a:ea typeface="Calibri"/>
                <a:cs typeface="Calibri"/>
              </a:rPr>
              <a:t> April. </a:t>
            </a:r>
          </a:p>
        </p:txBody>
      </p:sp>
    </p:spTree>
    <p:extLst>
      <p:ext uri="{BB962C8B-B14F-4D97-AF65-F5344CB8AC3E}">
        <p14:creationId xmlns:p14="http://schemas.microsoft.com/office/powerpoint/2010/main" val="3896800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81998" y="668564"/>
            <a:ext cx="7705756" cy="542358"/>
          </a:xfrm>
        </p:spPr>
        <p:txBody>
          <a:bodyPr>
            <a:noAutofit/>
          </a:bodyPr>
          <a:lstStyle/>
          <a:p>
            <a:pPr algn="ctr"/>
            <a:r>
              <a:rPr lang="en-GB" sz="44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6036584"/>
            <a:ext cx="9906000" cy="360040"/>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32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63860" y="94716"/>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5"/>
          <a:stretch>
            <a:fillRect/>
          </a:stretch>
        </p:blipFill>
        <p:spPr>
          <a:xfrm rot="10800000">
            <a:off x="8612889" y="3516973"/>
            <a:ext cx="631663" cy="924099"/>
          </a:xfrm>
          <a:prstGeom prst="rect">
            <a:avLst/>
          </a:prstGeom>
        </p:spPr>
      </p:pic>
      <p:pic>
        <p:nvPicPr>
          <p:cNvPr id="37" name="Picture 36"/>
          <p:cNvPicPr>
            <a:picLocks noChangeAspect="1"/>
          </p:cNvPicPr>
          <p:nvPr/>
        </p:nvPicPr>
        <p:blipFill>
          <a:blip r:embed="rId6"/>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6"/>
          <a:stretch>
            <a:fillRect/>
          </a:stretch>
        </p:blipFill>
        <p:spPr>
          <a:xfrm>
            <a:off x="6367222" y="4075543"/>
            <a:ext cx="553702" cy="938886"/>
          </a:xfrm>
          <a:prstGeom prst="rect">
            <a:avLst/>
          </a:prstGeom>
        </p:spPr>
      </p:pic>
      <p:pic>
        <p:nvPicPr>
          <p:cNvPr id="39" name="Picture 38"/>
          <p:cNvPicPr>
            <a:picLocks noChangeAspect="1"/>
          </p:cNvPicPr>
          <p:nvPr/>
        </p:nvPicPr>
        <p:blipFill>
          <a:blip r:embed="rId7"/>
          <a:stretch>
            <a:fillRect/>
          </a:stretch>
        </p:blipFill>
        <p:spPr>
          <a:xfrm rot="3136945">
            <a:off x="1341228" y="1743441"/>
            <a:ext cx="809524" cy="723810"/>
          </a:xfrm>
          <a:prstGeom prst="rect">
            <a:avLst/>
          </a:prstGeom>
        </p:spPr>
      </p:pic>
      <p:pic>
        <p:nvPicPr>
          <p:cNvPr id="41" name="Picture 40"/>
          <p:cNvPicPr>
            <a:picLocks noChangeAspect="1"/>
          </p:cNvPicPr>
          <p:nvPr/>
        </p:nvPicPr>
        <p:blipFill>
          <a:blip r:embed="rId8"/>
          <a:stretch>
            <a:fillRect/>
          </a:stretch>
        </p:blipFill>
        <p:spPr>
          <a:xfrm rot="12513570">
            <a:off x="1171243" y="219866"/>
            <a:ext cx="780952" cy="990476"/>
          </a:xfrm>
          <a:prstGeom prst="rect">
            <a:avLst/>
          </a:prstGeom>
        </p:spPr>
      </p:pic>
      <p:pic>
        <p:nvPicPr>
          <p:cNvPr id="42" name="Picture 41"/>
          <p:cNvPicPr>
            <a:picLocks noChangeAspect="1"/>
          </p:cNvPicPr>
          <p:nvPr/>
        </p:nvPicPr>
        <p:blipFill>
          <a:blip r:embed="rId9"/>
          <a:stretch>
            <a:fillRect/>
          </a:stretch>
        </p:blipFill>
        <p:spPr>
          <a:xfrm>
            <a:off x="2792760" y="4678249"/>
            <a:ext cx="826826" cy="974474"/>
          </a:xfrm>
          <a:prstGeom prst="rect">
            <a:avLst/>
          </a:prstGeom>
        </p:spPr>
      </p:pic>
      <p:pic>
        <p:nvPicPr>
          <p:cNvPr id="44" name="Picture 43"/>
          <p:cNvPicPr>
            <a:picLocks noChangeAspect="1"/>
          </p:cNvPicPr>
          <p:nvPr/>
        </p:nvPicPr>
        <p:blipFill>
          <a:blip r:embed="rId10"/>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4442423" y="5575583"/>
            <a:ext cx="1021154" cy="446754"/>
          </a:xfrm>
          <a:prstGeom prst="rect">
            <a:avLst/>
          </a:prstGeom>
        </p:spPr>
      </p:pic>
      <p:pic>
        <p:nvPicPr>
          <p:cNvPr id="47" name="Picture 46"/>
          <p:cNvPicPr>
            <a:picLocks noChangeAspect="1"/>
          </p:cNvPicPr>
          <p:nvPr/>
        </p:nvPicPr>
        <p:blipFill>
          <a:blip r:embed="rId12"/>
          <a:stretch>
            <a:fillRect/>
          </a:stretch>
        </p:blipFill>
        <p:spPr>
          <a:xfrm>
            <a:off x="732842" y="4494183"/>
            <a:ext cx="572819" cy="914073"/>
          </a:xfrm>
          <a:prstGeom prst="rect">
            <a:avLst/>
          </a:prstGeom>
        </p:spPr>
      </p:pic>
      <p:pic>
        <p:nvPicPr>
          <p:cNvPr id="51" name="Picture 50"/>
          <p:cNvPicPr>
            <a:picLocks noChangeAspect="1"/>
          </p:cNvPicPr>
          <p:nvPr/>
        </p:nvPicPr>
        <p:blipFill>
          <a:blip r:embed="rId13"/>
          <a:stretch>
            <a:fillRect/>
          </a:stretch>
        </p:blipFill>
        <p:spPr>
          <a:xfrm>
            <a:off x="8700252" y="5110033"/>
            <a:ext cx="714286" cy="714286"/>
          </a:xfrm>
          <a:prstGeom prst="rect">
            <a:avLst/>
          </a:prstGeom>
        </p:spPr>
      </p:pic>
      <p:pic>
        <p:nvPicPr>
          <p:cNvPr id="52" name="Picture 51"/>
          <p:cNvPicPr>
            <a:picLocks noChangeAspect="1"/>
          </p:cNvPicPr>
          <p:nvPr/>
        </p:nvPicPr>
        <p:blipFill>
          <a:blip r:embed="rId14"/>
          <a:stretch>
            <a:fillRect/>
          </a:stretch>
        </p:blipFill>
        <p:spPr>
          <a:xfrm>
            <a:off x="7502027" y="2323033"/>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10"/>
          <a:stretch>
            <a:fillRect/>
          </a:stretch>
        </p:blipFill>
        <p:spPr>
          <a:xfrm rot="16200000">
            <a:off x="-84471" y="2463452"/>
            <a:ext cx="906593" cy="366955"/>
          </a:xfrm>
          <a:prstGeom prst="rect">
            <a:avLst/>
          </a:prstGeom>
        </p:spPr>
      </p:pic>
      <p:sp>
        <p:nvSpPr>
          <p:cNvPr id="35" name="Rectangle 34"/>
          <p:cNvSpPr/>
          <p:nvPr/>
        </p:nvSpPr>
        <p:spPr>
          <a:xfrm>
            <a:off x="2678168" y="1645350"/>
            <a:ext cx="4549664" cy="18293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spcBef>
                <a:spcPts val="1800"/>
              </a:spcBef>
            </a:pPr>
            <a:r>
              <a:rPr lang="en-GB" sz="2800" b="1" dirty="0">
                <a:solidFill>
                  <a:schemeClr val="bg1"/>
                </a:solidFill>
                <a:latin typeface="Calibri" panose="020F0502020204030204" pitchFamily="34" charset="0"/>
                <a:cs typeface="Calibri" panose="020F0502020204030204" pitchFamily="34" charset="0"/>
              </a:rPr>
              <a:t>Scan the NSS Quick Response code with your smartphone (you may need to  download a free QR reader app)</a:t>
            </a:r>
          </a:p>
          <a:p>
            <a:pPr>
              <a:spcBef>
                <a:spcPts val="1800"/>
              </a:spcBef>
            </a:pPr>
            <a:endParaRPr lang="en-GB" sz="2800" b="1" dirty="0">
              <a:solidFill>
                <a:schemeClr val="bg1"/>
              </a:solidFill>
              <a:latin typeface="Calibri" panose="020F0502020204030204" pitchFamily="34" charset="0"/>
              <a:cs typeface="Calibri" panose="020F0502020204030204" pitchFamily="34" charset="0"/>
            </a:endParaRPr>
          </a:p>
        </p:txBody>
      </p:sp>
      <p:pic>
        <p:nvPicPr>
          <p:cNvPr id="40" name="Picture 39"/>
          <p:cNvPicPr>
            <a:picLocks noChangeAspect="1"/>
          </p:cNvPicPr>
          <p:nvPr/>
        </p:nvPicPr>
        <p:blipFill>
          <a:blip r:embed="rId10"/>
          <a:stretch>
            <a:fillRect/>
          </a:stretch>
        </p:blipFill>
        <p:spPr>
          <a:xfrm>
            <a:off x="5868283" y="139811"/>
            <a:ext cx="923928" cy="373972"/>
          </a:xfrm>
          <a:prstGeom prst="rect">
            <a:avLst/>
          </a:prstGeom>
        </p:spPr>
      </p:pic>
      <p:pic>
        <p:nvPicPr>
          <p:cNvPr id="25" name="Picture 24"/>
          <p:cNvPicPr>
            <a:picLocks noChangeAspect="1"/>
          </p:cNvPicPr>
          <p:nvPr/>
        </p:nvPicPr>
        <p:blipFill>
          <a:blip r:embed="rId7"/>
          <a:stretch>
            <a:fillRect/>
          </a:stretch>
        </p:blipFill>
        <p:spPr>
          <a:xfrm rot="259987">
            <a:off x="9009777" y="2052350"/>
            <a:ext cx="809524" cy="723810"/>
          </a:xfrm>
          <a:prstGeom prst="rect">
            <a:avLst/>
          </a:prstGeom>
        </p:spPr>
      </p:pic>
      <p:pic>
        <p:nvPicPr>
          <p:cNvPr id="34" name="Picture 33"/>
          <p:cNvPicPr>
            <a:picLocks noChangeAspect="1"/>
          </p:cNvPicPr>
          <p:nvPr/>
        </p:nvPicPr>
        <p:blipFill>
          <a:blip r:embed="rId10"/>
          <a:stretch>
            <a:fillRect/>
          </a:stretch>
        </p:blipFill>
        <p:spPr>
          <a:xfrm>
            <a:off x="1973015" y="3703141"/>
            <a:ext cx="923928" cy="436543"/>
          </a:xfrm>
          <a:prstGeom prst="rect">
            <a:avLst/>
          </a:prstGeom>
        </p:spPr>
      </p:pic>
      <p:pic>
        <p:nvPicPr>
          <p:cNvPr id="1026" name="Picture 2">
            <a:extLst>
              <a:ext uri="{FF2B5EF4-FFF2-40B4-BE49-F238E27FC236}">
                <a16:creationId xmlns:a16="http://schemas.microsoft.com/office/drawing/2014/main" id="{DB090746-0411-E16E-F49C-1CC2AB8244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3741" y="3668165"/>
            <a:ext cx="2219325" cy="2219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462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62E8F"/>
        </a:solidFill>
        <a:effectLst/>
      </p:bgPr>
    </p:bg>
    <p:spTree>
      <p:nvGrpSpPr>
        <p:cNvPr id="1" name=""/>
        <p:cNvGrpSpPr/>
        <p:nvPr/>
      </p:nvGrpSpPr>
      <p:grpSpPr>
        <a:xfrm>
          <a:off x="0" y="0"/>
          <a:ext cx="0" cy="0"/>
          <a:chOff x="0" y="0"/>
          <a:chExt cx="0" cy="0"/>
        </a:xfrm>
      </p:grpSpPr>
      <p:pic>
        <p:nvPicPr>
          <p:cNvPr id="34" name="Picture 33"/>
          <p:cNvPicPr>
            <a:picLocks noChangeAspect="1"/>
          </p:cNvPicPr>
          <p:nvPr/>
        </p:nvPicPr>
        <p:blipFill>
          <a:blip r:embed="rId3"/>
          <a:stretch>
            <a:fillRect/>
          </a:stretch>
        </p:blipFill>
        <p:spPr>
          <a:xfrm>
            <a:off x="829268" y="2945576"/>
            <a:ext cx="923928" cy="436543"/>
          </a:xfrm>
          <a:prstGeom prst="rect">
            <a:avLst/>
          </a:prstGeom>
        </p:spPr>
      </p:pic>
      <p:sp>
        <p:nvSpPr>
          <p:cNvPr id="2" name="Title 1"/>
          <p:cNvSpPr>
            <a:spLocks noGrp="1"/>
          </p:cNvSpPr>
          <p:nvPr>
            <p:ph type="title"/>
          </p:nvPr>
        </p:nvSpPr>
        <p:spPr>
          <a:xfrm>
            <a:off x="999136" y="1368183"/>
            <a:ext cx="7705756" cy="542358"/>
          </a:xfrm>
        </p:spPr>
        <p:txBody>
          <a:bodyPr>
            <a:noAutofit/>
          </a:bodyPr>
          <a:lstStyle/>
          <a:p>
            <a:pPr algn="ctr"/>
            <a:r>
              <a:rPr lang="en-GB" sz="6000" b="1" dirty="0">
                <a:solidFill>
                  <a:srgbClr val="FAB70F"/>
                </a:solidFill>
                <a:latin typeface="ITC Avant Garde Std Md" panose="02000503050000020004" pitchFamily="50" charset="0"/>
                <a:ea typeface="Segoe UI" panose="020B0502040204020203" pitchFamily="34" charset="0"/>
                <a:cs typeface="Segoe UI" panose="020B0502040204020203" pitchFamily="34" charset="0"/>
              </a:rPr>
              <a:t>HAVE YOUR SAY</a:t>
            </a:r>
          </a:p>
        </p:txBody>
      </p:sp>
      <p:sp>
        <p:nvSpPr>
          <p:cNvPr id="29" name="Rectangle 28"/>
          <p:cNvSpPr/>
          <p:nvPr/>
        </p:nvSpPr>
        <p:spPr bwMode="auto">
          <a:xfrm>
            <a:off x="0" y="3555809"/>
            <a:ext cx="9905999" cy="560026"/>
          </a:xfrm>
          <a:prstGeom prst="rect">
            <a:avLst/>
          </a:prstGeom>
          <a:solidFill>
            <a:schemeClr val="bg1"/>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algn="ctr"/>
            <a:r>
              <a:rPr lang="en-GB" sz="4800" b="1" dirty="0">
                <a:solidFill>
                  <a:srgbClr val="662E8F"/>
                </a:solidFill>
                <a:latin typeface="Calibri" panose="020F0502020204030204" pitchFamily="34" charset="0"/>
                <a:cs typeface="Calibri" panose="020F0502020204030204" pitchFamily="34" charset="0"/>
              </a:rPr>
              <a:t>WWW.THESTUDENTSURVEY.COM</a:t>
            </a:r>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00900" y="97672"/>
            <a:ext cx="1381628" cy="352456"/>
          </a:xfrm>
          <a:prstGeom prst="rect">
            <a:avLst/>
          </a:prstGeom>
        </p:spPr>
      </p:pic>
      <p:sp>
        <p:nvSpPr>
          <p:cNvPr id="31" name="Rectangle 30"/>
          <p:cNvSpPr/>
          <p:nvPr/>
        </p:nvSpPr>
        <p:spPr>
          <a:xfrm>
            <a:off x="160877" y="97672"/>
            <a:ext cx="752197" cy="5473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2" name="Picture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4872" y="85197"/>
            <a:ext cx="824205" cy="545494"/>
          </a:xfrm>
          <a:prstGeom prst="rect">
            <a:avLst/>
          </a:prstGeom>
        </p:spPr>
      </p:pic>
      <p:pic>
        <p:nvPicPr>
          <p:cNvPr id="36" name="Picture 35"/>
          <p:cNvPicPr>
            <a:picLocks noChangeAspect="1"/>
          </p:cNvPicPr>
          <p:nvPr/>
        </p:nvPicPr>
        <p:blipFill>
          <a:blip r:embed="rId6"/>
          <a:stretch>
            <a:fillRect/>
          </a:stretch>
        </p:blipFill>
        <p:spPr>
          <a:xfrm rot="3878920">
            <a:off x="5888193" y="4408201"/>
            <a:ext cx="631663" cy="924099"/>
          </a:xfrm>
          <a:prstGeom prst="rect">
            <a:avLst/>
          </a:prstGeom>
        </p:spPr>
      </p:pic>
      <p:pic>
        <p:nvPicPr>
          <p:cNvPr id="37" name="Picture 36"/>
          <p:cNvPicPr>
            <a:picLocks noChangeAspect="1"/>
          </p:cNvPicPr>
          <p:nvPr/>
        </p:nvPicPr>
        <p:blipFill>
          <a:blip r:embed="rId7"/>
          <a:stretch>
            <a:fillRect/>
          </a:stretch>
        </p:blipFill>
        <p:spPr>
          <a:xfrm rot="5400000">
            <a:off x="8412544" y="595863"/>
            <a:ext cx="525136" cy="890448"/>
          </a:xfrm>
          <a:prstGeom prst="rect">
            <a:avLst/>
          </a:prstGeom>
        </p:spPr>
      </p:pic>
      <p:pic>
        <p:nvPicPr>
          <p:cNvPr id="38" name="Picture 37"/>
          <p:cNvPicPr>
            <a:picLocks noChangeAspect="1"/>
          </p:cNvPicPr>
          <p:nvPr/>
        </p:nvPicPr>
        <p:blipFill>
          <a:blip r:embed="rId7"/>
          <a:stretch>
            <a:fillRect/>
          </a:stretch>
        </p:blipFill>
        <p:spPr>
          <a:xfrm>
            <a:off x="7970670" y="5095653"/>
            <a:ext cx="553702" cy="938886"/>
          </a:xfrm>
          <a:prstGeom prst="rect">
            <a:avLst/>
          </a:prstGeom>
        </p:spPr>
      </p:pic>
      <p:pic>
        <p:nvPicPr>
          <p:cNvPr id="39" name="Picture 38"/>
          <p:cNvPicPr>
            <a:picLocks noChangeAspect="1"/>
          </p:cNvPicPr>
          <p:nvPr/>
        </p:nvPicPr>
        <p:blipFill>
          <a:blip r:embed="rId8"/>
          <a:stretch>
            <a:fillRect/>
          </a:stretch>
        </p:blipFill>
        <p:spPr>
          <a:xfrm rot="3136945">
            <a:off x="218224" y="1516437"/>
            <a:ext cx="809524" cy="723810"/>
          </a:xfrm>
          <a:prstGeom prst="rect">
            <a:avLst/>
          </a:prstGeom>
        </p:spPr>
      </p:pic>
      <p:pic>
        <p:nvPicPr>
          <p:cNvPr id="41" name="Picture 40"/>
          <p:cNvPicPr>
            <a:picLocks noChangeAspect="1"/>
          </p:cNvPicPr>
          <p:nvPr/>
        </p:nvPicPr>
        <p:blipFill>
          <a:blip r:embed="rId9"/>
          <a:stretch>
            <a:fillRect/>
          </a:stretch>
        </p:blipFill>
        <p:spPr>
          <a:xfrm rot="12513570">
            <a:off x="1199832" y="145941"/>
            <a:ext cx="780952" cy="990476"/>
          </a:xfrm>
          <a:prstGeom prst="rect">
            <a:avLst/>
          </a:prstGeom>
        </p:spPr>
      </p:pic>
      <p:pic>
        <p:nvPicPr>
          <p:cNvPr id="42" name="Picture 41"/>
          <p:cNvPicPr>
            <a:picLocks noChangeAspect="1"/>
          </p:cNvPicPr>
          <p:nvPr/>
        </p:nvPicPr>
        <p:blipFill>
          <a:blip r:embed="rId10"/>
          <a:stretch>
            <a:fillRect/>
          </a:stretch>
        </p:blipFill>
        <p:spPr>
          <a:xfrm>
            <a:off x="3144075" y="5165486"/>
            <a:ext cx="826826" cy="974474"/>
          </a:xfrm>
          <a:prstGeom prst="rect">
            <a:avLst/>
          </a:prstGeom>
        </p:spPr>
      </p:pic>
      <p:pic>
        <p:nvPicPr>
          <p:cNvPr id="44" name="Picture 43"/>
          <p:cNvPicPr>
            <a:picLocks noChangeAspect="1"/>
          </p:cNvPicPr>
          <p:nvPr/>
        </p:nvPicPr>
        <p:blipFill>
          <a:blip r:embed="rId3"/>
          <a:stretch>
            <a:fillRect/>
          </a:stretch>
        </p:blipFill>
        <p:spPr>
          <a:xfrm>
            <a:off x="1784648" y="6471443"/>
            <a:ext cx="923928" cy="373972"/>
          </a:xfrm>
          <a:prstGeom prst="rect">
            <a:avLst/>
          </a:prstGeom>
        </p:spPr>
      </p:pic>
      <p:pic>
        <p:nvPicPr>
          <p:cNvPr id="45" name="Picture 44"/>
          <p:cNvPicPr>
            <a:picLocks noChangeAspect="1"/>
          </p:cNvPicPr>
          <p:nvPr/>
        </p:nvPicPr>
        <p:blipFill>
          <a:blip r:embed="rId11"/>
          <a:stretch>
            <a:fillRect/>
          </a:stretch>
        </p:blipFill>
        <p:spPr>
          <a:xfrm>
            <a:off x="4163610" y="5587785"/>
            <a:ext cx="1021154" cy="446754"/>
          </a:xfrm>
          <a:prstGeom prst="rect">
            <a:avLst/>
          </a:prstGeom>
        </p:spPr>
      </p:pic>
      <p:pic>
        <p:nvPicPr>
          <p:cNvPr id="47" name="Picture 46"/>
          <p:cNvPicPr>
            <a:picLocks noChangeAspect="1"/>
          </p:cNvPicPr>
          <p:nvPr/>
        </p:nvPicPr>
        <p:blipFill>
          <a:blip r:embed="rId12"/>
          <a:stretch>
            <a:fillRect/>
          </a:stretch>
        </p:blipFill>
        <p:spPr>
          <a:xfrm>
            <a:off x="124872" y="5294987"/>
            <a:ext cx="572819" cy="914073"/>
          </a:xfrm>
          <a:prstGeom prst="rect">
            <a:avLst/>
          </a:prstGeom>
        </p:spPr>
      </p:pic>
      <p:pic>
        <p:nvPicPr>
          <p:cNvPr id="51" name="Picture 50"/>
          <p:cNvPicPr>
            <a:picLocks noChangeAspect="1"/>
          </p:cNvPicPr>
          <p:nvPr/>
        </p:nvPicPr>
        <p:blipFill>
          <a:blip r:embed="rId13"/>
          <a:stretch>
            <a:fillRect/>
          </a:stretch>
        </p:blipFill>
        <p:spPr>
          <a:xfrm>
            <a:off x="9191714" y="4657286"/>
            <a:ext cx="714286" cy="714286"/>
          </a:xfrm>
          <a:prstGeom prst="rect">
            <a:avLst/>
          </a:prstGeom>
        </p:spPr>
      </p:pic>
      <p:pic>
        <p:nvPicPr>
          <p:cNvPr id="52" name="Picture 51"/>
          <p:cNvPicPr>
            <a:picLocks noChangeAspect="1"/>
          </p:cNvPicPr>
          <p:nvPr/>
        </p:nvPicPr>
        <p:blipFill>
          <a:blip r:embed="rId14"/>
          <a:stretch>
            <a:fillRect/>
          </a:stretch>
        </p:blipFill>
        <p:spPr>
          <a:xfrm>
            <a:off x="8840911" y="2410750"/>
            <a:ext cx="600000" cy="419048"/>
          </a:xfrm>
          <a:prstGeom prst="rect">
            <a:avLst/>
          </a:prstGeom>
        </p:spPr>
      </p:pic>
      <p:pic>
        <p:nvPicPr>
          <p:cNvPr id="30" name="Picture 29"/>
          <p:cNvPicPr>
            <a:picLocks noChangeAspect="1"/>
          </p:cNvPicPr>
          <p:nvPr/>
        </p:nvPicPr>
        <p:blipFill>
          <a:blip r:embed="rId14"/>
          <a:stretch>
            <a:fillRect/>
          </a:stretch>
        </p:blipFill>
        <p:spPr>
          <a:xfrm>
            <a:off x="6825208" y="6396624"/>
            <a:ext cx="600000" cy="419048"/>
          </a:xfrm>
          <a:prstGeom prst="rect">
            <a:avLst/>
          </a:prstGeom>
        </p:spPr>
      </p:pic>
      <p:pic>
        <p:nvPicPr>
          <p:cNvPr id="33" name="Picture 32"/>
          <p:cNvPicPr>
            <a:picLocks noChangeAspect="1"/>
          </p:cNvPicPr>
          <p:nvPr/>
        </p:nvPicPr>
        <p:blipFill>
          <a:blip r:embed="rId3"/>
          <a:stretch>
            <a:fillRect/>
          </a:stretch>
        </p:blipFill>
        <p:spPr>
          <a:xfrm rot="16200000">
            <a:off x="2005557" y="4528712"/>
            <a:ext cx="906593" cy="366955"/>
          </a:xfrm>
          <a:prstGeom prst="rect">
            <a:avLst/>
          </a:prstGeom>
        </p:spPr>
      </p:pic>
      <p:pic>
        <p:nvPicPr>
          <p:cNvPr id="40" name="Picture 39"/>
          <p:cNvPicPr>
            <a:picLocks noChangeAspect="1"/>
          </p:cNvPicPr>
          <p:nvPr/>
        </p:nvPicPr>
        <p:blipFill>
          <a:blip r:embed="rId3"/>
          <a:stretch>
            <a:fillRect/>
          </a:stretch>
        </p:blipFill>
        <p:spPr>
          <a:xfrm>
            <a:off x="4795103" y="371348"/>
            <a:ext cx="923928" cy="373972"/>
          </a:xfrm>
          <a:prstGeom prst="rect">
            <a:avLst/>
          </a:prstGeom>
        </p:spPr>
      </p:pic>
      <p:pic>
        <p:nvPicPr>
          <p:cNvPr id="25" name="Picture 24"/>
          <p:cNvPicPr>
            <a:picLocks noChangeAspect="1"/>
          </p:cNvPicPr>
          <p:nvPr/>
        </p:nvPicPr>
        <p:blipFill>
          <a:blip r:embed="rId8"/>
          <a:stretch>
            <a:fillRect/>
          </a:stretch>
        </p:blipFill>
        <p:spPr>
          <a:xfrm rot="259987">
            <a:off x="8605200" y="1395010"/>
            <a:ext cx="809524" cy="723810"/>
          </a:xfrm>
          <a:prstGeom prst="rect">
            <a:avLst/>
          </a:prstGeom>
        </p:spPr>
      </p:pic>
    </p:spTree>
    <p:extLst>
      <p:ext uri="{BB962C8B-B14F-4D97-AF65-F5344CB8AC3E}">
        <p14:creationId xmlns:p14="http://schemas.microsoft.com/office/powerpoint/2010/main" val="18945040"/>
      </p:ext>
    </p:extLst>
  </p:cSld>
  <p:clrMapOvr>
    <a:masterClrMapping/>
  </p:clrMapOvr>
</p:sld>
</file>

<file path=ppt/theme/theme1.xml><?xml version="1.0" encoding="utf-8"?>
<a:theme xmlns:a="http://schemas.openxmlformats.org/drawingml/2006/main" name="UK - Ipsos MORI">
  <a:themeElements>
    <a:clrScheme name="NSS">
      <a:dk1>
        <a:srgbClr val="292926"/>
      </a:dk1>
      <a:lt1>
        <a:srgbClr val="FFFFFF"/>
      </a:lt1>
      <a:dk2>
        <a:srgbClr val="ED1C24"/>
      </a:dk2>
      <a:lt2>
        <a:srgbClr val="292926"/>
      </a:lt2>
      <a:accent1>
        <a:srgbClr val="ED1C24"/>
      </a:accent1>
      <a:accent2>
        <a:srgbClr val="A5AEB6"/>
      </a:accent2>
      <a:accent3>
        <a:srgbClr val="292926"/>
      </a:accent3>
      <a:accent4>
        <a:srgbClr val="53534C"/>
      </a:accent4>
      <a:accent5>
        <a:srgbClr val="ED1C24"/>
      </a:accent5>
      <a:accent6>
        <a:srgbClr val="606059"/>
      </a:accent6>
      <a:hlink>
        <a:srgbClr val="ED1C24"/>
      </a:hlink>
      <a:folHlink>
        <a:srgbClr val="606059"/>
      </a:folHlink>
    </a:clrScheme>
    <a:fontScheme name="Ipsos MORI -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c697bb7-213a-4566-8955-fe3da544cb15" xsi:nil="true"/>
    <lcf76f155ced4ddcb4097134ff3c332f xmlns="7175ba2d-1acd-4f14-ba16-b666f1f149b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D9B3DB57C51E46B456B62FBB4D93BB" ma:contentTypeVersion="17" ma:contentTypeDescription="Create a new document." ma:contentTypeScope="" ma:versionID="743d0bbbf0a1b2b42371b63e28d5ded4">
  <xsd:schema xmlns:xsd="http://www.w3.org/2001/XMLSchema" xmlns:xs="http://www.w3.org/2001/XMLSchema" xmlns:p="http://schemas.microsoft.com/office/2006/metadata/properties" xmlns:ns2="7175ba2d-1acd-4f14-ba16-b666f1f149b9" xmlns:ns3="5c697bb7-213a-4566-8955-fe3da544cb15" targetNamespace="http://schemas.microsoft.com/office/2006/metadata/properties" ma:root="true" ma:fieldsID="04904f1da022950bfd172a2ace08fd45" ns2:_="" ns3:_="">
    <xsd:import namespace="7175ba2d-1acd-4f14-ba16-b666f1f149b9"/>
    <xsd:import namespace="5c697bb7-213a-4566-8955-fe3da544cb1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75ba2d-1acd-4f14-ba16-b666f1f149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306b285-ac2c-4225-b56d-e54690cf9c9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697bb7-213a-4566-8955-fe3da544cb1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d2cd00e-5683-4c49-b3bf-570c4625832d}" ma:internalName="TaxCatchAll" ma:showField="CatchAllData" ma:web="5c697bb7-213a-4566-8955-fe3da544cb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4C93D4-EE7D-4214-9C5B-159805B8DF96}">
  <ds:schemaRefs>
    <ds:schemaRef ds:uri="http://www.w3.org/XML/1998/namespace"/>
    <ds:schemaRef ds:uri="http://purl.org/dc/terms/"/>
    <ds:schemaRef ds:uri="http://purl.org/dc/elements/1.1/"/>
    <ds:schemaRef ds:uri="http://purl.org/dc/dcmitype/"/>
    <ds:schemaRef ds:uri="http://schemas.microsoft.com/office/2006/documentManagement/types"/>
    <ds:schemaRef ds:uri="7175ba2d-1acd-4f14-ba16-b666f1f149b9"/>
    <ds:schemaRef ds:uri="5c697bb7-213a-4566-8955-fe3da544cb15"/>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F8D02869-344E-4F0C-9AED-E38EB43CD863}"/>
</file>

<file path=customXml/itemProps3.xml><?xml version="1.0" encoding="utf-8"?>
<ds:datastoreItem xmlns:ds="http://schemas.openxmlformats.org/officeDocument/2006/customXml" ds:itemID="{867C0CF9-CF51-4210-9BD2-E22C4514E3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10468</TotalTime>
  <Words>405</Words>
  <Application>Microsoft Office PowerPoint</Application>
  <PresentationFormat>A4 Paper (210x297 mm)</PresentationFormat>
  <Paragraphs>57</Paragraphs>
  <Slides>8</Slides>
  <Notes>8</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UK - Ipsos MORI</vt:lpstr>
      <vt:lpstr>Office Theme</vt:lpstr>
      <vt:lpstr>PowerPoint Presentation</vt:lpstr>
      <vt:lpstr> What is the NSS?</vt:lpstr>
      <vt:lpstr>The NSS asks…</vt:lpstr>
      <vt:lpstr>How are the results used?</vt:lpstr>
      <vt:lpstr> Student feedback has… </vt:lpstr>
      <vt:lpstr>HAVE YOUR SAY</vt:lpstr>
      <vt:lpstr>HAVE YOUR SAY</vt:lpstr>
      <vt:lpstr>HAVE YOUR SAY</vt:lpstr>
    </vt:vector>
  </TitlesOfParts>
  <Company>IPSOS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rita.sexton</dc:creator>
  <cp:keywords>PowerPoint;potx;Template;Ipsos MORI</cp:keywords>
  <cp:lastModifiedBy>Jacqueline MacGowan</cp:lastModifiedBy>
  <cp:revision>348</cp:revision>
  <cp:lastPrinted>2013-11-06T15:39:48Z</cp:lastPrinted>
  <dcterms:created xsi:type="dcterms:W3CDTF">2013-05-09T09:48:36Z</dcterms:created>
  <dcterms:modified xsi:type="dcterms:W3CDTF">2025-10-24T13:31:42Z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0x010100CFD9B3DB57C51E46B456B62FBB4D93BB</vt:lpwstr>
  </property>
  <property fmtid="{D5CDD505-2E9C-101B-9397-08002B2CF9AE}" pid="3" name="MediaServiceImageTags">
    <vt:lpwstr/>
  </property>
</Properties>
</file>