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260" r:id="rId5"/>
    <p:sldId id="261"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 uri="{1BD7E111-0CB8-44D6-8891-C1BB2F81B7CC}">
      <p1710:readonlyRecommended xmlns:p1710="http://schemas.microsoft.com/office/powerpoint/2017/10/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106" d="100"/>
          <a:sy n="106" d="100"/>
        </p:scale>
        <p:origin x="792" y="9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EB3C3D-0E05-E517-CAB9-486729E53A80}"/>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5CB76039-A420-0512-6F71-AC3E4D76411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A6239F7F-B4D9-7848-D4EE-716675BAEC23}"/>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E1626D41-896E-0D8D-B39B-0ABACE51AB2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9DA63E4-3ECF-0291-4D3C-474F298FCE16}"/>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2176228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49079-11FB-D117-93D1-BD3BAFF342E8}"/>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44647819-AD52-4DE4-39DD-EAD9394364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98AF8D9-5E88-2DEC-53C3-B2C4B1B3F053}"/>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9819DE29-63D4-00C5-112A-B4C1CBE880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BD45C842-E79D-13B7-428E-6D300BC0D1DD}"/>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29098084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EAC0ED-B6D5-B423-C573-C6DEC1EF261A}"/>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372F7BA-583B-41B4-8194-CA3B52B9D99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87C857E-1468-420F-6F56-61F535929824}"/>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C132E39D-6217-3477-18F7-83744FDCE33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78C90C4-BBEF-EE81-20A8-42AFA900909F}"/>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20922478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1DCEDC-2C96-AEDC-FDAC-27194D289C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64516E4-6B4D-8B96-36F2-A4100B6B00A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8F40A0AF-2918-C7B4-0B68-D656B53079D0}"/>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39EAD6E4-ADFF-2C55-A0FB-1D0469EF3BE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2159C4F-DBD3-775E-212D-EB98AECDAD73}"/>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86164570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F72905-98A5-669E-3265-D0E2CF6CAD4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52A4EF8-4C92-BAF5-0CEB-2F2323DDCEF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93AE648-94C8-1B15-AE07-0F7E507CC774}"/>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3FEA33B4-63F6-09CB-2F99-44E3E465CEC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010A87DB-D2E3-4757-5306-FC4A37065437}"/>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1185835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6AA8AC-C4C9-675B-ED2E-61F6D4D82A7E}"/>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7EE9221-BC66-94AF-D28A-B075BFD3B7E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5F77485-0299-B096-DDD8-01793099826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751D2D3F-99A9-407E-871C-29DF0D25BEF4}"/>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6" name="Footer Placeholder 5">
            <a:extLst>
              <a:ext uri="{FF2B5EF4-FFF2-40B4-BE49-F238E27FC236}">
                <a16:creationId xmlns:a16="http://schemas.microsoft.com/office/drawing/2014/main" id="{3AC865BD-9A43-1F83-6880-6C28620EFBC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DD4D52E7-79B6-2988-F942-B58750DB51FA}"/>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32349103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87C2EA-BAA4-1B0D-E8F8-E5A6F5125F2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92C8ABA0-0154-594E-8116-EE5C2FB082F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6512B84-E59F-A375-3D9C-2B31F5E1839B}"/>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B15316A7-2304-A98C-3D30-1FC0015DBA5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C8B830-C510-AF36-512D-8F7E443204A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B2F3CDAE-A5A6-98CA-EE77-C6043937486B}"/>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8" name="Footer Placeholder 7">
            <a:extLst>
              <a:ext uri="{FF2B5EF4-FFF2-40B4-BE49-F238E27FC236}">
                <a16:creationId xmlns:a16="http://schemas.microsoft.com/office/drawing/2014/main" id="{2DD3C8A6-80C6-6E97-807C-09643FE222DE}"/>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ED29FEC0-2762-A56D-0CA4-C822E7187EC7}"/>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12695912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5D690-029A-649E-A86E-5BF7F5D97D77}"/>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C035B03-DCA4-A4A1-D983-65FDA349ABD1}"/>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4" name="Footer Placeholder 3">
            <a:extLst>
              <a:ext uri="{FF2B5EF4-FFF2-40B4-BE49-F238E27FC236}">
                <a16:creationId xmlns:a16="http://schemas.microsoft.com/office/drawing/2014/main" id="{FDF84EAB-64D3-8E70-4008-B37CC761754F}"/>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2D1A7634-185F-F5AF-EF94-43C814316F45}"/>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4280413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A795F83-3ECA-AB33-A465-C5E6AB16FA76}"/>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3" name="Footer Placeholder 2">
            <a:extLst>
              <a:ext uri="{FF2B5EF4-FFF2-40B4-BE49-F238E27FC236}">
                <a16:creationId xmlns:a16="http://schemas.microsoft.com/office/drawing/2014/main" id="{07E2C1A3-3DAA-4CCB-644C-AC44686A042F}"/>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117CAF6-EE08-EFEB-2007-DCAEA9150DF3}"/>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27090244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910895-7450-7DAC-1F96-4FF2F4C942B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112937AE-1209-62FE-F7E5-75D70AC40BD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EA14433F-B7DC-FEBB-52E3-DA3EFD57683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1A15C65B-69D2-CF2E-FA33-9DE213635220}"/>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6" name="Footer Placeholder 5">
            <a:extLst>
              <a:ext uri="{FF2B5EF4-FFF2-40B4-BE49-F238E27FC236}">
                <a16:creationId xmlns:a16="http://schemas.microsoft.com/office/drawing/2014/main" id="{79501E1E-876D-13CD-B2FA-F14127DDCF9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34FB1D7-53C6-7A6A-08C5-563C5BA0D523}"/>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1199482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D4BF17-800D-5BFA-72C4-7E60DF20F6E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539ED9A3-4268-31A7-541C-121CE533101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6CD92FA3-4811-6130-2B05-C0DADF32B2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DFA3C02-8294-9E60-5618-08E52F29BC9A}"/>
              </a:ext>
            </a:extLst>
          </p:cNvPr>
          <p:cNvSpPr>
            <a:spLocks noGrp="1"/>
          </p:cNvSpPr>
          <p:nvPr>
            <p:ph type="dt" sz="half" idx="10"/>
          </p:nvPr>
        </p:nvSpPr>
        <p:spPr/>
        <p:txBody>
          <a:bodyPr/>
          <a:lstStyle/>
          <a:p>
            <a:fld id="{D9AD137C-D9CA-4135-A933-7AF1C540F287}" type="datetimeFigureOut">
              <a:rPr lang="en-GB" smtClean="0"/>
              <a:t>02/12/2025</a:t>
            </a:fld>
            <a:endParaRPr lang="en-GB"/>
          </a:p>
        </p:txBody>
      </p:sp>
      <p:sp>
        <p:nvSpPr>
          <p:cNvPr id="6" name="Footer Placeholder 5">
            <a:extLst>
              <a:ext uri="{FF2B5EF4-FFF2-40B4-BE49-F238E27FC236}">
                <a16:creationId xmlns:a16="http://schemas.microsoft.com/office/drawing/2014/main" id="{A3E12D28-6D21-37FA-7EAF-B805BC174C98}"/>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4EB3C81-391D-4AC0-2BBA-7D97DCDDCA10}"/>
              </a:ext>
            </a:extLst>
          </p:cNvPr>
          <p:cNvSpPr>
            <a:spLocks noGrp="1"/>
          </p:cNvSpPr>
          <p:nvPr>
            <p:ph type="sldNum" sz="quarter" idx="12"/>
          </p:nvPr>
        </p:nvSpPr>
        <p:spPr/>
        <p:txBody>
          <a:bodyPr/>
          <a:lstStyle/>
          <a:p>
            <a:fld id="{EA0ECD92-8129-49D0-8990-56FDA78CF094}" type="slidenum">
              <a:rPr lang="en-GB" smtClean="0"/>
              <a:t>‹#›</a:t>
            </a:fld>
            <a:endParaRPr lang="en-GB"/>
          </a:p>
        </p:txBody>
      </p:sp>
    </p:spTree>
    <p:extLst>
      <p:ext uri="{BB962C8B-B14F-4D97-AF65-F5344CB8AC3E}">
        <p14:creationId xmlns:p14="http://schemas.microsoft.com/office/powerpoint/2010/main" val="24454288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4491D0A-057E-F666-84A8-7690E869E1E7}"/>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1764C98-2836-17CA-C52D-0D0C9C7B21AC}"/>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A52C6FC-E5FE-CC9A-89A7-C302C3CF0FD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D9AD137C-D9CA-4135-A933-7AF1C540F287}" type="datetimeFigureOut">
              <a:rPr lang="en-GB" smtClean="0"/>
              <a:t>02/12/2025</a:t>
            </a:fld>
            <a:endParaRPr lang="en-GB"/>
          </a:p>
        </p:txBody>
      </p:sp>
      <p:sp>
        <p:nvSpPr>
          <p:cNvPr id="5" name="Footer Placeholder 4">
            <a:extLst>
              <a:ext uri="{FF2B5EF4-FFF2-40B4-BE49-F238E27FC236}">
                <a16:creationId xmlns:a16="http://schemas.microsoft.com/office/drawing/2014/main" id="{BB9A3A3E-38C4-E7F9-4210-0AB39597108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6C4ECC5B-876D-7DB5-6512-C4931BEBA3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EA0ECD92-8129-49D0-8990-56FDA78CF094}" type="slidenum">
              <a:rPr lang="en-GB" smtClean="0"/>
              <a:t>‹#›</a:t>
            </a:fld>
            <a:endParaRPr lang="en-GB"/>
          </a:p>
        </p:txBody>
      </p:sp>
    </p:spTree>
    <p:extLst>
      <p:ext uri="{BB962C8B-B14F-4D97-AF65-F5344CB8AC3E}">
        <p14:creationId xmlns:p14="http://schemas.microsoft.com/office/powerpoint/2010/main" val="37276679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www.gla.ac.uk/undergraduate/degrees/dentistry/" TargetMode="External"/><Relationship Id="rId2" Type="http://schemas.openxmlformats.org/officeDocument/2006/relationships/image" Target="../media/image2.jpeg"/><Relationship Id="rId1" Type="http://schemas.openxmlformats.org/officeDocument/2006/relationships/slideLayout" Target="../slideLayouts/slideLayout4.xml"/><Relationship Id="rId4" Type="http://schemas.openxmlformats.org/officeDocument/2006/relationships/hyperlink" Target="https://www.gla.ac.uk/media/Media_1170595_smxx.docx" TargetMode="Externa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hyperlink" Target="mailto:med-sch-dental-ug@glasgow.ac.uk" TargetMode="External"/><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www.gla.ac.uk/media/Media_1105179_smxx.docx" TargetMode="External"/><Relationship Id="rId2" Type="http://schemas.openxmlformats.org/officeDocument/2006/relationships/image" Target="../media/image2.jpeg"/><Relationship Id="rId1" Type="http://schemas.openxmlformats.org/officeDocument/2006/relationships/slideLayout" Target="../slideLayouts/slideLayout7.xml"/><Relationship Id="rId4" Type="http://schemas.openxmlformats.org/officeDocument/2006/relationships/hyperlink" Target="mailto:med-sch-dental-ug@glasgow.ac.uk"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B3384B-9BB6-5017-0D64-884AD98489DC}"/>
              </a:ext>
            </a:extLst>
          </p:cNvPr>
          <p:cNvSpPr>
            <a:spLocks noGrp="1"/>
          </p:cNvSpPr>
          <p:nvPr>
            <p:ph type="ctrTitle"/>
          </p:nvPr>
        </p:nvSpPr>
        <p:spPr>
          <a:xfrm>
            <a:off x="233083" y="1041400"/>
            <a:ext cx="9144000" cy="2387600"/>
          </a:xfrm>
        </p:spPr>
        <p:txBody>
          <a:bodyPr/>
          <a:lstStyle/>
          <a:p>
            <a:r>
              <a:rPr lang="en-GB" dirty="0"/>
              <a:t>BDS Interviews 2026</a:t>
            </a:r>
          </a:p>
        </p:txBody>
      </p:sp>
    </p:spTree>
    <p:extLst>
      <p:ext uri="{BB962C8B-B14F-4D97-AF65-F5344CB8AC3E}">
        <p14:creationId xmlns:p14="http://schemas.microsoft.com/office/powerpoint/2010/main" val="116567213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E8388A-EC2B-4B34-C5BF-C4D30E51C46D}"/>
              </a:ext>
            </a:extLst>
          </p:cNvPr>
          <p:cNvSpPr>
            <a:spLocks noGrp="1"/>
          </p:cNvSpPr>
          <p:nvPr>
            <p:ph type="title"/>
          </p:nvPr>
        </p:nvSpPr>
        <p:spPr>
          <a:xfrm>
            <a:off x="3861994" y="365125"/>
            <a:ext cx="7491805" cy="1325563"/>
          </a:xfrm>
          <a:solidFill>
            <a:schemeClr val="accent1"/>
          </a:solidFill>
        </p:spPr>
        <p:txBody>
          <a:bodyPr>
            <a:normAutofit/>
          </a:bodyPr>
          <a:lstStyle/>
          <a:p>
            <a:r>
              <a:rPr lang="en-GB" sz="2000" b="1" dirty="0"/>
              <a:t>For 2026 entry, interviews will take the form of online Multiple Mini Interviews (MMIs).</a:t>
            </a:r>
            <a:br>
              <a:rPr lang="en-GB" sz="2000" b="1" dirty="0"/>
            </a:br>
            <a:r>
              <a:rPr lang="en-GB" sz="2000" b="1" dirty="0"/>
              <a:t>Interviews will take place 23, 25 &amp; 27 February 2026.</a:t>
            </a:r>
            <a:endParaRPr lang="en-GB" b="1" dirty="0"/>
          </a:p>
        </p:txBody>
      </p:sp>
      <p:sp>
        <p:nvSpPr>
          <p:cNvPr id="7" name="Content Placeholder 6">
            <a:extLst>
              <a:ext uri="{FF2B5EF4-FFF2-40B4-BE49-F238E27FC236}">
                <a16:creationId xmlns:a16="http://schemas.microsoft.com/office/drawing/2014/main" id="{E3ADCD3B-97E3-4DA5-F7E4-75DE5DCDD7E6}"/>
              </a:ext>
            </a:extLst>
          </p:cNvPr>
          <p:cNvSpPr>
            <a:spLocks noGrp="1"/>
          </p:cNvSpPr>
          <p:nvPr>
            <p:ph sz="half" idx="1"/>
          </p:nvPr>
        </p:nvSpPr>
        <p:spPr>
          <a:xfrm>
            <a:off x="838200" y="2054711"/>
            <a:ext cx="5181600" cy="4122252"/>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55000" lnSpcReduction="20000"/>
          </a:bodyPr>
          <a:lstStyle/>
          <a:p>
            <a:pPr marL="0" indent="0" algn="ctr">
              <a:buNone/>
            </a:pPr>
            <a:r>
              <a:rPr lang="en-GB" sz="3400" b="1" dirty="0"/>
              <a:t>The Interview</a:t>
            </a:r>
          </a:p>
          <a:p>
            <a:r>
              <a:rPr lang="en-GB" sz="2700" dirty="0"/>
              <a:t>All necessary instructions and guidance will be given to applicants prior to their interview. </a:t>
            </a:r>
          </a:p>
          <a:p>
            <a:r>
              <a:rPr lang="en-GB" sz="2700" dirty="0"/>
              <a:t>Interview questions/scenarios will be based on role-play and discussion around pertinent topics around becoming a member of the dental profession.    </a:t>
            </a:r>
          </a:p>
          <a:p>
            <a:r>
              <a:rPr lang="en-GB" sz="2700" dirty="0"/>
              <a:t>The interview process will last approximately 30 minutes in total, and applicants will be assigned to online breakout rooms, and will progress through 5 different questions/scenarios</a:t>
            </a:r>
            <a:r>
              <a:rPr lang="en-GB" sz="2700" i="1" dirty="0"/>
              <a:t>.</a:t>
            </a:r>
            <a:endParaRPr lang="en-GB" sz="2700" dirty="0"/>
          </a:p>
          <a:p>
            <a:r>
              <a:rPr lang="en-GB" sz="2700" dirty="0"/>
              <a:t>Applicants will be interviewed by one member of staff in each question/scenario. </a:t>
            </a:r>
          </a:p>
          <a:p>
            <a:r>
              <a:rPr lang="en-GB" sz="2700" dirty="0"/>
              <a:t>The interviews are conversational, with no writing required at any stage of the process.  Each question/scenario will be 6 minutes in total, which includes 1-minute reading time.   </a:t>
            </a:r>
          </a:p>
          <a:p>
            <a:endParaRPr lang="en-GB" sz="2000" dirty="0"/>
          </a:p>
          <a:p>
            <a:endParaRPr lang="en-GB" dirty="0"/>
          </a:p>
          <a:p>
            <a:endParaRPr lang="en-GB" dirty="0"/>
          </a:p>
        </p:txBody>
      </p:sp>
      <p:sp>
        <p:nvSpPr>
          <p:cNvPr id="8" name="Content Placeholder 7">
            <a:extLst>
              <a:ext uri="{FF2B5EF4-FFF2-40B4-BE49-F238E27FC236}">
                <a16:creationId xmlns:a16="http://schemas.microsoft.com/office/drawing/2014/main" id="{6FF27DA3-239C-4268-7DEE-6FD010BB819F}"/>
              </a:ext>
            </a:extLst>
          </p:cNvPr>
          <p:cNvSpPr>
            <a:spLocks noGrp="1"/>
          </p:cNvSpPr>
          <p:nvPr>
            <p:ph sz="half" idx="2"/>
          </p:nvPr>
        </p:nvSpPr>
        <p:spPr>
          <a:xfrm>
            <a:off x="6172200" y="2054709"/>
            <a:ext cx="5181600" cy="412225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55000" lnSpcReduction="20000"/>
          </a:bodyPr>
          <a:lstStyle/>
          <a:p>
            <a:pPr marL="0" indent="0" algn="ctr">
              <a:buNone/>
            </a:pPr>
            <a:r>
              <a:rPr lang="en-GB" sz="3400" b="1" dirty="0"/>
              <a:t>Interview Preparation</a:t>
            </a:r>
          </a:p>
          <a:p>
            <a:pPr lvl="0"/>
            <a:r>
              <a:rPr lang="en-GB" dirty="0"/>
              <a:t>Refer to the BDS curriculum - </a:t>
            </a:r>
            <a:r>
              <a:rPr lang="en-GB" u="sng" dirty="0">
                <a:hlinkClick r:id="rId3"/>
              </a:rPr>
              <a:t>https://www.gla.ac.uk/undergraduate/degrees/dentistry/</a:t>
            </a:r>
            <a:endParaRPr lang="en-GB" dirty="0"/>
          </a:p>
          <a:p>
            <a:pPr lvl="0"/>
            <a:r>
              <a:rPr lang="en-GB" dirty="0"/>
              <a:t>Refer to our Person Specification - </a:t>
            </a:r>
            <a:r>
              <a:rPr lang="en-GB" u="sng" dirty="0">
                <a:hlinkClick r:id="rId4"/>
              </a:rPr>
              <a:t>https://www.gla.ac.uk/media/Media_1170595_smxx.docx</a:t>
            </a:r>
            <a:endParaRPr lang="en-GB" dirty="0"/>
          </a:p>
          <a:p>
            <a:pPr lvl="0"/>
            <a:r>
              <a:rPr lang="en-GB" dirty="0"/>
              <a:t>Revisit your personal statement (interviewers have no knowledge of you other than your full name).</a:t>
            </a:r>
          </a:p>
          <a:p>
            <a:pPr lvl="0"/>
            <a:r>
              <a:rPr lang="en-GB" dirty="0"/>
              <a:t>Think of examples of your achievements and skills.</a:t>
            </a:r>
          </a:p>
          <a:p>
            <a:pPr lvl="0"/>
            <a:r>
              <a:rPr lang="en-GB" dirty="0"/>
              <a:t>Consider your personal characteristics and how these align with the attributes expected of a dentist.</a:t>
            </a:r>
          </a:p>
          <a:p>
            <a:pPr lvl="0"/>
            <a:r>
              <a:rPr lang="en-GB" dirty="0"/>
              <a:t>Reflect on previous interactions or experiences so that you can draw on them in the various scenarios.</a:t>
            </a:r>
          </a:p>
          <a:p>
            <a:pPr lvl="0"/>
            <a:r>
              <a:rPr lang="en-GB" dirty="0"/>
              <a:t>Be aware of current issues/challenges within the NHS/Dentistry.</a:t>
            </a:r>
          </a:p>
          <a:p>
            <a:pPr marL="0" indent="0" algn="ctr">
              <a:buNone/>
            </a:pPr>
            <a:endParaRPr lang="en-GB" sz="500" dirty="0"/>
          </a:p>
        </p:txBody>
      </p:sp>
    </p:spTree>
    <p:extLst>
      <p:ext uri="{BB962C8B-B14F-4D97-AF65-F5344CB8AC3E}">
        <p14:creationId xmlns:p14="http://schemas.microsoft.com/office/powerpoint/2010/main" val="417024376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03DB86E6-BCE1-2FBF-7CDF-5286A125B5D0}"/>
            </a:ext>
          </a:extLst>
        </p:cNvPr>
        <p:cNvGrpSpPr/>
        <p:nvPr/>
      </p:nvGrpSpPr>
      <p:grpSpPr>
        <a:xfrm>
          <a:off x="0" y="0"/>
          <a:ext cx="0" cy="0"/>
          <a:chOff x="0" y="0"/>
          <a:chExt cx="0" cy="0"/>
        </a:xfrm>
      </p:grpSpPr>
      <p:sp>
        <p:nvSpPr>
          <p:cNvPr id="8" name="Content Placeholder 7">
            <a:extLst>
              <a:ext uri="{FF2B5EF4-FFF2-40B4-BE49-F238E27FC236}">
                <a16:creationId xmlns:a16="http://schemas.microsoft.com/office/drawing/2014/main" id="{EEB780AD-8538-1F8C-EC33-0CCF4A50D4C4}"/>
              </a:ext>
            </a:extLst>
          </p:cNvPr>
          <p:cNvSpPr>
            <a:spLocks noGrp="1"/>
          </p:cNvSpPr>
          <p:nvPr>
            <p:ph sz="half" idx="2"/>
          </p:nvPr>
        </p:nvSpPr>
        <p:spPr>
          <a:xfrm>
            <a:off x="744718" y="2054709"/>
            <a:ext cx="10609082" cy="4122253"/>
          </a:xfr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a:normAutofit fontScale="70000" lnSpcReduction="20000"/>
          </a:bodyPr>
          <a:lstStyle/>
          <a:p>
            <a:pPr marL="0" indent="0" algn="ctr">
              <a:buNone/>
            </a:pPr>
            <a:r>
              <a:rPr lang="en-GB" sz="3400" b="1" dirty="0"/>
              <a:t>Interview Confidentiality</a:t>
            </a:r>
          </a:p>
          <a:p>
            <a:r>
              <a:rPr lang="en-GB" dirty="0"/>
              <a:t>Your online interview will be subject to similar expectation regarding confidentiality as a face-to-face interview.  You should not:</a:t>
            </a:r>
          </a:p>
          <a:p>
            <a:pPr lvl="0"/>
            <a:r>
              <a:rPr lang="en-GB" dirty="0"/>
              <a:t>discuss questions you were asked or scenarios in your interview with others, either online or in person, following your interview and that includes your school.</a:t>
            </a:r>
          </a:p>
          <a:p>
            <a:pPr lvl="0"/>
            <a:r>
              <a:rPr lang="en-GB" dirty="0"/>
              <a:t>use any smartphone, electronic device, AI, or written resource during your interview.   </a:t>
            </a:r>
          </a:p>
          <a:p>
            <a:pPr lvl="0"/>
            <a:r>
              <a:rPr lang="en-GB" dirty="0"/>
              <a:t>record your interview in any way.</a:t>
            </a:r>
          </a:p>
          <a:p>
            <a:r>
              <a:rPr lang="en-GB" dirty="0"/>
              <a:t>The University does not record interviews, and we do not give permission for any part of your interview to be electronically recorded.  We will hold no record of your interview performance other than interviewers’ score sheets.</a:t>
            </a:r>
          </a:p>
          <a:p>
            <a:r>
              <a:rPr lang="en-GB" dirty="0"/>
              <a:t>Remember that integrity is an important aspect of good dental practice.  We would view any failure to respond to the guidance in this section as an issue of fitness to practise which could jeopardise any offer you are made.</a:t>
            </a:r>
          </a:p>
          <a:p>
            <a:pPr marL="0" indent="0" algn="ctr">
              <a:buNone/>
            </a:pPr>
            <a:endParaRPr lang="en-GB" sz="500" dirty="0"/>
          </a:p>
        </p:txBody>
      </p:sp>
    </p:spTree>
    <p:extLst>
      <p:ext uri="{BB962C8B-B14F-4D97-AF65-F5344CB8AC3E}">
        <p14:creationId xmlns:p14="http://schemas.microsoft.com/office/powerpoint/2010/main" val="450795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DF083875-4181-DE1E-74D9-6D1086FCBDCE}"/>
            </a:ext>
          </a:extLst>
        </p:cNvPr>
        <p:cNvGrpSpPr/>
        <p:nvPr/>
      </p:nvGrpSpPr>
      <p:grpSpPr>
        <a:xfrm>
          <a:off x="0" y="0"/>
          <a:ext cx="0" cy="0"/>
          <a:chOff x="0" y="0"/>
          <a:chExt cx="0" cy="0"/>
        </a:xfrm>
      </p:grpSpPr>
      <p:sp>
        <p:nvSpPr>
          <p:cNvPr id="9" name="Title 8">
            <a:extLst>
              <a:ext uri="{FF2B5EF4-FFF2-40B4-BE49-F238E27FC236}">
                <a16:creationId xmlns:a16="http://schemas.microsoft.com/office/drawing/2014/main" id="{9D9C9DAD-D1FC-970B-6397-844475BC1D64}"/>
              </a:ext>
            </a:extLst>
          </p:cNvPr>
          <p:cNvSpPr>
            <a:spLocks noGrp="1"/>
          </p:cNvSpPr>
          <p:nvPr>
            <p:ph type="title" idx="4294967295"/>
          </p:nvPr>
        </p:nvSpPr>
        <p:spPr>
          <a:xfrm>
            <a:off x="289412" y="2602715"/>
            <a:ext cx="3206824" cy="3486113"/>
          </a:xfrm>
          <a:solidFill>
            <a:schemeClr val="accent1"/>
          </a:solidFill>
        </p:spPr>
        <p:txBody>
          <a:bodyPr>
            <a:normAutofit/>
          </a:bodyPr>
          <a:lstStyle/>
          <a:p>
            <a:pPr algn="ctr"/>
            <a:r>
              <a:rPr lang="en-GB" dirty="0"/>
              <a:t>Important Interview Information</a:t>
            </a:r>
          </a:p>
        </p:txBody>
      </p:sp>
      <p:sp>
        <p:nvSpPr>
          <p:cNvPr id="15" name="TextBox 14">
            <a:extLst>
              <a:ext uri="{FF2B5EF4-FFF2-40B4-BE49-F238E27FC236}">
                <a16:creationId xmlns:a16="http://schemas.microsoft.com/office/drawing/2014/main" id="{EFD22E7C-38B0-B00F-84D7-6462348EAC7F}"/>
              </a:ext>
            </a:extLst>
          </p:cNvPr>
          <p:cNvSpPr txBox="1"/>
          <p:nvPr/>
        </p:nvSpPr>
        <p:spPr>
          <a:xfrm>
            <a:off x="3930977" y="268941"/>
            <a:ext cx="7762585" cy="589866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An interview is not guaranteed.</a:t>
            </a: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If an applicant is invited to interview, they will be notified by email only. Applicants will be informed if they have been successful in being offered an interview mid-December. Invites will be sent to the email address provided on your UCAS application. Please remember to check your spam or junk folder just in case</a:t>
            </a:r>
            <a:r>
              <a:rPr lang="en-GB" sz="1400" kern="100">
                <a:effectLst/>
                <a:latin typeface="Aptos" panose="020B0004020202020204" pitchFamily="34" charset="0"/>
                <a:ea typeface="DengXian" panose="02010600030101010101" pitchFamily="2" charset="-122"/>
                <a:cs typeface="Arial" panose="020B0604020202020204" pitchFamily="34" charset="0"/>
              </a:rPr>
              <a:t>. </a:t>
            </a:r>
            <a:endParaRPr lang="en-GB" sz="1400" kern="100" dirty="0">
              <a:effectLst/>
              <a:latin typeface="Aptos" panose="020B0004020202020204" pitchFamily="34" charset="0"/>
              <a:ea typeface="DengXian" panose="02010600030101010101" pitchFamily="2" charset="-122"/>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An applicant must advise the BDS Admissions Team directly if they will not be attending a scheduled interview. Applicants who do not attend their interview will not be considered further. Please contact </a:t>
            </a:r>
            <a:r>
              <a:rPr lang="en-GB" sz="14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3"/>
              </a:rPr>
              <a:t>med-sch-dental-ug@glasgow.ac.uk</a:t>
            </a:r>
            <a:endParaRPr lang="en-GB" sz="1400" kern="100" dirty="0">
              <a:effectLst/>
              <a:latin typeface="Aptos" panose="020B0004020202020204" pitchFamily="34" charset="0"/>
              <a:ea typeface="DengXian" panose="02010600030101010101" pitchFamily="2" charset="-122"/>
              <a:cs typeface="Arial" panose="020B0604020202020204" pitchFamily="34" charset="0"/>
            </a:endParaRP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Applicants to the BDS programme are encouraged to disclose any current or previous health conditions and/or disabilities, so that advice and support can be offered where necessary. Applicants who declare any health issues are considered on the same criteria and principles as all other applicants. Regarding arrangements for interview, should you have a visual or hearing impairment, mental health difficulty, physical, mobility or other disability that we need to know about prior to your interview, please email </a:t>
            </a:r>
            <a:r>
              <a:rPr lang="en-GB" sz="1400" u="sng" kern="100" dirty="0">
                <a:solidFill>
                  <a:srgbClr val="467886"/>
                </a:solidFill>
                <a:effectLst/>
                <a:latin typeface="Aptos" panose="020B0004020202020204" pitchFamily="34" charset="0"/>
                <a:ea typeface="DengXian" panose="02010600030101010101" pitchFamily="2" charset="-122"/>
                <a:cs typeface="Arial" panose="020B0604020202020204" pitchFamily="34" charset="0"/>
                <a:hlinkClick r:id="rId3"/>
              </a:rPr>
              <a:t>med-sch-dental-ug@glasgow.ac.uk</a:t>
            </a:r>
            <a:r>
              <a:rPr lang="en-GB" sz="1400" kern="100" dirty="0">
                <a:effectLst/>
                <a:latin typeface="Aptos" panose="020B0004020202020204" pitchFamily="34" charset="0"/>
                <a:ea typeface="DengXian" panose="02010600030101010101" pitchFamily="2" charset="-122"/>
                <a:cs typeface="Arial" panose="020B0604020202020204" pitchFamily="34" charset="0"/>
              </a:rPr>
              <a:t> as soon as possible so that any necessary modifications/support can be arranged.</a:t>
            </a: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The Dental School aims to process interview decisions on UCAS Track by the 31st of March at the latest. </a:t>
            </a: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Detailed interview feedback will not be provided. </a:t>
            </a:r>
          </a:p>
          <a:p>
            <a:pPr marL="342900" lvl="0" indent="-342900">
              <a:lnSpc>
                <a:spcPct val="115000"/>
              </a:lnSpc>
              <a:spcAft>
                <a:spcPts val="800"/>
              </a:spcAft>
              <a:buSzPts val="1000"/>
              <a:buFont typeface="Symbol" panose="05050102010706020507" pitchFamily="18" charset="2"/>
              <a:buChar char=""/>
              <a:tabLst>
                <a:tab pos="457200" algn="l"/>
              </a:tabLst>
            </a:pPr>
            <a:r>
              <a:rPr lang="en-GB" sz="1400" kern="100" dirty="0">
                <a:effectLst/>
                <a:latin typeface="Aptos" panose="020B0004020202020204" pitchFamily="34" charset="0"/>
                <a:ea typeface="DengXian" panose="02010600030101010101" pitchFamily="2" charset="-122"/>
                <a:cs typeface="Arial" panose="020B0604020202020204" pitchFamily="34" charset="0"/>
              </a:rPr>
              <a:t>Please note that your application will be considered and administered based on the information given on the UCAS application form and you must notify us immediately of any changes. </a:t>
            </a:r>
          </a:p>
        </p:txBody>
      </p:sp>
    </p:spTree>
    <p:extLst>
      <p:ext uri="{BB962C8B-B14F-4D97-AF65-F5344CB8AC3E}">
        <p14:creationId xmlns:p14="http://schemas.microsoft.com/office/powerpoint/2010/main" val="21340277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a:extLst>
            <a:ext uri="{FF2B5EF4-FFF2-40B4-BE49-F238E27FC236}">
              <a16:creationId xmlns:a16="http://schemas.microsoft.com/office/drawing/2014/main" id="{F40D1E87-5696-493A-152C-E6B05583348A}"/>
            </a:ext>
          </a:extLst>
        </p:cNvPr>
        <p:cNvGrpSpPr/>
        <p:nvPr/>
      </p:nvGrpSpPr>
      <p:grpSpPr>
        <a:xfrm>
          <a:off x="0" y="0"/>
          <a:ext cx="0" cy="0"/>
          <a:chOff x="0" y="0"/>
          <a:chExt cx="0" cy="0"/>
        </a:xfrm>
      </p:grpSpPr>
      <p:sp>
        <p:nvSpPr>
          <p:cNvPr id="2" name="TextBox 1">
            <a:extLst>
              <a:ext uri="{FF2B5EF4-FFF2-40B4-BE49-F238E27FC236}">
                <a16:creationId xmlns:a16="http://schemas.microsoft.com/office/drawing/2014/main" id="{7D791CB3-55EB-C156-23A1-3192EF17FCC7}"/>
              </a:ext>
            </a:extLst>
          </p:cNvPr>
          <p:cNvSpPr txBox="1"/>
          <p:nvPr/>
        </p:nvSpPr>
        <p:spPr>
          <a:xfrm>
            <a:off x="2829261" y="3033656"/>
            <a:ext cx="8509299" cy="1754326"/>
          </a:xfrm>
          <a:prstGeom prst="rect">
            <a:avLst/>
          </a:prstGeom>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p:spPr>
        <p:txBody>
          <a:bodyPr wrap="square" rtlCol="0">
            <a:spAutoFit/>
          </a:bodyPr>
          <a:lstStyle/>
          <a:p>
            <a:r>
              <a:rPr lang="en-GB" dirty="0"/>
              <a:t>Full Admissions Process document can be found in the link below:</a:t>
            </a:r>
          </a:p>
          <a:p>
            <a:r>
              <a:rPr lang="en-GB" u="sng" dirty="0">
                <a:hlinkClick r:id="rId3"/>
              </a:rPr>
              <a:t>https://www.gla.ac.uk/media/Media_1105179_smxx.docx</a:t>
            </a:r>
            <a:endParaRPr lang="en-GB" u="sng" dirty="0"/>
          </a:p>
          <a:p>
            <a:endParaRPr lang="en-GB" u="sng" dirty="0"/>
          </a:p>
          <a:p>
            <a:r>
              <a:rPr lang="en-GB" dirty="0"/>
              <a:t>If you have any further queries, please contact the Admissions team – </a:t>
            </a:r>
            <a:r>
              <a:rPr lang="en-GB" dirty="0">
                <a:hlinkClick r:id="rId4"/>
              </a:rPr>
              <a:t>med-sch-dental-ug@glasgow.ac.uk</a:t>
            </a:r>
            <a:endParaRPr lang="en-GB" dirty="0"/>
          </a:p>
          <a:p>
            <a:endParaRPr lang="en-GB" dirty="0"/>
          </a:p>
        </p:txBody>
      </p:sp>
    </p:spTree>
    <p:extLst>
      <p:ext uri="{BB962C8B-B14F-4D97-AF65-F5344CB8AC3E}">
        <p14:creationId xmlns:p14="http://schemas.microsoft.com/office/powerpoint/2010/main" val="1895315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50</TotalTime>
  <Words>755</Words>
  <Application>Microsoft Office PowerPoint</Application>
  <PresentationFormat>Widescreen</PresentationFormat>
  <Paragraphs>36</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Aptos</vt:lpstr>
      <vt:lpstr>Aptos Display</vt:lpstr>
      <vt:lpstr>Arial</vt:lpstr>
      <vt:lpstr>Symbol</vt:lpstr>
      <vt:lpstr>Office Theme</vt:lpstr>
      <vt:lpstr>BDS Interviews 2026</vt:lpstr>
      <vt:lpstr>For 2026 entry, interviews will take the form of online Multiple Mini Interviews (MMIs). Interviews will take place 23, 25 &amp; 27 February 2026.</vt:lpstr>
      <vt:lpstr>PowerPoint Presentation</vt:lpstr>
      <vt:lpstr>Important Interview Information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Susan Johnston</dc:creator>
  <cp:lastModifiedBy>Susan Johnston</cp:lastModifiedBy>
  <cp:revision>7</cp:revision>
  <dcterms:created xsi:type="dcterms:W3CDTF">2025-11-11T15:24:10Z</dcterms:created>
  <dcterms:modified xsi:type="dcterms:W3CDTF">2025-12-02T14:53:47Z</dcterms:modified>
</cp:coreProperties>
</file>