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13"/>
  </p:notesMasterIdLst>
  <p:handoutMasterIdLst>
    <p:handoutMasterId r:id="rId14"/>
  </p:handoutMasterIdLst>
  <p:sldIdLst>
    <p:sldId id="344" r:id="rId2"/>
    <p:sldId id="345" r:id="rId3"/>
    <p:sldId id="346" r:id="rId4"/>
    <p:sldId id="347" r:id="rId5"/>
    <p:sldId id="348" r:id="rId6"/>
    <p:sldId id="349" r:id="rId7"/>
    <p:sldId id="350" r:id="rId8"/>
    <p:sldId id="351" r:id="rId9"/>
    <p:sldId id="352" r:id="rId10"/>
    <p:sldId id="355" r:id="rId11"/>
    <p:sldId id="35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05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553" autoAdjust="0"/>
  </p:normalViewPr>
  <p:slideViewPr>
    <p:cSldViewPr snapToObjects="1">
      <p:cViewPr varScale="1">
        <p:scale>
          <a:sx n="58" d="100"/>
          <a:sy n="58" d="100"/>
        </p:scale>
        <p:origin x="-864" y="-104"/>
      </p:cViewPr>
      <p:guideLst>
        <p:guide orient="horz" pos="2160"/>
        <p:guide pos="2880"/>
      </p:guideLst>
    </p:cSldViewPr>
  </p:slideViewPr>
  <p:outlineViewPr>
    <p:cViewPr>
      <p:scale>
        <a:sx n="33" d="100"/>
        <a:sy n="33" d="100"/>
      </p:scale>
      <p:origin x="48" y="78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5369B-2EB9-4ED1-AC5E-62F7A11AA6F5}" type="datetimeFigureOut">
              <a:rPr lang="en-GB" smtClean="0"/>
              <a:pPr/>
              <a:t>5/10/12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61D715-1F47-4532-9D9E-7156ABDEE7EB}" type="slidenum">
              <a:rPr lang="en-GB" smtClean="0"/>
              <a:pPr/>
              <a:t>‹#›</a:t>
            </a:fld>
            <a:endParaRPr lang="en-GB" dirty="0"/>
          </a:p>
        </p:txBody>
      </p:sp>
    </p:spTree>
    <p:extLst>
      <p:ext uri="{BB962C8B-B14F-4D97-AF65-F5344CB8AC3E}">
        <p14:creationId xmlns:p14="http://schemas.microsoft.com/office/powerpoint/2010/main" val="417590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63C73-31B7-43AB-9D67-3EF316D71D15}" type="datetimeFigureOut">
              <a:rPr lang="en-GB" smtClean="0"/>
              <a:pPr/>
              <a:t>5/10/12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EE04B-A63C-4EDC-B02B-C7F747AE1383}" type="slidenum">
              <a:rPr lang="en-GB" smtClean="0"/>
              <a:pPr/>
              <a:t>‹#›</a:t>
            </a:fld>
            <a:endParaRPr lang="en-GB" dirty="0"/>
          </a:p>
        </p:txBody>
      </p:sp>
    </p:spTree>
    <p:extLst>
      <p:ext uri="{BB962C8B-B14F-4D97-AF65-F5344CB8AC3E}">
        <p14:creationId xmlns:p14="http://schemas.microsoft.com/office/powerpoint/2010/main" val="160736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uk/imgres?imgurl=http://content9.flixster.com/photo/99/12/37/9912371_gal.jpg&amp;imgrefurl=http://www.flixster.com/photos/bette-david-now-voyager-9912371&amp;usg=__lAFp4olIhLqxATRjZ97riL-Oeh4=&amp;h=462&amp;w=462&amp;sz=26&amp;hl=en&amp;start=12&amp;zoom=1&amp;tbnid=kB-BQTm_AaEoQM:&amp;tbnh=151&amp;tbnw=139&amp;ei=Pnv-TaGTF4e3hQfile2aCw&amp;prev=/search%3Fq%3Dnow%2Bvoyager%2Bbette%2Bdavis%26um%3D1%26hl%3Den%26biw%3D1071%26bih%3D633%26tbm%3Disch&amp;um=1&amp;itbs=1&amp;iact=hc&amp;vpx=807&amp;vpy=303&amp;dur=178&amp;hovh=225&amp;hovw=225&amp;tx=167&amp;ty=197&amp;page=2&amp;ndsp=13&amp;ved=1t:429,r:12,s:12&amp;biw=1071&amp;bih=633</a:t>
            </a:r>
          </a:p>
          <a:p>
            <a:r>
              <a:rPr lang="en-US" dirty="0" smtClean="0"/>
              <a:t>http://www.google.co.uk/imgres?imgurl=http://www.fadedyouthblog.com/wp-content/uploads/2011/03/kate-moss-smoking-louis-vuitton6.jpg&amp;imgrefurl=http://www.fadedyouthblog.com/221133/kate-moss-smoking-on-the-runway/kate-moss-smoking-louis-vuitton6&amp;usg=__X98Qg9YnpsELqqSyS0DJPCFoTTU=&amp;h=600&amp;w=400&amp;sz=124&amp;hl=en&amp;start=0&amp;zoom=1&amp;tbnid=dJz_E2tkgaVgTM:&amp;tbnh=183&amp;tbnw=133&amp;ei=kXv-TcbGFYOxhQfdvrCcCw&amp;prev=/search%3Fq%3Dkate%2Bmoss%2Bsmoking%26um%3D1%26hl%3Den%26biw%3D1071%26bih%3D633%26tbm%3Disch&amp;um=1&amp;itbs=1&amp;iact=hc&amp;vpx=433&amp;vpy=69&amp;dur=139&amp;hovh=275&amp;hovw=183&amp;tx=107&amp;ty=169&amp;page=1&amp;ndsp=15&amp;ved=1t:429,r:2,s:0&amp;biw=1071&amp;bih=633</a:t>
            </a:r>
          </a:p>
          <a:p>
            <a:endParaRPr lang="en-US" dirty="0"/>
          </a:p>
        </p:txBody>
      </p:sp>
      <p:sp>
        <p:nvSpPr>
          <p:cNvPr id="4" name="Slide Number Placeholder 3"/>
          <p:cNvSpPr>
            <a:spLocks noGrp="1"/>
          </p:cNvSpPr>
          <p:nvPr>
            <p:ph type="sldNum" sz="quarter" idx="10"/>
          </p:nvPr>
        </p:nvSpPr>
        <p:spPr/>
        <p:txBody>
          <a:bodyPr/>
          <a:lstStyle/>
          <a:p>
            <a:fld id="{37CEE04B-A63C-4EDC-B02B-C7F747AE1383}" type="slidenum">
              <a:rPr lang="en-GB" smtClean="0"/>
              <a:pPr/>
              <a:t>1</a:t>
            </a:fld>
            <a:endParaRPr lang="en-GB" dirty="0"/>
          </a:p>
        </p:txBody>
      </p:sp>
    </p:spTree>
    <p:extLst>
      <p:ext uri="{BB962C8B-B14F-4D97-AF65-F5344CB8AC3E}">
        <p14:creationId xmlns:p14="http://schemas.microsoft.com/office/powerpoint/2010/main" val="368002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EE04B-A63C-4EDC-B02B-C7F747AE1383}" type="slidenum">
              <a:rPr lang="en-GB" smtClean="0"/>
              <a:pPr/>
              <a:t>2</a:t>
            </a:fld>
            <a:endParaRPr lang="en-GB" dirty="0"/>
          </a:p>
        </p:txBody>
      </p:sp>
    </p:spTree>
    <p:extLst>
      <p:ext uri="{BB962C8B-B14F-4D97-AF65-F5344CB8AC3E}">
        <p14:creationId xmlns:p14="http://schemas.microsoft.com/office/powerpoint/2010/main" val="264256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EE04B-A63C-4EDC-B02B-C7F747AE1383}" type="slidenum">
              <a:rPr lang="en-GB" smtClean="0"/>
              <a:pPr/>
              <a:t>5</a:t>
            </a:fld>
            <a:endParaRPr lang="en-GB" dirty="0"/>
          </a:p>
        </p:txBody>
      </p:sp>
    </p:spTree>
    <p:extLst>
      <p:ext uri="{BB962C8B-B14F-4D97-AF65-F5344CB8AC3E}">
        <p14:creationId xmlns:p14="http://schemas.microsoft.com/office/powerpoint/2010/main" val="95797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http://ann-lauren.blogspot.com/2009/12/20th-cent-marlene-dietrich.html</a:t>
            </a:r>
          </a:p>
          <a:p>
            <a:endParaRPr lang="en-US" dirty="0" smtClean="0"/>
          </a:p>
          <a:p>
            <a:r>
              <a:rPr lang="en-US" dirty="0" smtClean="0"/>
              <a:t>http://www.guardian.co.uk/lifeandstyle/poll/2011/jan/20/relationships-my-love-life-your-hands</a:t>
            </a:r>
          </a:p>
          <a:p>
            <a:endParaRPr lang="en-US" dirty="0" smtClean="0"/>
          </a:p>
          <a:p>
            <a:r>
              <a:rPr lang="en-US" dirty="0" smtClean="0"/>
              <a:t>http://www.dvdbeaver.com/film/dvdcompare/wonderfullife.htm</a:t>
            </a:r>
          </a:p>
          <a:p>
            <a:endParaRPr lang="en-US" dirty="0"/>
          </a:p>
        </p:txBody>
      </p:sp>
      <p:sp>
        <p:nvSpPr>
          <p:cNvPr id="4" name="Slide Number Placeholder 3"/>
          <p:cNvSpPr>
            <a:spLocks noGrp="1"/>
          </p:cNvSpPr>
          <p:nvPr>
            <p:ph type="sldNum" sz="quarter" idx="10"/>
          </p:nvPr>
        </p:nvSpPr>
        <p:spPr/>
        <p:txBody>
          <a:bodyPr/>
          <a:lstStyle/>
          <a:p>
            <a:fld id="{37CEE04B-A63C-4EDC-B02B-C7F747AE1383}" type="slidenum">
              <a:rPr lang="en-GB" smtClean="0"/>
              <a:pPr/>
              <a:t>8</a:t>
            </a:fld>
            <a:endParaRPr lang="en-GB" dirty="0"/>
          </a:p>
        </p:txBody>
      </p:sp>
    </p:spTree>
    <p:extLst>
      <p:ext uri="{BB962C8B-B14F-4D97-AF65-F5344CB8AC3E}">
        <p14:creationId xmlns:p14="http://schemas.microsoft.com/office/powerpoint/2010/main" val="53570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EE04B-A63C-4EDC-B02B-C7F747AE1383}" type="slidenum">
              <a:rPr lang="en-GB" smtClean="0"/>
              <a:pPr/>
              <a:t>9</a:t>
            </a:fld>
            <a:endParaRPr lang="en-GB" dirty="0"/>
          </a:p>
        </p:txBody>
      </p:sp>
    </p:spTree>
    <p:extLst>
      <p:ext uri="{BB962C8B-B14F-4D97-AF65-F5344CB8AC3E}">
        <p14:creationId xmlns:p14="http://schemas.microsoft.com/office/powerpoint/2010/main" val="394242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658938" y="1600200"/>
            <a:ext cx="6837362" cy="3200400"/>
            <a:chOff x="1045" y="1008"/>
            <a:chExt cx="4307" cy="2016"/>
          </a:xfrm>
        </p:grpSpPr>
        <p:sp>
          <p:nvSpPr>
            <p:cNvPr id="111619"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dirty="0">
                <a:latin typeface="Times New Roman" pitchFamily="18" charset="0"/>
              </a:endParaRPr>
            </a:p>
          </p:txBody>
        </p:sp>
        <p:sp>
          <p:nvSpPr>
            <p:cNvPr id="111620"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dirty="0">
                <a:latin typeface="Times New Roman" pitchFamily="18" charset="0"/>
              </a:endParaRPr>
            </a:p>
          </p:txBody>
        </p:sp>
        <p:sp>
          <p:nvSpPr>
            <p:cNvPr id="111621"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dirty="0">
                <a:latin typeface="Times New Roman" pitchFamily="18" charset="0"/>
              </a:endParaRPr>
            </a:p>
          </p:txBody>
        </p:sp>
        <p:sp>
          <p:nvSpPr>
            <p:cNvPr id="111622"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dirty="0">
                <a:latin typeface="Times New Roman" pitchFamily="18" charset="0"/>
              </a:endParaRPr>
            </a:p>
          </p:txBody>
        </p:sp>
        <p:sp>
          <p:nvSpPr>
            <p:cNvPr id="111623"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dirty="0">
                <a:latin typeface="Times New Roman" pitchFamily="18" charset="0"/>
              </a:endParaRPr>
            </a:p>
          </p:txBody>
        </p:sp>
        <p:sp>
          <p:nvSpPr>
            <p:cNvPr id="111624"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dirty="0">
                <a:latin typeface="Times New Roman" pitchFamily="18" charset="0"/>
              </a:endParaRPr>
            </a:p>
          </p:txBody>
        </p:sp>
      </p:grpSp>
      <p:sp>
        <p:nvSpPr>
          <p:cNvPr id="111625" name="Rectangle 9"/>
          <p:cNvSpPr>
            <a:spLocks noGrp="1" noChangeArrowheads="1"/>
          </p:cNvSpPr>
          <p:nvPr>
            <p:ph type="dt" sz="half" idx="2"/>
          </p:nvPr>
        </p:nvSpPr>
        <p:spPr/>
        <p:txBody>
          <a:bodyPr/>
          <a:lstStyle>
            <a:lvl1pPr>
              <a:defRPr/>
            </a:lvl1pPr>
          </a:lstStyle>
          <a:p>
            <a:fld id="{6E017C1E-3A8C-7744-A103-10BAA0B7820C}" type="datetimeFigureOut">
              <a:rPr lang="en-US" smtClean="0"/>
              <a:pPr/>
              <a:t>5/10/12</a:t>
            </a:fld>
            <a:endParaRPr lang="en-US" dirty="0"/>
          </a:p>
        </p:txBody>
      </p:sp>
      <p:sp>
        <p:nvSpPr>
          <p:cNvPr id="111626" name="Rectangle 10"/>
          <p:cNvSpPr>
            <a:spLocks noGrp="1" noChangeArrowheads="1"/>
          </p:cNvSpPr>
          <p:nvPr>
            <p:ph type="ftr" sz="quarter" idx="3"/>
          </p:nvPr>
        </p:nvSpPr>
        <p:spPr/>
        <p:txBody>
          <a:bodyPr/>
          <a:lstStyle>
            <a:lvl1pPr>
              <a:defRPr/>
            </a:lvl1pPr>
          </a:lstStyle>
          <a:p>
            <a:endParaRPr lang="en-US" dirty="0"/>
          </a:p>
        </p:txBody>
      </p:sp>
      <p:sp>
        <p:nvSpPr>
          <p:cNvPr id="111627" name="Rectangle 11"/>
          <p:cNvSpPr>
            <a:spLocks noGrp="1" noChangeArrowheads="1"/>
          </p:cNvSpPr>
          <p:nvPr>
            <p:ph type="sldNum" sz="quarter" idx="4"/>
          </p:nvPr>
        </p:nvSpPr>
        <p:spPr/>
        <p:txBody>
          <a:bodyPr/>
          <a:lstStyle>
            <a:lvl1pPr>
              <a:defRPr/>
            </a:lvl1pPr>
          </a:lstStyle>
          <a:p>
            <a:fld id="{640EC16A-538E-1442-BE44-F2DDA753A4EF}" type="slidenum">
              <a:rPr lang="en-US" smtClean="0"/>
              <a:pPr/>
              <a:t>‹#›</a:t>
            </a:fld>
            <a:endParaRPr lang="en-US" dirty="0"/>
          </a:p>
        </p:txBody>
      </p:sp>
      <p:sp>
        <p:nvSpPr>
          <p:cNvPr id="1116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smtClean="0"/>
              <a:t>Click to edit Master title style</a:t>
            </a:r>
            <a:endParaRPr lang="en-GB"/>
          </a:p>
        </p:txBody>
      </p:sp>
      <p:sp>
        <p:nvSpPr>
          <p:cNvPr id="1116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smtClean="0"/>
              <a:t>Click to edit Master subtitle style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30725"/>
          </a:xfrm>
        </p:spPr>
        <p:txBody>
          <a:bodyPr/>
          <a:lstStyle/>
          <a:p>
            <a:r>
              <a:rPr lang="en-US" dirty="0" smtClean="0"/>
              <a:t>Click icon to add chart</a:t>
            </a:r>
            <a:endParaRPr lang="en-GB"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D7C3A134-F1C3-464B-BF47-54DC2DE08F52}" type="datetimeFigureOut">
              <a:rPr lang="en-US" smtClean="0"/>
              <a:pPr/>
              <a:t>5/10/12</a:t>
            </a:fld>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9648F39E-9C37-485F-AC97-16BB4BDF9F49}" type="slidenum">
              <a:rPr kumimoji="0" lang="en-US" smtClean="0"/>
              <a:pPr/>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017C1E-3A8C-7744-A103-10BAA0B7820C}" type="datetimeFigureOut">
              <a:rPr lang="en-US" smtClean="0"/>
              <a:pPr/>
              <a:t>5/10/12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0EC16A-538E-1442-BE44-F2DDA753A4E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071563" y="304800"/>
            <a:ext cx="7615237" cy="1106488"/>
            <a:chOff x="675" y="192"/>
            <a:chExt cx="4797" cy="697"/>
          </a:xfrm>
        </p:grpSpPr>
        <p:sp>
          <p:nvSpPr>
            <p:cNvPr id="110595"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dirty="0">
                <a:latin typeface="Times New Roman" pitchFamily="18" charset="0"/>
              </a:endParaRPr>
            </a:p>
          </p:txBody>
        </p:sp>
        <p:sp>
          <p:nvSpPr>
            <p:cNvPr id="110596"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dirty="0">
                <a:latin typeface="Times New Roman" pitchFamily="18" charset="0"/>
              </a:endParaRPr>
            </a:p>
          </p:txBody>
        </p:sp>
        <p:sp>
          <p:nvSpPr>
            <p:cNvPr id="110597"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dirty="0">
                <a:latin typeface="Times New Roman" pitchFamily="18" charset="0"/>
              </a:endParaRPr>
            </a:p>
          </p:txBody>
        </p:sp>
        <p:sp>
          <p:nvSpPr>
            <p:cNvPr id="1105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dirty="0">
                <a:latin typeface="Times New Roman" pitchFamily="18" charset="0"/>
              </a:endParaRPr>
            </a:p>
          </p:txBody>
        </p:sp>
        <p:sp>
          <p:nvSpPr>
            <p:cNvPr id="1105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dirty="0">
                <a:latin typeface="Times New Roman" pitchFamily="18" charset="0"/>
              </a:endParaRPr>
            </a:p>
          </p:txBody>
        </p:sp>
      </p:grpSp>
      <p:sp>
        <p:nvSpPr>
          <p:cNvPr id="110600"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106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D7C3A134-F1C3-464B-BF47-54DC2DE08F52}" type="datetimeFigureOut">
              <a:rPr lang="en-US" smtClean="0"/>
              <a:pPr/>
              <a:t>5/10/12</a:t>
            </a:fld>
            <a:endParaRPr lang="en-US" dirty="0"/>
          </a:p>
        </p:txBody>
      </p:sp>
      <p:sp>
        <p:nvSpPr>
          <p:cNvPr id="1106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dirty="0"/>
          </a:p>
        </p:txBody>
      </p:sp>
      <p:sp>
        <p:nvSpPr>
          <p:cNvPr id="1106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9648F39E-9C37-485F-AC97-16BB4BDF9F49}" type="slidenum">
              <a:rPr kumimoji="0" lang="en-US" smtClean="0"/>
              <a:pPr/>
              <a:t>‹#›</a:t>
            </a:fld>
            <a:endParaRPr kumimoji="0" lang="en-US" dirty="0"/>
          </a:p>
        </p:txBody>
      </p:sp>
      <p:sp>
        <p:nvSpPr>
          <p:cNvPr id="110604"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pic>
        <p:nvPicPr>
          <p:cNvPr id="14" name="Picture 13" descr="New logo small"/>
          <p:cNvPicPr/>
          <p:nvPr/>
        </p:nvPicPr>
        <p:blipFill>
          <a:blip r:embed="rId14" cstate="print"/>
          <a:srcRect/>
          <a:stretch>
            <a:fillRect/>
          </a:stretch>
        </p:blipFill>
        <p:spPr bwMode="auto">
          <a:xfrm>
            <a:off x="6934200" y="5791200"/>
            <a:ext cx="1752600" cy="800100"/>
          </a:xfrm>
          <a:prstGeom prst="rect">
            <a:avLst/>
          </a:prstGeom>
          <a:noFill/>
          <a:ln w="9525">
            <a:noFill/>
            <a:miter lim="800000"/>
            <a:headEnd/>
            <a:tailEnd/>
          </a:ln>
        </p:spPr>
      </p:pic>
      <p:sp>
        <p:nvSpPr>
          <p:cNvPr id="15" name="Text Box 4"/>
          <p:cNvSpPr txBox="1">
            <a:spLocks noChangeArrowheads="1"/>
          </p:cNvSpPr>
          <p:nvPr/>
        </p:nvSpPr>
        <p:spPr bwMode="auto">
          <a:xfrm>
            <a:off x="2362200" y="5867400"/>
            <a:ext cx="4419600" cy="5715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itchFamily="-65" charset="0"/>
                <a:ea typeface="Times New Roman" pitchFamily="-65" charset="0"/>
              </a:rPr>
              <a:t>Centre for Medical Humanities</a:t>
            </a:r>
            <a:endParaRPr kumimoji="0" lang="en-US" sz="2400" b="0" i="0" u="none" strike="noStrike" cap="none" normalizeH="0" baseline="0" dirty="0">
              <a:ln>
                <a:noFill/>
              </a:ln>
              <a:solidFill>
                <a:schemeClr val="tx1"/>
              </a:solidFill>
              <a:effectLst/>
              <a:latin typeface="Times New Roman" pitchFamily="-65" charset="0"/>
              <a:ea typeface="Times New Roman" pitchFamily="-6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65" charset="0"/>
              <a:ea typeface="Times New Roman" pitchFamily="-6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65" charset="0"/>
              <a:ea typeface="Times New Roman" pitchFamily="-6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65" charset="0"/>
              <a:ea typeface="Times New Roman" pitchFamily="-65" charset="0"/>
            </a:endParaRPr>
          </a:p>
        </p:txBody>
      </p:sp>
      <p:cxnSp>
        <p:nvCxnSpPr>
          <p:cNvPr id="16" name="Straight Connector 15"/>
          <p:cNvCxnSpPr/>
          <p:nvPr/>
        </p:nvCxnSpPr>
        <p:spPr>
          <a:xfrm flipV="1">
            <a:off x="457200" y="5486401"/>
            <a:ext cx="8229600" cy="1"/>
          </a:xfrm>
          <a:prstGeom prst="line">
            <a:avLst/>
          </a:prstGeom>
          <a:ln w="57150"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descr="New logo small"/>
          <p:cNvPicPr/>
          <p:nvPr userDrawn="1"/>
        </p:nvPicPr>
        <p:blipFill>
          <a:blip r:embed="rId14" cstate="print"/>
          <a:srcRect/>
          <a:stretch>
            <a:fillRect/>
          </a:stretch>
        </p:blipFill>
        <p:spPr bwMode="auto">
          <a:xfrm>
            <a:off x="6934200" y="5791200"/>
            <a:ext cx="1752600" cy="800100"/>
          </a:xfrm>
          <a:prstGeom prst="rect">
            <a:avLst/>
          </a:prstGeom>
          <a:noFill/>
          <a:ln w="9525">
            <a:noFill/>
            <a:miter lim="800000"/>
            <a:headEnd/>
            <a:tailEnd/>
          </a:ln>
        </p:spPr>
      </p:pic>
      <p:sp>
        <p:nvSpPr>
          <p:cNvPr id="19" name="Text Box 4"/>
          <p:cNvSpPr txBox="1">
            <a:spLocks noChangeArrowheads="1"/>
          </p:cNvSpPr>
          <p:nvPr userDrawn="1"/>
        </p:nvSpPr>
        <p:spPr bwMode="auto">
          <a:xfrm>
            <a:off x="2362200" y="5867400"/>
            <a:ext cx="4419600" cy="5715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itchFamily="-65" charset="0"/>
                <a:ea typeface="Times New Roman" pitchFamily="-65" charset="0"/>
              </a:rPr>
              <a:t>Centre for Medical Humanities</a:t>
            </a:r>
            <a:endParaRPr kumimoji="0" lang="en-US" sz="2400" b="0" i="0" u="none" strike="noStrike" cap="none" normalizeH="0" baseline="0" dirty="0">
              <a:ln>
                <a:noFill/>
              </a:ln>
              <a:solidFill>
                <a:schemeClr val="tx1"/>
              </a:solidFill>
              <a:effectLst/>
              <a:latin typeface="Times New Roman" pitchFamily="-65" charset="0"/>
              <a:ea typeface="Times New Roman" pitchFamily="-6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65" charset="0"/>
              <a:ea typeface="Times New Roman" pitchFamily="-6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65" charset="0"/>
              <a:ea typeface="Times New Roman" pitchFamily="-6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65" charset="0"/>
              <a:ea typeface="Times New Roman" pitchFamily="-65" charset="0"/>
            </a:endParaRPr>
          </a:p>
        </p:txBody>
      </p:sp>
      <p:cxnSp>
        <p:nvCxnSpPr>
          <p:cNvPr id="20" name="Straight Connector 19"/>
          <p:cNvCxnSpPr/>
          <p:nvPr userDrawn="1"/>
        </p:nvCxnSpPr>
        <p:spPr>
          <a:xfrm flipV="1">
            <a:off x="457200" y="5486401"/>
            <a:ext cx="8229600" cy="1"/>
          </a:xfrm>
          <a:prstGeom prst="line">
            <a:avLst/>
          </a:prstGeom>
          <a:ln w="57150"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descr="CMH Logo.png"/>
          <p:cNvPicPr>
            <a:picLocks noChangeAspect="1"/>
          </p:cNvPicPr>
          <p:nvPr userDrawn="1"/>
        </p:nvPicPr>
        <p:blipFill>
          <a:blip r:embed="rId15"/>
          <a:stretch>
            <a:fillRect/>
          </a:stretch>
        </p:blipFill>
        <p:spPr>
          <a:xfrm>
            <a:off x="476151" y="5545608"/>
            <a:ext cx="1698724" cy="1159992"/>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Arial" charset="0"/>
          <a:cs typeface="Arial" charset="0"/>
        </a:defRPr>
      </a:lvl2pPr>
      <a:lvl3pPr algn="l" rtl="0" eaLnBrk="1" fontAlgn="base" hangingPunct="1">
        <a:spcBef>
          <a:spcPct val="0"/>
        </a:spcBef>
        <a:spcAft>
          <a:spcPct val="0"/>
        </a:spcAft>
        <a:defRPr sz="3800">
          <a:solidFill>
            <a:schemeClr val="tx2"/>
          </a:solidFill>
          <a:latin typeface="Arial" charset="0"/>
          <a:cs typeface="Arial" charset="0"/>
        </a:defRPr>
      </a:lvl3pPr>
      <a:lvl4pPr algn="l" rtl="0" eaLnBrk="1" fontAlgn="base" hangingPunct="1">
        <a:spcBef>
          <a:spcPct val="0"/>
        </a:spcBef>
        <a:spcAft>
          <a:spcPct val="0"/>
        </a:spcAft>
        <a:defRPr sz="3800">
          <a:solidFill>
            <a:schemeClr val="tx2"/>
          </a:solidFill>
          <a:latin typeface="Arial" charset="0"/>
          <a:cs typeface="Arial" charset="0"/>
        </a:defRPr>
      </a:lvl4pPr>
      <a:lvl5pPr algn="l" rtl="0" eaLnBrk="1" fontAlgn="base" hangingPunct="1">
        <a:spcBef>
          <a:spcPct val="0"/>
        </a:spcBef>
        <a:spcAft>
          <a:spcPct val="0"/>
        </a:spcAft>
        <a:defRPr sz="3800">
          <a:solidFill>
            <a:schemeClr val="tx2"/>
          </a:solidFill>
          <a:latin typeface="Arial" charset="0"/>
          <a:cs typeface="Arial" charset="0"/>
        </a:defRPr>
      </a:lvl5pPr>
      <a:lvl6pPr marL="457200" algn="l" rtl="0" eaLnBrk="1" fontAlgn="base" hangingPunct="1">
        <a:spcBef>
          <a:spcPct val="0"/>
        </a:spcBef>
        <a:spcAft>
          <a:spcPct val="0"/>
        </a:spcAft>
        <a:defRPr sz="3800">
          <a:solidFill>
            <a:schemeClr val="tx2"/>
          </a:solidFill>
          <a:latin typeface="Arial" charset="0"/>
          <a:cs typeface="Arial" charset="0"/>
        </a:defRPr>
      </a:lvl6pPr>
      <a:lvl7pPr marL="914400" algn="l" rtl="0" eaLnBrk="1" fontAlgn="base" hangingPunct="1">
        <a:spcBef>
          <a:spcPct val="0"/>
        </a:spcBef>
        <a:spcAft>
          <a:spcPct val="0"/>
        </a:spcAft>
        <a:defRPr sz="3800">
          <a:solidFill>
            <a:schemeClr val="tx2"/>
          </a:solidFill>
          <a:latin typeface="Arial" charset="0"/>
          <a:cs typeface="Arial" charset="0"/>
        </a:defRPr>
      </a:lvl7pPr>
      <a:lvl8pPr marL="1371600" algn="l" rtl="0" eaLnBrk="1" fontAlgn="base" hangingPunct="1">
        <a:spcBef>
          <a:spcPct val="0"/>
        </a:spcBef>
        <a:spcAft>
          <a:spcPct val="0"/>
        </a:spcAft>
        <a:defRPr sz="3800">
          <a:solidFill>
            <a:schemeClr val="tx2"/>
          </a:solidFill>
          <a:latin typeface="Arial" charset="0"/>
          <a:cs typeface="Arial" charset="0"/>
        </a:defRPr>
      </a:lvl8pPr>
      <a:lvl9pPr marL="1828800" algn="l" rtl="0" eaLnBrk="1" fontAlgn="base" hangingPunct="1">
        <a:spcBef>
          <a:spcPct val="0"/>
        </a:spcBef>
        <a:spcAft>
          <a:spcPct val="0"/>
        </a:spcAft>
        <a:defRPr sz="38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1" fontAlgn="base" hangingPunct="1">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‘Risking enchantment’</a:t>
            </a:r>
            <a:endParaRPr lang="en-US" dirty="0"/>
          </a:p>
        </p:txBody>
      </p:sp>
      <p:sp>
        <p:nvSpPr>
          <p:cNvPr id="5" name="Subtitle 4"/>
          <p:cNvSpPr>
            <a:spLocks noGrp="1"/>
          </p:cNvSpPr>
          <p:nvPr>
            <p:ph type="subTitle" idx="1"/>
          </p:nvPr>
        </p:nvSpPr>
        <p:spPr>
          <a:xfrm>
            <a:off x="2627784" y="3505200"/>
            <a:ext cx="6400800" cy="1752600"/>
          </a:xfrm>
        </p:spPr>
        <p:txBody>
          <a:bodyPr/>
          <a:lstStyle/>
          <a:p>
            <a:r>
              <a:rPr lang="en-US" sz="2400" dirty="0" smtClean="0"/>
              <a:t>How are we to view the smoking person?</a:t>
            </a:r>
          </a:p>
          <a:p>
            <a:r>
              <a:rPr lang="en-US" baseline="-25000" dirty="0" smtClean="0"/>
              <a:t>Jane Macnaughton</a:t>
            </a:r>
          </a:p>
          <a:p>
            <a:r>
              <a:rPr lang="en-US" sz="2800" baseline="-25000" dirty="0" smtClean="0"/>
              <a:t>(Susana Carro-Ripalda, Andrew Russell</a:t>
            </a:r>
          </a:p>
          <a:p>
            <a:r>
              <a:rPr lang="en-US" sz="2800" baseline="-25000" dirty="0" smtClean="0"/>
              <a:t>Paper forthcoming in </a:t>
            </a:r>
            <a:r>
              <a:rPr lang="en-US" sz="2800" i="1" baseline="-25000" dirty="0" smtClean="0"/>
              <a:t>Critical Public Health</a:t>
            </a:r>
            <a:r>
              <a:rPr lang="en-US" baseline="-25000" dirty="0" smtClean="0"/>
              <a:t>)</a:t>
            </a:r>
          </a:p>
          <a:p>
            <a:r>
              <a:rPr lang="en-US" baseline="-25000" dirty="0" smtClean="0"/>
              <a:t>,</a:t>
            </a:r>
            <a:endParaRPr lang="en-US" baseline="-25000" dirty="0"/>
          </a:p>
          <a:p>
            <a:endParaRPr lang="en-US" baseline="-25000" dirty="0"/>
          </a:p>
          <a:p>
            <a:r>
              <a:rPr lang="en-US" dirty="0" smtClean="0"/>
              <a:t> </a:t>
            </a:r>
            <a:r>
              <a:rPr lang="en-US" baseline="-25000" dirty="0" smtClean="0"/>
              <a:t> </a:t>
            </a:r>
            <a:endParaRPr lang="en-US" baseline="-25000" dirty="0"/>
          </a:p>
        </p:txBody>
      </p:sp>
      <p:pic>
        <p:nvPicPr>
          <p:cNvPr id="6" name="Picture 5"/>
          <p:cNvPicPr>
            <a:picLocks noChangeAspect="1"/>
          </p:cNvPicPr>
          <p:nvPr/>
        </p:nvPicPr>
        <p:blipFill>
          <a:blip r:embed="rId3"/>
          <a:stretch>
            <a:fillRect/>
          </a:stretch>
        </p:blipFill>
        <p:spPr>
          <a:xfrm>
            <a:off x="251520" y="188640"/>
            <a:ext cx="2469282" cy="2469282"/>
          </a:xfrm>
          <a:prstGeom prst="rect">
            <a:avLst/>
          </a:prstGeom>
        </p:spPr>
      </p:pic>
      <p:pic>
        <p:nvPicPr>
          <p:cNvPr id="7" name="Picture 6"/>
          <p:cNvPicPr>
            <a:picLocks noChangeAspect="1"/>
          </p:cNvPicPr>
          <p:nvPr/>
        </p:nvPicPr>
        <p:blipFill>
          <a:blip r:embed="rId4"/>
          <a:stretch>
            <a:fillRect/>
          </a:stretch>
        </p:blipFill>
        <p:spPr>
          <a:xfrm>
            <a:off x="193028" y="3002629"/>
            <a:ext cx="2526027" cy="3789040"/>
          </a:xfrm>
          <a:prstGeom prst="rect">
            <a:avLst/>
          </a:prstGeom>
        </p:spPr>
      </p:pic>
      <p:pic>
        <p:nvPicPr>
          <p:cNvPr id="8" name="Picture 7" descr="New logo small"/>
          <p:cNvPicPr/>
          <p:nvPr/>
        </p:nvPicPr>
        <p:blipFill>
          <a:blip r:embed="rId5" cstate="print"/>
          <a:srcRect/>
          <a:stretch>
            <a:fillRect/>
          </a:stretch>
        </p:blipFill>
        <p:spPr bwMode="auto">
          <a:xfrm>
            <a:off x="4067944" y="5657850"/>
            <a:ext cx="1838325" cy="800100"/>
          </a:xfrm>
          <a:prstGeom prst="rect">
            <a:avLst/>
          </a:prstGeom>
          <a:noFill/>
          <a:ln w="9525">
            <a:noFill/>
            <a:miter lim="800000"/>
            <a:headEnd/>
            <a:tailEnd/>
          </a:ln>
        </p:spPr>
      </p:pic>
      <p:pic>
        <p:nvPicPr>
          <p:cNvPr id="2" name="Picture 1" descr="CMH Logo_JPE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8541" y="5657850"/>
            <a:ext cx="1499659" cy="1124744"/>
          </a:xfrm>
          <a:prstGeom prst="rect">
            <a:avLst/>
          </a:prstGeom>
        </p:spPr>
      </p:pic>
    </p:spTree>
    <p:extLst>
      <p:ext uri="{BB962C8B-B14F-4D97-AF65-F5344CB8AC3E}">
        <p14:creationId xmlns:p14="http://schemas.microsoft.com/office/powerpoint/2010/main" val="28292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254000"/>
            <a:ext cx="3962400" cy="6350000"/>
          </a:xfrm>
          <a:prstGeom prst="rect">
            <a:avLst/>
          </a:prstGeom>
        </p:spPr>
      </p:pic>
    </p:spTree>
    <p:extLst>
      <p:ext uri="{BB962C8B-B14F-4D97-AF65-F5344CB8AC3E}">
        <p14:creationId xmlns:p14="http://schemas.microsoft.com/office/powerpoint/2010/main" val="317166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987824" y="836712"/>
            <a:ext cx="6030416" cy="4278094"/>
          </a:xfrm>
          <a:prstGeom prst="rect">
            <a:avLst/>
          </a:prstGeom>
        </p:spPr>
        <p:txBody>
          <a:bodyPr wrap="square">
            <a:spAutoFit/>
          </a:bodyPr>
          <a:lstStyle/>
          <a:p>
            <a:r>
              <a:rPr lang="en-GB" sz="1600" dirty="0">
                <a:solidFill>
                  <a:srgbClr val="FFFFFF"/>
                </a:solidFill>
              </a:rPr>
              <a:t>Some years ago I brought myself to the decision not to smoke any more.  The struggle was hard, and in truth, I did not care so much for the </a:t>
            </a:r>
            <a:r>
              <a:rPr lang="en-GB" sz="1600" i="1" dirty="0">
                <a:solidFill>
                  <a:srgbClr val="FFFFFF"/>
                </a:solidFill>
              </a:rPr>
              <a:t>taste</a:t>
            </a:r>
            <a:r>
              <a:rPr lang="en-GB" sz="1600" dirty="0">
                <a:solidFill>
                  <a:srgbClr val="FFFFFF"/>
                </a:solidFill>
              </a:rPr>
              <a:t> of the tobacco which I was going to lose, as for the </a:t>
            </a:r>
            <a:r>
              <a:rPr lang="en-GB" sz="1600" i="1" dirty="0">
                <a:solidFill>
                  <a:srgbClr val="FFFFFF"/>
                </a:solidFill>
              </a:rPr>
              <a:t>meaning </a:t>
            </a:r>
            <a:r>
              <a:rPr lang="en-GB" sz="1600" dirty="0">
                <a:solidFill>
                  <a:srgbClr val="FFFFFF"/>
                </a:solidFill>
              </a:rPr>
              <a:t>of the act of smoking.  A complete crystallization had been formed.  I used to smoke at the movies, in the morning while working, in the evening after dinner, and it seemed to me that in giving up smoking I was going to strip the film of its interest, the evening meal of its </a:t>
            </a:r>
            <a:r>
              <a:rPr lang="en-GB" sz="1600" dirty="0" smtClean="0">
                <a:solidFill>
                  <a:srgbClr val="FFFFFF"/>
                </a:solidFill>
              </a:rPr>
              <a:t>savour, </a:t>
            </a:r>
            <a:r>
              <a:rPr lang="en-GB" sz="1600" dirty="0">
                <a:solidFill>
                  <a:srgbClr val="FFFFFF"/>
                </a:solidFill>
              </a:rPr>
              <a:t>the morning work of its fresh animation.  Whatever unexpected happening was going to meet my eye, it seemed to me that it was fundamentally impoverished from the moment that I could not welcome it while smoking.  To-be-capable-of-being-met-by-me-smoking: such was the concrete quality which had been spread over everything.  It seemed to me that I was going to snatch it away from everything and that in the midst of this universal impoverishment, life was not so worth living. </a:t>
            </a:r>
            <a:endParaRPr lang="en-GB" sz="1600" dirty="0" smtClean="0">
              <a:solidFill>
                <a:srgbClr val="FFFFFF"/>
              </a:solidFill>
            </a:endParaRPr>
          </a:p>
          <a:p>
            <a:pPr algn="r"/>
            <a:r>
              <a:rPr lang="en-GB" sz="1400" dirty="0" smtClean="0">
                <a:solidFill>
                  <a:srgbClr val="FFFFFF"/>
                </a:solidFill>
              </a:rPr>
              <a:t>J. P. Sartre, </a:t>
            </a:r>
            <a:r>
              <a:rPr lang="en-GB" sz="1400" i="1" dirty="0" smtClean="0">
                <a:solidFill>
                  <a:srgbClr val="FFFFFF"/>
                </a:solidFill>
              </a:rPr>
              <a:t>Being and Nothingness</a:t>
            </a:r>
            <a:r>
              <a:rPr lang="en-GB" sz="1400" dirty="0" smtClean="0">
                <a:solidFill>
                  <a:srgbClr val="FFFFFF"/>
                </a:solidFill>
              </a:rPr>
              <a:t>, 1958</a:t>
            </a:r>
            <a:endParaRPr lang="en-US" sz="1400" dirty="0">
              <a:solidFill>
                <a:srgbClr val="FFFFFF"/>
              </a:solidFill>
            </a:endParaRPr>
          </a:p>
        </p:txBody>
      </p:sp>
      <p:pic>
        <p:nvPicPr>
          <p:cNvPr id="6" name="Picture 5" descr="Sar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068"/>
            <a:ext cx="2692400" cy="3365500"/>
          </a:xfrm>
          <a:prstGeom prst="rect">
            <a:avLst/>
          </a:prstGeom>
        </p:spPr>
      </p:pic>
    </p:spTree>
    <p:extLst>
      <p:ext uri="{BB962C8B-B14F-4D97-AF65-F5344CB8AC3E}">
        <p14:creationId xmlns:p14="http://schemas.microsoft.com/office/powerpoint/2010/main" val="27530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851318" y="560053"/>
            <a:ext cx="3960440" cy="2031325"/>
          </a:xfrm>
          <a:prstGeom prst="rect">
            <a:avLst/>
          </a:prstGeom>
        </p:spPr>
        <p:txBody>
          <a:bodyPr wrap="square">
            <a:spAutoFit/>
          </a:bodyPr>
          <a:lstStyle/>
          <a:p>
            <a:r>
              <a:rPr lang="en-GB" dirty="0">
                <a:solidFill>
                  <a:schemeClr val="bg1"/>
                </a:solidFill>
              </a:rPr>
              <a:t>..a custom loathsome to the eye, hateful to the nose, harmful to the brain, dangerous to the lungs, and in the black stinking fume thereof nearest resembling the horrible stygian smoke of the pit that is bottomless. </a:t>
            </a:r>
            <a:endParaRPr lang="en-US" dirty="0">
              <a:solidFill>
                <a:schemeClr val="bg1"/>
              </a:solidFill>
            </a:endParaRPr>
          </a:p>
        </p:txBody>
      </p:sp>
      <p:pic>
        <p:nvPicPr>
          <p:cNvPr id="6" name="Picture 5" descr="James V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100463"/>
            <a:ext cx="2160240" cy="3105345"/>
          </a:xfrm>
          <a:prstGeom prst="rect">
            <a:avLst/>
          </a:prstGeom>
        </p:spPr>
      </p:pic>
      <p:pic>
        <p:nvPicPr>
          <p:cNvPr id="7" name="Picture 6" descr="Counterblas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48680"/>
            <a:ext cx="2884658" cy="4104456"/>
          </a:xfrm>
          <a:prstGeom prst="rect">
            <a:avLst/>
          </a:prstGeom>
        </p:spPr>
      </p:pic>
      <p:sp>
        <p:nvSpPr>
          <p:cNvPr id="8" name="TextBox 7"/>
          <p:cNvSpPr txBox="1"/>
          <p:nvPr/>
        </p:nvSpPr>
        <p:spPr>
          <a:xfrm>
            <a:off x="5940152" y="5517232"/>
            <a:ext cx="2172663" cy="338554"/>
          </a:xfrm>
          <a:prstGeom prst="rect">
            <a:avLst/>
          </a:prstGeom>
          <a:noFill/>
        </p:spPr>
        <p:txBody>
          <a:bodyPr wrap="none" rtlCol="0">
            <a:spAutoFit/>
          </a:bodyPr>
          <a:lstStyle/>
          <a:p>
            <a:r>
              <a:rPr lang="en-US" sz="1600" i="1" dirty="0" smtClean="0">
                <a:solidFill>
                  <a:srgbClr val="FFFFFF"/>
                </a:solidFill>
              </a:rPr>
              <a:t>James VI and I, 1604</a:t>
            </a:r>
            <a:endParaRPr lang="en-US" sz="1600" i="1" dirty="0">
              <a:solidFill>
                <a:srgbClr val="FFFFFF"/>
              </a:solidFill>
            </a:endParaRPr>
          </a:p>
        </p:txBody>
      </p:sp>
      <p:pic>
        <p:nvPicPr>
          <p:cNvPr id="2" name="Picture 1" descr="smok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48680"/>
            <a:ext cx="1587500" cy="5760640"/>
          </a:xfrm>
          <a:prstGeom prst="rect">
            <a:avLst/>
          </a:prstGeom>
        </p:spPr>
      </p:pic>
    </p:spTree>
    <p:extLst>
      <p:ext uri="{BB962C8B-B14F-4D97-AF65-F5344CB8AC3E}">
        <p14:creationId xmlns:p14="http://schemas.microsoft.com/office/powerpoint/2010/main" val="312322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123728" y="1196752"/>
            <a:ext cx="6336704" cy="3477875"/>
          </a:xfrm>
          <a:prstGeom prst="rect">
            <a:avLst/>
          </a:prstGeom>
        </p:spPr>
        <p:txBody>
          <a:bodyPr wrap="square">
            <a:spAutoFit/>
          </a:bodyPr>
          <a:lstStyle/>
          <a:p>
            <a:r>
              <a:rPr lang="en-GB" sz="2000" dirty="0">
                <a:solidFill>
                  <a:schemeClr val="accent1"/>
                </a:solidFill>
              </a:rPr>
              <a:t>GP: If it’s an ulcer in your stomach, if it’s gastritis then smoking isn’t helping it (both laugh) but that’s something we go on about all the time.</a:t>
            </a:r>
          </a:p>
          <a:p>
            <a:r>
              <a:rPr lang="en-GB" sz="2000" dirty="0">
                <a:solidFill>
                  <a:srgbClr val="FFFFFF"/>
                </a:solidFill>
              </a:rPr>
              <a:t>Pt: (laughing a lot) I just asked that chap in there why have a questionnaire about smoking?</a:t>
            </a:r>
          </a:p>
          <a:p>
            <a:r>
              <a:rPr lang="en-GB" sz="2000" dirty="0">
                <a:solidFill>
                  <a:schemeClr val="accent1"/>
                </a:solidFill>
              </a:rPr>
              <a:t>GP: I had to get it in somewhere</a:t>
            </a:r>
            <a:r>
              <a:rPr lang="en-GB" sz="2000" dirty="0">
                <a:solidFill>
                  <a:srgbClr val="4E4A98"/>
                </a:solidFill>
              </a:rPr>
              <a:t>.</a:t>
            </a:r>
          </a:p>
          <a:p>
            <a:r>
              <a:rPr lang="en-GB" sz="2000" dirty="0">
                <a:solidFill>
                  <a:srgbClr val="FFFFFF"/>
                </a:solidFill>
              </a:rPr>
              <a:t>Pt: I think you’re directing that at me weren’t yer?</a:t>
            </a:r>
          </a:p>
          <a:p>
            <a:r>
              <a:rPr lang="en-GB" sz="2000" dirty="0"/>
              <a:t>….</a:t>
            </a:r>
          </a:p>
          <a:p>
            <a:r>
              <a:rPr lang="en-GB" sz="2000" dirty="0">
                <a:solidFill>
                  <a:schemeClr val="accent1"/>
                </a:solidFill>
              </a:rPr>
              <a:t>GP: Oh I don’t know.   It’s a bit of both…</a:t>
            </a:r>
          </a:p>
          <a:p>
            <a:r>
              <a:rPr lang="en-GB" sz="2000" dirty="0">
                <a:solidFill>
                  <a:srgbClr val="FFFFFF"/>
                </a:solidFill>
              </a:rPr>
              <a:t>Pt: I’ll give up smoking when you get me better.</a:t>
            </a:r>
          </a:p>
          <a:p>
            <a:r>
              <a:rPr lang="en-GB" sz="2000" dirty="0">
                <a:solidFill>
                  <a:schemeClr val="accent1"/>
                </a:solidFill>
              </a:rPr>
              <a:t>GP:… I’m saying that it’s the smoking that’s doing it…</a:t>
            </a:r>
          </a:p>
        </p:txBody>
      </p:sp>
      <p:sp>
        <p:nvSpPr>
          <p:cNvPr id="4" name="TextBox 3"/>
          <p:cNvSpPr txBox="1"/>
          <p:nvPr/>
        </p:nvSpPr>
        <p:spPr>
          <a:xfrm>
            <a:off x="5724128" y="5444014"/>
            <a:ext cx="2674503" cy="338554"/>
          </a:xfrm>
          <a:prstGeom prst="rect">
            <a:avLst/>
          </a:prstGeom>
          <a:noFill/>
        </p:spPr>
        <p:txBody>
          <a:bodyPr wrap="none" rtlCol="0">
            <a:spAutoFit/>
          </a:bodyPr>
          <a:lstStyle/>
          <a:p>
            <a:r>
              <a:rPr lang="en-US" sz="1600" i="1" dirty="0" smtClean="0">
                <a:solidFill>
                  <a:srgbClr val="FFFFFF"/>
                </a:solidFill>
              </a:rPr>
              <a:t>Pilnick and Coleman, 2003</a:t>
            </a:r>
            <a:endParaRPr lang="en-US" sz="1600" i="1" dirty="0">
              <a:solidFill>
                <a:srgbClr val="FFFFFF"/>
              </a:solidFill>
            </a:endParaRPr>
          </a:p>
        </p:txBody>
      </p:sp>
      <p:pic>
        <p:nvPicPr>
          <p:cNvPr id="2" name="Picture 1" descr="smok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8680"/>
            <a:ext cx="1587500" cy="5080000"/>
          </a:xfrm>
          <a:prstGeom prst="rect">
            <a:avLst/>
          </a:prstGeom>
        </p:spPr>
      </p:pic>
    </p:spTree>
    <p:extLst>
      <p:ext uri="{BB962C8B-B14F-4D97-AF65-F5344CB8AC3E}">
        <p14:creationId xmlns:p14="http://schemas.microsoft.com/office/powerpoint/2010/main" val="50185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87500" y="555932"/>
            <a:ext cx="7632848" cy="4770537"/>
          </a:xfrm>
          <a:prstGeom prst="rect">
            <a:avLst/>
          </a:prstGeom>
        </p:spPr>
        <p:txBody>
          <a:bodyPr wrap="square">
            <a:spAutoFit/>
          </a:bodyPr>
          <a:lstStyle/>
          <a:p>
            <a:r>
              <a:rPr lang="en-GB" sz="1600" dirty="0">
                <a:solidFill>
                  <a:schemeClr val="accent1"/>
                </a:solidFill>
              </a:rPr>
              <a:t>GP: But it’s a serious time for the smoking for both of you, isn’t it?</a:t>
            </a:r>
          </a:p>
          <a:p>
            <a:r>
              <a:rPr lang="en-GB" sz="1600" dirty="0">
                <a:solidFill>
                  <a:srgbClr val="FFFFFF"/>
                </a:solidFill>
              </a:rPr>
              <a:t>Pt: We all want this magic cure, you know that makes you give up smoking.  You know when you’ve got this little voice in your head saying “you enjoy those” and they are your sanity it’s very hard to give up smoking….</a:t>
            </a:r>
          </a:p>
          <a:p>
            <a:r>
              <a:rPr lang="en-GB" sz="1600" dirty="0">
                <a:solidFill>
                  <a:srgbClr val="FFFFFF"/>
                </a:solidFill>
              </a:rPr>
              <a:t>The patches to a degree work but you can’t sleep at night; I don’t sleep if I have those patches on.</a:t>
            </a:r>
          </a:p>
          <a:p>
            <a:r>
              <a:rPr lang="en-GB" sz="1600" dirty="0">
                <a:solidFill>
                  <a:schemeClr val="accent1"/>
                </a:solidFill>
              </a:rPr>
              <a:t>GP: Well take them off.  Take the patches off when you go to bed.</a:t>
            </a:r>
          </a:p>
          <a:p>
            <a:r>
              <a:rPr lang="en-GB" sz="1600" dirty="0">
                <a:solidFill>
                  <a:srgbClr val="FFFFFF"/>
                </a:solidFill>
              </a:rPr>
              <a:t>Pt: Yes but when I wake up I try to smoke..</a:t>
            </a:r>
          </a:p>
          <a:p>
            <a:r>
              <a:rPr lang="en-GB" sz="1600" dirty="0">
                <a:solidFill>
                  <a:schemeClr val="accent1"/>
                </a:solidFill>
              </a:rPr>
              <a:t>GP: …. The patches take away the dependence on nicotine.  They sort out that side..</a:t>
            </a:r>
          </a:p>
          <a:p>
            <a:r>
              <a:rPr lang="en-GB" sz="1600" dirty="0">
                <a:solidFill>
                  <a:srgbClr val="FFFFFF"/>
                </a:solidFill>
              </a:rPr>
              <a:t>Pt: But the habit.</a:t>
            </a:r>
          </a:p>
          <a:p>
            <a:r>
              <a:rPr lang="en-GB" sz="1600" dirty="0">
                <a:solidFill>
                  <a:schemeClr val="accent1"/>
                </a:solidFill>
              </a:rPr>
              <a:t>GP: But the habit of just having something to do with your fingers.  If you want to.  It’s actually that wanting to.  You say you actually enjoy it; I can accept that comment.</a:t>
            </a:r>
          </a:p>
          <a:p>
            <a:r>
              <a:rPr lang="en-GB" sz="1600" dirty="0">
                <a:solidFill>
                  <a:srgbClr val="FFFFFF"/>
                </a:solidFill>
              </a:rPr>
              <a:t>Pt: Only a few though don’t you.  You don’t enjoy all of them…</a:t>
            </a:r>
          </a:p>
          <a:p>
            <a:r>
              <a:rPr lang="en-GB" sz="1600" dirty="0">
                <a:solidFill>
                  <a:schemeClr val="accent1"/>
                </a:solidFill>
              </a:rPr>
              <a:t>GP: No some of them you are just smoking for the sake of smoking them but it comes down to the fact that you have a bloody great pain in the chest and here you are worried to death that you’ve got something nasty in your chest.  Knowing in fact that </a:t>
            </a:r>
            <a:r>
              <a:rPr lang="en-GB" sz="1600" dirty="0" smtClean="0">
                <a:solidFill>
                  <a:schemeClr val="accent1"/>
                </a:solidFill>
              </a:rPr>
              <a:t>smoking gives </a:t>
            </a:r>
            <a:r>
              <a:rPr lang="en-GB" sz="1600" dirty="0">
                <a:solidFill>
                  <a:schemeClr val="accent1"/>
                </a:solidFill>
              </a:rPr>
              <a:t>you lung cancer.  I mean Christ what more do you want?</a:t>
            </a:r>
          </a:p>
        </p:txBody>
      </p:sp>
      <p:sp>
        <p:nvSpPr>
          <p:cNvPr id="2" name="TextBox 1"/>
          <p:cNvSpPr txBox="1"/>
          <p:nvPr/>
        </p:nvSpPr>
        <p:spPr>
          <a:xfrm>
            <a:off x="6156176" y="5589240"/>
            <a:ext cx="2674503" cy="338554"/>
          </a:xfrm>
          <a:prstGeom prst="rect">
            <a:avLst/>
          </a:prstGeom>
          <a:noFill/>
        </p:spPr>
        <p:txBody>
          <a:bodyPr wrap="none" rtlCol="0">
            <a:spAutoFit/>
          </a:bodyPr>
          <a:lstStyle/>
          <a:p>
            <a:r>
              <a:rPr lang="en-US" sz="1600" i="1" dirty="0" smtClean="0">
                <a:solidFill>
                  <a:srgbClr val="FFFFFF"/>
                </a:solidFill>
              </a:rPr>
              <a:t>Pilnick and Coleman, 2003</a:t>
            </a:r>
            <a:endParaRPr lang="en-US" sz="1600" i="1" dirty="0">
              <a:solidFill>
                <a:srgbClr val="FFFFFF"/>
              </a:solidFill>
            </a:endParaRPr>
          </a:p>
        </p:txBody>
      </p:sp>
      <p:pic>
        <p:nvPicPr>
          <p:cNvPr id="4" name="Picture 3" descr="smok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1587500" cy="5080000"/>
          </a:xfrm>
          <a:prstGeom prst="rect">
            <a:avLst/>
          </a:prstGeom>
        </p:spPr>
      </p:pic>
    </p:spTree>
    <p:extLst>
      <p:ext uri="{BB962C8B-B14F-4D97-AF65-F5344CB8AC3E}">
        <p14:creationId xmlns:p14="http://schemas.microsoft.com/office/powerpoint/2010/main" val="24055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mok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1587500" cy="5760640"/>
          </a:xfrm>
          <a:prstGeom prst="rect">
            <a:avLst/>
          </a:prstGeom>
        </p:spPr>
      </p:pic>
      <p:sp>
        <p:nvSpPr>
          <p:cNvPr id="4" name="Rectangle 3"/>
          <p:cNvSpPr/>
          <p:nvPr/>
        </p:nvSpPr>
        <p:spPr>
          <a:xfrm>
            <a:off x="2253980" y="674112"/>
            <a:ext cx="5742384" cy="1415772"/>
          </a:xfrm>
          <a:prstGeom prst="rect">
            <a:avLst/>
          </a:prstGeom>
        </p:spPr>
        <p:txBody>
          <a:bodyPr wrap="square">
            <a:spAutoFit/>
          </a:bodyPr>
          <a:lstStyle/>
          <a:p>
            <a:r>
              <a:rPr lang="en-GB" dirty="0" smtClean="0"/>
              <a:t>.</a:t>
            </a:r>
            <a:r>
              <a:rPr lang="en-GB" dirty="0" smtClean="0">
                <a:solidFill>
                  <a:srgbClr val="FFFFFF"/>
                </a:solidFill>
              </a:rPr>
              <a:t>So </a:t>
            </a:r>
            <a:r>
              <a:rPr lang="en-GB" dirty="0">
                <a:solidFill>
                  <a:srgbClr val="FFFFFF"/>
                </a:solidFill>
              </a:rPr>
              <a:t>everytime you get stressed about something, or, </a:t>
            </a:r>
            <a:r>
              <a:rPr lang="en-GB" dirty="0" smtClean="0">
                <a:solidFill>
                  <a:srgbClr val="FFFFFF"/>
                </a:solidFill>
              </a:rPr>
              <a:t>you </a:t>
            </a:r>
            <a:r>
              <a:rPr lang="en-GB" dirty="0">
                <a:solidFill>
                  <a:srgbClr val="FFFFFF"/>
                </a:solidFill>
              </a:rPr>
              <a:t>know</a:t>
            </a:r>
            <a:r>
              <a:rPr lang="en-GB" dirty="0" smtClean="0">
                <a:solidFill>
                  <a:srgbClr val="FFFFFF"/>
                </a:solidFill>
              </a:rPr>
              <a:t>.. </a:t>
            </a:r>
            <a:r>
              <a:rPr lang="en-GB" dirty="0">
                <a:solidFill>
                  <a:srgbClr val="FFFFFF"/>
                </a:solidFill>
              </a:rPr>
              <a:t>I’ve got an essay to do and I’ve got this or I’ve got that.  I’ll have a cigarette.  It’s always a way out, so I see that as like a </a:t>
            </a:r>
            <a:r>
              <a:rPr lang="en-GB" dirty="0" smtClean="0">
                <a:solidFill>
                  <a:srgbClr val="FFFFFF"/>
                </a:solidFill>
              </a:rPr>
              <a:t>partner.</a:t>
            </a:r>
          </a:p>
          <a:p>
            <a:pPr algn="r"/>
            <a:r>
              <a:rPr lang="en-US" sz="1400" i="1" dirty="0" smtClean="0">
                <a:solidFill>
                  <a:srgbClr val="FFFFFF"/>
                </a:solidFill>
              </a:rPr>
              <a:t>Hargreaves, Amos et al, 2010</a:t>
            </a:r>
            <a:endParaRPr lang="en-US" sz="1400" i="1" dirty="0">
              <a:solidFill>
                <a:srgbClr val="FFFFFF"/>
              </a:solidFill>
            </a:endParaRPr>
          </a:p>
        </p:txBody>
      </p:sp>
      <p:sp>
        <p:nvSpPr>
          <p:cNvPr id="6" name="Rectangle 5"/>
          <p:cNvSpPr/>
          <p:nvPr/>
        </p:nvSpPr>
        <p:spPr>
          <a:xfrm>
            <a:off x="3563888" y="2503912"/>
            <a:ext cx="4572000" cy="1415772"/>
          </a:xfrm>
          <a:prstGeom prst="rect">
            <a:avLst/>
          </a:prstGeom>
        </p:spPr>
        <p:txBody>
          <a:bodyPr>
            <a:spAutoFit/>
          </a:bodyPr>
          <a:lstStyle/>
          <a:p>
            <a:r>
              <a:rPr lang="en-GB" dirty="0">
                <a:solidFill>
                  <a:srgbClr val="FFFFFF"/>
                </a:solidFill>
              </a:rPr>
              <a:t>I was conscious of the fact that I could show her I could really smoke so I was full draw-back, coming out of my nose, the whole thing… </a:t>
            </a:r>
            <a:endParaRPr lang="en-GB" dirty="0" smtClean="0">
              <a:solidFill>
                <a:srgbClr val="FFFFFF"/>
              </a:solidFill>
            </a:endParaRPr>
          </a:p>
          <a:p>
            <a:pPr algn="r"/>
            <a:r>
              <a:rPr lang="en-US" sz="1400" i="1" dirty="0" smtClean="0">
                <a:solidFill>
                  <a:srgbClr val="FFFFFF"/>
                </a:solidFill>
              </a:rPr>
              <a:t>Thompson</a:t>
            </a:r>
            <a:r>
              <a:rPr lang="en-US" sz="1400" i="1" dirty="0">
                <a:solidFill>
                  <a:srgbClr val="FFFFFF"/>
                </a:solidFill>
              </a:rPr>
              <a:t>, L, Pearce, J, Barnett </a:t>
            </a:r>
            <a:r>
              <a:rPr lang="en-US" sz="1400" i="1" dirty="0" smtClean="0">
                <a:solidFill>
                  <a:srgbClr val="FFFFFF"/>
                </a:solidFill>
              </a:rPr>
              <a:t>R, 2009.  </a:t>
            </a:r>
            <a:endParaRPr lang="en-GB" sz="1400" i="1" dirty="0">
              <a:solidFill>
                <a:srgbClr val="FFFFFF"/>
              </a:solidFill>
            </a:endParaRPr>
          </a:p>
        </p:txBody>
      </p:sp>
      <p:sp>
        <p:nvSpPr>
          <p:cNvPr id="8" name="Rectangle 7"/>
          <p:cNvSpPr/>
          <p:nvPr/>
        </p:nvSpPr>
        <p:spPr>
          <a:xfrm>
            <a:off x="2123728" y="4221088"/>
            <a:ext cx="6750496" cy="1754327"/>
          </a:xfrm>
          <a:prstGeom prst="rect">
            <a:avLst/>
          </a:prstGeom>
        </p:spPr>
        <p:txBody>
          <a:bodyPr wrap="square">
            <a:spAutoFit/>
          </a:bodyPr>
          <a:lstStyle/>
          <a:p>
            <a:r>
              <a:rPr lang="en-GB" dirty="0">
                <a:solidFill>
                  <a:srgbClr val="FFFFFF"/>
                </a:solidFill>
              </a:rPr>
              <a:t>It [smoking] is the best and worst friend you can have. .. he is the best because he is with you when you are sad, when you’re happy, when you have insomnia, when you’re busy, when you’re quiet, he’s there beside you, at your fingertips… It is worse because it kills you, but it causes great pleasure..</a:t>
            </a:r>
          </a:p>
          <a:p>
            <a:pPr algn="r"/>
            <a:r>
              <a:rPr lang="en-US" sz="1400" i="1" dirty="0">
                <a:solidFill>
                  <a:srgbClr val="FFFFFF"/>
                </a:solidFill>
              </a:rPr>
              <a:t>Trotta </a:t>
            </a:r>
            <a:r>
              <a:rPr lang="en-US" sz="1400" i="1" dirty="0" smtClean="0">
                <a:solidFill>
                  <a:srgbClr val="FFFFFF"/>
                </a:solidFill>
              </a:rPr>
              <a:t>Borges,</a:t>
            </a:r>
            <a:r>
              <a:rPr lang="en-GB" sz="1400" i="1" dirty="0">
                <a:solidFill>
                  <a:srgbClr val="FFFFFF"/>
                </a:solidFill>
              </a:rPr>
              <a:t> Simoes-</a:t>
            </a:r>
            <a:r>
              <a:rPr lang="en-GB" sz="1400" i="1" dirty="0" smtClean="0">
                <a:solidFill>
                  <a:srgbClr val="FFFFFF"/>
                </a:solidFill>
              </a:rPr>
              <a:t>Barbosa, 2008</a:t>
            </a:r>
            <a:r>
              <a:rPr lang="en-US" sz="1400" i="1" dirty="0" smtClean="0">
                <a:solidFill>
                  <a:srgbClr val="FFFFFF"/>
                </a:solidFill>
              </a:rPr>
              <a:t>  </a:t>
            </a:r>
            <a:endParaRPr lang="en-GB" sz="1400" i="1" dirty="0">
              <a:solidFill>
                <a:srgbClr val="FFFFFF"/>
              </a:solidFill>
            </a:endParaRPr>
          </a:p>
        </p:txBody>
      </p:sp>
    </p:spTree>
    <p:extLst>
      <p:ext uri="{BB962C8B-B14F-4D97-AF65-F5344CB8AC3E}">
        <p14:creationId xmlns:p14="http://schemas.microsoft.com/office/powerpoint/2010/main" val="166939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701604" y="404664"/>
            <a:ext cx="4902573" cy="4390009"/>
          </a:xfrm>
        </p:spPr>
        <p:txBody>
          <a:bodyPr/>
          <a:lstStyle/>
          <a:p>
            <a:pPr marL="0" indent="0">
              <a:buNone/>
            </a:pPr>
            <a:r>
              <a:rPr lang="en-US" sz="1800" dirty="0" smtClean="0">
                <a:solidFill>
                  <a:srgbClr val="FFFFFF"/>
                </a:solidFill>
              </a:rPr>
              <a:t>‘</a:t>
            </a:r>
            <a:r>
              <a:rPr lang="en-GB" sz="1800" dirty="0">
                <a:solidFill>
                  <a:srgbClr val="FFFFFF"/>
                </a:solidFill>
              </a:rPr>
              <a:t>..our smoking was exhilaratingly furtive, the deep, dark, swirling pleasures of the smoke being sucked into fresh, pink, welcoming lungs, it took me just three or four cigarettes to acquire the habit and you know there are still moments now when I catch more than a memory of the first suckings-in, the slow leakings-out when the smoke seems to fill the nostril with far more than the experience of itself, and I regret the hundreds or thousands of cigarettes that I never experienced, inhaled and exhaled without noticing</a:t>
            </a:r>
            <a:r>
              <a:rPr lang="en-GB" sz="1800" dirty="0" smtClean="0">
                <a:solidFill>
                  <a:srgbClr val="FFFFFF"/>
                </a:solidFill>
              </a:rPr>
              <a:t>…’ </a:t>
            </a:r>
          </a:p>
          <a:p>
            <a:pPr marL="0" indent="0">
              <a:buNone/>
            </a:pPr>
            <a:endParaRPr lang="en-GB" sz="1600" dirty="0" smtClean="0">
              <a:solidFill>
                <a:srgbClr val="FFFFFF"/>
              </a:solidFill>
            </a:endParaRPr>
          </a:p>
          <a:p>
            <a:pPr marL="0" indent="0" algn="r">
              <a:buNone/>
            </a:pPr>
            <a:r>
              <a:rPr lang="en-GB" sz="1600" dirty="0" smtClean="0">
                <a:solidFill>
                  <a:srgbClr val="FFFFFF"/>
                </a:solidFill>
              </a:rPr>
              <a:t>Simon Gray, </a:t>
            </a:r>
            <a:r>
              <a:rPr lang="en-GB" sz="1600" i="1" dirty="0" smtClean="0">
                <a:solidFill>
                  <a:srgbClr val="FFFFFF"/>
                </a:solidFill>
              </a:rPr>
              <a:t>The</a:t>
            </a:r>
            <a:r>
              <a:rPr lang="en-GB" sz="1600" dirty="0" smtClean="0">
                <a:solidFill>
                  <a:srgbClr val="FFFFFF"/>
                </a:solidFill>
              </a:rPr>
              <a:t> </a:t>
            </a:r>
            <a:r>
              <a:rPr lang="en-GB" sz="1600" i="1" dirty="0" smtClean="0">
                <a:solidFill>
                  <a:srgbClr val="FFFFFF"/>
                </a:solidFill>
              </a:rPr>
              <a:t>Smoking Diaries, 2004</a:t>
            </a:r>
            <a:r>
              <a:rPr lang="en-GB" sz="1600" dirty="0" smtClean="0">
                <a:solidFill>
                  <a:srgbClr val="FFFFFF"/>
                </a:solidFill>
              </a:rPr>
              <a:t>.  </a:t>
            </a:r>
            <a:endParaRPr lang="en-GB" sz="1600" dirty="0">
              <a:solidFill>
                <a:srgbClr val="FFFFFF"/>
              </a:solidFill>
            </a:endParaRPr>
          </a:p>
        </p:txBody>
      </p:sp>
      <p:pic>
        <p:nvPicPr>
          <p:cNvPr id="6" name="Picture 5" descr="SimonGray_228x3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509120"/>
            <a:ext cx="1277468" cy="1944217"/>
          </a:xfrm>
          <a:prstGeom prst="rect">
            <a:avLst/>
          </a:prstGeom>
        </p:spPr>
      </p:pic>
      <p:pic>
        <p:nvPicPr>
          <p:cNvPr id="2" name="Picture 1" descr="Smok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4009"/>
            <a:ext cx="3594100" cy="5384800"/>
          </a:xfrm>
          <a:prstGeom prst="rect">
            <a:avLst/>
          </a:prstGeom>
        </p:spPr>
      </p:pic>
    </p:spTree>
    <p:extLst>
      <p:ext uri="{BB962C8B-B14F-4D97-AF65-F5344CB8AC3E}">
        <p14:creationId xmlns:p14="http://schemas.microsoft.com/office/powerpoint/2010/main" val="3716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Barr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26" y="773088"/>
            <a:ext cx="2106954" cy="3960440"/>
          </a:xfrm>
          <a:prstGeom prst="rect">
            <a:avLst/>
          </a:prstGeom>
        </p:spPr>
      </p:pic>
      <p:sp>
        <p:nvSpPr>
          <p:cNvPr id="4" name="Rectangle 3"/>
          <p:cNvSpPr/>
          <p:nvPr/>
        </p:nvSpPr>
        <p:spPr>
          <a:xfrm>
            <a:off x="3987761" y="3244931"/>
            <a:ext cx="4572000" cy="1477328"/>
          </a:xfrm>
          <a:prstGeom prst="rect">
            <a:avLst/>
          </a:prstGeom>
        </p:spPr>
        <p:txBody>
          <a:bodyPr>
            <a:spAutoFit/>
          </a:bodyPr>
          <a:lstStyle/>
          <a:p>
            <a:r>
              <a:rPr lang="en-GB" dirty="0" smtClean="0">
                <a:solidFill>
                  <a:srgbClr val="FFFFFF"/>
                </a:solidFill>
              </a:rPr>
              <a:t>The </a:t>
            </a:r>
            <a:r>
              <a:rPr lang="en-GB" dirty="0">
                <a:solidFill>
                  <a:srgbClr val="FFFFFF"/>
                </a:solidFill>
              </a:rPr>
              <a:t>very smell of tobacco is abominable, for one cannot get it out of the curtains.  And there is little pleasure in existence unless the curtains are all right</a:t>
            </a:r>
            <a:r>
              <a:rPr lang="en-GB" dirty="0" smtClean="0">
                <a:solidFill>
                  <a:srgbClr val="FFFFFF"/>
                </a:solidFill>
              </a:rPr>
              <a:t>.</a:t>
            </a:r>
          </a:p>
          <a:p>
            <a:pPr algn="r"/>
            <a:r>
              <a:rPr lang="en-GB" sz="1600" dirty="0" smtClean="0">
                <a:solidFill>
                  <a:srgbClr val="FFFFFF"/>
                </a:solidFill>
              </a:rPr>
              <a:t>J. M. Barrie, </a:t>
            </a:r>
            <a:r>
              <a:rPr lang="en-GB" sz="1600" i="1" dirty="0" smtClean="0">
                <a:solidFill>
                  <a:srgbClr val="FFFFFF"/>
                </a:solidFill>
              </a:rPr>
              <a:t>My Lady Nicotine</a:t>
            </a:r>
            <a:r>
              <a:rPr lang="en-GB" sz="1600" dirty="0" smtClean="0">
                <a:solidFill>
                  <a:srgbClr val="FFFFFF"/>
                </a:solidFill>
              </a:rPr>
              <a:t>, 1890</a:t>
            </a:r>
            <a:r>
              <a:rPr lang="en-GB" dirty="0" smtClean="0">
                <a:solidFill>
                  <a:srgbClr val="FFFFFF"/>
                </a:solidFill>
              </a:rPr>
              <a:t>.</a:t>
            </a:r>
            <a:endParaRPr lang="en-GB" dirty="0">
              <a:solidFill>
                <a:srgbClr val="FFFFFF"/>
              </a:solidFill>
            </a:endParaRPr>
          </a:p>
        </p:txBody>
      </p:sp>
      <p:sp>
        <p:nvSpPr>
          <p:cNvPr id="5" name="TextBox 4"/>
          <p:cNvSpPr txBox="1"/>
          <p:nvPr/>
        </p:nvSpPr>
        <p:spPr>
          <a:xfrm>
            <a:off x="3500264" y="773088"/>
            <a:ext cx="3312368" cy="1368152"/>
          </a:xfrm>
          <a:prstGeom prst="rect">
            <a:avLst/>
          </a:prstGeom>
          <a:noFill/>
        </p:spPr>
        <p:txBody>
          <a:bodyPr wrap="square" rtlCol="0">
            <a:spAutoFit/>
          </a:bodyPr>
          <a:lstStyle/>
          <a:p>
            <a:endParaRPr lang="en-US" dirty="0"/>
          </a:p>
        </p:txBody>
      </p:sp>
      <p:sp>
        <p:nvSpPr>
          <p:cNvPr id="6" name="Rectangle 5"/>
          <p:cNvSpPr/>
          <p:nvPr/>
        </p:nvSpPr>
        <p:spPr>
          <a:xfrm>
            <a:off x="3203848" y="548680"/>
            <a:ext cx="5112568" cy="2031325"/>
          </a:xfrm>
          <a:prstGeom prst="rect">
            <a:avLst/>
          </a:prstGeom>
        </p:spPr>
        <p:txBody>
          <a:bodyPr wrap="square">
            <a:spAutoFit/>
          </a:bodyPr>
          <a:lstStyle/>
          <a:p>
            <a:r>
              <a:rPr lang="en-GB" dirty="0">
                <a:solidFill>
                  <a:srgbClr val="FFFFFF"/>
                </a:solidFill>
              </a:rPr>
              <a:t>Darkness comes, and with it the porter to light our stair gas…The men on my stair emerge from their holes…Soon we are in the old room again, Jimmy on the hearthrug, Marriot in the cane-chair; the curtains are pinned together with a pen-nib, and the five of us are smoking the Arcadia </a:t>
            </a:r>
            <a:r>
              <a:rPr lang="en-GB" dirty="0" smtClean="0">
                <a:solidFill>
                  <a:srgbClr val="FFFFFF"/>
                </a:solidFill>
              </a:rPr>
              <a:t>Mixture. </a:t>
            </a:r>
            <a:endParaRPr lang="en-US" dirty="0">
              <a:solidFill>
                <a:srgbClr val="FFFFFF"/>
              </a:solidFill>
            </a:endParaRPr>
          </a:p>
        </p:txBody>
      </p:sp>
    </p:spTree>
    <p:extLst>
      <p:ext uri="{BB962C8B-B14F-4D97-AF65-F5344CB8AC3E}">
        <p14:creationId xmlns:p14="http://schemas.microsoft.com/office/powerpoint/2010/main" val="188698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83768" y="1268760"/>
            <a:ext cx="3720413" cy="2232248"/>
          </a:xfrm>
          <a:prstGeom prst="rect">
            <a:avLst/>
          </a:prstGeom>
        </p:spPr>
      </p:pic>
      <p:pic>
        <p:nvPicPr>
          <p:cNvPr id="10" name="Picture 9"/>
          <p:cNvPicPr>
            <a:picLocks noChangeAspect="1"/>
          </p:cNvPicPr>
          <p:nvPr/>
        </p:nvPicPr>
        <p:blipFill>
          <a:blip r:embed="rId4"/>
          <a:stretch>
            <a:fillRect/>
          </a:stretch>
        </p:blipFill>
        <p:spPr>
          <a:xfrm>
            <a:off x="16075" y="1628800"/>
            <a:ext cx="2338684" cy="1754013"/>
          </a:xfrm>
          <a:prstGeom prst="rect">
            <a:avLst/>
          </a:prstGeom>
        </p:spPr>
      </p:pic>
      <p:sp>
        <p:nvSpPr>
          <p:cNvPr id="14" name="Striped Right Arrow 13"/>
          <p:cNvSpPr/>
          <p:nvPr/>
        </p:nvSpPr>
        <p:spPr>
          <a:xfrm>
            <a:off x="446864" y="4293096"/>
            <a:ext cx="8208912" cy="108911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164288" y="4653136"/>
            <a:ext cx="1316824" cy="369332"/>
          </a:xfrm>
          <a:prstGeom prst="rect">
            <a:avLst/>
          </a:prstGeom>
          <a:noFill/>
        </p:spPr>
        <p:txBody>
          <a:bodyPr wrap="square" rtlCol="0">
            <a:spAutoFit/>
          </a:bodyPr>
          <a:lstStyle/>
          <a:p>
            <a:r>
              <a:rPr lang="en-US" dirty="0" smtClean="0"/>
              <a:t>VAMP</a:t>
            </a:r>
            <a:endParaRPr lang="en-US" dirty="0"/>
          </a:p>
        </p:txBody>
      </p:sp>
      <p:sp>
        <p:nvSpPr>
          <p:cNvPr id="16" name="TextBox 15"/>
          <p:cNvSpPr txBox="1"/>
          <p:nvPr/>
        </p:nvSpPr>
        <p:spPr>
          <a:xfrm>
            <a:off x="755576" y="4653136"/>
            <a:ext cx="1043876" cy="369332"/>
          </a:xfrm>
          <a:prstGeom prst="rect">
            <a:avLst/>
          </a:prstGeom>
          <a:noFill/>
        </p:spPr>
        <p:txBody>
          <a:bodyPr wrap="none" rtlCol="0">
            <a:spAutoFit/>
          </a:bodyPr>
          <a:lstStyle/>
          <a:p>
            <a:r>
              <a:rPr lang="en-US" dirty="0" smtClean="0"/>
              <a:t>GOODY</a:t>
            </a:r>
            <a:endParaRPr lang="en-US" dirty="0"/>
          </a:p>
        </p:txBody>
      </p:sp>
      <p:pic>
        <p:nvPicPr>
          <p:cNvPr id="2" name="Picture 1" descr="Marlene-Dietrich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1507941"/>
            <a:ext cx="2599655" cy="1993068"/>
          </a:xfrm>
          <a:prstGeom prst="rect">
            <a:avLst/>
          </a:prstGeom>
        </p:spPr>
      </p:pic>
    </p:spTree>
    <p:extLst>
      <p:ext uri="{BB962C8B-B14F-4D97-AF65-F5344CB8AC3E}">
        <p14:creationId xmlns:p14="http://schemas.microsoft.com/office/powerpoint/2010/main" val="30501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moking kills but you look coo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68760"/>
            <a:ext cx="3312368" cy="3312368"/>
          </a:xfrm>
          <a:prstGeom prst="rect">
            <a:avLst/>
          </a:prstGeom>
        </p:spPr>
      </p:pic>
      <p:sp>
        <p:nvSpPr>
          <p:cNvPr id="4" name="Rectangle 3"/>
          <p:cNvSpPr/>
          <p:nvPr/>
        </p:nvSpPr>
        <p:spPr>
          <a:xfrm>
            <a:off x="4139952" y="1556792"/>
            <a:ext cx="4788024" cy="2431435"/>
          </a:xfrm>
          <a:prstGeom prst="rect">
            <a:avLst/>
          </a:prstGeom>
        </p:spPr>
        <p:txBody>
          <a:bodyPr wrap="square">
            <a:spAutoFit/>
          </a:bodyPr>
          <a:lstStyle/>
          <a:p>
            <a:r>
              <a:rPr lang="en-GB" sz="2000" dirty="0" smtClean="0">
                <a:solidFill>
                  <a:srgbClr val="FFFFFF"/>
                </a:solidFill>
              </a:rPr>
              <a:t>‘I </a:t>
            </a:r>
            <a:r>
              <a:rPr lang="en-GB" sz="2000" dirty="0">
                <a:solidFill>
                  <a:srgbClr val="FFFFFF"/>
                </a:solidFill>
              </a:rPr>
              <a:t>was conscious of the fact that I could show her [companion] I could really </a:t>
            </a:r>
            <a:r>
              <a:rPr lang="en-GB" sz="2000" dirty="0" smtClean="0">
                <a:solidFill>
                  <a:srgbClr val="FFFFFF"/>
                </a:solidFill>
              </a:rPr>
              <a:t>smoke….There </a:t>
            </a:r>
            <a:r>
              <a:rPr lang="en-GB" sz="2000" dirty="0">
                <a:solidFill>
                  <a:srgbClr val="FFFFFF"/>
                </a:solidFill>
              </a:rPr>
              <a:t>must be an element of wanting to belong to that crowd…</a:t>
            </a:r>
            <a:r>
              <a:rPr lang="en-GB" sz="2000" dirty="0" smtClean="0">
                <a:solidFill>
                  <a:srgbClr val="FFFFFF"/>
                </a:solidFill>
              </a:rPr>
              <a:t>it’s </a:t>
            </a:r>
            <a:r>
              <a:rPr lang="en-GB" sz="2000" dirty="0">
                <a:solidFill>
                  <a:srgbClr val="FFFFFF"/>
                </a:solidFill>
              </a:rPr>
              <a:t>that naughty girl thing – we’re the coolies because we know how to do it</a:t>
            </a:r>
            <a:r>
              <a:rPr lang="en-GB" sz="2000" dirty="0" smtClean="0">
                <a:solidFill>
                  <a:srgbClr val="FFFFFF"/>
                </a:solidFill>
              </a:rPr>
              <a:t>.’</a:t>
            </a:r>
          </a:p>
          <a:p>
            <a:endParaRPr lang="en-GB" sz="1600" dirty="0" smtClean="0">
              <a:solidFill>
                <a:srgbClr val="FFFFFF"/>
              </a:solidFill>
            </a:endParaRPr>
          </a:p>
          <a:p>
            <a:pPr algn="r"/>
            <a:r>
              <a:rPr lang="en-GB" sz="1600" i="1" dirty="0" smtClean="0">
                <a:solidFill>
                  <a:srgbClr val="FFFFFF"/>
                </a:solidFill>
              </a:rPr>
              <a:t>Thompson, Pearce &amp; Barnett, 2009.</a:t>
            </a:r>
            <a:endParaRPr lang="en-GB" sz="1600" i="1" dirty="0">
              <a:solidFill>
                <a:srgbClr val="FFFFFF"/>
              </a:solidFill>
            </a:endParaRPr>
          </a:p>
        </p:txBody>
      </p:sp>
    </p:spTree>
    <p:extLst>
      <p:ext uri="{BB962C8B-B14F-4D97-AF65-F5344CB8AC3E}">
        <p14:creationId xmlns:p14="http://schemas.microsoft.com/office/powerpoint/2010/main" val="54175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2">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2718</TotalTime>
  <Words>1653</Words>
  <Application>Microsoft Macintosh PowerPoint</Application>
  <PresentationFormat>On-screen Show (4:3)</PresentationFormat>
  <Paragraphs>61</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Theme2</vt:lpstr>
      <vt:lpstr>‘Risking enchantment’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University (CMH)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 M Evans</dc:creator>
  <cp:lastModifiedBy>A A</cp:lastModifiedBy>
  <cp:revision>200</cp:revision>
  <dcterms:created xsi:type="dcterms:W3CDTF">2010-06-22T16:56:06Z</dcterms:created>
  <dcterms:modified xsi:type="dcterms:W3CDTF">2012-05-10T10:11:02Z</dcterms:modified>
</cp:coreProperties>
</file>