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79" r:id="rId1"/>
  </p:sldMasterIdLst>
  <p:sldIdLst>
    <p:sldId id="256" r:id="rId2"/>
    <p:sldId id="257" r:id="rId3"/>
    <p:sldId id="264" r:id="rId4"/>
    <p:sldId id="258" r:id="rId5"/>
    <p:sldId id="259" r:id="rId6"/>
    <p:sldId id="265" r:id="rId7"/>
    <p:sldId id="261" r:id="rId8"/>
    <p:sldId id="266" r:id="rId9"/>
    <p:sldId id="267" r:id="rId10"/>
    <p:sldId id="262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98" autoAdjust="0"/>
    <p:restoredTop sz="94643" autoAdjust="0"/>
  </p:normalViewPr>
  <p:slideViewPr>
    <p:cSldViewPr snapToGrid="0" snapToObjects="1">
      <p:cViewPr varScale="1">
        <p:scale>
          <a:sx n="99" d="100"/>
          <a:sy n="99" d="100"/>
        </p:scale>
        <p:origin x="-6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7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9BE6-42B3-8543-A5B4-CAA2243DA616}" type="datetimeFigureOut">
              <a:rPr lang="en-US" smtClean="0"/>
              <a:pPr/>
              <a:t>3/7/13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838E-F5AC-7441-9F16-20672E2168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9BE6-42B3-8543-A5B4-CAA2243DA616}" type="datetimeFigureOut">
              <a:rPr lang="en-US" smtClean="0"/>
              <a:pPr/>
              <a:t>3/7/13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838E-F5AC-7441-9F16-20672E216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9BE6-42B3-8543-A5B4-CAA2243DA616}" type="datetimeFigureOut">
              <a:rPr lang="en-US" smtClean="0"/>
              <a:pPr/>
              <a:t>3/7/13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838E-F5AC-7441-9F16-20672E216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9BE6-42B3-8543-A5B4-CAA2243DA616}" type="datetimeFigureOut">
              <a:rPr lang="en-US" smtClean="0"/>
              <a:pPr/>
              <a:t>3/7/13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838E-F5AC-7441-9F16-20672E216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9BE6-42B3-8543-A5B4-CAA2243DA616}" type="datetimeFigureOut">
              <a:rPr lang="en-US" smtClean="0"/>
              <a:pPr/>
              <a:t>3/7/13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838E-F5AC-7441-9F16-20672E2168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9BE6-42B3-8543-A5B4-CAA2243DA616}" type="datetimeFigureOut">
              <a:rPr lang="en-US" smtClean="0"/>
              <a:pPr/>
              <a:t>3/7/13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838E-F5AC-7441-9F16-20672E216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9BE6-42B3-8543-A5B4-CAA2243DA616}" type="datetimeFigureOut">
              <a:rPr lang="en-US" smtClean="0"/>
              <a:pPr/>
              <a:t>3/7/13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838E-F5AC-7441-9F16-20672E216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9BE6-42B3-8543-A5B4-CAA2243DA616}" type="datetimeFigureOut">
              <a:rPr lang="en-US" smtClean="0"/>
              <a:pPr/>
              <a:t>3/7/13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838E-F5AC-7441-9F16-20672E216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1EB9BE6-42B3-8543-A5B4-CAA2243DA616}" type="datetimeFigureOut">
              <a:rPr lang="en-US" smtClean="0"/>
              <a:pPr/>
              <a:t>3/7/13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4C6838E-F5AC-7441-9F16-20672E2168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1EB9BE6-42B3-8543-A5B4-CAA2243DA616}" type="datetimeFigureOut">
              <a:rPr lang="en-US" smtClean="0"/>
              <a:pPr/>
              <a:t>3/7/13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4C6838E-F5AC-7441-9F16-20672E216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9BE6-42B3-8543-A5B4-CAA2243DA616}" type="datetimeFigureOut">
              <a:rPr lang="en-US" smtClean="0"/>
              <a:pPr/>
              <a:t>3/7/13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838E-F5AC-7441-9F16-20672E216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9BE6-42B3-8543-A5B4-CAA2243DA616}" type="datetimeFigureOut">
              <a:rPr lang="en-US" smtClean="0"/>
              <a:pPr/>
              <a:t>3/7/13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838E-F5AC-7441-9F16-20672E216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9BE6-42B3-8543-A5B4-CAA2243DA616}" type="datetimeFigureOut">
              <a:rPr lang="en-US" smtClean="0"/>
              <a:pPr/>
              <a:t>3/7/13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838E-F5AC-7441-9F16-20672E2168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9BE6-42B3-8543-A5B4-CAA2243DA616}" type="datetimeFigureOut">
              <a:rPr lang="en-US" smtClean="0"/>
              <a:pPr/>
              <a:t>3/7/13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838E-F5AC-7441-9F16-20672E2168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9BE6-42B3-8543-A5B4-CAA2243DA616}" type="datetimeFigureOut">
              <a:rPr lang="en-US" smtClean="0"/>
              <a:pPr/>
              <a:t>3/7/13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838E-F5AC-7441-9F16-20672E2168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1EB9BE6-42B3-8543-A5B4-CAA2243DA616}" type="datetimeFigureOut">
              <a:rPr lang="en-US" smtClean="0"/>
              <a:pPr/>
              <a:t>3/7/13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4C6838E-F5AC-7441-9F16-20672E216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45720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ournals.apa.org/prevention/volume1/pre0010002a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414" y="1813722"/>
            <a:ext cx="8896586" cy="147002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Helvetica"/>
                <a:cs typeface="Helvetica"/>
              </a:rPr>
              <a:t>Psychiatry beyond the</a:t>
            </a:r>
            <a:r>
              <a:rPr lang="en-US" sz="3600" b="1" dirty="0" smtClean="0">
                <a:latin typeface="Helvetica"/>
                <a:cs typeface="Helvetica"/>
              </a:rPr>
              <a:t> </a:t>
            </a:r>
            <a:br>
              <a:rPr lang="en-US" sz="3600" b="1" dirty="0" smtClean="0">
                <a:latin typeface="Helvetica"/>
                <a:cs typeface="Helvetica"/>
              </a:rPr>
            </a:br>
            <a:r>
              <a:rPr lang="en-US" sz="3600" b="1" dirty="0" smtClean="0">
                <a:latin typeface="Helvetica"/>
                <a:cs typeface="Helvetica"/>
              </a:rPr>
              <a:t>current paradigm</a:t>
            </a:r>
            <a:r>
              <a:rPr lang="en-US" sz="3600" b="1" dirty="0" smtClean="0">
                <a:latin typeface="Helvetica"/>
                <a:cs typeface="Helvetica"/>
              </a:rPr>
              <a:t>: </a:t>
            </a:r>
            <a:br>
              <a:rPr lang="en-US" sz="3600" b="1" dirty="0" smtClean="0">
                <a:latin typeface="Helvetica"/>
                <a:cs typeface="Helvetica"/>
              </a:rPr>
            </a:br>
            <a:r>
              <a:rPr lang="en-US" sz="3600" b="1" dirty="0" smtClean="0">
                <a:latin typeface="Helvetica"/>
                <a:cs typeface="Helvetica"/>
              </a:rPr>
              <a:t>The </a:t>
            </a:r>
            <a:r>
              <a:rPr lang="en-US" sz="3600" b="1" dirty="0">
                <a:latin typeface="Helvetica"/>
                <a:cs typeface="Helvetica"/>
              </a:rPr>
              <a:t>role of</a:t>
            </a:r>
            <a:r>
              <a:rPr lang="en-US" sz="3600" b="1" dirty="0" smtClean="0">
                <a:latin typeface="Helvetica"/>
                <a:cs typeface="Helvetica"/>
              </a:rPr>
              <a:t> </a:t>
            </a:r>
            <a:br>
              <a:rPr lang="en-US" sz="3600" b="1" dirty="0" smtClean="0">
                <a:latin typeface="Helvetica"/>
                <a:cs typeface="Helvetica"/>
              </a:rPr>
            </a:br>
            <a:r>
              <a:rPr lang="en-US" sz="3600" b="1" dirty="0" smtClean="0">
                <a:latin typeface="Helvetica"/>
                <a:cs typeface="Helvetica"/>
              </a:rPr>
              <a:t>narrative </a:t>
            </a:r>
            <a:r>
              <a:rPr lang="en-US" sz="3600" b="1" dirty="0">
                <a:latin typeface="Helvetica"/>
                <a:cs typeface="Helvetica"/>
              </a:rPr>
              <a:t>psychiatry</a:t>
            </a:r>
            <a:endParaRPr lang="en-US" sz="3600" dirty="0"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3563026"/>
            <a:ext cx="5724862" cy="1007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Helvetica"/>
                <a:cs typeface="Helvetica"/>
              </a:rPr>
              <a:t>Philip Thomas</a:t>
            </a:r>
          </a:p>
          <a:p>
            <a:r>
              <a:rPr lang="en-US" dirty="0" smtClean="0">
                <a:latin typeface="Helvetica"/>
                <a:cs typeface="Helvetica"/>
              </a:rPr>
              <a:t>Honorary Visiting Professor</a:t>
            </a:r>
          </a:p>
          <a:p>
            <a:r>
              <a:rPr lang="en-US" dirty="0" smtClean="0">
                <a:latin typeface="Helvetica"/>
                <a:cs typeface="Helvetica"/>
              </a:rPr>
              <a:t>Social Science and Humanities</a:t>
            </a:r>
          </a:p>
          <a:p>
            <a:r>
              <a:rPr lang="en-US" dirty="0" smtClean="0">
                <a:latin typeface="Helvetica"/>
                <a:cs typeface="Helvetica"/>
              </a:rPr>
              <a:t>University of Bradford</a:t>
            </a:r>
            <a:endParaRPr lang="en-US" dirty="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/>
                <a:cs typeface="Helvetica"/>
              </a:rPr>
              <a:t>Selected References</a:t>
            </a:r>
            <a:r>
              <a:rPr lang="en-US" b="1" dirty="0" smtClean="0">
                <a:latin typeface="Helvetica"/>
                <a:cs typeface="Helvetica"/>
              </a:rPr>
              <a:t/>
            </a:r>
            <a:br>
              <a:rPr lang="en-US" b="1" dirty="0" smtClean="0">
                <a:latin typeface="Helvetica"/>
                <a:cs typeface="Helvetica"/>
              </a:rPr>
            </a:b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Helvetica"/>
                <a:cs typeface="Helvetica"/>
              </a:rPr>
              <a:t>Bolton, D. &amp; Hill J. (1996 ) </a:t>
            </a:r>
            <a:r>
              <a:rPr lang="en-US" i="1" dirty="0">
                <a:latin typeface="Helvetica"/>
                <a:cs typeface="Helvetica"/>
              </a:rPr>
              <a:t>Mind, meaning and mental disorder. Oxford: Oxford University Press</a:t>
            </a:r>
            <a:r>
              <a:rPr lang="en-US" i="1" dirty="0" smtClean="0">
                <a:latin typeface="Helvetica"/>
                <a:cs typeface="Helvetica"/>
              </a:rPr>
              <a:t>.</a:t>
            </a:r>
          </a:p>
          <a:p>
            <a:r>
              <a:rPr lang="en-GB" dirty="0">
                <a:latin typeface="Helvetica"/>
                <a:cs typeface="Helvetica"/>
              </a:rPr>
              <a:t>Bracken, P., Thomas, P., Timimi, S. </a:t>
            </a:r>
            <a:r>
              <a:rPr lang="en-GB" i="1" dirty="0">
                <a:latin typeface="Helvetica"/>
                <a:cs typeface="Helvetica"/>
              </a:rPr>
              <a:t>et al</a:t>
            </a:r>
            <a:r>
              <a:rPr lang="en-GB" dirty="0">
                <a:latin typeface="Helvetica"/>
                <a:cs typeface="Helvetica"/>
              </a:rPr>
              <a:t> (2012) Psychiatry beyond the current paradigm. </a:t>
            </a:r>
            <a:r>
              <a:rPr lang="en-GB" i="1" dirty="0">
                <a:latin typeface="Helvetica"/>
                <a:cs typeface="Helvetica"/>
              </a:rPr>
              <a:t>British Journal of Psychiatry</a:t>
            </a:r>
            <a:r>
              <a:rPr lang="en-GB" dirty="0">
                <a:latin typeface="Helvetica"/>
                <a:cs typeface="Helvetica"/>
              </a:rPr>
              <a:t>, 201:430-434.</a:t>
            </a:r>
            <a:r>
              <a:rPr lang="en-GB" dirty="0" smtClean="0">
                <a:latin typeface="Helvetica"/>
                <a:cs typeface="Helvetica"/>
              </a:rPr>
              <a:t> </a:t>
            </a:r>
            <a:endParaRPr lang="en-US" i="1" dirty="0" smtClean="0">
              <a:latin typeface="Helvetica"/>
              <a:cs typeface="Helvetica"/>
            </a:endParaRPr>
          </a:p>
          <a:p>
            <a:r>
              <a:rPr lang="en-US" i="1" dirty="0" smtClean="0">
                <a:latin typeface="Helvetica"/>
                <a:cs typeface="Helvetica"/>
              </a:rPr>
              <a:t>Frank</a:t>
            </a:r>
            <a:r>
              <a:rPr lang="en-US" i="1" dirty="0">
                <a:latin typeface="Helvetica"/>
                <a:cs typeface="Helvetica"/>
              </a:rPr>
              <a:t>, A. (1995) The Wounded Storyteller: Body, Illness and Ethics. Chicago, University of Chicago Press</a:t>
            </a:r>
            <a:r>
              <a:rPr lang="en-US" i="1" dirty="0" smtClean="0">
                <a:latin typeface="Helvetica"/>
                <a:cs typeface="Helvetica"/>
              </a:rPr>
              <a:t>.</a:t>
            </a:r>
          </a:p>
          <a:p>
            <a:r>
              <a:rPr lang="en-US" i="1" dirty="0" smtClean="0">
                <a:latin typeface="Helvetica"/>
                <a:cs typeface="Helvetica"/>
              </a:rPr>
              <a:t>Heidegger</a:t>
            </a:r>
            <a:r>
              <a:rPr lang="en-US" i="1" dirty="0">
                <a:latin typeface="Helvetica"/>
                <a:cs typeface="Helvetica"/>
              </a:rPr>
              <a:t>, M. (1962) Being and Time. (trans. J. Macquarrie &amp; E. Robinson). Oxford, Basil Blackwell</a:t>
            </a:r>
            <a:r>
              <a:rPr lang="en-US" i="1" dirty="0" smtClean="0">
                <a:latin typeface="Helvetica"/>
                <a:cs typeface="Helvetica"/>
              </a:rPr>
              <a:t>.</a:t>
            </a:r>
          </a:p>
          <a:p>
            <a:r>
              <a:rPr lang="en-US" i="1" dirty="0" smtClean="0">
                <a:latin typeface="Helvetica"/>
                <a:cs typeface="Helvetica"/>
              </a:rPr>
              <a:t>Holmes</a:t>
            </a:r>
            <a:r>
              <a:rPr lang="en-US" i="1" dirty="0">
                <a:latin typeface="Helvetica"/>
                <a:cs typeface="Helvetica"/>
              </a:rPr>
              <a:t>, J. (2000) Narrative in psychiatry and psychotherapy: the evidence? Journal of Medical Ethics: Medical Humanities. 26, 92 - 96</a:t>
            </a:r>
            <a:r>
              <a:rPr lang="en-US" i="1" dirty="0" smtClean="0">
                <a:latin typeface="Helvetica"/>
                <a:cs typeface="Helvetica"/>
              </a:rPr>
              <a:t>.</a:t>
            </a:r>
          </a:p>
          <a:p>
            <a:r>
              <a:rPr lang="en-US" i="1" dirty="0" smtClean="0">
                <a:latin typeface="Helvetica"/>
                <a:cs typeface="Helvetica"/>
              </a:rPr>
              <a:t>Laing</a:t>
            </a:r>
            <a:r>
              <a:rPr lang="en-US" i="1" dirty="0">
                <a:latin typeface="Helvetica"/>
                <a:cs typeface="Helvetica"/>
              </a:rPr>
              <a:t>, R. (1960) The Divided Self. London, Tavistock</a:t>
            </a:r>
            <a:r>
              <a:rPr lang="en-US" i="1" dirty="0" smtClean="0">
                <a:latin typeface="Helvetica"/>
                <a:cs typeface="Helvetica"/>
              </a:rPr>
              <a:t>.</a:t>
            </a:r>
          </a:p>
          <a:p>
            <a:r>
              <a:rPr lang="en-US" i="1" dirty="0" smtClean="0">
                <a:latin typeface="Helvetica"/>
                <a:cs typeface="Helvetica"/>
              </a:rPr>
              <a:t>Lewis</a:t>
            </a:r>
            <a:r>
              <a:rPr lang="en-US" i="1" dirty="0">
                <a:latin typeface="Helvetica"/>
                <a:cs typeface="Helvetica"/>
              </a:rPr>
              <a:t>, B. (2011) Narrative Psychiatry: How Stories Can Shape Clinical Practice Baltimore, The Johns Hopkins University Press</a:t>
            </a:r>
            <a:r>
              <a:rPr lang="en-US" i="1" dirty="0" smtClean="0">
                <a:latin typeface="Helvetica"/>
                <a:cs typeface="Helvetica"/>
              </a:rPr>
              <a:t>.</a:t>
            </a:r>
          </a:p>
          <a:p>
            <a:r>
              <a:rPr lang="en-US" i="1" dirty="0" err="1" smtClean="0">
                <a:latin typeface="Helvetica"/>
                <a:cs typeface="Helvetica"/>
              </a:rPr>
              <a:t>MacIntyre</a:t>
            </a:r>
            <a:r>
              <a:rPr lang="en-US" i="1" dirty="0">
                <a:latin typeface="Helvetica"/>
                <a:cs typeface="Helvetica"/>
              </a:rPr>
              <a:t>, A. (1981) After Virtue. Notre Dame, University of Notre Dame Press.</a:t>
            </a:r>
            <a:endParaRPr lang="en-US" dirty="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333520"/>
            <a:ext cx="9144000" cy="652447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20. Andrews G. Placebo response in depression: bane of research, boon to therapy. </a:t>
            </a:r>
            <a:r>
              <a:rPr lang="en-US" i="1" dirty="0" smtClean="0">
                <a:latin typeface="Helvetica"/>
                <a:cs typeface="Helvetica"/>
              </a:rPr>
              <a:t>Br J Psychiatry</a:t>
            </a:r>
            <a:r>
              <a:rPr lang="en-US" dirty="0" smtClean="0">
                <a:latin typeface="Helvetica"/>
                <a:cs typeface="Helvetica"/>
              </a:rPr>
              <a:t> 2001; </a:t>
            </a:r>
            <a:r>
              <a:rPr lang="en-US" b="1" dirty="0" smtClean="0">
                <a:latin typeface="Helvetica"/>
                <a:cs typeface="Helvetica"/>
              </a:rPr>
              <a:t>178</a:t>
            </a:r>
            <a:r>
              <a:rPr lang="en-US" dirty="0" smtClean="0">
                <a:latin typeface="Helvetica"/>
                <a:cs typeface="Helvetica"/>
              </a:rPr>
              <a:t>: 192-</a:t>
            </a:r>
            <a:r>
              <a:rPr lang="en-US" dirty="0" smtClean="0">
                <a:latin typeface="Helvetica"/>
                <a:cs typeface="Helvetica"/>
              </a:rPr>
              <a:t>94.</a:t>
            </a:r>
            <a:endParaRPr lang="en-GB" dirty="0" smtClean="0">
              <a:latin typeface="Helvetica"/>
              <a:cs typeface="Helvetica"/>
            </a:endParaRPr>
          </a:p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21</a:t>
            </a:r>
            <a:r>
              <a:rPr lang="en-US" dirty="0" smtClean="0">
                <a:latin typeface="Helvetica"/>
                <a:cs typeface="Helvetica"/>
              </a:rPr>
              <a:t>. Kirsch I,  </a:t>
            </a:r>
            <a:r>
              <a:rPr lang="en-US" dirty="0" err="1" smtClean="0">
                <a:latin typeface="Helvetica"/>
                <a:cs typeface="Helvetica"/>
              </a:rPr>
              <a:t>Sapirstein</a:t>
            </a:r>
            <a:r>
              <a:rPr lang="en-US" dirty="0" smtClean="0">
                <a:latin typeface="Helvetica"/>
                <a:cs typeface="Helvetica"/>
              </a:rPr>
              <a:t> G. Listening to </a:t>
            </a:r>
            <a:r>
              <a:rPr lang="en-US" dirty="0" err="1" smtClean="0">
                <a:latin typeface="Helvetica"/>
                <a:cs typeface="Helvetica"/>
              </a:rPr>
              <a:t>prozac</a:t>
            </a:r>
            <a:r>
              <a:rPr lang="en-US" dirty="0" smtClean="0">
                <a:latin typeface="Helvetica"/>
                <a:cs typeface="Helvetica"/>
              </a:rPr>
              <a:t> but hearing placebo: a meta-analysis of antidepressant medication 1998. </a:t>
            </a:r>
            <a:r>
              <a:rPr lang="en-US" i="1" dirty="0" smtClean="0">
                <a:latin typeface="Helvetica"/>
                <a:cs typeface="Helvetica"/>
              </a:rPr>
              <a:t>Prevention and Treatment</a:t>
            </a:r>
            <a:r>
              <a:rPr lang="en-US" dirty="0" smtClean="0">
                <a:latin typeface="Helvetica"/>
                <a:cs typeface="Helvetica"/>
              </a:rPr>
              <a:t>, </a:t>
            </a:r>
            <a:r>
              <a:rPr lang="en-US" b="1" dirty="0" smtClean="0">
                <a:latin typeface="Helvetica"/>
                <a:cs typeface="Helvetica"/>
              </a:rPr>
              <a:t>1</a:t>
            </a:r>
            <a:r>
              <a:rPr lang="en-US" dirty="0" smtClean="0">
                <a:latin typeface="Helvetica"/>
                <a:cs typeface="Helvetica"/>
              </a:rPr>
              <a:t>, Article 0002a. </a:t>
            </a:r>
            <a:r>
              <a:rPr lang="en-US" dirty="0" smtClean="0">
                <a:latin typeface="Helvetica"/>
                <a:cs typeface="Helvetica"/>
                <a:hlinkClick r:id="rId2"/>
              </a:rPr>
              <a:t>http://journals.apa.org/prevention/volume1/pre0010002a.html</a:t>
            </a:r>
            <a:r>
              <a:rPr lang="en-US" dirty="0" smtClean="0">
                <a:latin typeface="Helvetica"/>
                <a:cs typeface="Helvetica"/>
              </a:rPr>
              <a:t> </a:t>
            </a:r>
            <a:endParaRPr lang="en-GB" dirty="0" smtClean="0">
              <a:latin typeface="Helvetica"/>
              <a:cs typeface="Helvetica"/>
            </a:endParaRPr>
          </a:p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22.</a:t>
            </a:r>
            <a:r>
              <a:rPr lang="en-US" dirty="0" smtClean="0">
                <a:latin typeface="Helvetica"/>
                <a:cs typeface="Helvetica"/>
              </a:rPr>
              <a:t> JC</a:t>
            </a:r>
            <a:r>
              <a:rPr lang="en-US" dirty="0" smtClean="0">
                <a:latin typeface="Helvetica"/>
                <a:cs typeface="Helvetica"/>
              </a:rPr>
              <a:t>, </a:t>
            </a:r>
            <a:r>
              <a:rPr lang="en-US" dirty="0" err="1" smtClean="0">
                <a:latin typeface="Helvetica"/>
                <a:cs typeface="Helvetica"/>
              </a:rPr>
              <a:t>DeRubeis</a:t>
            </a:r>
            <a:r>
              <a:rPr lang="en-US" dirty="0" smtClean="0">
                <a:latin typeface="Helvetica"/>
                <a:cs typeface="Helvetica"/>
              </a:rPr>
              <a:t> RJ, </a:t>
            </a:r>
            <a:r>
              <a:rPr lang="en-US" dirty="0" err="1" smtClean="0">
                <a:latin typeface="Helvetica"/>
                <a:cs typeface="Helvetica"/>
              </a:rPr>
              <a:t>Hollon</a:t>
            </a:r>
            <a:r>
              <a:rPr lang="en-US" dirty="0" smtClean="0">
                <a:latin typeface="Helvetica"/>
                <a:cs typeface="Helvetica"/>
              </a:rPr>
              <a:t> SD, et al. Antidepressant drug effects and depression severity: a patient-level meta-analysis. </a:t>
            </a:r>
            <a:r>
              <a:rPr lang="en-US" i="1" dirty="0" smtClean="0">
                <a:latin typeface="Helvetica"/>
                <a:cs typeface="Helvetica"/>
              </a:rPr>
              <a:t>JAMA </a:t>
            </a:r>
            <a:r>
              <a:rPr lang="en-US" dirty="0" smtClean="0">
                <a:latin typeface="Helvetica"/>
                <a:cs typeface="Helvetica"/>
              </a:rPr>
              <a:t>2010; </a:t>
            </a:r>
            <a:r>
              <a:rPr lang="en-US" b="1" dirty="0" smtClean="0">
                <a:latin typeface="Helvetica"/>
                <a:cs typeface="Helvetica"/>
              </a:rPr>
              <a:t>303</a:t>
            </a:r>
            <a:r>
              <a:rPr lang="en-US" dirty="0" smtClean="0">
                <a:latin typeface="Helvetica"/>
                <a:cs typeface="Helvetica"/>
              </a:rPr>
              <a:t>: 47-53</a:t>
            </a:r>
            <a:r>
              <a:rPr lang="en-US" dirty="0" smtClean="0">
                <a:latin typeface="Helvetica"/>
                <a:cs typeface="Helvetica"/>
              </a:rPr>
              <a:t>.</a:t>
            </a:r>
            <a:endParaRPr lang="en-GB" dirty="0" smtClean="0">
              <a:latin typeface="Helvetica"/>
              <a:cs typeface="Helvetica"/>
            </a:endParaRPr>
          </a:p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24. Kirsch I, Deacon BJ, </a:t>
            </a:r>
            <a:r>
              <a:rPr lang="en-US" dirty="0" err="1" smtClean="0">
                <a:latin typeface="Helvetica"/>
                <a:cs typeface="Helvetica"/>
              </a:rPr>
              <a:t>Huedo</a:t>
            </a:r>
            <a:r>
              <a:rPr lang="en-US" dirty="0" smtClean="0">
                <a:latin typeface="Helvetica"/>
                <a:cs typeface="Helvetica"/>
              </a:rPr>
              <a:t>-Medina TB, </a:t>
            </a:r>
            <a:r>
              <a:rPr lang="en-US" dirty="0" err="1" smtClean="0">
                <a:latin typeface="Helvetica"/>
                <a:cs typeface="Helvetica"/>
              </a:rPr>
              <a:t>Scoboria</a:t>
            </a:r>
            <a:r>
              <a:rPr lang="en-US" dirty="0" smtClean="0">
                <a:latin typeface="Helvetica"/>
                <a:cs typeface="Helvetica"/>
              </a:rPr>
              <a:t> A, Moore TJ, Johnson BT.  Initial severity and antidepressant benefits: a meta-analysis of data submitted to the Food and Drug Administration. </a:t>
            </a:r>
            <a:r>
              <a:rPr lang="en-US" i="1" dirty="0" smtClean="0">
                <a:latin typeface="Helvetica"/>
                <a:cs typeface="Helvetica"/>
              </a:rPr>
              <a:t>Public Library of Science: Medicine</a:t>
            </a:r>
            <a:r>
              <a:rPr lang="en-US" dirty="0" smtClean="0">
                <a:latin typeface="Helvetica"/>
                <a:cs typeface="Helvetica"/>
              </a:rPr>
              <a:t>  2008 ; </a:t>
            </a:r>
            <a:r>
              <a:rPr lang="en-US" b="1" dirty="0" smtClean="0">
                <a:latin typeface="Helvetica"/>
                <a:cs typeface="Helvetica"/>
              </a:rPr>
              <a:t>5</a:t>
            </a:r>
            <a:r>
              <a:rPr lang="en-US" dirty="0" smtClean="0">
                <a:latin typeface="Helvetica"/>
                <a:cs typeface="Helvetica"/>
              </a:rPr>
              <a:t>, e45.</a:t>
            </a:r>
            <a:endParaRPr lang="en-GB" dirty="0" smtClean="0">
              <a:latin typeface="Helvetica"/>
              <a:cs typeface="Helvetica"/>
            </a:endParaRPr>
          </a:p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 </a:t>
            </a:r>
            <a:r>
              <a:rPr lang="en-US" dirty="0" smtClean="0">
                <a:latin typeface="Helvetica"/>
                <a:cs typeface="Helvetica"/>
              </a:rPr>
              <a:t>34. Jacobson NS, Dobson KS, </a:t>
            </a:r>
            <a:r>
              <a:rPr lang="en-US" dirty="0" err="1" smtClean="0">
                <a:latin typeface="Helvetica"/>
                <a:cs typeface="Helvetica"/>
              </a:rPr>
              <a:t>Truax</a:t>
            </a:r>
            <a:r>
              <a:rPr lang="en-US" dirty="0" smtClean="0">
                <a:latin typeface="Helvetica"/>
                <a:cs typeface="Helvetica"/>
              </a:rPr>
              <a:t> PA, Addis M, </a:t>
            </a:r>
            <a:r>
              <a:rPr lang="en-US" dirty="0" err="1" smtClean="0">
                <a:latin typeface="Helvetica"/>
                <a:cs typeface="Helvetica"/>
              </a:rPr>
              <a:t>Koerner</a:t>
            </a:r>
            <a:r>
              <a:rPr lang="en-US" dirty="0" smtClean="0">
                <a:latin typeface="Helvetica"/>
                <a:cs typeface="Helvetica"/>
              </a:rPr>
              <a:t> K, </a:t>
            </a:r>
            <a:r>
              <a:rPr lang="en-US" dirty="0" err="1" smtClean="0">
                <a:latin typeface="Helvetica"/>
                <a:cs typeface="Helvetica"/>
              </a:rPr>
              <a:t>Gollan</a:t>
            </a:r>
            <a:r>
              <a:rPr lang="en-US" dirty="0" smtClean="0">
                <a:latin typeface="Helvetica"/>
                <a:cs typeface="Helvetica"/>
              </a:rPr>
              <a:t> JK, </a:t>
            </a:r>
            <a:r>
              <a:rPr lang="en-US" dirty="0" err="1" smtClean="0">
                <a:latin typeface="Helvetica"/>
                <a:cs typeface="Helvetica"/>
              </a:rPr>
              <a:t>Gortner</a:t>
            </a:r>
            <a:r>
              <a:rPr lang="en-US" dirty="0" smtClean="0">
                <a:latin typeface="Helvetica"/>
                <a:cs typeface="Helvetica"/>
              </a:rPr>
              <a:t> E, Prince SE. A component analysis of cognitive-behavioural treatment for depression. </a:t>
            </a:r>
            <a:r>
              <a:rPr lang="en-US" i="1" dirty="0" smtClean="0">
                <a:latin typeface="Helvetica"/>
                <a:cs typeface="Helvetica"/>
              </a:rPr>
              <a:t>Journal of Consulting and Clinical Psychology</a:t>
            </a:r>
            <a:r>
              <a:rPr lang="en-US" dirty="0" smtClean="0">
                <a:latin typeface="Helvetica"/>
                <a:cs typeface="Helvetica"/>
              </a:rPr>
              <a:t> 1996; </a:t>
            </a:r>
            <a:r>
              <a:rPr lang="en-US" b="1" dirty="0" smtClean="0">
                <a:latin typeface="Helvetica"/>
                <a:cs typeface="Helvetica"/>
              </a:rPr>
              <a:t>64:</a:t>
            </a:r>
            <a:r>
              <a:rPr lang="en-US" dirty="0" smtClean="0">
                <a:latin typeface="Helvetica"/>
                <a:cs typeface="Helvetica"/>
              </a:rPr>
              <a:t> 295-304</a:t>
            </a:r>
            <a:r>
              <a:rPr lang="en-US" dirty="0" smtClean="0">
                <a:latin typeface="Helvetica"/>
                <a:cs typeface="Helvetica"/>
              </a:rPr>
              <a:t>.</a:t>
            </a:r>
            <a:endParaRPr lang="en-GB" dirty="0" smtClean="0">
              <a:latin typeface="Helvetica"/>
              <a:cs typeface="Helvetica"/>
            </a:endParaRPr>
          </a:p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35. Longmore RJ, Worrell M. Do we need to challenge thoughts in cognitive behaviour therapy? </a:t>
            </a:r>
            <a:r>
              <a:rPr lang="en-US" i="1" dirty="0" smtClean="0">
                <a:latin typeface="Helvetica"/>
                <a:cs typeface="Helvetica"/>
              </a:rPr>
              <a:t>Clinical Psychology Review</a:t>
            </a:r>
            <a:r>
              <a:rPr lang="en-US" dirty="0" smtClean="0">
                <a:latin typeface="Helvetica"/>
                <a:cs typeface="Helvetica"/>
              </a:rPr>
              <a:t>  2007; </a:t>
            </a:r>
            <a:r>
              <a:rPr lang="en-US" b="1" dirty="0" smtClean="0">
                <a:latin typeface="Helvetica"/>
                <a:cs typeface="Helvetica"/>
              </a:rPr>
              <a:t>27</a:t>
            </a:r>
            <a:r>
              <a:rPr lang="en-US" dirty="0" smtClean="0">
                <a:latin typeface="Helvetica"/>
                <a:cs typeface="Helvetica"/>
              </a:rPr>
              <a:t>: 173-87</a:t>
            </a:r>
            <a:r>
              <a:rPr lang="en-US" dirty="0" smtClean="0">
                <a:latin typeface="Helvetica"/>
                <a:cs typeface="Helvetica"/>
              </a:rPr>
              <a:t>.</a:t>
            </a:r>
            <a:endParaRPr lang="en-GB" dirty="0" smtClean="0">
              <a:latin typeface="Helvetica"/>
              <a:cs typeface="Helvetica"/>
            </a:endParaRPr>
          </a:p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36. Budd R, Hughes I. The Dodo Bird verdict – controversial, inevitable and important: a commentary on 30 years of meta-analyses. </a:t>
            </a:r>
            <a:r>
              <a:rPr lang="en-US" i="1" dirty="0" smtClean="0">
                <a:latin typeface="Helvetica"/>
                <a:cs typeface="Helvetica"/>
              </a:rPr>
              <a:t>Clinical Psychology and Psychotherapy </a:t>
            </a:r>
            <a:r>
              <a:rPr lang="en-US" dirty="0" smtClean="0">
                <a:latin typeface="Helvetica"/>
                <a:cs typeface="Helvetica"/>
              </a:rPr>
              <a:t>2009; </a:t>
            </a:r>
            <a:r>
              <a:rPr lang="en-US" b="1" dirty="0" smtClean="0">
                <a:latin typeface="Helvetica"/>
                <a:cs typeface="Helvetica"/>
              </a:rPr>
              <a:t>16</a:t>
            </a:r>
            <a:r>
              <a:rPr lang="en-US" dirty="0" smtClean="0">
                <a:latin typeface="Helvetica"/>
                <a:cs typeface="Helvetica"/>
              </a:rPr>
              <a:t>: 510-522</a:t>
            </a:r>
            <a:r>
              <a:rPr lang="en-US" dirty="0" smtClean="0">
                <a:latin typeface="Helvetica"/>
                <a:cs typeface="Helvetica"/>
              </a:rPr>
              <a:t>.</a:t>
            </a:r>
            <a:endParaRPr lang="en-GB" dirty="0" smtClean="0">
              <a:latin typeface="Helvetica"/>
              <a:cs typeface="Helvetica"/>
            </a:endParaRPr>
          </a:p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37. Cooper M. Essential Research Findings in Counselling and Psychotherapy: The Facts are Friendly. Sage Publications, 2008. </a:t>
            </a:r>
            <a:r>
              <a:rPr lang="en-US" dirty="0" smtClean="0">
                <a:latin typeface="Helvetica"/>
                <a:cs typeface="Helvetica"/>
              </a:rPr>
              <a:t> </a:t>
            </a:r>
            <a:endParaRPr lang="en-GB" dirty="0" smtClean="0">
              <a:latin typeface="Helvetica"/>
              <a:cs typeface="Helvetica"/>
            </a:endParaRPr>
          </a:p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38. Castonguay LG, Beutler LE. Common and unique principles of therapeutic change: What do we know and what do we need to know? In LG Castonguay,  LE Beutler (Editors), </a:t>
            </a:r>
            <a:r>
              <a:rPr lang="en-US" i="1" dirty="0" smtClean="0">
                <a:latin typeface="Helvetica"/>
                <a:cs typeface="Helvetica"/>
              </a:rPr>
              <a:t>Principles of Therapeutic Change that Work.  </a:t>
            </a:r>
            <a:r>
              <a:rPr lang="en-US" dirty="0" smtClean="0">
                <a:latin typeface="Helvetica"/>
                <a:cs typeface="Helvetica"/>
              </a:rPr>
              <a:t> Oxford University Press, 2005</a:t>
            </a:r>
            <a:r>
              <a:rPr lang="en-US" dirty="0" smtClean="0">
                <a:latin typeface="Helvetica"/>
                <a:cs typeface="Helvetica"/>
              </a:rPr>
              <a:t>.</a:t>
            </a:r>
            <a:endParaRPr lang="en-GB" dirty="0" smtClean="0">
              <a:latin typeface="Helvetica"/>
              <a:cs typeface="Helvetica"/>
            </a:endParaRPr>
          </a:p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39. Stiles WB, </a:t>
            </a:r>
            <a:r>
              <a:rPr lang="en-US" dirty="0" err="1" smtClean="0">
                <a:latin typeface="Helvetica"/>
                <a:cs typeface="Helvetica"/>
              </a:rPr>
              <a:t>Barkham</a:t>
            </a:r>
            <a:r>
              <a:rPr lang="en-US" dirty="0" smtClean="0">
                <a:latin typeface="Helvetica"/>
                <a:cs typeface="Helvetica"/>
              </a:rPr>
              <a:t> M, Mellor-Car J. Effectiveness of cognitive-behavioural, person-centred, and psychodynamic therapies in UK primary-care routine practice: replication in a larger sample. </a:t>
            </a:r>
            <a:r>
              <a:rPr lang="en-US" i="1" dirty="0" smtClean="0">
                <a:latin typeface="Helvetica"/>
                <a:cs typeface="Helvetica"/>
              </a:rPr>
              <a:t>Psychological Medicine </a:t>
            </a:r>
            <a:r>
              <a:rPr lang="en-US" dirty="0" smtClean="0">
                <a:latin typeface="Helvetica"/>
                <a:cs typeface="Helvetica"/>
              </a:rPr>
              <a:t>2008; </a:t>
            </a:r>
            <a:r>
              <a:rPr lang="en-US" b="1" dirty="0" smtClean="0">
                <a:latin typeface="Helvetica"/>
                <a:cs typeface="Helvetica"/>
              </a:rPr>
              <a:t>38,</a:t>
            </a:r>
            <a:r>
              <a:rPr lang="en-US" dirty="0" smtClean="0">
                <a:latin typeface="Helvetica"/>
                <a:cs typeface="Helvetica"/>
              </a:rPr>
              <a:t>: 677-688.</a:t>
            </a:r>
            <a:endParaRPr lang="en-GB" dirty="0" smtClean="0">
              <a:latin typeface="Helvetica"/>
              <a:cs typeface="Helvetica"/>
            </a:endParaRPr>
          </a:p>
          <a:p>
            <a:pPr>
              <a:buNone/>
            </a:pPr>
            <a:endParaRPr lang="en-GB" dirty="0" smtClean="0">
              <a:latin typeface="Helvetica"/>
              <a:cs typeface="Helvetica"/>
            </a:endParaRPr>
          </a:p>
          <a:p>
            <a:pPr>
              <a:buNone/>
            </a:pPr>
            <a:endParaRPr lang="en-US" dirty="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	‘</a:t>
            </a:r>
            <a:r>
              <a:rPr lang="en-US" dirty="0" smtClean="0">
                <a:latin typeface="Helvetica"/>
                <a:cs typeface="Helvetica"/>
              </a:rPr>
              <a:t>The balance between science/technology and art has shifted so far towards the former that the latter is a pale shadow, a fragile remnant of what had for centuries been crucial to the work of the doctor’</a:t>
            </a:r>
            <a:r>
              <a:rPr lang="en-US" dirty="0" smtClean="0">
                <a:latin typeface="Helvetica"/>
                <a:cs typeface="Helvetica"/>
              </a:rPr>
              <a:t> </a:t>
            </a:r>
          </a:p>
          <a:p>
            <a:pPr algn="r">
              <a:buNone/>
            </a:pPr>
            <a:r>
              <a:rPr lang="en-US" dirty="0" smtClean="0">
                <a:latin typeface="Helvetica"/>
                <a:cs typeface="Helvetica"/>
              </a:rPr>
              <a:t>(</a:t>
            </a:r>
            <a:r>
              <a:rPr lang="en-US" dirty="0" smtClean="0">
                <a:latin typeface="Helvetica"/>
                <a:cs typeface="Helvetica"/>
              </a:rPr>
              <a:t>Kleinman, 2008:22</a:t>
            </a:r>
            <a:r>
              <a:rPr lang="en-US" dirty="0" smtClean="0">
                <a:latin typeface="Helvetica"/>
                <a:cs typeface="Helvetica"/>
              </a:rPr>
              <a:t>)</a:t>
            </a:r>
            <a:endParaRPr lang="en-US" dirty="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Outline of Talk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Helvetica"/>
                <a:cs typeface="Helvetica"/>
              </a:rPr>
              <a:t>Define </a:t>
            </a:r>
            <a:r>
              <a:rPr lang="en-US" dirty="0" smtClean="0">
                <a:latin typeface="Helvetica"/>
                <a:cs typeface="Helvetica"/>
              </a:rPr>
              <a:t>the technological </a:t>
            </a:r>
            <a:r>
              <a:rPr lang="en-US" dirty="0" smtClean="0">
                <a:latin typeface="Helvetica"/>
                <a:cs typeface="Helvetica"/>
              </a:rPr>
              <a:t>paradigm</a:t>
            </a:r>
            <a:r>
              <a:rPr lang="en-US" dirty="0" smtClean="0">
                <a:latin typeface="Helvetica"/>
                <a:cs typeface="Helvetica"/>
              </a:rPr>
              <a:t>.</a:t>
            </a:r>
            <a:endParaRPr lang="en-US" dirty="0" smtClean="0">
              <a:latin typeface="Helvetica"/>
              <a:cs typeface="Helvetica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Helvetica"/>
                <a:cs typeface="Helvetica"/>
              </a:rPr>
              <a:t>E</a:t>
            </a:r>
            <a:r>
              <a:rPr lang="en-US" dirty="0" smtClean="0">
                <a:latin typeface="Helvetica"/>
                <a:cs typeface="Helvetica"/>
              </a:rPr>
              <a:t>xamine </a:t>
            </a:r>
            <a:r>
              <a:rPr lang="en-US" dirty="0" smtClean="0">
                <a:latin typeface="Helvetica"/>
                <a:cs typeface="Helvetica"/>
              </a:rPr>
              <a:t>recent evidence from within</a:t>
            </a:r>
            <a:r>
              <a:rPr lang="en-US" dirty="0" smtClean="0">
                <a:latin typeface="Helvetica"/>
                <a:cs typeface="Helvetica"/>
              </a:rPr>
              <a:t> the paradigm shows </a:t>
            </a:r>
            <a:r>
              <a:rPr lang="en-US" dirty="0" smtClean="0">
                <a:latin typeface="Helvetica"/>
                <a:cs typeface="Helvetica"/>
              </a:rPr>
              <a:t>that</a:t>
            </a:r>
            <a:r>
              <a:rPr lang="en-US" dirty="0" smtClean="0">
                <a:latin typeface="Helvetica"/>
                <a:cs typeface="Helvetica"/>
              </a:rPr>
              <a:t> the </a:t>
            </a:r>
            <a:r>
              <a:rPr lang="en-US" dirty="0" smtClean="0">
                <a:latin typeface="Helvetica"/>
                <a:cs typeface="Helvetica"/>
              </a:rPr>
              <a:t>non-technological components of therapeutic interventions</a:t>
            </a:r>
            <a:r>
              <a:rPr lang="en-US" dirty="0" smtClean="0">
                <a:latin typeface="Helvetica"/>
                <a:cs typeface="Helvetica"/>
              </a:rPr>
              <a:t> are </a:t>
            </a:r>
            <a:r>
              <a:rPr lang="en-US" dirty="0" smtClean="0">
                <a:latin typeface="Helvetica"/>
                <a:cs typeface="Helvetica"/>
              </a:rPr>
              <a:t>effective in psychiatry.</a:t>
            </a:r>
            <a:r>
              <a:rPr lang="en-US" dirty="0" smtClean="0">
                <a:latin typeface="Helvetica"/>
                <a:cs typeface="Helvetica"/>
              </a:rPr>
              <a:t> 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Helvetica"/>
                <a:cs typeface="Helvetica"/>
              </a:rPr>
              <a:t>S</a:t>
            </a:r>
            <a:r>
              <a:rPr lang="en-US" dirty="0" smtClean="0">
                <a:latin typeface="Helvetica"/>
                <a:cs typeface="Helvetica"/>
              </a:rPr>
              <a:t>et </a:t>
            </a:r>
            <a:r>
              <a:rPr lang="en-US" dirty="0" smtClean="0">
                <a:latin typeface="Helvetica"/>
                <a:cs typeface="Helvetica"/>
              </a:rPr>
              <a:t>out the main features of narrative </a:t>
            </a:r>
            <a:r>
              <a:rPr lang="en-US" dirty="0" smtClean="0">
                <a:latin typeface="Helvetica"/>
                <a:cs typeface="Helvetica"/>
              </a:rPr>
              <a:t>psychiatry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Helvetica"/>
                <a:cs typeface="Helvetica"/>
              </a:rPr>
              <a:t>Illustrate narrative </a:t>
            </a:r>
            <a:r>
              <a:rPr lang="en-US" dirty="0" smtClean="0">
                <a:latin typeface="Helvetica"/>
                <a:cs typeface="Helvetica"/>
              </a:rPr>
              <a:t>psychiatry</a:t>
            </a:r>
            <a:r>
              <a:rPr lang="en-US" dirty="0" smtClean="0">
                <a:latin typeface="Helvetica"/>
                <a:cs typeface="Helvetica"/>
              </a:rPr>
              <a:t> through </a:t>
            </a:r>
            <a:r>
              <a:rPr lang="en-US" dirty="0" smtClean="0">
                <a:latin typeface="Helvetica"/>
                <a:cs typeface="Helvetica"/>
              </a:rPr>
              <a:t>a short story</a:t>
            </a:r>
            <a:endParaRPr lang="en-US" dirty="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/>
                <a:cs typeface="Helvetica"/>
              </a:rPr>
              <a:t>What is the technological paradigm?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2065257"/>
            <a:ext cx="7691719" cy="45719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1. Madness arises from faulty mechanisms or processes involving abnormal physiological or psychological events occurring within the individual</a:t>
            </a:r>
            <a:r>
              <a:rPr lang="en-US" dirty="0" smtClean="0">
                <a:latin typeface="Helvetica"/>
                <a:cs typeface="Helvetica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2</a:t>
            </a:r>
            <a:r>
              <a:rPr lang="en-US" dirty="0">
                <a:latin typeface="Helvetica"/>
                <a:cs typeface="Helvetica"/>
              </a:rPr>
              <a:t>. These mechanisms or processes can be </a:t>
            </a:r>
            <a:r>
              <a:rPr lang="en-US" dirty="0" err="1">
                <a:latin typeface="Helvetica"/>
                <a:cs typeface="Helvetica"/>
              </a:rPr>
              <a:t>modelled</a:t>
            </a:r>
            <a:r>
              <a:rPr lang="en-US" dirty="0">
                <a:latin typeface="Helvetica"/>
                <a:cs typeface="Helvetica"/>
              </a:rPr>
              <a:t> in causal terms. They are not context-dependent</a:t>
            </a:r>
            <a:r>
              <a:rPr lang="en-US" dirty="0" smtClean="0">
                <a:latin typeface="Helvetica"/>
                <a:cs typeface="Helvetica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3</a:t>
            </a:r>
            <a:r>
              <a:rPr lang="en-US" dirty="0">
                <a:latin typeface="Helvetica"/>
                <a:cs typeface="Helvetica"/>
              </a:rPr>
              <a:t>. Technological interventions are instrumental and can be designed and studied independently of relationships and values.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927100"/>
            <a:ext cx="9169400" cy="55861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eidegger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5032" r="-75032"/>
          <a:stretch>
            <a:fillRect/>
          </a:stretch>
        </p:blipFill>
        <p:spPr>
          <a:xfrm>
            <a:off x="-519650" y="472850"/>
            <a:ext cx="10279473" cy="565331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837" y="1065021"/>
            <a:ext cx="4674999" cy="5220544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Helvetica"/>
                <a:cs typeface="Helvetica"/>
              </a:rPr>
              <a:t>Narrative</a:t>
            </a:r>
            <a:br>
              <a:rPr lang="en-US" dirty="0" smtClean="0">
                <a:latin typeface="Helvetica"/>
                <a:cs typeface="Helvetica"/>
              </a:rPr>
            </a:br>
            <a:r>
              <a:rPr lang="en-US" dirty="0" smtClean="0">
                <a:latin typeface="Helvetica"/>
                <a:cs typeface="Helvetica"/>
              </a:rPr>
              <a:t>Psychiatry</a:t>
            </a:r>
            <a:br>
              <a:rPr lang="en-US" dirty="0" smtClean="0">
                <a:latin typeface="Helvetica"/>
                <a:cs typeface="Helvetica"/>
              </a:rPr>
            </a:br>
            <a:r>
              <a:rPr lang="en-US" dirty="0" smtClean="0">
                <a:latin typeface="Helvetica"/>
                <a:cs typeface="Helvetica"/>
              </a:rPr>
              <a:t/>
            </a:r>
            <a:br>
              <a:rPr lang="en-US" dirty="0" smtClean="0">
                <a:latin typeface="Helvetica"/>
                <a:cs typeface="Helvetica"/>
              </a:rPr>
            </a:br>
            <a:r>
              <a:rPr lang="en-US" sz="2222" dirty="0">
                <a:latin typeface="Helvetica"/>
                <a:cs typeface="Helvetica"/>
              </a:rPr>
              <a:t>Lewis, B. (2011)</a:t>
            </a:r>
            <a:r>
              <a:rPr lang="en-US" sz="2222" dirty="0" smtClean="0">
                <a:latin typeface="Helvetica"/>
                <a:cs typeface="Helvetica"/>
              </a:rPr>
              <a:t> </a:t>
            </a:r>
            <a:br>
              <a:rPr lang="en-US" sz="2222" dirty="0" smtClean="0">
                <a:latin typeface="Helvetica"/>
                <a:cs typeface="Helvetica"/>
              </a:rPr>
            </a:br>
            <a:r>
              <a:rPr lang="en-US" sz="2222" i="1" dirty="0" smtClean="0">
                <a:latin typeface="Helvetica"/>
                <a:cs typeface="Helvetica"/>
              </a:rPr>
              <a:t>Narrative </a:t>
            </a:r>
            <a:r>
              <a:rPr lang="en-US" sz="2222" i="1" dirty="0">
                <a:latin typeface="Helvetica"/>
                <a:cs typeface="Helvetica"/>
              </a:rPr>
              <a:t>Psychiatry:</a:t>
            </a:r>
            <a:r>
              <a:rPr lang="en-US" sz="2222" i="1" dirty="0" smtClean="0">
                <a:latin typeface="Helvetica"/>
                <a:cs typeface="Helvetica"/>
              </a:rPr>
              <a:t> </a:t>
            </a:r>
            <a:br>
              <a:rPr lang="en-US" sz="2222" i="1" dirty="0" smtClean="0">
                <a:latin typeface="Helvetica"/>
                <a:cs typeface="Helvetica"/>
              </a:rPr>
            </a:br>
            <a:r>
              <a:rPr lang="en-US" sz="2222" i="1" dirty="0" smtClean="0">
                <a:latin typeface="Helvetica"/>
                <a:cs typeface="Helvetica"/>
              </a:rPr>
              <a:t>How </a:t>
            </a:r>
            <a:r>
              <a:rPr lang="en-US" sz="2222" i="1" dirty="0">
                <a:latin typeface="Helvetica"/>
                <a:cs typeface="Helvetica"/>
              </a:rPr>
              <a:t>Stories Can Shape</a:t>
            </a:r>
            <a:r>
              <a:rPr lang="en-US" sz="2222" i="1" dirty="0" smtClean="0">
                <a:latin typeface="Helvetica"/>
                <a:cs typeface="Helvetica"/>
              </a:rPr>
              <a:t> </a:t>
            </a:r>
            <a:br>
              <a:rPr lang="en-US" sz="2222" i="1" dirty="0" smtClean="0">
                <a:latin typeface="Helvetica"/>
                <a:cs typeface="Helvetica"/>
              </a:rPr>
            </a:br>
            <a:r>
              <a:rPr lang="en-US" sz="2222" i="1" dirty="0" smtClean="0">
                <a:latin typeface="Helvetica"/>
                <a:cs typeface="Helvetica"/>
              </a:rPr>
              <a:t>Clinical </a:t>
            </a:r>
            <a:r>
              <a:rPr lang="en-US" sz="2222" i="1" dirty="0">
                <a:latin typeface="Helvetica"/>
                <a:cs typeface="Helvetica"/>
              </a:rPr>
              <a:t>Practice</a:t>
            </a:r>
            <a:r>
              <a:rPr lang="en-US" sz="2222" i="1" dirty="0" smtClean="0">
                <a:latin typeface="Helvetica"/>
                <a:cs typeface="Helvetica"/>
              </a:rPr>
              <a:t> </a:t>
            </a:r>
            <a:br>
              <a:rPr lang="en-US" sz="2222" i="1" dirty="0" smtClean="0">
                <a:latin typeface="Helvetica"/>
                <a:cs typeface="Helvetica"/>
              </a:rPr>
            </a:br>
            <a:r>
              <a:rPr lang="en-US" sz="2222" dirty="0" smtClean="0">
                <a:latin typeface="Helvetica"/>
                <a:cs typeface="Helvetica"/>
              </a:rPr>
              <a:t>Baltimore</a:t>
            </a:r>
            <a:r>
              <a:rPr lang="en-US" sz="2222" dirty="0">
                <a:latin typeface="Helvetica"/>
                <a:cs typeface="Helvetica"/>
              </a:rPr>
              <a:t>,</a:t>
            </a:r>
            <a:r>
              <a:rPr lang="en-US" sz="2222" dirty="0" smtClean="0">
                <a:latin typeface="Helvetica"/>
                <a:cs typeface="Helvetica"/>
              </a:rPr>
              <a:t>  The </a:t>
            </a:r>
            <a:r>
              <a:rPr lang="en-US" sz="2222" dirty="0">
                <a:latin typeface="Helvetica"/>
                <a:cs typeface="Helvetica"/>
              </a:rPr>
              <a:t>Johns Hopkins University Press.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836" y="1065022"/>
            <a:ext cx="3228175" cy="48220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/>
                <a:cs typeface="Helvetica"/>
              </a:rPr>
              <a:t>Narrative theory in narrative psychiatry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latin typeface="Helvetica"/>
                <a:cs typeface="Helvetica"/>
              </a:rPr>
              <a:t>Plot - draws </a:t>
            </a:r>
            <a:r>
              <a:rPr lang="en-US" dirty="0" smtClean="0">
                <a:latin typeface="Helvetica"/>
                <a:cs typeface="Helvetica"/>
              </a:rPr>
              <a:t>different elements together in a meaningful way</a:t>
            </a:r>
            <a:r>
              <a:rPr lang="en-US" dirty="0" smtClean="0">
                <a:latin typeface="Helvetica"/>
                <a:cs typeface="Helvetica"/>
              </a:rPr>
              <a:t>.</a:t>
            </a:r>
          </a:p>
          <a:p>
            <a:pPr marL="514350" indent="-514350">
              <a:buNone/>
            </a:pPr>
            <a:endParaRPr lang="en-US" dirty="0" smtClean="0">
              <a:latin typeface="Helvetica"/>
              <a:cs typeface="Helvetica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Helvetica"/>
                <a:cs typeface="Helvetica"/>
              </a:rPr>
              <a:t>Metaphor – juxtaposition of words to create new meaning.</a:t>
            </a:r>
          </a:p>
          <a:p>
            <a:pPr marL="514350" indent="-514350">
              <a:buNone/>
            </a:pPr>
            <a:endParaRPr lang="en-US" dirty="0" smtClean="0">
              <a:latin typeface="Helvetica"/>
              <a:cs typeface="Helvetica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Helvetica"/>
                <a:cs typeface="Helvetica"/>
              </a:rPr>
              <a:t>Narrative identities</a:t>
            </a:r>
            <a:endParaRPr lang="en-US" dirty="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967-Alfa-Romeo-Duetto-Red-Front-Angle-st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1750" b="-11750"/>
          <a:stretch>
            <a:fillRect/>
          </a:stretch>
        </p:blipFill>
        <p:spPr>
          <a:xfrm>
            <a:off x="457200" y="1073311"/>
            <a:ext cx="8229600" cy="452596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58</TotalTime>
  <Words>860</Words>
  <Application>Microsoft Macintosh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Venture</vt:lpstr>
      <vt:lpstr>Psychiatry beyond the  current paradigm:  The role of  narrative psychiatry</vt:lpstr>
      <vt:lpstr>Slide 2</vt:lpstr>
      <vt:lpstr>Outline of Talk</vt:lpstr>
      <vt:lpstr>What is the technological paradigm?</vt:lpstr>
      <vt:lpstr>Slide 5</vt:lpstr>
      <vt:lpstr>Slide 6</vt:lpstr>
      <vt:lpstr>Narrative Psychiatry  Lewis, B. (2011)  Narrative Psychiatry:  How Stories Can Shape  Clinical Practice  Baltimore,  The Johns Hopkins University Press.</vt:lpstr>
      <vt:lpstr>Narrative theory in narrative psychiatry</vt:lpstr>
      <vt:lpstr>Slide 9</vt:lpstr>
      <vt:lpstr>Selected References </vt:lpstr>
      <vt:lpstr>Slide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Psychiatry beyond the current paradigm:  The role of narrative psychiatry</dc:title>
  <dc:creator>Philip Thomas</dc:creator>
  <cp:lastModifiedBy>Philip Thomas</cp:lastModifiedBy>
  <cp:revision>5</cp:revision>
  <dcterms:created xsi:type="dcterms:W3CDTF">2013-03-07T08:47:43Z</dcterms:created>
  <dcterms:modified xsi:type="dcterms:W3CDTF">2013-03-07T09:24:40Z</dcterms:modified>
</cp:coreProperties>
</file>