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96" r:id="rId4"/>
    <p:sldId id="292" r:id="rId5"/>
    <p:sldId id="294" r:id="rId6"/>
    <p:sldId id="260" r:id="rId7"/>
    <p:sldId id="262" r:id="rId8"/>
    <p:sldId id="263" r:id="rId9"/>
    <p:sldId id="261" r:id="rId10"/>
    <p:sldId id="264" r:id="rId11"/>
    <p:sldId id="286" r:id="rId12"/>
    <p:sldId id="287" r:id="rId13"/>
    <p:sldId id="278" r:id="rId14"/>
    <p:sldId id="289" r:id="rId15"/>
    <p:sldId id="290" r:id="rId16"/>
    <p:sldId id="291" r:id="rId17"/>
    <p:sldId id="279" r:id="rId18"/>
    <p:sldId id="280" r:id="rId19"/>
    <p:sldId id="281" r:id="rId20"/>
    <p:sldId id="282" r:id="rId21"/>
    <p:sldId id="275" r:id="rId2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5D1"/>
    <a:srgbClr val="000000"/>
    <a:srgbClr val="828282"/>
    <a:srgbClr val="D64B7C"/>
    <a:srgbClr val="00AEF3"/>
    <a:srgbClr val="00CCFF"/>
    <a:srgbClr val="B4B4B4"/>
    <a:srgbClr val="E7F3F4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>
        <p:scale>
          <a:sx n="110" d="100"/>
          <a:sy n="110" d="100"/>
        </p:scale>
        <p:origin x="-172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52044025157"/>
          <c:y val="0.0259360380116959"/>
          <c:w val="0.817542397660819"/>
          <c:h val="0.828832414624353"/>
        </c:manualLayout>
      </c:layout>
      <c:scatterChart>
        <c:scatterStyle val="lineMarker"/>
        <c:varyColors val="0"/>
        <c:ser>
          <c:idx val="1"/>
          <c:order val="0"/>
          <c:tx>
            <c:v>20mW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'Combined Power '!$E$9:$E$49</c:f>
              <c:numCache>
                <c:formatCode>General</c:formatCode>
                <c:ptCount val="41"/>
                <c:pt idx="0">
                  <c:v>5.377314977691626</c:v>
                </c:pt>
                <c:pt idx="1">
                  <c:v>5.376936801702087</c:v>
                </c:pt>
                <c:pt idx="2">
                  <c:v>5.570496918921398</c:v>
                </c:pt>
                <c:pt idx="3">
                  <c:v>14.6477110830743</c:v>
                </c:pt>
                <c:pt idx="4">
                  <c:v>25.56456113067313</c:v>
                </c:pt>
                <c:pt idx="5">
                  <c:v>36.67244280110568</c:v>
                </c:pt>
                <c:pt idx="6">
                  <c:v>47.87256605457235</c:v>
                </c:pt>
                <c:pt idx="7">
                  <c:v>59.0759405152144</c:v>
                </c:pt>
                <c:pt idx="8">
                  <c:v>70.25484748299631</c:v>
                </c:pt>
                <c:pt idx="9">
                  <c:v>81.2640524963584</c:v>
                </c:pt>
                <c:pt idx="10">
                  <c:v>91.87598897771443</c:v>
                </c:pt>
                <c:pt idx="11">
                  <c:v>103.2539120166996</c:v>
                </c:pt>
                <c:pt idx="12">
                  <c:v>113.9146373771319</c:v>
                </c:pt>
                <c:pt idx="13">
                  <c:v>124.0903034626722</c:v>
                </c:pt>
                <c:pt idx="14">
                  <c:v>134.6091385068874</c:v>
                </c:pt>
                <c:pt idx="15">
                  <c:v>145.2498165093417</c:v>
                </c:pt>
                <c:pt idx="16">
                  <c:v>156.697310585294</c:v>
                </c:pt>
                <c:pt idx="17">
                  <c:v>166.3693515547043</c:v>
                </c:pt>
                <c:pt idx="18">
                  <c:v>178.2215804305686</c:v>
                </c:pt>
                <c:pt idx="19">
                  <c:v>187.9089000424377</c:v>
                </c:pt>
                <c:pt idx="20">
                  <c:v>198.1515511601498</c:v>
                </c:pt>
                <c:pt idx="21">
                  <c:v>208.4518490830057</c:v>
                </c:pt>
                <c:pt idx="22">
                  <c:v>219.0776147705505</c:v>
                </c:pt>
                <c:pt idx="23">
                  <c:v>228.5251152580086</c:v>
                </c:pt>
                <c:pt idx="24">
                  <c:v>237.9480211843508</c:v>
                </c:pt>
                <c:pt idx="25">
                  <c:v>247.738209113744</c:v>
                </c:pt>
                <c:pt idx="26">
                  <c:v>256.7036200809753</c:v>
                </c:pt>
                <c:pt idx="27">
                  <c:v>266.1867169646844</c:v>
                </c:pt>
                <c:pt idx="28">
                  <c:v>275.5261734547578</c:v>
                </c:pt>
                <c:pt idx="29">
                  <c:v>285.0999779439593</c:v>
                </c:pt>
                <c:pt idx="30">
                  <c:v>295.5276589973275</c:v>
                </c:pt>
                <c:pt idx="31">
                  <c:v>304.1901307649073</c:v>
                </c:pt>
                <c:pt idx="32">
                  <c:v>313.097049823942</c:v>
                </c:pt>
                <c:pt idx="33">
                  <c:v>321.6095316732999</c:v>
                </c:pt>
                <c:pt idx="34">
                  <c:v>329.8418121738337</c:v>
                </c:pt>
                <c:pt idx="35">
                  <c:v>338.3732500258068</c:v>
                </c:pt>
                <c:pt idx="36">
                  <c:v>345.9230694828354</c:v>
                </c:pt>
                <c:pt idx="37">
                  <c:v>353.275378703247</c:v>
                </c:pt>
                <c:pt idx="38">
                  <c:v>360.9521205569638</c:v>
                </c:pt>
                <c:pt idx="39">
                  <c:v>368.6782000183516</c:v>
                </c:pt>
                <c:pt idx="40">
                  <c:v>374.9880549164437</c:v>
                </c:pt>
              </c:numCache>
            </c:numRef>
          </c:yVal>
          <c:smooth val="0"/>
        </c:ser>
        <c:ser>
          <c:idx val="0"/>
          <c:order val="1"/>
          <c:tx>
            <c:v>10mW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'Combined Power '!$G$9:$G$49</c:f>
              <c:numCache>
                <c:formatCode>General</c:formatCode>
                <c:ptCount val="41"/>
                <c:pt idx="0">
                  <c:v>1.615267520089004</c:v>
                </c:pt>
                <c:pt idx="1">
                  <c:v>1.615626935299986</c:v>
                </c:pt>
                <c:pt idx="2">
                  <c:v>1.634620843107344</c:v>
                </c:pt>
                <c:pt idx="3">
                  <c:v>9.640495053161593</c:v>
                </c:pt>
                <c:pt idx="4">
                  <c:v>20.33060703086469</c:v>
                </c:pt>
                <c:pt idx="5">
                  <c:v>31.23122295066922</c:v>
                </c:pt>
                <c:pt idx="6">
                  <c:v>42.3165985410669</c:v>
                </c:pt>
                <c:pt idx="7">
                  <c:v>53.28067431497818</c:v>
                </c:pt>
                <c:pt idx="8">
                  <c:v>64.36568131372785</c:v>
                </c:pt>
                <c:pt idx="9">
                  <c:v>75.24510673609595</c:v>
                </c:pt>
                <c:pt idx="10">
                  <c:v>85.82294159679755</c:v>
                </c:pt>
                <c:pt idx="11">
                  <c:v>96.38120071799692</c:v>
                </c:pt>
                <c:pt idx="12">
                  <c:v>106.3554546434675</c:v>
                </c:pt>
                <c:pt idx="13">
                  <c:v>116.2343538486242</c:v>
                </c:pt>
                <c:pt idx="14">
                  <c:v>126.950634968516</c:v>
                </c:pt>
                <c:pt idx="15">
                  <c:v>137.0012402537076</c:v>
                </c:pt>
                <c:pt idx="16">
                  <c:v>147.0475109821417</c:v>
                </c:pt>
                <c:pt idx="17">
                  <c:v>157.5379540298436</c:v>
                </c:pt>
                <c:pt idx="18">
                  <c:v>167.8582183467721</c:v>
                </c:pt>
                <c:pt idx="19">
                  <c:v>178.303390998658</c:v>
                </c:pt>
                <c:pt idx="20">
                  <c:v>188.9289608427864</c:v>
                </c:pt>
                <c:pt idx="21">
                  <c:v>198.6547250048744</c:v>
                </c:pt>
                <c:pt idx="22">
                  <c:v>208.2996425384517</c:v>
                </c:pt>
                <c:pt idx="23">
                  <c:v>219.1797681420395</c:v>
                </c:pt>
                <c:pt idx="24">
                  <c:v>227.9857382293232</c:v>
                </c:pt>
                <c:pt idx="25">
                  <c:v>237.2909429616801</c:v>
                </c:pt>
                <c:pt idx="26">
                  <c:v>247.1248589698003</c:v>
                </c:pt>
                <c:pt idx="27">
                  <c:v>255.4328119444413</c:v>
                </c:pt>
                <c:pt idx="28">
                  <c:v>264.1508394714807</c:v>
                </c:pt>
                <c:pt idx="29">
                  <c:v>273.462391893287</c:v>
                </c:pt>
                <c:pt idx="30">
                  <c:v>281.7246103776937</c:v>
                </c:pt>
                <c:pt idx="31">
                  <c:v>289.6376104006331</c:v>
                </c:pt>
                <c:pt idx="32">
                  <c:v>299.5190366453714</c:v>
                </c:pt>
                <c:pt idx="33">
                  <c:v>307.2977885808664</c:v>
                </c:pt>
                <c:pt idx="34">
                  <c:v>317.0128329108697</c:v>
                </c:pt>
                <c:pt idx="35">
                  <c:v>325.8810070882122</c:v>
                </c:pt>
                <c:pt idx="36">
                  <c:v>333.251797825364</c:v>
                </c:pt>
                <c:pt idx="37">
                  <c:v>341.1386628052347</c:v>
                </c:pt>
                <c:pt idx="38">
                  <c:v>347.8083789899867</c:v>
                </c:pt>
                <c:pt idx="39">
                  <c:v>354.1830985353323</c:v>
                </c:pt>
                <c:pt idx="40">
                  <c:v>360.5605849610607</c:v>
                </c:pt>
              </c:numCache>
            </c:numRef>
          </c:yVal>
          <c:smooth val="0"/>
        </c:ser>
        <c:ser>
          <c:idx val="2"/>
          <c:order val="2"/>
          <c:tx>
            <c:v>5mW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'Combined Power '!$I$9:$I$49</c:f>
              <c:numCache>
                <c:formatCode>General</c:formatCode>
                <c:ptCount val="41"/>
                <c:pt idx="0">
                  <c:v>0.23154637767213</c:v>
                </c:pt>
                <c:pt idx="1">
                  <c:v>0.232636686538131</c:v>
                </c:pt>
                <c:pt idx="2">
                  <c:v>0.242093646411736</c:v>
                </c:pt>
                <c:pt idx="3">
                  <c:v>7.191914618807842</c:v>
                </c:pt>
                <c:pt idx="4">
                  <c:v>17.62461908885499</c:v>
                </c:pt>
                <c:pt idx="5">
                  <c:v>28.34897787399498</c:v>
                </c:pt>
                <c:pt idx="6">
                  <c:v>39.10448328305824</c:v>
                </c:pt>
                <c:pt idx="7">
                  <c:v>49.75969947698621</c:v>
                </c:pt>
                <c:pt idx="8">
                  <c:v>60.59710674985951</c:v>
                </c:pt>
                <c:pt idx="9">
                  <c:v>71.27828936653393</c:v>
                </c:pt>
                <c:pt idx="10">
                  <c:v>81.50415667473362</c:v>
                </c:pt>
                <c:pt idx="11">
                  <c:v>91.90662691685685</c:v>
                </c:pt>
                <c:pt idx="12">
                  <c:v>101.9158487618567</c:v>
                </c:pt>
                <c:pt idx="13">
                  <c:v>112.0880840492275</c:v>
                </c:pt>
                <c:pt idx="14">
                  <c:v>122.2366050099212</c:v>
                </c:pt>
                <c:pt idx="15">
                  <c:v>131.3838399876131</c:v>
                </c:pt>
                <c:pt idx="16">
                  <c:v>141.421129663826</c:v>
                </c:pt>
                <c:pt idx="17">
                  <c:v>152.1463227889478</c:v>
                </c:pt>
                <c:pt idx="18">
                  <c:v>160.7365730441462</c:v>
                </c:pt>
                <c:pt idx="19">
                  <c:v>170.6714096138186</c:v>
                </c:pt>
                <c:pt idx="20">
                  <c:v>180.7582987371971</c:v>
                </c:pt>
                <c:pt idx="21">
                  <c:v>189.9589712342436</c:v>
                </c:pt>
                <c:pt idx="22">
                  <c:v>198.9384769174307</c:v>
                </c:pt>
                <c:pt idx="23">
                  <c:v>207.2902221317398</c:v>
                </c:pt>
                <c:pt idx="24">
                  <c:v>217.0458103042884</c:v>
                </c:pt>
                <c:pt idx="25">
                  <c:v>225.9585524676845</c:v>
                </c:pt>
                <c:pt idx="26">
                  <c:v>234.1413581726634</c:v>
                </c:pt>
                <c:pt idx="27">
                  <c:v>243.9835714613414</c:v>
                </c:pt>
                <c:pt idx="28">
                  <c:v>252.8801241928269</c:v>
                </c:pt>
                <c:pt idx="29">
                  <c:v>262.1337630839463</c:v>
                </c:pt>
                <c:pt idx="30">
                  <c:v>271.3779898149954</c:v>
                </c:pt>
                <c:pt idx="31">
                  <c:v>279.4564731898104</c:v>
                </c:pt>
                <c:pt idx="32">
                  <c:v>286.8977469691583</c:v>
                </c:pt>
                <c:pt idx="33">
                  <c:v>293.9133721082267</c:v>
                </c:pt>
                <c:pt idx="34">
                  <c:v>302.0889330863546</c:v>
                </c:pt>
                <c:pt idx="35">
                  <c:v>309.6675600605595</c:v>
                </c:pt>
                <c:pt idx="36">
                  <c:v>316.2704180095656</c:v>
                </c:pt>
                <c:pt idx="37">
                  <c:v>322.9176444309358</c:v>
                </c:pt>
                <c:pt idx="38">
                  <c:v>329.8969402089758</c:v>
                </c:pt>
                <c:pt idx="39">
                  <c:v>336.0856123963437</c:v>
                </c:pt>
                <c:pt idx="40">
                  <c:v>341.7911241813572</c:v>
                </c:pt>
              </c:numCache>
            </c:numRef>
          </c:yVal>
          <c:smooth val="0"/>
        </c:ser>
        <c:ser>
          <c:idx val="3"/>
          <c:order val="3"/>
          <c:tx>
            <c:v>2mW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'Combined Power '!$K$9:$K$49</c:f>
              <c:numCache>
                <c:formatCode>General</c:formatCode>
                <c:ptCount val="41"/>
                <c:pt idx="0">
                  <c:v>0.00268361488513196</c:v>
                </c:pt>
                <c:pt idx="1">
                  <c:v>0.00270829722252171</c:v>
                </c:pt>
                <c:pt idx="2">
                  <c:v>0.00294025213632766</c:v>
                </c:pt>
                <c:pt idx="3">
                  <c:v>5.494900093706631</c:v>
                </c:pt>
                <c:pt idx="4">
                  <c:v>15.39021682016815</c:v>
                </c:pt>
                <c:pt idx="5">
                  <c:v>25.63328617569133</c:v>
                </c:pt>
                <c:pt idx="6">
                  <c:v>35.9087252835859</c:v>
                </c:pt>
                <c:pt idx="7">
                  <c:v>46.21637270235242</c:v>
                </c:pt>
                <c:pt idx="8">
                  <c:v>56.34606316996796</c:v>
                </c:pt>
                <c:pt idx="9">
                  <c:v>66.1441820810442</c:v>
                </c:pt>
                <c:pt idx="10">
                  <c:v>75.91496552238298</c:v>
                </c:pt>
                <c:pt idx="11">
                  <c:v>85.11502775643145</c:v>
                </c:pt>
                <c:pt idx="12">
                  <c:v>94.66114816429051</c:v>
                </c:pt>
                <c:pt idx="13">
                  <c:v>103.8628512163509</c:v>
                </c:pt>
                <c:pt idx="14">
                  <c:v>113.1762401848898</c:v>
                </c:pt>
                <c:pt idx="15">
                  <c:v>121.5990834757476</c:v>
                </c:pt>
                <c:pt idx="16">
                  <c:v>131.3724806909287</c:v>
                </c:pt>
                <c:pt idx="17">
                  <c:v>139.5591922993105</c:v>
                </c:pt>
                <c:pt idx="18">
                  <c:v>149.326646954248</c:v>
                </c:pt>
                <c:pt idx="19">
                  <c:v>157.82735856263</c:v>
                </c:pt>
                <c:pt idx="20">
                  <c:v>167.2108489683095</c:v>
                </c:pt>
                <c:pt idx="21">
                  <c:v>176.402212267884</c:v>
                </c:pt>
                <c:pt idx="22">
                  <c:v>183.5997210019842</c:v>
                </c:pt>
                <c:pt idx="23">
                  <c:v>194.3536996455894</c:v>
                </c:pt>
                <c:pt idx="24">
                  <c:v>202.8340103914574</c:v>
                </c:pt>
                <c:pt idx="25">
                  <c:v>210.4735985640059</c:v>
                </c:pt>
                <c:pt idx="26">
                  <c:v>218.5214281028137</c:v>
                </c:pt>
                <c:pt idx="27">
                  <c:v>226.5039976372624</c:v>
                </c:pt>
                <c:pt idx="28">
                  <c:v>234.0737850138207</c:v>
                </c:pt>
                <c:pt idx="29">
                  <c:v>241.1031602303094</c:v>
                </c:pt>
                <c:pt idx="30">
                  <c:v>248.6516839322377</c:v>
                </c:pt>
                <c:pt idx="31">
                  <c:v>255.3670606741831</c:v>
                </c:pt>
                <c:pt idx="32">
                  <c:v>262.3440707789006</c:v>
                </c:pt>
                <c:pt idx="33">
                  <c:v>269.8926317570277</c:v>
                </c:pt>
                <c:pt idx="34">
                  <c:v>277.082819376742</c:v>
                </c:pt>
                <c:pt idx="35">
                  <c:v>283.7743109981986</c:v>
                </c:pt>
                <c:pt idx="36">
                  <c:v>290.9624191794647</c:v>
                </c:pt>
                <c:pt idx="37">
                  <c:v>297.4610608118183</c:v>
                </c:pt>
                <c:pt idx="38">
                  <c:v>303.8410589996215</c:v>
                </c:pt>
                <c:pt idx="39">
                  <c:v>310.150677107826</c:v>
                </c:pt>
                <c:pt idx="40">
                  <c:v>316.1262209733103</c:v>
                </c:pt>
              </c:numCache>
            </c:numRef>
          </c:yVal>
          <c:smooth val="0"/>
        </c:ser>
        <c:ser>
          <c:idx val="4"/>
          <c:order val="4"/>
          <c:tx>
            <c:v>1mW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'Combined Power '!$M$9:$M$49</c:f>
              <c:numCache>
                <c:formatCode>General</c:formatCode>
                <c:ptCount val="41"/>
                <c:pt idx="0">
                  <c:v>0.000487740383658114</c:v>
                </c:pt>
                <c:pt idx="1">
                  <c:v>0.000492709928429698</c:v>
                </c:pt>
                <c:pt idx="2">
                  <c:v>0.000534098589698005</c:v>
                </c:pt>
                <c:pt idx="3">
                  <c:v>4.672117188456989</c:v>
                </c:pt>
                <c:pt idx="4">
                  <c:v>14.19410505350568</c:v>
                </c:pt>
                <c:pt idx="5">
                  <c:v>23.86680349364012</c:v>
                </c:pt>
                <c:pt idx="6">
                  <c:v>33.71522671384496</c:v>
                </c:pt>
                <c:pt idx="7">
                  <c:v>43.07585995389218</c:v>
                </c:pt>
                <c:pt idx="8">
                  <c:v>52.66295353665113</c:v>
                </c:pt>
                <c:pt idx="9">
                  <c:v>61.75829844816315</c:v>
                </c:pt>
                <c:pt idx="10">
                  <c:v>70.94208527647463</c:v>
                </c:pt>
                <c:pt idx="11">
                  <c:v>79.5446213885098</c:v>
                </c:pt>
                <c:pt idx="12">
                  <c:v>88.1415642813724</c:v>
                </c:pt>
                <c:pt idx="13">
                  <c:v>96.62828077580369</c:v>
                </c:pt>
                <c:pt idx="14">
                  <c:v>104.4135951919438</c:v>
                </c:pt>
                <c:pt idx="15">
                  <c:v>113.3143422413892</c:v>
                </c:pt>
                <c:pt idx="16">
                  <c:v>122.0805876105382</c:v>
                </c:pt>
                <c:pt idx="17">
                  <c:v>130.1373358757614</c:v>
                </c:pt>
                <c:pt idx="18">
                  <c:v>139.3648852466537</c:v>
                </c:pt>
                <c:pt idx="19">
                  <c:v>146.88947005861</c:v>
                </c:pt>
                <c:pt idx="20">
                  <c:v>154.6773995091011</c:v>
                </c:pt>
                <c:pt idx="21">
                  <c:v>163.1642039983023</c:v>
                </c:pt>
                <c:pt idx="22">
                  <c:v>170.0357952217645</c:v>
                </c:pt>
                <c:pt idx="23">
                  <c:v>178.1296684482778</c:v>
                </c:pt>
                <c:pt idx="24">
                  <c:v>184.7319846995536</c:v>
                </c:pt>
                <c:pt idx="25">
                  <c:v>193.3178783993025</c:v>
                </c:pt>
                <c:pt idx="26">
                  <c:v>200.1239205844908</c:v>
                </c:pt>
                <c:pt idx="27">
                  <c:v>206.5334054847625</c:v>
                </c:pt>
                <c:pt idx="28">
                  <c:v>213.7247788661153</c:v>
                </c:pt>
                <c:pt idx="29">
                  <c:v>221.724672565864</c:v>
                </c:pt>
                <c:pt idx="30">
                  <c:v>227.5515577092915</c:v>
                </c:pt>
                <c:pt idx="31">
                  <c:v>234.8230273320565</c:v>
                </c:pt>
                <c:pt idx="32">
                  <c:v>240.4460676821086</c:v>
                </c:pt>
                <c:pt idx="33">
                  <c:v>248.1406622661632</c:v>
                </c:pt>
                <c:pt idx="34">
                  <c:v>254.0618987693118</c:v>
                </c:pt>
                <c:pt idx="35">
                  <c:v>260.4205489579862</c:v>
                </c:pt>
                <c:pt idx="36">
                  <c:v>267.1401368208566</c:v>
                </c:pt>
                <c:pt idx="37">
                  <c:v>272.095845974744</c:v>
                </c:pt>
                <c:pt idx="38">
                  <c:v>277.722212325232</c:v>
                </c:pt>
                <c:pt idx="39">
                  <c:v>282.9895566770272</c:v>
                </c:pt>
                <c:pt idx="40">
                  <c:v>288.0046003876724</c:v>
                </c:pt>
              </c:numCache>
            </c:numRef>
          </c:yVal>
          <c:smooth val="0"/>
        </c:ser>
        <c:ser>
          <c:idx val="5"/>
          <c:order val="5"/>
          <c:tx>
            <c:v>0.5mW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'Combined Power '!$O$9:$O$49</c:f>
              <c:numCache>
                <c:formatCode>General</c:formatCode>
                <c:ptCount val="41"/>
                <c:pt idx="0">
                  <c:v>0.000172972772489018</c:v>
                </c:pt>
                <c:pt idx="1">
                  <c:v>0.000176688677486323</c:v>
                </c:pt>
                <c:pt idx="2">
                  <c:v>0.00019706632159611</c:v>
                </c:pt>
                <c:pt idx="3">
                  <c:v>4.115397864933988</c:v>
                </c:pt>
                <c:pt idx="4">
                  <c:v>13.08113523690459</c:v>
                </c:pt>
                <c:pt idx="5">
                  <c:v>22.20477449505088</c:v>
                </c:pt>
                <c:pt idx="6">
                  <c:v>31.33172356085196</c:v>
                </c:pt>
                <c:pt idx="7">
                  <c:v>40.15728460320911</c:v>
                </c:pt>
                <c:pt idx="8">
                  <c:v>48.71215459758911</c:v>
                </c:pt>
                <c:pt idx="9">
                  <c:v>57.23555416747913</c:v>
                </c:pt>
                <c:pt idx="10">
                  <c:v>65.36091175633979</c:v>
                </c:pt>
                <c:pt idx="11">
                  <c:v>73.77855593150352</c:v>
                </c:pt>
                <c:pt idx="12">
                  <c:v>80.95353951850612</c:v>
                </c:pt>
                <c:pt idx="13">
                  <c:v>88.60690465321665</c:v>
                </c:pt>
                <c:pt idx="14">
                  <c:v>96.75370547214605</c:v>
                </c:pt>
                <c:pt idx="15">
                  <c:v>104.0407326895065</c:v>
                </c:pt>
                <c:pt idx="16">
                  <c:v>111.4641586245657</c:v>
                </c:pt>
                <c:pt idx="17">
                  <c:v>118.1449609689518</c:v>
                </c:pt>
                <c:pt idx="18">
                  <c:v>125.1852552215353</c:v>
                </c:pt>
                <c:pt idx="19">
                  <c:v>131.6974055650498</c:v>
                </c:pt>
                <c:pt idx="20">
                  <c:v>139.4847655040314</c:v>
                </c:pt>
                <c:pt idx="21">
                  <c:v>146.1191120006422</c:v>
                </c:pt>
                <c:pt idx="22">
                  <c:v>153.2832996203561</c:v>
                </c:pt>
                <c:pt idx="23">
                  <c:v>161.0604517990065</c:v>
                </c:pt>
                <c:pt idx="24">
                  <c:v>167.2604044639681</c:v>
                </c:pt>
                <c:pt idx="25">
                  <c:v>173.7610885682498</c:v>
                </c:pt>
                <c:pt idx="26">
                  <c:v>179.4226137956347</c:v>
                </c:pt>
                <c:pt idx="27">
                  <c:v>186.191877183525</c:v>
                </c:pt>
                <c:pt idx="28">
                  <c:v>192.2159108123918</c:v>
                </c:pt>
                <c:pt idx="29">
                  <c:v>198.7521305125766</c:v>
                </c:pt>
                <c:pt idx="30">
                  <c:v>204.4506893458887</c:v>
                </c:pt>
                <c:pt idx="31">
                  <c:v>211.2341048894904</c:v>
                </c:pt>
                <c:pt idx="32">
                  <c:v>215.8904186862722</c:v>
                </c:pt>
                <c:pt idx="33">
                  <c:v>222.331450789682</c:v>
                </c:pt>
                <c:pt idx="34">
                  <c:v>227.7683340979735</c:v>
                </c:pt>
                <c:pt idx="35">
                  <c:v>233.052046612454</c:v>
                </c:pt>
                <c:pt idx="36">
                  <c:v>238.9886445571015</c:v>
                </c:pt>
                <c:pt idx="37">
                  <c:v>243.6940445135169</c:v>
                </c:pt>
                <c:pt idx="38">
                  <c:v>248.3515559888515</c:v>
                </c:pt>
                <c:pt idx="39">
                  <c:v>252.7223106655808</c:v>
                </c:pt>
                <c:pt idx="40">
                  <c:v>256.8791261426588</c:v>
                </c:pt>
              </c:numCache>
            </c:numRef>
          </c:yVal>
          <c:smooth val="0"/>
        </c:ser>
        <c:ser>
          <c:idx val="6"/>
          <c:order val="6"/>
          <c:tx>
            <c:v>0.2mW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'Combined Power '!$Q$9:$Q$49</c:f>
              <c:numCache>
                <c:formatCode>General</c:formatCode>
                <c:ptCount val="41"/>
                <c:pt idx="0">
                  <c:v>5.7649853797011E-5</c:v>
                </c:pt>
                <c:pt idx="1">
                  <c:v>6.04002479383396E-5</c:v>
                </c:pt>
                <c:pt idx="2">
                  <c:v>7.8881641219448E-5</c:v>
                </c:pt>
                <c:pt idx="3">
                  <c:v>3.446198324520857</c:v>
                </c:pt>
                <c:pt idx="4">
                  <c:v>11.48005830112287</c:v>
                </c:pt>
                <c:pt idx="5">
                  <c:v>19.39385331643481</c:v>
                </c:pt>
                <c:pt idx="6">
                  <c:v>27.13420461077913</c:v>
                </c:pt>
                <c:pt idx="7">
                  <c:v>34.57857035567228</c:v>
                </c:pt>
                <c:pt idx="8">
                  <c:v>41.6818778361453</c:v>
                </c:pt>
                <c:pt idx="9">
                  <c:v>48.76780306582403</c:v>
                </c:pt>
                <c:pt idx="10">
                  <c:v>56.00504821819767</c:v>
                </c:pt>
                <c:pt idx="11">
                  <c:v>62.60372080585408</c:v>
                </c:pt>
                <c:pt idx="12">
                  <c:v>69.11017111840056</c:v>
                </c:pt>
                <c:pt idx="13">
                  <c:v>75.12238479819233</c:v>
                </c:pt>
                <c:pt idx="14">
                  <c:v>81.61991626045169</c:v>
                </c:pt>
                <c:pt idx="15">
                  <c:v>87.38235196760974</c:v>
                </c:pt>
                <c:pt idx="16">
                  <c:v>93.86353103100231</c:v>
                </c:pt>
                <c:pt idx="17">
                  <c:v>99.8633232936103</c:v>
                </c:pt>
                <c:pt idx="18">
                  <c:v>106.2670495601409</c:v>
                </c:pt>
                <c:pt idx="19">
                  <c:v>112.2362032642482</c:v>
                </c:pt>
                <c:pt idx="20">
                  <c:v>117.1467654581532</c:v>
                </c:pt>
                <c:pt idx="21">
                  <c:v>123.8426270774312</c:v>
                </c:pt>
                <c:pt idx="22">
                  <c:v>129.7402485462282</c:v>
                </c:pt>
                <c:pt idx="23">
                  <c:v>135.3532568158098</c:v>
                </c:pt>
                <c:pt idx="24">
                  <c:v>140.6956567722252</c:v>
                </c:pt>
                <c:pt idx="25">
                  <c:v>146.4796583206212</c:v>
                </c:pt>
                <c:pt idx="26">
                  <c:v>151.8005599573333</c:v>
                </c:pt>
                <c:pt idx="27">
                  <c:v>156.7106965487974</c:v>
                </c:pt>
                <c:pt idx="28">
                  <c:v>162.3559770493309</c:v>
                </c:pt>
                <c:pt idx="29">
                  <c:v>167.7501252480301</c:v>
                </c:pt>
                <c:pt idx="30">
                  <c:v>172.4015505637308</c:v>
                </c:pt>
                <c:pt idx="31">
                  <c:v>177.2100434009657</c:v>
                </c:pt>
                <c:pt idx="32">
                  <c:v>182.8685331872873</c:v>
                </c:pt>
                <c:pt idx="33">
                  <c:v>186.6632386709028</c:v>
                </c:pt>
                <c:pt idx="34">
                  <c:v>191.5625457464989</c:v>
                </c:pt>
                <c:pt idx="35">
                  <c:v>195.8974895454601</c:v>
                </c:pt>
                <c:pt idx="36">
                  <c:v>200.07527630266</c:v>
                </c:pt>
                <c:pt idx="37">
                  <c:v>204.2401473843578</c:v>
                </c:pt>
                <c:pt idx="38">
                  <c:v>208.8040102194134</c:v>
                </c:pt>
                <c:pt idx="39">
                  <c:v>212.685056980972</c:v>
                </c:pt>
                <c:pt idx="40">
                  <c:v>216.6465412618851</c:v>
                </c:pt>
              </c:numCache>
            </c:numRef>
          </c:yVal>
          <c:smooth val="0"/>
        </c:ser>
        <c:ser>
          <c:idx val="7"/>
          <c:order val="7"/>
          <c:tx>
            <c:v>0.1mW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'Combined Power '!$S$9:$S$49</c:f>
              <c:numCache>
                <c:formatCode>General</c:formatCode>
                <c:ptCount val="41"/>
                <c:pt idx="0">
                  <c:v>2.70973007099683E-5</c:v>
                </c:pt>
                <c:pt idx="1">
                  <c:v>2.92832613118929E-5</c:v>
                </c:pt>
                <c:pt idx="2">
                  <c:v>4.44671877344101E-5</c:v>
                </c:pt>
                <c:pt idx="3">
                  <c:v>2.916834766880384</c:v>
                </c:pt>
                <c:pt idx="4">
                  <c:v>9.974802660947158</c:v>
                </c:pt>
                <c:pt idx="5">
                  <c:v>16.78374750593548</c:v>
                </c:pt>
                <c:pt idx="6">
                  <c:v>23.45504050259782</c:v>
                </c:pt>
                <c:pt idx="7">
                  <c:v>29.91347890052414</c:v>
                </c:pt>
                <c:pt idx="8">
                  <c:v>35.82578915778724</c:v>
                </c:pt>
                <c:pt idx="9">
                  <c:v>42.29347439411841</c:v>
                </c:pt>
                <c:pt idx="10">
                  <c:v>48.14663515547043</c:v>
                </c:pt>
                <c:pt idx="11">
                  <c:v>54.02702558294238</c:v>
                </c:pt>
                <c:pt idx="12">
                  <c:v>58.8155108743276</c:v>
                </c:pt>
                <c:pt idx="13">
                  <c:v>64.64227866195648</c:v>
                </c:pt>
                <c:pt idx="14">
                  <c:v>70.11247336758908</c:v>
                </c:pt>
                <c:pt idx="15">
                  <c:v>75.89096987509606</c:v>
                </c:pt>
                <c:pt idx="16">
                  <c:v>80.52875159140685</c:v>
                </c:pt>
                <c:pt idx="17">
                  <c:v>86.01510602498078</c:v>
                </c:pt>
                <c:pt idx="18">
                  <c:v>91.26354997878124</c:v>
                </c:pt>
                <c:pt idx="19">
                  <c:v>96.08085888951331</c:v>
                </c:pt>
                <c:pt idx="20">
                  <c:v>101.6953789211693</c:v>
                </c:pt>
                <c:pt idx="21">
                  <c:v>106.7455610354755</c:v>
                </c:pt>
                <c:pt idx="22">
                  <c:v>111.9959527452488</c:v>
                </c:pt>
                <c:pt idx="23">
                  <c:v>116.8467107825708</c:v>
                </c:pt>
                <c:pt idx="24">
                  <c:v>121.6721666532854</c:v>
                </c:pt>
                <c:pt idx="25">
                  <c:v>126.2867031782261</c:v>
                </c:pt>
                <c:pt idx="26">
                  <c:v>130.2893698601856</c:v>
                </c:pt>
                <c:pt idx="27">
                  <c:v>135.0120350166883</c:v>
                </c:pt>
                <c:pt idx="28">
                  <c:v>140.526464002661</c:v>
                </c:pt>
                <c:pt idx="29">
                  <c:v>144.3574261300425</c:v>
                </c:pt>
                <c:pt idx="30">
                  <c:v>148.1958242513217</c:v>
                </c:pt>
                <c:pt idx="31">
                  <c:v>152.3225483730375</c:v>
                </c:pt>
                <c:pt idx="32">
                  <c:v>156.3868924151538</c:v>
                </c:pt>
                <c:pt idx="33">
                  <c:v>160.7363024533474</c:v>
                </c:pt>
                <c:pt idx="34">
                  <c:v>165.0206736898849</c:v>
                </c:pt>
                <c:pt idx="35">
                  <c:v>168.7440614197069</c:v>
                </c:pt>
                <c:pt idx="36">
                  <c:v>172.5628970603415</c:v>
                </c:pt>
                <c:pt idx="37">
                  <c:v>176.1984891899022</c:v>
                </c:pt>
                <c:pt idx="38">
                  <c:v>180.3004109901706</c:v>
                </c:pt>
                <c:pt idx="39">
                  <c:v>183.8092127151984</c:v>
                </c:pt>
                <c:pt idx="40">
                  <c:v>187.303720520261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895896"/>
        <c:axId val="2144959336"/>
      </c:scatterChart>
      <c:valAx>
        <c:axId val="-2111895896"/>
        <c:scaling>
          <c:orientation val="minMax"/>
          <c:max val="10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Pump Power /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144959336"/>
        <c:crosses val="autoZero"/>
        <c:crossBetween val="midCat"/>
        <c:majorUnit val="10.0"/>
      </c:valAx>
      <c:valAx>
        <c:axId val="2144959336"/>
        <c:scaling>
          <c:orientation val="minMax"/>
          <c:max val="38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800"/>
                  <a:t>Output Power / mW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11895896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174102201257862"/>
          <c:y val="0.149235014619883"/>
          <c:w val="0.197223534218662"/>
          <c:h val="0.444893730152559"/>
        </c:manualLayout>
      </c:layout>
      <c:overlay val="0"/>
      <c:txPr>
        <a:bodyPr/>
        <a:lstStyle/>
        <a:p>
          <a:pPr>
            <a:defRPr sz="8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959064327485"/>
          <c:y val="0.0390769492119659"/>
          <c:w val="0.819519590643275"/>
          <c:h val="0.828949145299146"/>
        </c:manualLayout>
      </c:layout>
      <c:scatterChart>
        <c:scatterStyle val="lineMarker"/>
        <c:varyColors val="0"/>
        <c:ser>
          <c:idx val="1"/>
          <c:order val="0"/>
          <c:tx>
            <c:v>20mW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'1545nm on combined output'!$F$9:$F$49</c:f>
              <c:numCache>
                <c:formatCode>General</c:formatCode>
                <c:ptCount val="41"/>
                <c:pt idx="0">
                  <c:v>4.099234977691628</c:v>
                </c:pt>
                <c:pt idx="1">
                  <c:v>4.098546801702088</c:v>
                </c:pt>
                <c:pt idx="2">
                  <c:v>4.281486918921398</c:v>
                </c:pt>
                <c:pt idx="3">
                  <c:v>8.745111083074297</c:v>
                </c:pt>
                <c:pt idx="4">
                  <c:v>14.03466113067314</c:v>
                </c:pt>
                <c:pt idx="5">
                  <c:v>19.40094280110563</c:v>
                </c:pt>
                <c:pt idx="6">
                  <c:v>24.83076605457234</c:v>
                </c:pt>
                <c:pt idx="7">
                  <c:v>30.31484051521445</c:v>
                </c:pt>
                <c:pt idx="8">
                  <c:v>35.5923474829963</c:v>
                </c:pt>
                <c:pt idx="9">
                  <c:v>41.0290524963584</c:v>
                </c:pt>
                <c:pt idx="10">
                  <c:v>46.20298897771455</c:v>
                </c:pt>
                <c:pt idx="11">
                  <c:v>51.53291201669978</c:v>
                </c:pt>
                <c:pt idx="12">
                  <c:v>56.76763737713191</c:v>
                </c:pt>
                <c:pt idx="13">
                  <c:v>61.6663034626722</c:v>
                </c:pt>
                <c:pt idx="14">
                  <c:v>66.65213850688733</c:v>
                </c:pt>
                <c:pt idx="15">
                  <c:v>71.75381650934205</c:v>
                </c:pt>
                <c:pt idx="16">
                  <c:v>77.28331058529367</c:v>
                </c:pt>
                <c:pt idx="17">
                  <c:v>81.92735155470426</c:v>
                </c:pt>
                <c:pt idx="18">
                  <c:v>87.46258043056875</c:v>
                </c:pt>
                <c:pt idx="19">
                  <c:v>91.9449000424375</c:v>
                </c:pt>
                <c:pt idx="20">
                  <c:v>97.35855116014996</c:v>
                </c:pt>
                <c:pt idx="21">
                  <c:v>102.4338490830056</c:v>
                </c:pt>
                <c:pt idx="22">
                  <c:v>107.2006147705507</c:v>
                </c:pt>
                <c:pt idx="23">
                  <c:v>111.9731152580086</c:v>
                </c:pt>
                <c:pt idx="24">
                  <c:v>116.8190211843509</c:v>
                </c:pt>
                <c:pt idx="25">
                  <c:v>121.464209113744</c:v>
                </c:pt>
                <c:pt idx="26">
                  <c:v>126.2516200809755</c:v>
                </c:pt>
                <c:pt idx="27">
                  <c:v>131.2707169646851</c:v>
                </c:pt>
                <c:pt idx="28">
                  <c:v>135.8711734547581</c:v>
                </c:pt>
                <c:pt idx="29">
                  <c:v>140.5289779439597</c:v>
                </c:pt>
                <c:pt idx="30">
                  <c:v>144.9126589973276</c:v>
                </c:pt>
                <c:pt idx="31">
                  <c:v>149.6771307649075</c:v>
                </c:pt>
                <c:pt idx="32">
                  <c:v>153.6880498239418</c:v>
                </c:pt>
                <c:pt idx="33">
                  <c:v>158.3355316733</c:v>
                </c:pt>
                <c:pt idx="34">
                  <c:v>162.2478121738332</c:v>
                </c:pt>
                <c:pt idx="35">
                  <c:v>166.7232500258064</c:v>
                </c:pt>
                <c:pt idx="36">
                  <c:v>170.8660694828359</c:v>
                </c:pt>
                <c:pt idx="37">
                  <c:v>174.786378703247</c:v>
                </c:pt>
                <c:pt idx="38">
                  <c:v>179.1471205569638</c:v>
                </c:pt>
                <c:pt idx="39">
                  <c:v>183.0032000183514</c:v>
                </c:pt>
                <c:pt idx="40">
                  <c:v>187.0760549164439</c:v>
                </c:pt>
              </c:numCache>
            </c:numRef>
          </c:yVal>
          <c:smooth val="0"/>
        </c:ser>
        <c:ser>
          <c:idx val="0"/>
          <c:order val="1"/>
          <c:tx>
            <c:v>10mW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'1545nm on combined output'!$H$9:$H$49</c:f>
              <c:numCache>
                <c:formatCode>General</c:formatCode>
                <c:ptCount val="41"/>
                <c:pt idx="0">
                  <c:v>1.362565520089004</c:v>
                </c:pt>
                <c:pt idx="1">
                  <c:v>1.361842935299987</c:v>
                </c:pt>
                <c:pt idx="2">
                  <c:v>1.374516843107344</c:v>
                </c:pt>
                <c:pt idx="3">
                  <c:v>5.449895053161598</c:v>
                </c:pt>
                <c:pt idx="4">
                  <c:v>10.6010070308647</c:v>
                </c:pt>
                <c:pt idx="5">
                  <c:v>15.87702295066926</c:v>
                </c:pt>
                <c:pt idx="6">
                  <c:v>21.24559854106688</c:v>
                </c:pt>
                <c:pt idx="7">
                  <c:v>26.64617431497815</c:v>
                </c:pt>
                <c:pt idx="8">
                  <c:v>31.99158131372795</c:v>
                </c:pt>
                <c:pt idx="9">
                  <c:v>37.36210673609601</c:v>
                </c:pt>
                <c:pt idx="10">
                  <c:v>42.31594159679761</c:v>
                </c:pt>
                <c:pt idx="11">
                  <c:v>47.50020071799695</c:v>
                </c:pt>
                <c:pt idx="12">
                  <c:v>52.40345464346745</c:v>
                </c:pt>
                <c:pt idx="13">
                  <c:v>57.32735384862426</c:v>
                </c:pt>
                <c:pt idx="14">
                  <c:v>62.59763496851596</c:v>
                </c:pt>
                <c:pt idx="15">
                  <c:v>67.51924025370756</c:v>
                </c:pt>
                <c:pt idx="16">
                  <c:v>72.22751098214183</c:v>
                </c:pt>
                <c:pt idx="17">
                  <c:v>76.98395402984395</c:v>
                </c:pt>
                <c:pt idx="18">
                  <c:v>82.44921834677188</c:v>
                </c:pt>
                <c:pt idx="19">
                  <c:v>86.93039099865805</c:v>
                </c:pt>
                <c:pt idx="20">
                  <c:v>91.92196084278615</c:v>
                </c:pt>
                <c:pt idx="21">
                  <c:v>97.0477250048746</c:v>
                </c:pt>
                <c:pt idx="22">
                  <c:v>101.4176425384518</c:v>
                </c:pt>
                <c:pt idx="23">
                  <c:v>106.4447681420395</c:v>
                </c:pt>
                <c:pt idx="24">
                  <c:v>111.2287382293231</c:v>
                </c:pt>
                <c:pt idx="25">
                  <c:v>115.67894296168</c:v>
                </c:pt>
                <c:pt idx="26">
                  <c:v>120.4078589698006</c:v>
                </c:pt>
                <c:pt idx="27">
                  <c:v>124.7078119444413</c:v>
                </c:pt>
                <c:pt idx="28">
                  <c:v>129.507839471481</c:v>
                </c:pt>
                <c:pt idx="29">
                  <c:v>133.3363918932869</c:v>
                </c:pt>
                <c:pt idx="30">
                  <c:v>138.3096103776941</c:v>
                </c:pt>
                <c:pt idx="31">
                  <c:v>142.0636104006333</c:v>
                </c:pt>
                <c:pt idx="32">
                  <c:v>147.0150366453714</c:v>
                </c:pt>
                <c:pt idx="33">
                  <c:v>151.2587885808664</c:v>
                </c:pt>
                <c:pt idx="34">
                  <c:v>155.8638329108698</c:v>
                </c:pt>
                <c:pt idx="35">
                  <c:v>159.9860070882128</c:v>
                </c:pt>
                <c:pt idx="36">
                  <c:v>164.1207978253638</c:v>
                </c:pt>
                <c:pt idx="37">
                  <c:v>168.0766628052347</c:v>
                </c:pt>
                <c:pt idx="38">
                  <c:v>171.711378989987</c:v>
                </c:pt>
                <c:pt idx="39">
                  <c:v>175.3070985353322</c:v>
                </c:pt>
                <c:pt idx="40">
                  <c:v>178.8775849610606</c:v>
                </c:pt>
              </c:numCache>
            </c:numRef>
          </c:yVal>
          <c:smooth val="0"/>
        </c:ser>
        <c:ser>
          <c:idx val="2"/>
          <c:order val="2"/>
          <c:tx>
            <c:v>5mW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'1545nm on combined output'!$J$9:$J$49</c:f>
              <c:numCache>
                <c:formatCode>General</c:formatCode>
                <c:ptCount val="41"/>
                <c:pt idx="0">
                  <c:v>0.21104407767213</c:v>
                </c:pt>
                <c:pt idx="1">
                  <c:v>0.211965086538131</c:v>
                </c:pt>
                <c:pt idx="2">
                  <c:v>0.220280546411736</c:v>
                </c:pt>
                <c:pt idx="3">
                  <c:v>3.86790461880785</c:v>
                </c:pt>
                <c:pt idx="4">
                  <c:v>8.89111908885499</c:v>
                </c:pt>
                <c:pt idx="5">
                  <c:v>14.07927787399498</c:v>
                </c:pt>
                <c:pt idx="6">
                  <c:v>19.27248328305824</c:v>
                </c:pt>
                <c:pt idx="7">
                  <c:v>24.40879947698621</c:v>
                </c:pt>
                <c:pt idx="8">
                  <c:v>29.61450674985952</c:v>
                </c:pt>
                <c:pt idx="9">
                  <c:v>34.833289366534</c:v>
                </c:pt>
                <c:pt idx="10">
                  <c:v>39.8201566747336</c:v>
                </c:pt>
                <c:pt idx="11">
                  <c:v>44.94362691685686</c:v>
                </c:pt>
                <c:pt idx="12">
                  <c:v>49.87784876185661</c:v>
                </c:pt>
                <c:pt idx="13">
                  <c:v>54.65608404922745</c:v>
                </c:pt>
                <c:pt idx="14">
                  <c:v>59.8736050099212</c:v>
                </c:pt>
                <c:pt idx="15">
                  <c:v>63.9728399876128</c:v>
                </c:pt>
                <c:pt idx="16">
                  <c:v>69.4851296638261</c:v>
                </c:pt>
                <c:pt idx="17">
                  <c:v>74.411322788948</c:v>
                </c:pt>
                <c:pt idx="18">
                  <c:v>78.6745730441465</c:v>
                </c:pt>
                <c:pt idx="19">
                  <c:v>83.3014096138186</c:v>
                </c:pt>
                <c:pt idx="20">
                  <c:v>88.34229873719707</c:v>
                </c:pt>
                <c:pt idx="21">
                  <c:v>92.48397123424364</c:v>
                </c:pt>
                <c:pt idx="22">
                  <c:v>97.53747691743025</c:v>
                </c:pt>
                <c:pt idx="23">
                  <c:v>101.8592221317397</c:v>
                </c:pt>
                <c:pt idx="24">
                  <c:v>106.2968103042885</c:v>
                </c:pt>
                <c:pt idx="25">
                  <c:v>111.3365524676843</c:v>
                </c:pt>
                <c:pt idx="26">
                  <c:v>114.9563581726632</c:v>
                </c:pt>
                <c:pt idx="27">
                  <c:v>119.6485714613417</c:v>
                </c:pt>
                <c:pt idx="28">
                  <c:v>124.1561241928268</c:v>
                </c:pt>
                <c:pt idx="29">
                  <c:v>128.687763083946</c:v>
                </c:pt>
                <c:pt idx="30">
                  <c:v>133.2239898149954</c:v>
                </c:pt>
                <c:pt idx="31">
                  <c:v>137.5124731898104</c:v>
                </c:pt>
                <c:pt idx="32">
                  <c:v>141.5027469691582</c:v>
                </c:pt>
                <c:pt idx="33">
                  <c:v>145.5113721082271</c:v>
                </c:pt>
                <c:pt idx="34">
                  <c:v>149.5819330863546</c:v>
                </c:pt>
                <c:pt idx="35">
                  <c:v>153.9105600605593</c:v>
                </c:pt>
                <c:pt idx="36">
                  <c:v>157.2654180095656</c:v>
                </c:pt>
                <c:pt idx="37">
                  <c:v>161.122644430936</c:v>
                </c:pt>
                <c:pt idx="38">
                  <c:v>165.1989402089762</c:v>
                </c:pt>
                <c:pt idx="39">
                  <c:v>168.6616123963433</c:v>
                </c:pt>
                <c:pt idx="40">
                  <c:v>172.279124181357</c:v>
                </c:pt>
              </c:numCache>
            </c:numRef>
          </c:yVal>
          <c:smooth val="0"/>
        </c:ser>
        <c:ser>
          <c:idx val="3"/>
          <c:order val="3"/>
          <c:tx>
            <c:v>2mW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'1545nm on combined output'!$L$9:$L$49</c:f>
              <c:numCache>
                <c:formatCode>General</c:formatCode>
                <c:ptCount val="41"/>
                <c:pt idx="0">
                  <c:v>0.00145184488513196</c:v>
                </c:pt>
                <c:pt idx="1">
                  <c:v>0.00146567722252171</c:v>
                </c:pt>
                <c:pt idx="2">
                  <c:v>0.00161002213632767</c:v>
                </c:pt>
                <c:pt idx="3">
                  <c:v>2.835090093706628</c:v>
                </c:pt>
                <c:pt idx="4">
                  <c:v>7.620516820168135</c:v>
                </c:pt>
                <c:pt idx="5">
                  <c:v>12.65188617569133</c:v>
                </c:pt>
                <c:pt idx="6">
                  <c:v>17.65882528358586</c:v>
                </c:pt>
                <c:pt idx="7">
                  <c:v>22.73997270235244</c:v>
                </c:pt>
                <c:pt idx="8">
                  <c:v>27.76526316996797</c:v>
                </c:pt>
                <c:pt idx="9">
                  <c:v>32.56288208104419</c:v>
                </c:pt>
                <c:pt idx="10">
                  <c:v>37.73796552238292</c:v>
                </c:pt>
                <c:pt idx="11">
                  <c:v>42.34002775643152</c:v>
                </c:pt>
                <c:pt idx="12">
                  <c:v>47.08614816429049</c:v>
                </c:pt>
                <c:pt idx="13">
                  <c:v>51.55585121635107</c:v>
                </c:pt>
                <c:pt idx="14">
                  <c:v>56.25724018488994</c:v>
                </c:pt>
                <c:pt idx="15">
                  <c:v>60.80608347574742</c:v>
                </c:pt>
                <c:pt idx="16">
                  <c:v>65.07048069092865</c:v>
                </c:pt>
                <c:pt idx="17">
                  <c:v>69.7821922993107</c:v>
                </c:pt>
                <c:pt idx="18">
                  <c:v>74.0626469542478</c:v>
                </c:pt>
                <c:pt idx="19">
                  <c:v>78.77435856262962</c:v>
                </c:pt>
                <c:pt idx="20">
                  <c:v>83.66384896830948</c:v>
                </c:pt>
                <c:pt idx="21">
                  <c:v>87.63921226788395</c:v>
                </c:pt>
                <c:pt idx="22">
                  <c:v>91.97472100198425</c:v>
                </c:pt>
                <c:pt idx="23">
                  <c:v>97.00069964558936</c:v>
                </c:pt>
                <c:pt idx="24">
                  <c:v>100.5620103914574</c:v>
                </c:pt>
                <c:pt idx="25">
                  <c:v>104.9995985640061</c:v>
                </c:pt>
                <c:pt idx="26">
                  <c:v>109.0254281028134</c:v>
                </c:pt>
                <c:pt idx="27">
                  <c:v>113.3379976372624</c:v>
                </c:pt>
                <c:pt idx="28">
                  <c:v>117.5117850138208</c:v>
                </c:pt>
                <c:pt idx="29">
                  <c:v>121.6901602303096</c:v>
                </c:pt>
                <c:pt idx="30">
                  <c:v>125.5106839322377</c:v>
                </c:pt>
                <c:pt idx="31">
                  <c:v>129.330060674183</c:v>
                </c:pt>
                <c:pt idx="32">
                  <c:v>132.9670707789005</c:v>
                </c:pt>
                <c:pt idx="33">
                  <c:v>137.037631757028</c:v>
                </c:pt>
                <c:pt idx="34">
                  <c:v>141.0038193767419</c:v>
                </c:pt>
                <c:pt idx="35">
                  <c:v>144.8553109981994</c:v>
                </c:pt>
                <c:pt idx="36">
                  <c:v>148.7194191794648</c:v>
                </c:pt>
                <c:pt idx="37">
                  <c:v>151.8540608118182</c:v>
                </c:pt>
                <c:pt idx="38">
                  <c:v>155.2880589996215</c:v>
                </c:pt>
                <c:pt idx="39">
                  <c:v>158.6956771078257</c:v>
                </c:pt>
                <c:pt idx="40">
                  <c:v>162.2822209733103</c:v>
                </c:pt>
              </c:numCache>
            </c:numRef>
          </c:yVal>
          <c:smooth val="0"/>
        </c:ser>
        <c:ser>
          <c:idx val="4"/>
          <c:order val="4"/>
          <c:tx>
            <c:v>1mW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'1545nm on combined output'!$N$9:$N$49</c:f>
              <c:numCache>
                <c:formatCode>General</c:formatCode>
                <c:ptCount val="41"/>
                <c:pt idx="0">
                  <c:v>0.000185650383658114</c:v>
                </c:pt>
                <c:pt idx="1">
                  <c:v>0.000187519928429697</c:v>
                </c:pt>
                <c:pt idx="2">
                  <c:v>0.000204078589698006</c:v>
                </c:pt>
                <c:pt idx="3">
                  <c:v>2.390987188456997</c:v>
                </c:pt>
                <c:pt idx="4">
                  <c:v>7.006205053505683</c:v>
                </c:pt>
                <c:pt idx="5">
                  <c:v>11.73420349364009</c:v>
                </c:pt>
                <c:pt idx="6">
                  <c:v>16.72072671384494</c:v>
                </c:pt>
                <c:pt idx="7">
                  <c:v>21.45445995389222</c:v>
                </c:pt>
                <c:pt idx="8">
                  <c:v>26.2729535366511</c:v>
                </c:pt>
                <c:pt idx="9">
                  <c:v>31.04189844816314</c:v>
                </c:pt>
                <c:pt idx="10">
                  <c:v>35.49508527647476</c:v>
                </c:pt>
                <c:pt idx="11">
                  <c:v>40.22962138850981</c:v>
                </c:pt>
                <c:pt idx="12">
                  <c:v>44.64656428137218</c:v>
                </c:pt>
                <c:pt idx="13">
                  <c:v>48.96028077580372</c:v>
                </c:pt>
                <c:pt idx="14">
                  <c:v>53.16159519194374</c:v>
                </c:pt>
                <c:pt idx="15">
                  <c:v>57.8033422413892</c:v>
                </c:pt>
                <c:pt idx="16">
                  <c:v>62.46458761053825</c:v>
                </c:pt>
                <c:pt idx="17">
                  <c:v>66.06833587576116</c:v>
                </c:pt>
                <c:pt idx="18">
                  <c:v>70.61488524665367</c:v>
                </c:pt>
                <c:pt idx="19">
                  <c:v>75.09147005860966</c:v>
                </c:pt>
                <c:pt idx="20">
                  <c:v>79.66439950910111</c:v>
                </c:pt>
                <c:pt idx="21">
                  <c:v>84.32220399830252</c:v>
                </c:pt>
                <c:pt idx="22">
                  <c:v>88.0417952217647</c:v>
                </c:pt>
                <c:pt idx="23">
                  <c:v>91.56066844827793</c:v>
                </c:pt>
                <c:pt idx="24">
                  <c:v>96.08198469955383</c:v>
                </c:pt>
                <c:pt idx="25">
                  <c:v>100.0458783993027</c:v>
                </c:pt>
                <c:pt idx="26">
                  <c:v>103.6519205844908</c:v>
                </c:pt>
                <c:pt idx="27">
                  <c:v>107.5814054847627</c:v>
                </c:pt>
                <c:pt idx="28">
                  <c:v>111.4397788661154</c:v>
                </c:pt>
                <c:pt idx="29">
                  <c:v>115.4036725658642</c:v>
                </c:pt>
                <c:pt idx="30">
                  <c:v>119.1255577092915</c:v>
                </c:pt>
                <c:pt idx="31">
                  <c:v>122.8910273320563</c:v>
                </c:pt>
                <c:pt idx="32">
                  <c:v>126.1770676821086</c:v>
                </c:pt>
                <c:pt idx="33">
                  <c:v>129.8576622661635</c:v>
                </c:pt>
                <c:pt idx="34">
                  <c:v>133.5978987693118</c:v>
                </c:pt>
                <c:pt idx="35">
                  <c:v>136.974548957987</c:v>
                </c:pt>
                <c:pt idx="36">
                  <c:v>140.7331368208563</c:v>
                </c:pt>
                <c:pt idx="37">
                  <c:v>143.7668459747439</c:v>
                </c:pt>
                <c:pt idx="38">
                  <c:v>147.024212325232</c:v>
                </c:pt>
                <c:pt idx="39">
                  <c:v>150.1955566770275</c:v>
                </c:pt>
                <c:pt idx="40">
                  <c:v>153.4426003876726</c:v>
                </c:pt>
              </c:numCache>
            </c:numRef>
          </c:yVal>
          <c:smooth val="0"/>
        </c:ser>
        <c:ser>
          <c:idx val="5"/>
          <c:order val="5"/>
          <c:tx>
            <c:v>0.5mW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'1545nm on combined output'!$P$9:$P$49</c:f>
              <c:numCache>
                <c:formatCode>General</c:formatCode>
                <c:ptCount val="41"/>
                <c:pt idx="0">
                  <c:v>6.78277724890179E-5</c:v>
                </c:pt>
                <c:pt idx="1">
                  <c:v>7.06366774863226E-5</c:v>
                </c:pt>
                <c:pt idx="2">
                  <c:v>7.92033215961096E-5</c:v>
                </c:pt>
                <c:pt idx="3">
                  <c:v>2.096447864933992</c:v>
                </c:pt>
                <c:pt idx="4">
                  <c:v>6.519435236904584</c:v>
                </c:pt>
                <c:pt idx="5">
                  <c:v>11.11507449505086</c:v>
                </c:pt>
                <c:pt idx="6">
                  <c:v>15.73342356085196</c:v>
                </c:pt>
                <c:pt idx="7">
                  <c:v>20.31518460320919</c:v>
                </c:pt>
                <c:pt idx="8">
                  <c:v>24.89545459758909</c:v>
                </c:pt>
                <c:pt idx="9">
                  <c:v>29.50795416747912</c:v>
                </c:pt>
                <c:pt idx="10">
                  <c:v>33.92501175633986</c:v>
                </c:pt>
                <c:pt idx="11">
                  <c:v>38.19055593150358</c:v>
                </c:pt>
                <c:pt idx="12">
                  <c:v>42.20353951850621</c:v>
                </c:pt>
                <c:pt idx="13">
                  <c:v>46.49890465321658</c:v>
                </c:pt>
                <c:pt idx="14">
                  <c:v>50.51670547214604</c:v>
                </c:pt>
                <c:pt idx="15">
                  <c:v>54.63773268950646</c:v>
                </c:pt>
                <c:pt idx="16">
                  <c:v>58.91015862456558</c:v>
                </c:pt>
                <c:pt idx="17">
                  <c:v>62.56896096895187</c:v>
                </c:pt>
                <c:pt idx="18">
                  <c:v>67.0042552215354</c:v>
                </c:pt>
                <c:pt idx="19">
                  <c:v>70.72040556504983</c:v>
                </c:pt>
                <c:pt idx="20">
                  <c:v>74.73476550403155</c:v>
                </c:pt>
                <c:pt idx="21">
                  <c:v>78.9051120006423</c:v>
                </c:pt>
                <c:pt idx="22">
                  <c:v>82.8712996203563</c:v>
                </c:pt>
                <c:pt idx="23">
                  <c:v>86.90745179900676</c:v>
                </c:pt>
                <c:pt idx="24">
                  <c:v>90.52840446396827</c:v>
                </c:pt>
                <c:pt idx="25">
                  <c:v>94.19408856824985</c:v>
                </c:pt>
                <c:pt idx="26">
                  <c:v>97.65561379563465</c:v>
                </c:pt>
                <c:pt idx="27">
                  <c:v>101.0838771835249</c:v>
                </c:pt>
                <c:pt idx="28">
                  <c:v>104.4479108123918</c:v>
                </c:pt>
                <c:pt idx="29">
                  <c:v>108.3831305125763</c:v>
                </c:pt>
                <c:pt idx="30">
                  <c:v>111.4546893458887</c:v>
                </c:pt>
                <c:pt idx="31">
                  <c:v>115.1651048894904</c:v>
                </c:pt>
                <c:pt idx="32">
                  <c:v>118.0084186862721</c:v>
                </c:pt>
                <c:pt idx="33">
                  <c:v>121.7314507896819</c:v>
                </c:pt>
                <c:pt idx="34">
                  <c:v>125.1333340979733</c:v>
                </c:pt>
                <c:pt idx="35">
                  <c:v>128.128046612454</c:v>
                </c:pt>
                <c:pt idx="36">
                  <c:v>131.7696445571013</c:v>
                </c:pt>
                <c:pt idx="37">
                  <c:v>134.637044513517</c:v>
                </c:pt>
                <c:pt idx="38">
                  <c:v>137.5755559888513</c:v>
                </c:pt>
                <c:pt idx="39">
                  <c:v>140.422310665581</c:v>
                </c:pt>
                <c:pt idx="40">
                  <c:v>143.2461261426589</c:v>
                </c:pt>
              </c:numCache>
            </c:numRef>
          </c:yVal>
          <c:smooth val="0"/>
        </c:ser>
        <c:ser>
          <c:idx val="6"/>
          <c:order val="6"/>
          <c:tx>
            <c:v>0.2mW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'1545nm on combined output'!$R$9:$R$49</c:f>
              <c:numCache>
                <c:formatCode>General</c:formatCode>
                <c:ptCount val="41"/>
                <c:pt idx="0">
                  <c:v>2.3880853797011E-5</c:v>
                </c:pt>
                <c:pt idx="1">
                  <c:v>2.51092479383395E-5</c:v>
                </c:pt>
                <c:pt idx="2">
                  <c:v>3.55626412194479E-5</c:v>
                </c:pt>
                <c:pt idx="3">
                  <c:v>1.807838324520858</c:v>
                </c:pt>
                <c:pt idx="4">
                  <c:v>5.97875830112288</c:v>
                </c:pt>
                <c:pt idx="5">
                  <c:v>10.23455331643479</c:v>
                </c:pt>
                <c:pt idx="6">
                  <c:v>14.55400461077914</c:v>
                </c:pt>
                <c:pt idx="7">
                  <c:v>18.70577035567229</c:v>
                </c:pt>
                <c:pt idx="8">
                  <c:v>22.88517783614526</c:v>
                </c:pt>
                <c:pt idx="9">
                  <c:v>26.72210306582403</c:v>
                </c:pt>
                <c:pt idx="10">
                  <c:v>30.90804821819765</c:v>
                </c:pt>
                <c:pt idx="11">
                  <c:v>34.87802080585408</c:v>
                </c:pt>
                <c:pt idx="12">
                  <c:v>38.52627111840068</c:v>
                </c:pt>
                <c:pt idx="13">
                  <c:v>42.22418479819239</c:v>
                </c:pt>
                <c:pt idx="14">
                  <c:v>46.02291626045175</c:v>
                </c:pt>
                <c:pt idx="15">
                  <c:v>49.49935196760986</c:v>
                </c:pt>
                <c:pt idx="16">
                  <c:v>53.22353103100233</c:v>
                </c:pt>
                <c:pt idx="17">
                  <c:v>56.99932329361027</c:v>
                </c:pt>
                <c:pt idx="18">
                  <c:v>60.5170495601408</c:v>
                </c:pt>
                <c:pt idx="19">
                  <c:v>64.19420326424825</c:v>
                </c:pt>
                <c:pt idx="20">
                  <c:v>67.22676545815315</c:v>
                </c:pt>
                <c:pt idx="21">
                  <c:v>71.22162707743125</c:v>
                </c:pt>
                <c:pt idx="22">
                  <c:v>74.59024854622821</c:v>
                </c:pt>
                <c:pt idx="23">
                  <c:v>77.90725681580967</c:v>
                </c:pt>
                <c:pt idx="24">
                  <c:v>80.7746567722252</c:v>
                </c:pt>
                <c:pt idx="25">
                  <c:v>84.16965832062107</c:v>
                </c:pt>
                <c:pt idx="26">
                  <c:v>87.01755995733317</c:v>
                </c:pt>
                <c:pt idx="27">
                  <c:v>90.2106965487975</c:v>
                </c:pt>
                <c:pt idx="28">
                  <c:v>94.12297704933067</c:v>
                </c:pt>
                <c:pt idx="29">
                  <c:v>96.84012524803017</c:v>
                </c:pt>
                <c:pt idx="30">
                  <c:v>99.75455056373083</c:v>
                </c:pt>
                <c:pt idx="31">
                  <c:v>102.5680434009657</c:v>
                </c:pt>
                <c:pt idx="32">
                  <c:v>106.0995331872871</c:v>
                </c:pt>
                <c:pt idx="33">
                  <c:v>108.4932386709028</c:v>
                </c:pt>
                <c:pt idx="34">
                  <c:v>111.4145457464989</c:v>
                </c:pt>
                <c:pt idx="35">
                  <c:v>114.1144895454597</c:v>
                </c:pt>
                <c:pt idx="36">
                  <c:v>116.9302763026597</c:v>
                </c:pt>
                <c:pt idx="37">
                  <c:v>119.4501473843578</c:v>
                </c:pt>
                <c:pt idx="38">
                  <c:v>122.4070102194134</c:v>
                </c:pt>
                <c:pt idx="39">
                  <c:v>124.936056980972</c:v>
                </c:pt>
                <c:pt idx="40">
                  <c:v>127.5075412618854</c:v>
                </c:pt>
              </c:numCache>
            </c:numRef>
          </c:yVal>
          <c:smooth val="0"/>
        </c:ser>
        <c:ser>
          <c:idx val="7"/>
          <c:order val="7"/>
          <c:tx>
            <c:v>0.1mW</c:v>
          </c:tx>
          <c:spPr>
            <a:ln w="0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'1545nm on combined output'!$T$9:$T$49</c:f>
              <c:numCache>
                <c:formatCode>General</c:formatCode>
                <c:ptCount val="41"/>
                <c:pt idx="0">
                  <c:v>1.11863007099683E-5</c:v>
                </c:pt>
                <c:pt idx="1">
                  <c:v>1.36912613118928E-5</c:v>
                </c:pt>
                <c:pt idx="2">
                  <c:v>2.273618773441E-5</c:v>
                </c:pt>
                <c:pt idx="3">
                  <c:v>1.599974766880384</c:v>
                </c:pt>
                <c:pt idx="4">
                  <c:v>5.464002660947155</c:v>
                </c:pt>
                <c:pt idx="5">
                  <c:v>9.346347505935518</c:v>
                </c:pt>
                <c:pt idx="6">
                  <c:v>13.25014050259786</c:v>
                </c:pt>
                <c:pt idx="7">
                  <c:v>17.07077890052414</c:v>
                </c:pt>
                <c:pt idx="8">
                  <c:v>20.6718891577873</c:v>
                </c:pt>
                <c:pt idx="9">
                  <c:v>24.59747439411839</c:v>
                </c:pt>
                <c:pt idx="10">
                  <c:v>28.19273515547043</c:v>
                </c:pt>
                <c:pt idx="11">
                  <c:v>31.64852558294238</c:v>
                </c:pt>
                <c:pt idx="12">
                  <c:v>34.5837108743276</c:v>
                </c:pt>
                <c:pt idx="13">
                  <c:v>38.02917866195649</c:v>
                </c:pt>
                <c:pt idx="14">
                  <c:v>41.60597336758923</c:v>
                </c:pt>
                <c:pt idx="15">
                  <c:v>45.05946987509598</c:v>
                </c:pt>
                <c:pt idx="16">
                  <c:v>47.93375159140697</c:v>
                </c:pt>
                <c:pt idx="17">
                  <c:v>50.98810602498082</c:v>
                </c:pt>
                <c:pt idx="18">
                  <c:v>54.02754997878125</c:v>
                </c:pt>
                <c:pt idx="19">
                  <c:v>57.26885888951334</c:v>
                </c:pt>
                <c:pt idx="20">
                  <c:v>60.44937892116943</c:v>
                </c:pt>
                <c:pt idx="21">
                  <c:v>63.45556103547545</c:v>
                </c:pt>
                <c:pt idx="22">
                  <c:v>66.75995274524872</c:v>
                </c:pt>
                <c:pt idx="23">
                  <c:v>69.56771078257078</c:v>
                </c:pt>
                <c:pt idx="24">
                  <c:v>72.81016665328546</c:v>
                </c:pt>
                <c:pt idx="25">
                  <c:v>75.11670317822609</c:v>
                </c:pt>
                <c:pt idx="26">
                  <c:v>77.61936986018555</c:v>
                </c:pt>
                <c:pt idx="27">
                  <c:v>80.48103501668815</c:v>
                </c:pt>
                <c:pt idx="28">
                  <c:v>84.03546400266096</c:v>
                </c:pt>
                <c:pt idx="29">
                  <c:v>86.18142613004231</c:v>
                </c:pt>
                <c:pt idx="30">
                  <c:v>88.72882425132187</c:v>
                </c:pt>
                <c:pt idx="31">
                  <c:v>91.24754837303724</c:v>
                </c:pt>
                <c:pt idx="32">
                  <c:v>93.73989241515362</c:v>
                </c:pt>
                <c:pt idx="33">
                  <c:v>96.4903024533474</c:v>
                </c:pt>
                <c:pt idx="34">
                  <c:v>99.34967368988496</c:v>
                </c:pt>
                <c:pt idx="35">
                  <c:v>101.3350614197071</c:v>
                </c:pt>
                <c:pt idx="36">
                  <c:v>103.9248970603416</c:v>
                </c:pt>
                <c:pt idx="37">
                  <c:v>105.9274891899022</c:v>
                </c:pt>
                <c:pt idx="38">
                  <c:v>108.5414109901706</c:v>
                </c:pt>
                <c:pt idx="39">
                  <c:v>110.8422127151984</c:v>
                </c:pt>
                <c:pt idx="40">
                  <c:v>113.140720520261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708184"/>
        <c:axId val="-2110702456"/>
      </c:scatterChart>
      <c:valAx>
        <c:axId val="-2110708184"/>
        <c:scaling>
          <c:orientation val="minMax"/>
          <c:max val="10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Pump Power /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10702456"/>
        <c:crosses val="autoZero"/>
        <c:crossBetween val="midCat"/>
        <c:majorUnit val="10.0"/>
      </c:valAx>
      <c:valAx>
        <c:axId val="-2110702456"/>
        <c:scaling>
          <c:orientation val="minMax"/>
          <c:max val="19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800"/>
                  <a:t>Output Power / mW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1070818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172710631732743"/>
          <c:y val="0.169019231781264"/>
          <c:w val="0.141757842310634"/>
          <c:h val="0.44489373015255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240566037736"/>
          <c:y val="0.0609718567251462"/>
          <c:w val="0.801746423438707"/>
          <c:h val="0.805423134862552"/>
        </c:manualLayout>
      </c:layout>
      <c:scatterChart>
        <c:scatterStyle val="lineMarker"/>
        <c:varyColors val="0"/>
        <c:ser>
          <c:idx val="1"/>
          <c:order val="0"/>
          <c:tx>
            <c:v>20mW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'1565nm on individual output'!$E$9:$E$49</c:f>
              <c:numCache>
                <c:formatCode>General</c:formatCode>
                <c:ptCount val="41"/>
                <c:pt idx="0">
                  <c:v>1.52132</c:v>
                </c:pt>
                <c:pt idx="1">
                  <c:v>1.52239</c:v>
                </c:pt>
                <c:pt idx="2">
                  <c:v>1.53452</c:v>
                </c:pt>
                <c:pt idx="3">
                  <c:v>6.986700000000004</c:v>
                </c:pt>
                <c:pt idx="4">
                  <c:v>13.636</c:v>
                </c:pt>
                <c:pt idx="5">
                  <c:v>20.43249999999998</c:v>
                </c:pt>
                <c:pt idx="6">
                  <c:v>27.30719999999999</c:v>
                </c:pt>
                <c:pt idx="7">
                  <c:v>34.16510000000004</c:v>
                </c:pt>
                <c:pt idx="8">
                  <c:v>41.063</c:v>
                </c:pt>
                <c:pt idx="9">
                  <c:v>47.923</c:v>
                </c:pt>
                <c:pt idx="10">
                  <c:v>54.712</c:v>
                </c:pt>
                <c:pt idx="11">
                  <c:v>61.19300000000001</c:v>
                </c:pt>
                <c:pt idx="12">
                  <c:v>68.12</c:v>
                </c:pt>
                <c:pt idx="13">
                  <c:v>74.167</c:v>
                </c:pt>
                <c:pt idx="14">
                  <c:v>80.577</c:v>
                </c:pt>
                <c:pt idx="15">
                  <c:v>86.84500000000001</c:v>
                </c:pt>
                <c:pt idx="16">
                  <c:v>92.93</c:v>
                </c:pt>
                <c:pt idx="17">
                  <c:v>99.66899999999998</c:v>
                </c:pt>
                <c:pt idx="18">
                  <c:v>105.78</c:v>
                </c:pt>
                <c:pt idx="19">
                  <c:v>111.945</c:v>
                </c:pt>
                <c:pt idx="20">
                  <c:v>118.681</c:v>
                </c:pt>
                <c:pt idx="21">
                  <c:v>123.725</c:v>
                </c:pt>
                <c:pt idx="22">
                  <c:v>129.9870000000002</c:v>
                </c:pt>
                <c:pt idx="23">
                  <c:v>135.977</c:v>
                </c:pt>
                <c:pt idx="24">
                  <c:v>142.813</c:v>
                </c:pt>
                <c:pt idx="25">
                  <c:v>148.81</c:v>
                </c:pt>
                <c:pt idx="26">
                  <c:v>154.048</c:v>
                </c:pt>
                <c:pt idx="27">
                  <c:v>158.842</c:v>
                </c:pt>
                <c:pt idx="28">
                  <c:v>164.107</c:v>
                </c:pt>
                <c:pt idx="29">
                  <c:v>169.061</c:v>
                </c:pt>
                <c:pt idx="30">
                  <c:v>174.772</c:v>
                </c:pt>
                <c:pt idx="31">
                  <c:v>179.817</c:v>
                </c:pt>
                <c:pt idx="32">
                  <c:v>183.978</c:v>
                </c:pt>
                <c:pt idx="33">
                  <c:v>190.179</c:v>
                </c:pt>
                <c:pt idx="34">
                  <c:v>195.203</c:v>
                </c:pt>
                <c:pt idx="35">
                  <c:v>200.514</c:v>
                </c:pt>
                <c:pt idx="36">
                  <c:v>206.6880000000001</c:v>
                </c:pt>
                <c:pt idx="37">
                  <c:v>210.991</c:v>
                </c:pt>
                <c:pt idx="38">
                  <c:v>215.032</c:v>
                </c:pt>
                <c:pt idx="39">
                  <c:v>219.14</c:v>
                </c:pt>
                <c:pt idx="40">
                  <c:v>221.86</c:v>
                </c:pt>
              </c:numCache>
            </c:numRef>
          </c:yVal>
          <c:smooth val="0"/>
        </c:ser>
        <c:ser>
          <c:idx val="0"/>
          <c:order val="1"/>
          <c:tx>
            <c:v>10mW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'1565nm on individual output'!$G$9:$G$49</c:f>
              <c:numCache>
                <c:formatCode>General</c:formatCode>
                <c:ptCount val="41"/>
                <c:pt idx="0">
                  <c:v>0.30359</c:v>
                </c:pt>
                <c:pt idx="1">
                  <c:v>0.30458</c:v>
                </c:pt>
                <c:pt idx="2">
                  <c:v>0.31204</c:v>
                </c:pt>
                <c:pt idx="3">
                  <c:v>5.026199999999998</c:v>
                </c:pt>
                <c:pt idx="4">
                  <c:v>11.56660000000001</c:v>
                </c:pt>
                <c:pt idx="5">
                  <c:v>18.18779999999999</c:v>
                </c:pt>
                <c:pt idx="6">
                  <c:v>24.96029999999998</c:v>
                </c:pt>
                <c:pt idx="7">
                  <c:v>31.6653</c:v>
                </c:pt>
                <c:pt idx="8">
                  <c:v>38.121</c:v>
                </c:pt>
                <c:pt idx="9">
                  <c:v>45.02200000000001</c:v>
                </c:pt>
                <c:pt idx="10">
                  <c:v>51.40900000000001</c:v>
                </c:pt>
                <c:pt idx="11">
                  <c:v>57.63200000000001</c:v>
                </c:pt>
                <c:pt idx="12">
                  <c:v>64.09400000000002</c:v>
                </c:pt>
                <c:pt idx="13">
                  <c:v>70.282</c:v>
                </c:pt>
                <c:pt idx="14">
                  <c:v>77.554</c:v>
                </c:pt>
                <c:pt idx="15">
                  <c:v>82.68400000000001</c:v>
                </c:pt>
                <c:pt idx="16">
                  <c:v>88.60200000000002</c:v>
                </c:pt>
                <c:pt idx="17">
                  <c:v>95.23</c:v>
                </c:pt>
                <c:pt idx="18">
                  <c:v>100.953</c:v>
                </c:pt>
                <c:pt idx="19">
                  <c:v>106.607</c:v>
                </c:pt>
                <c:pt idx="20">
                  <c:v>113.839</c:v>
                </c:pt>
                <c:pt idx="21">
                  <c:v>119.402</c:v>
                </c:pt>
                <c:pt idx="22">
                  <c:v>125.683</c:v>
                </c:pt>
                <c:pt idx="23">
                  <c:v>131.263</c:v>
                </c:pt>
                <c:pt idx="24">
                  <c:v>136.538</c:v>
                </c:pt>
                <c:pt idx="25">
                  <c:v>142.772</c:v>
                </c:pt>
                <c:pt idx="26">
                  <c:v>149.015</c:v>
                </c:pt>
                <c:pt idx="27">
                  <c:v>154.505</c:v>
                </c:pt>
                <c:pt idx="28">
                  <c:v>159.3560000000001</c:v>
                </c:pt>
                <c:pt idx="29">
                  <c:v>164.035</c:v>
                </c:pt>
                <c:pt idx="30">
                  <c:v>168.627</c:v>
                </c:pt>
                <c:pt idx="31">
                  <c:v>173.3670000000001</c:v>
                </c:pt>
                <c:pt idx="32">
                  <c:v>178.479</c:v>
                </c:pt>
                <c:pt idx="33">
                  <c:v>182.904</c:v>
                </c:pt>
                <c:pt idx="34">
                  <c:v>186.939</c:v>
                </c:pt>
                <c:pt idx="35">
                  <c:v>191.403</c:v>
                </c:pt>
                <c:pt idx="36">
                  <c:v>196.135</c:v>
                </c:pt>
                <c:pt idx="37">
                  <c:v>200.643</c:v>
                </c:pt>
                <c:pt idx="38">
                  <c:v>205.783</c:v>
                </c:pt>
                <c:pt idx="39">
                  <c:v>209.531</c:v>
                </c:pt>
                <c:pt idx="40">
                  <c:v>213.071</c:v>
                </c:pt>
              </c:numCache>
            </c:numRef>
          </c:yVal>
          <c:smooth val="0"/>
        </c:ser>
        <c:ser>
          <c:idx val="2"/>
          <c:order val="2"/>
          <c:tx>
            <c:v>5mW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'1565nm on individual output'!$I$9:$I$49</c:f>
              <c:numCache>
                <c:formatCode>General</c:formatCode>
                <c:ptCount val="41"/>
                <c:pt idx="0">
                  <c:v>0.0252116</c:v>
                </c:pt>
                <c:pt idx="1">
                  <c:v>0.0254009</c:v>
                </c:pt>
                <c:pt idx="2">
                  <c:v>0.0267894</c:v>
                </c:pt>
                <c:pt idx="3">
                  <c:v>3.9704</c:v>
                </c:pt>
                <c:pt idx="4">
                  <c:v>10.3252</c:v>
                </c:pt>
                <c:pt idx="5">
                  <c:v>16.7874</c:v>
                </c:pt>
                <c:pt idx="6">
                  <c:v>23.30240000000001</c:v>
                </c:pt>
                <c:pt idx="7">
                  <c:v>29.75019999999999</c:v>
                </c:pt>
                <c:pt idx="8">
                  <c:v>36.19500000000003</c:v>
                </c:pt>
                <c:pt idx="9">
                  <c:v>42.10200000000001</c:v>
                </c:pt>
                <c:pt idx="10">
                  <c:v>48.835</c:v>
                </c:pt>
                <c:pt idx="11">
                  <c:v>54.541</c:v>
                </c:pt>
                <c:pt idx="12">
                  <c:v>60.983</c:v>
                </c:pt>
                <c:pt idx="13">
                  <c:v>67.28700000000002</c:v>
                </c:pt>
                <c:pt idx="14">
                  <c:v>73.131</c:v>
                </c:pt>
                <c:pt idx="15">
                  <c:v>79.49600000000002</c:v>
                </c:pt>
                <c:pt idx="16">
                  <c:v>85.929</c:v>
                </c:pt>
                <c:pt idx="17">
                  <c:v>91.647</c:v>
                </c:pt>
                <c:pt idx="18">
                  <c:v>97.662</c:v>
                </c:pt>
                <c:pt idx="19">
                  <c:v>104.164</c:v>
                </c:pt>
                <c:pt idx="20">
                  <c:v>108.5410000000001</c:v>
                </c:pt>
                <c:pt idx="21">
                  <c:v>115.764</c:v>
                </c:pt>
                <c:pt idx="22">
                  <c:v>120.275</c:v>
                </c:pt>
                <c:pt idx="23">
                  <c:v>124.4160000000001</c:v>
                </c:pt>
                <c:pt idx="24">
                  <c:v>130.287</c:v>
                </c:pt>
                <c:pt idx="25">
                  <c:v>135.396</c:v>
                </c:pt>
                <c:pt idx="26">
                  <c:v>139.378</c:v>
                </c:pt>
                <c:pt idx="27">
                  <c:v>145.335</c:v>
                </c:pt>
                <c:pt idx="28">
                  <c:v>150.372</c:v>
                </c:pt>
                <c:pt idx="29">
                  <c:v>155.294</c:v>
                </c:pt>
                <c:pt idx="30">
                  <c:v>159.926</c:v>
                </c:pt>
                <c:pt idx="31">
                  <c:v>165.4210000000002</c:v>
                </c:pt>
                <c:pt idx="32">
                  <c:v>170.116</c:v>
                </c:pt>
                <c:pt idx="33">
                  <c:v>174.23</c:v>
                </c:pt>
                <c:pt idx="34">
                  <c:v>178.628</c:v>
                </c:pt>
                <c:pt idx="35">
                  <c:v>182.8570000000002</c:v>
                </c:pt>
                <c:pt idx="36">
                  <c:v>186.703</c:v>
                </c:pt>
                <c:pt idx="37">
                  <c:v>190.413</c:v>
                </c:pt>
                <c:pt idx="38">
                  <c:v>193.759</c:v>
                </c:pt>
                <c:pt idx="39">
                  <c:v>196.9510000000001</c:v>
                </c:pt>
                <c:pt idx="40">
                  <c:v>199.61</c:v>
                </c:pt>
              </c:numCache>
            </c:numRef>
          </c:yVal>
          <c:smooth val="0"/>
        </c:ser>
        <c:ser>
          <c:idx val="3"/>
          <c:order val="3"/>
          <c:tx>
            <c:v>2mW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'1565nm on individual output'!$K$9:$K$49</c:f>
              <c:numCache>
                <c:formatCode>General</c:formatCode>
                <c:ptCount val="41"/>
                <c:pt idx="0">
                  <c:v>0.00161823</c:v>
                </c:pt>
                <c:pt idx="1">
                  <c:v>0.00163289</c:v>
                </c:pt>
                <c:pt idx="2">
                  <c:v>0.00174837</c:v>
                </c:pt>
                <c:pt idx="3">
                  <c:v>3.2089</c:v>
                </c:pt>
                <c:pt idx="4">
                  <c:v>9.257300000000001</c:v>
                </c:pt>
                <c:pt idx="5">
                  <c:v>15.4898</c:v>
                </c:pt>
                <c:pt idx="6">
                  <c:v>21.6752</c:v>
                </c:pt>
                <c:pt idx="7">
                  <c:v>27.6909</c:v>
                </c:pt>
                <c:pt idx="8">
                  <c:v>33.8025</c:v>
                </c:pt>
                <c:pt idx="9">
                  <c:v>39.751</c:v>
                </c:pt>
                <c:pt idx="10">
                  <c:v>45.142</c:v>
                </c:pt>
                <c:pt idx="11">
                  <c:v>51.10100000000001</c:v>
                </c:pt>
                <c:pt idx="12">
                  <c:v>56.89400000000001</c:v>
                </c:pt>
                <c:pt idx="13">
                  <c:v>61.95</c:v>
                </c:pt>
                <c:pt idx="14">
                  <c:v>66.94400000000005</c:v>
                </c:pt>
                <c:pt idx="15">
                  <c:v>73.08200000000001</c:v>
                </c:pt>
                <c:pt idx="16">
                  <c:v>78.287</c:v>
                </c:pt>
                <c:pt idx="17">
                  <c:v>82.637</c:v>
                </c:pt>
                <c:pt idx="18">
                  <c:v>88.12699999999998</c:v>
                </c:pt>
                <c:pt idx="19">
                  <c:v>94.09</c:v>
                </c:pt>
                <c:pt idx="20">
                  <c:v>99.405</c:v>
                </c:pt>
                <c:pt idx="21">
                  <c:v>103.314</c:v>
                </c:pt>
                <c:pt idx="22">
                  <c:v>109.204</c:v>
                </c:pt>
                <c:pt idx="23">
                  <c:v>114.892</c:v>
                </c:pt>
                <c:pt idx="24">
                  <c:v>118.157</c:v>
                </c:pt>
                <c:pt idx="25">
                  <c:v>124.4940000000001</c:v>
                </c:pt>
                <c:pt idx="26">
                  <c:v>129.346</c:v>
                </c:pt>
                <c:pt idx="27">
                  <c:v>132.873</c:v>
                </c:pt>
                <c:pt idx="28">
                  <c:v>136.609</c:v>
                </c:pt>
                <c:pt idx="29">
                  <c:v>142.62</c:v>
                </c:pt>
                <c:pt idx="30">
                  <c:v>144.584</c:v>
                </c:pt>
                <c:pt idx="31">
                  <c:v>148.969</c:v>
                </c:pt>
                <c:pt idx="32">
                  <c:v>153.212</c:v>
                </c:pt>
                <c:pt idx="33">
                  <c:v>156.639</c:v>
                </c:pt>
                <c:pt idx="34">
                  <c:v>161.048</c:v>
                </c:pt>
                <c:pt idx="35">
                  <c:v>164.439</c:v>
                </c:pt>
                <c:pt idx="36">
                  <c:v>168.6</c:v>
                </c:pt>
                <c:pt idx="37">
                  <c:v>172.474</c:v>
                </c:pt>
                <c:pt idx="38">
                  <c:v>175.575</c:v>
                </c:pt>
                <c:pt idx="39">
                  <c:v>178.3280000000001</c:v>
                </c:pt>
                <c:pt idx="40">
                  <c:v>181.601</c:v>
                </c:pt>
              </c:numCache>
            </c:numRef>
          </c:yVal>
          <c:smooth val="0"/>
        </c:ser>
        <c:ser>
          <c:idx val="4"/>
          <c:order val="4"/>
          <c:tx>
            <c:v>1mW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'1565nm on individual output'!$M$9:$M$49</c:f>
              <c:numCache>
                <c:formatCode>General</c:formatCode>
                <c:ptCount val="41"/>
                <c:pt idx="0">
                  <c:v>0.00042341</c:v>
                </c:pt>
                <c:pt idx="1">
                  <c:v>0.000428820000000001</c:v>
                </c:pt>
                <c:pt idx="2">
                  <c:v>0.00046711</c:v>
                </c:pt>
                <c:pt idx="3">
                  <c:v>2.751049999999997</c:v>
                </c:pt>
                <c:pt idx="4">
                  <c:v>8.560500000000004</c:v>
                </c:pt>
                <c:pt idx="5">
                  <c:v>14.4429</c:v>
                </c:pt>
                <c:pt idx="6">
                  <c:v>20.12349999999999</c:v>
                </c:pt>
                <c:pt idx="7">
                  <c:v>26.00480000000002</c:v>
                </c:pt>
                <c:pt idx="8">
                  <c:v>31.43910000000001</c:v>
                </c:pt>
                <c:pt idx="9">
                  <c:v>36.72200000000003</c:v>
                </c:pt>
                <c:pt idx="10">
                  <c:v>41.99200000000001</c:v>
                </c:pt>
                <c:pt idx="11">
                  <c:v>47.64600000000001</c:v>
                </c:pt>
                <c:pt idx="12">
                  <c:v>52.15099999999999</c:v>
                </c:pt>
                <c:pt idx="13">
                  <c:v>56.46800000000001</c:v>
                </c:pt>
                <c:pt idx="14">
                  <c:v>62.29600000000004</c:v>
                </c:pt>
                <c:pt idx="15">
                  <c:v>67.13599999999998</c:v>
                </c:pt>
                <c:pt idx="16">
                  <c:v>70.936</c:v>
                </c:pt>
                <c:pt idx="17">
                  <c:v>76.62099999999998</c:v>
                </c:pt>
                <c:pt idx="18">
                  <c:v>80.37</c:v>
                </c:pt>
                <c:pt idx="19">
                  <c:v>85.59700000000002</c:v>
                </c:pt>
                <c:pt idx="20">
                  <c:v>89.07099999999998</c:v>
                </c:pt>
                <c:pt idx="21">
                  <c:v>93.302</c:v>
                </c:pt>
                <c:pt idx="22">
                  <c:v>97.9</c:v>
                </c:pt>
                <c:pt idx="23">
                  <c:v>101.99</c:v>
                </c:pt>
                <c:pt idx="24">
                  <c:v>106.995</c:v>
                </c:pt>
                <c:pt idx="25">
                  <c:v>109.787</c:v>
                </c:pt>
                <c:pt idx="26">
                  <c:v>113.733</c:v>
                </c:pt>
                <c:pt idx="27">
                  <c:v>117.568</c:v>
                </c:pt>
                <c:pt idx="28">
                  <c:v>121.925</c:v>
                </c:pt>
                <c:pt idx="29">
                  <c:v>125.776</c:v>
                </c:pt>
                <c:pt idx="30">
                  <c:v>129.086</c:v>
                </c:pt>
                <c:pt idx="31">
                  <c:v>133.132</c:v>
                </c:pt>
                <c:pt idx="32">
                  <c:v>137.128</c:v>
                </c:pt>
                <c:pt idx="33">
                  <c:v>140.682</c:v>
                </c:pt>
                <c:pt idx="34">
                  <c:v>144.023</c:v>
                </c:pt>
                <c:pt idx="35">
                  <c:v>146.676</c:v>
                </c:pt>
                <c:pt idx="36">
                  <c:v>149.198</c:v>
                </c:pt>
                <c:pt idx="37">
                  <c:v>151.849</c:v>
                </c:pt>
                <c:pt idx="38">
                  <c:v>154.266</c:v>
                </c:pt>
                <c:pt idx="39">
                  <c:v>156.3870000000001</c:v>
                </c:pt>
                <c:pt idx="40">
                  <c:v>157.663</c:v>
                </c:pt>
              </c:numCache>
            </c:numRef>
          </c:yVal>
          <c:smooth val="0"/>
        </c:ser>
        <c:ser>
          <c:idx val="5"/>
          <c:order val="5"/>
          <c:tx>
            <c:v>0.5mW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'1565nm on individual output'!$O$9:$O$49</c:f>
              <c:numCache>
                <c:formatCode>General</c:formatCode>
                <c:ptCount val="41"/>
                <c:pt idx="0">
                  <c:v>0.000156761</c:v>
                </c:pt>
                <c:pt idx="1">
                  <c:v>0.000159327</c:v>
                </c:pt>
                <c:pt idx="2">
                  <c:v>0.000181067</c:v>
                </c:pt>
                <c:pt idx="3">
                  <c:v>2.42491</c:v>
                </c:pt>
                <c:pt idx="4">
                  <c:v>7.799600000000003</c:v>
                </c:pt>
                <c:pt idx="5">
                  <c:v>13.1687</c:v>
                </c:pt>
                <c:pt idx="6">
                  <c:v>18.3365</c:v>
                </c:pt>
                <c:pt idx="7">
                  <c:v>23.27069999999997</c:v>
                </c:pt>
                <c:pt idx="8">
                  <c:v>28.2365</c:v>
                </c:pt>
                <c:pt idx="9">
                  <c:v>33.44970000000001</c:v>
                </c:pt>
                <c:pt idx="10">
                  <c:v>37.646</c:v>
                </c:pt>
                <c:pt idx="11">
                  <c:v>41.315</c:v>
                </c:pt>
                <c:pt idx="12">
                  <c:v>46.182</c:v>
                </c:pt>
                <c:pt idx="13">
                  <c:v>49.361</c:v>
                </c:pt>
                <c:pt idx="14">
                  <c:v>53.97600000000001</c:v>
                </c:pt>
                <c:pt idx="15">
                  <c:v>57.73900000000001</c:v>
                </c:pt>
                <c:pt idx="16">
                  <c:v>62.44799999999999</c:v>
                </c:pt>
                <c:pt idx="17">
                  <c:v>66.048</c:v>
                </c:pt>
                <c:pt idx="18">
                  <c:v>69.86200000000001</c:v>
                </c:pt>
                <c:pt idx="19">
                  <c:v>72.77599999999998</c:v>
                </c:pt>
                <c:pt idx="20">
                  <c:v>77.80299999999998</c:v>
                </c:pt>
                <c:pt idx="21">
                  <c:v>81.926</c:v>
                </c:pt>
                <c:pt idx="22">
                  <c:v>86.031</c:v>
                </c:pt>
                <c:pt idx="23">
                  <c:v>87.407</c:v>
                </c:pt>
                <c:pt idx="24">
                  <c:v>92.131</c:v>
                </c:pt>
                <c:pt idx="25">
                  <c:v>96.285</c:v>
                </c:pt>
                <c:pt idx="26">
                  <c:v>99.581</c:v>
                </c:pt>
                <c:pt idx="27">
                  <c:v>103.75</c:v>
                </c:pt>
                <c:pt idx="28">
                  <c:v>106.261</c:v>
                </c:pt>
                <c:pt idx="29">
                  <c:v>109.8</c:v>
                </c:pt>
                <c:pt idx="30">
                  <c:v>112.254</c:v>
                </c:pt>
                <c:pt idx="31">
                  <c:v>114.785</c:v>
                </c:pt>
                <c:pt idx="32">
                  <c:v>118.042</c:v>
                </c:pt>
                <c:pt idx="33">
                  <c:v>120.636</c:v>
                </c:pt>
                <c:pt idx="34">
                  <c:v>122.986</c:v>
                </c:pt>
                <c:pt idx="35">
                  <c:v>125.804</c:v>
                </c:pt>
                <c:pt idx="36">
                  <c:v>128.497</c:v>
                </c:pt>
                <c:pt idx="37">
                  <c:v>130.863</c:v>
                </c:pt>
                <c:pt idx="38">
                  <c:v>133.3080000000002</c:v>
                </c:pt>
                <c:pt idx="39">
                  <c:v>135.955</c:v>
                </c:pt>
                <c:pt idx="40">
                  <c:v>138.266</c:v>
                </c:pt>
              </c:numCache>
            </c:numRef>
          </c:yVal>
          <c:smooth val="0"/>
        </c:ser>
        <c:ser>
          <c:idx val="6"/>
          <c:order val="6"/>
          <c:tx>
            <c:v>0.2mW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'1565nm on individual output'!$Q$9:$Q$49</c:f>
              <c:numCache>
                <c:formatCode>General</c:formatCode>
                <c:ptCount val="41"/>
                <c:pt idx="0">
                  <c:v>5.17180000000001E-5</c:v>
                </c:pt>
                <c:pt idx="1">
                  <c:v>5.3888E-5</c:v>
                </c:pt>
                <c:pt idx="2">
                  <c:v>7.01530000000001E-5</c:v>
                </c:pt>
                <c:pt idx="3">
                  <c:v>1.94952</c:v>
                </c:pt>
                <c:pt idx="4">
                  <c:v>6.5931</c:v>
                </c:pt>
                <c:pt idx="5">
                  <c:v>10.99560000000001</c:v>
                </c:pt>
                <c:pt idx="6">
                  <c:v>15.1393</c:v>
                </c:pt>
                <c:pt idx="7">
                  <c:v>19.1062</c:v>
                </c:pt>
                <c:pt idx="8">
                  <c:v>23.2009</c:v>
                </c:pt>
                <c:pt idx="9">
                  <c:v>26.90289999999997</c:v>
                </c:pt>
                <c:pt idx="10">
                  <c:v>30.48969999999997</c:v>
                </c:pt>
                <c:pt idx="11">
                  <c:v>34.0214</c:v>
                </c:pt>
                <c:pt idx="12">
                  <c:v>37.38</c:v>
                </c:pt>
                <c:pt idx="13">
                  <c:v>40.954</c:v>
                </c:pt>
                <c:pt idx="14">
                  <c:v>44.13600000000001</c:v>
                </c:pt>
                <c:pt idx="15">
                  <c:v>47.176</c:v>
                </c:pt>
                <c:pt idx="16">
                  <c:v>50.305</c:v>
                </c:pt>
                <c:pt idx="17">
                  <c:v>54.363</c:v>
                </c:pt>
                <c:pt idx="18">
                  <c:v>57.052</c:v>
                </c:pt>
                <c:pt idx="19">
                  <c:v>60.72700000000001</c:v>
                </c:pt>
                <c:pt idx="20">
                  <c:v>63.943</c:v>
                </c:pt>
                <c:pt idx="21">
                  <c:v>68.253</c:v>
                </c:pt>
                <c:pt idx="22">
                  <c:v>70.706</c:v>
                </c:pt>
                <c:pt idx="23">
                  <c:v>73.73299999999998</c:v>
                </c:pt>
                <c:pt idx="24">
                  <c:v>77.17799999999998</c:v>
                </c:pt>
                <c:pt idx="25">
                  <c:v>78.92</c:v>
                </c:pt>
                <c:pt idx="26">
                  <c:v>83.20600000000001</c:v>
                </c:pt>
                <c:pt idx="27">
                  <c:v>84.66900000000001</c:v>
                </c:pt>
                <c:pt idx="28">
                  <c:v>87.301</c:v>
                </c:pt>
                <c:pt idx="29">
                  <c:v>90.88200000000002</c:v>
                </c:pt>
                <c:pt idx="30">
                  <c:v>92.693</c:v>
                </c:pt>
                <c:pt idx="31">
                  <c:v>95.168</c:v>
                </c:pt>
                <c:pt idx="32">
                  <c:v>97.71500000000003</c:v>
                </c:pt>
                <c:pt idx="33">
                  <c:v>100.522</c:v>
                </c:pt>
                <c:pt idx="34">
                  <c:v>103.09</c:v>
                </c:pt>
                <c:pt idx="35">
                  <c:v>105.75</c:v>
                </c:pt>
                <c:pt idx="36">
                  <c:v>108.4110000000001</c:v>
                </c:pt>
                <c:pt idx="37">
                  <c:v>110.671</c:v>
                </c:pt>
                <c:pt idx="38">
                  <c:v>112.9340000000001</c:v>
                </c:pt>
                <c:pt idx="39">
                  <c:v>114.847</c:v>
                </c:pt>
                <c:pt idx="40">
                  <c:v>116.4440000000001</c:v>
                </c:pt>
              </c:numCache>
            </c:numRef>
          </c:yVal>
          <c:smooth val="0"/>
        </c:ser>
        <c:ser>
          <c:idx val="7"/>
          <c:order val="7"/>
          <c:tx>
            <c:v>0.1mW</c:v>
          </c:tx>
          <c:spPr>
            <a:ln w="28575">
              <a:noFill/>
            </a:ln>
          </c:spPr>
          <c:marker>
            <c:symbol val="circle"/>
            <c:size val="2"/>
          </c:marker>
          <c:xVal>
            <c:numRef>
              <c:f>'1545nm on combined output'!$A$9:$A$49</c:f>
              <c:numCache>
                <c:formatCode>General</c:formatCode>
                <c:ptCount val="41"/>
                <c:pt idx="0">
                  <c:v>0.0</c:v>
                </c:pt>
                <c:pt idx="1">
                  <c:v>2.5</c:v>
                </c:pt>
                <c:pt idx="2">
                  <c:v>5.0</c:v>
                </c:pt>
                <c:pt idx="3">
                  <c:v>7.5</c:v>
                </c:pt>
                <c:pt idx="4">
                  <c:v>10.0</c:v>
                </c:pt>
                <c:pt idx="5">
                  <c:v>12.5</c:v>
                </c:pt>
                <c:pt idx="6">
                  <c:v>15.0</c:v>
                </c:pt>
                <c:pt idx="7">
                  <c:v>17.5</c:v>
                </c:pt>
                <c:pt idx="8">
                  <c:v>20.0</c:v>
                </c:pt>
                <c:pt idx="9">
                  <c:v>22.5</c:v>
                </c:pt>
                <c:pt idx="10">
                  <c:v>25.0</c:v>
                </c:pt>
                <c:pt idx="11">
                  <c:v>27.5</c:v>
                </c:pt>
                <c:pt idx="12">
                  <c:v>30.0</c:v>
                </c:pt>
                <c:pt idx="13">
                  <c:v>32.5</c:v>
                </c:pt>
                <c:pt idx="14">
                  <c:v>35.0</c:v>
                </c:pt>
                <c:pt idx="15">
                  <c:v>37.5</c:v>
                </c:pt>
                <c:pt idx="16">
                  <c:v>40.0</c:v>
                </c:pt>
                <c:pt idx="17">
                  <c:v>42.5</c:v>
                </c:pt>
                <c:pt idx="18">
                  <c:v>45.0</c:v>
                </c:pt>
                <c:pt idx="19">
                  <c:v>47.5</c:v>
                </c:pt>
                <c:pt idx="20">
                  <c:v>50.0</c:v>
                </c:pt>
                <c:pt idx="21">
                  <c:v>52.5</c:v>
                </c:pt>
                <c:pt idx="22">
                  <c:v>55.0</c:v>
                </c:pt>
                <c:pt idx="23">
                  <c:v>57.5</c:v>
                </c:pt>
                <c:pt idx="24">
                  <c:v>60.0</c:v>
                </c:pt>
                <c:pt idx="25">
                  <c:v>62.5</c:v>
                </c:pt>
                <c:pt idx="26">
                  <c:v>65.0</c:v>
                </c:pt>
                <c:pt idx="27">
                  <c:v>67.5</c:v>
                </c:pt>
                <c:pt idx="28">
                  <c:v>70.0</c:v>
                </c:pt>
                <c:pt idx="29">
                  <c:v>72.5</c:v>
                </c:pt>
                <c:pt idx="30">
                  <c:v>75.0</c:v>
                </c:pt>
                <c:pt idx="31">
                  <c:v>77.5</c:v>
                </c:pt>
                <c:pt idx="32">
                  <c:v>80.0</c:v>
                </c:pt>
                <c:pt idx="33">
                  <c:v>82.5</c:v>
                </c:pt>
                <c:pt idx="34">
                  <c:v>85.0</c:v>
                </c:pt>
                <c:pt idx="35">
                  <c:v>87.5</c:v>
                </c:pt>
                <c:pt idx="36">
                  <c:v>90.0</c:v>
                </c:pt>
                <c:pt idx="37">
                  <c:v>92.5</c:v>
                </c:pt>
                <c:pt idx="38">
                  <c:v>95.0</c:v>
                </c:pt>
                <c:pt idx="39">
                  <c:v>97.5</c:v>
                </c:pt>
                <c:pt idx="40">
                  <c:v>100.0</c:v>
                </c:pt>
              </c:numCache>
            </c:numRef>
          </c:xVal>
          <c:yVal>
            <c:numRef>
              <c:f>'1565nm on individual output'!$S$9:$S$49</c:f>
              <c:numCache>
                <c:formatCode>General</c:formatCode>
                <c:ptCount val="41"/>
                <c:pt idx="0">
                  <c:v>2.60300000000001E-5</c:v>
                </c:pt>
                <c:pt idx="1">
                  <c:v>2.7492E-5</c:v>
                </c:pt>
                <c:pt idx="2">
                  <c:v>4.17260000000001E-5</c:v>
                </c:pt>
                <c:pt idx="3">
                  <c:v>1.63696</c:v>
                </c:pt>
                <c:pt idx="4">
                  <c:v>5.600799999999999</c:v>
                </c:pt>
                <c:pt idx="5">
                  <c:v>9.344199999999998</c:v>
                </c:pt>
                <c:pt idx="6">
                  <c:v>13.0093</c:v>
                </c:pt>
                <c:pt idx="7">
                  <c:v>16.32959999999999</c:v>
                </c:pt>
                <c:pt idx="8">
                  <c:v>19.815</c:v>
                </c:pt>
                <c:pt idx="9">
                  <c:v>22.95539999999997</c:v>
                </c:pt>
                <c:pt idx="10">
                  <c:v>26.28349999999998</c:v>
                </c:pt>
                <c:pt idx="11">
                  <c:v>29.34379999999997</c:v>
                </c:pt>
                <c:pt idx="12">
                  <c:v>32.2064</c:v>
                </c:pt>
                <c:pt idx="13">
                  <c:v>35.508</c:v>
                </c:pt>
                <c:pt idx="14">
                  <c:v>39.12500000000004</c:v>
                </c:pt>
                <c:pt idx="15">
                  <c:v>42.22300000000001</c:v>
                </c:pt>
                <c:pt idx="16">
                  <c:v>44.857</c:v>
                </c:pt>
                <c:pt idx="17">
                  <c:v>47.203</c:v>
                </c:pt>
                <c:pt idx="18">
                  <c:v>51.157</c:v>
                </c:pt>
                <c:pt idx="19">
                  <c:v>53.301</c:v>
                </c:pt>
                <c:pt idx="20">
                  <c:v>56.32400000000001</c:v>
                </c:pt>
                <c:pt idx="21">
                  <c:v>59.051</c:v>
                </c:pt>
                <c:pt idx="22">
                  <c:v>62.084</c:v>
                </c:pt>
                <c:pt idx="23">
                  <c:v>64.298</c:v>
                </c:pt>
                <c:pt idx="24">
                  <c:v>67.396</c:v>
                </c:pt>
                <c:pt idx="25">
                  <c:v>69.58600000000001</c:v>
                </c:pt>
                <c:pt idx="26">
                  <c:v>72.728</c:v>
                </c:pt>
                <c:pt idx="27">
                  <c:v>76.13699999999998</c:v>
                </c:pt>
                <c:pt idx="28">
                  <c:v>77.67599999999999</c:v>
                </c:pt>
                <c:pt idx="29">
                  <c:v>80.769</c:v>
                </c:pt>
                <c:pt idx="30">
                  <c:v>82.561</c:v>
                </c:pt>
                <c:pt idx="31">
                  <c:v>85.382</c:v>
                </c:pt>
                <c:pt idx="32">
                  <c:v>88.796</c:v>
                </c:pt>
                <c:pt idx="33">
                  <c:v>90.996</c:v>
                </c:pt>
                <c:pt idx="34">
                  <c:v>93.498</c:v>
                </c:pt>
                <c:pt idx="35">
                  <c:v>95.63299999999998</c:v>
                </c:pt>
                <c:pt idx="36">
                  <c:v>97.752</c:v>
                </c:pt>
                <c:pt idx="37">
                  <c:v>99.48500000000001</c:v>
                </c:pt>
                <c:pt idx="38">
                  <c:v>101.221</c:v>
                </c:pt>
                <c:pt idx="39">
                  <c:v>102.851</c:v>
                </c:pt>
                <c:pt idx="40">
                  <c:v>104.282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789176"/>
        <c:axId val="-2111783432"/>
      </c:scatterChart>
      <c:valAx>
        <c:axId val="-2111789176"/>
        <c:scaling>
          <c:orientation val="minMax"/>
          <c:max val="10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Pump Power /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11783432"/>
        <c:crosses val="autoZero"/>
        <c:crossBetween val="midCat"/>
        <c:majorUnit val="10.0"/>
      </c:valAx>
      <c:valAx>
        <c:axId val="-2111783432"/>
        <c:scaling>
          <c:orientation val="minMax"/>
          <c:max val="23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800"/>
                  <a:t>Output Power / mW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11789176"/>
        <c:crosses val="autoZero"/>
        <c:crossBetween val="midCat"/>
        <c:majorUnit val="20.0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165107180293501"/>
          <c:y val="0.198749634502924"/>
          <c:w val="0.128588452905782"/>
          <c:h val="0.44489373015255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540" tIns="67268" rIns="134540" bIns="67268" numCol="1" anchor="t" anchorCtr="0" compatLnSpc="1">
            <a:prstTxWarp prst="textNoShape">
              <a:avLst/>
            </a:prstTxWarp>
          </a:bodyPr>
          <a:lstStyle>
            <a:lvl1pPr defTabSz="1343938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7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540" tIns="67268" rIns="134540" bIns="67268" numCol="1" anchor="t" anchorCtr="0" compatLnSpc="1">
            <a:prstTxWarp prst="textNoShape">
              <a:avLst/>
            </a:prstTxWarp>
          </a:bodyPr>
          <a:lstStyle>
            <a:lvl1pPr algn="r" defTabSz="1343938">
              <a:defRPr sz="18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F9599E1-817A-4EDF-BBC0-8F2A2637D381}" type="datetime1">
              <a:rPr lang="en-GB"/>
              <a:pPr>
                <a:defRPr/>
              </a:pPr>
              <a:t>25/10/14</a:t>
            </a:fld>
            <a:endParaRPr lang="en-GB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540" tIns="67268" rIns="134540" bIns="67268" numCol="1" anchor="b" anchorCtr="0" compatLnSpc="1">
            <a:prstTxWarp prst="textNoShape">
              <a:avLst/>
            </a:prstTxWarp>
          </a:bodyPr>
          <a:lstStyle>
            <a:lvl1pPr defTabSz="1343938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97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4540" tIns="67268" rIns="134540" bIns="67268" numCol="1" anchor="b" anchorCtr="0" compatLnSpc="1">
            <a:prstTxWarp prst="textNoShape">
              <a:avLst/>
            </a:prstTxWarp>
          </a:bodyPr>
          <a:lstStyle>
            <a:lvl1pPr algn="r" defTabSz="1343938">
              <a:defRPr sz="18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95F5AC5-78BA-464C-B867-866EEA40A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0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7" tIns="46105" rIns="92207" bIns="46105" numCol="1" anchor="t" anchorCtr="0" compatLnSpc="1">
            <a:prstTxWarp prst="textNoShape">
              <a:avLst/>
            </a:prstTxWarp>
          </a:bodyPr>
          <a:lstStyle>
            <a:lvl1pPr defTabSz="922279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79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7" tIns="46105" rIns="92207" bIns="46105" numCol="1" anchor="t" anchorCtr="0" compatLnSpc="1">
            <a:prstTxWarp prst="textNoShape">
              <a:avLst/>
            </a:prstTxWarp>
          </a:bodyPr>
          <a:lstStyle>
            <a:lvl1pPr algn="r" defTabSz="922279">
              <a:defRPr sz="13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B81F5D3-AA6A-4723-8C92-E431C9E00623}" type="datetime1">
              <a:rPr lang="en-US"/>
              <a:pPr>
                <a:defRPr/>
              </a:pPr>
              <a:t>25/10/14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7" tIns="46105" rIns="92207" bIns="46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7" tIns="46105" rIns="92207" bIns="46105" numCol="1" anchor="b" anchorCtr="0" compatLnSpc="1">
            <a:prstTxWarp prst="textNoShape">
              <a:avLst/>
            </a:prstTxWarp>
          </a:bodyPr>
          <a:lstStyle>
            <a:lvl1pPr defTabSz="922279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975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07" tIns="46105" rIns="92207" bIns="46105" numCol="1" anchor="b" anchorCtr="0" compatLnSpc="1">
            <a:prstTxWarp prst="textNoShape">
              <a:avLst/>
            </a:prstTxWarp>
          </a:bodyPr>
          <a:lstStyle>
            <a:lvl1pPr algn="r" defTabSz="922279">
              <a:defRPr sz="13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3B3EECE-FBDD-4282-AC7C-47D183278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09" charset="-128"/>
        <a:cs typeface="ヒラギノ角ゴ Pro W3" pitchFamily="-103" charset="-128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09" charset="-128"/>
        <a:cs typeface="ヒラギノ角ゴ Pro W3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09" charset="-128"/>
        <a:cs typeface="ヒラギノ角ゴ Pro W3" charset="0"/>
      </a:defRPr>
    </a:lvl5pPr>
    <a:lvl6pPr marL="2285960" algn="l" defTabSz="914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2" algn="l" defTabSz="914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4" algn="l" defTabSz="914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36" algn="l" defTabSz="914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H17 PP Cover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&amp;H_Logo_Full_Cyan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165850"/>
            <a:ext cx="2593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56221" y="5301208"/>
            <a:ext cx="3887787" cy="360362"/>
          </a:xfrm>
        </p:spPr>
        <p:txBody>
          <a:bodyPr/>
          <a:lstStyle>
            <a:lvl1pPr marL="341313" marR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82828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3568" y="4509120"/>
            <a:ext cx="7488237" cy="504825"/>
          </a:xfrm>
        </p:spPr>
        <p:txBody>
          <a:bodyPr/>
          <a:lstStyle>
            <a:lvl1pPr>
              <a:defRPr sz="2800" b="1">
                <a:solidFill>
                  <a:srgbClr val="00AEF3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55650" y="6237288"/>
            <a:ext cx="6624662" cy="360064"/>
          </a:xfrm>
        </p:spPr>
        <p:txBody>
          <a:bodyPr/>
          <a:lstStyle>
            <a:lvl1pPr marL="341313" marR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31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wo Image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538" y="838200"/>
            <a:ext cx="4926012" cy="762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235" y="-72009"/>
            <a:ext cx="7600207" cy="90872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76056" y="1268760"/>
            <a:ext cx="2952750" cy="216058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76056" y="3645024"/>
            <a:ext cx="2952750" cy="216058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7544" y="1268760"/>
            <a:ext cx="4176713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98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538" y="838200"/>
            <a:ext cx="4926012" cy="762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235" y="-72009"/>
            <a:ext cx="7600207" cy="90872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355976" y="3717032"/>
            <a:ext cx="3672408" cy="216058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5536" y="3716684"/>
            <a:ext cx="3672408" cy="216058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5536" y="1268760"/>
            <a:ext cx="3672407" cy="2160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5976" y="1268760"/>
            <a:ext cx="3672407" cy="2160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092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, Photo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538" y="838200"/>
            <a:ext cx="4926012" cy="762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235" y="-72009"/>
            <a:ext cx="7600207" cy="90872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5536" y="3716684"/>
            <a:ext cx="3672408" cy="216058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5536" y="1268760"/>
            <a:ext cx="3672407" cy="216058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5976" y="1268760"/>
            <a:ext cx="3672407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32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538" y="838200"/>
            <a:ext cx="4926012" cy="762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4" name="Picture 33" descr="Worl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13" y="838200"/>
            <a:ext cx="6729413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exagon 4"/>
          <p:cNvSpPr/>
          <p:nvPr/>
        </p:nvSpPr>
        <p:spPr>
          <a:xfrm>
            <a:off x="4643438" y="3200400"/>
            <a:ext cx="139700" cy="131763"/>
          </a:xfrm>
          <a:prstGeom prst="hexagon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494865"/>
              </a:solidFill>
              <a:ea typeface="ＭＳ Ｐゴシック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627688" y="1981200"/>
            <a:ext cx="141287" cy="131763"/>
          </a:xfrm>
          <a:prstGeom prst="hexagon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494865"/>
              </a:solidFill>
              <a:ea typeface="ＭＳ Ｐゴシック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4994275" y="2590800"/>
            <a:ext cx="141288" cy="131763"/>
          </a:xfrm>
          <a:prstGeom prst="hexagon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494865"/>
              </a:solidFill>
              <a:ea typeface="ＭＳ Ｐゴシック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094038" y="1905000"/>
            <a:ext cx="139700" cy="131763"/>
          </a:xfrm>
          <a:prstGeom prst="hexagon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494865"/>
              </a:solidFill>
              <a:ea typeface="ＭＳ Ｐゴシック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954338" y="1981200"/>
            <a:ext cx="141287" cy="131763"/>
          </a:xfrm>
          <a:prstGeom prst="hexagon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494865"/>
              </a:solidFill>
              <a:ea typeface="ＭＳ Ｐゴシック" charset="0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/>
        </p:nvSpPr>
        <p:spPr bwMode="auto">
          <a:xfrm>
            <a:off x="1617663" y="2535238"/>
            <a:ext cx="139700" cy="1317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5875">
            <a:solidFill>
              <a:srgbClr val="FFFF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/>
        </p:nvSpPr>
        <p:spPr bwMode="auto">
          <a:xfrm>
            <a:off x="1546225" y="2438400"/>
            <a:ext cx="141288" cy="131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5875">
            <a:solidFill>
              <a:srgbClr val="FFFF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>
            <a:off x="1054100" y="2514600"/>
            <a:ext cx="141288" cy="131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5875">
            <a:solidFill>
              <a:srgbClr val="FFFF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Isosceles Triangle 13"/>
          <p:cNvSpPr>
            <a:spLocks noChangeArrowheads="1"/>
          </p:cNvSpPr>
          <p:nvPr/>
        </p:nvSpPr>
        <p:spPr bwMode="auto">
          <a:xfrm>
            <a:off x="984250" y="2362200"/>
            <a:ext cx="139700" cy="131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5875">
            <a:solidFill>
              <a:srgbClr val="FFFF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Isosceles Triangle 14"/>
          <p:cNvSpPr>
            <a:spLocks noChangeArrowheads="1"/>
          </p:cNvSpPr>
          <p:nvPr/>
        </p:nvSpPr>
        <p:spPr bwMode="auto">
          <a:xfrm>
            <a:off x="1687513" y="2133600"/>
            <a:ext cx="141287" cy="131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5875">
            <a:solidFill>
              <a:srgbClr val="FFFF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Isosceles Triangle 15"/>
          <p:cNvSpPr>
            <a:spLocks noChangeArrowheads="1"/>
          </p:cNvSpPr>
          <p:nvPr/>
        </p:nvSpPr>
        <p:spPr bwMode="auto">
          <a:xfrm>
            <a:off x="2882900" y="1828800"/>
            <a:ext cx="139700" cy="131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5875">
            <a:solidFill>
              <a:srgbClr val="FFFF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Isosceles Triangle 16"/>
          <p:cNvSpPr>
            <a:spLocks noChangeArrowheads="1"/>
          </p:cNvSpPr>
          <p:nvPr/>
        </p:nvSpPr>
        <p:spPr bwMode="auto">
          <a:xfrm>
            <a:off x="2811463" y="1905000"/>
            <a:ext cx="141287" cy="131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5875">
            <a:solidFill>
              <a:srgbClr val="FFFF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1052513" y="2078038"/>
            <a:ext cx="141287" cy="131762"/>
          </a:xfrm>
          <a:prstGeom prst="hexagon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494865"/>
              </a:solidFill>
              <a:ea typeface="ＭＳ Ｐゴシック" charset="0"/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1827480" y="2209802"/>
            <a:ext cx="140745" cy="131763"/>
          </a:xfrm>
          <a:prstGeom prst="hexagon">
            <a:avLst/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494865"/>
              </a:solidFill>
            </a:endParaRPr>
          </a:p>
        </p:txBody>
      </p:sp>
      <p:sp>
        <p:nvSpPr>
          <p:cNvPr id="20" name="Isosceles Triangle 19"/>
          <p:cNvSpPr>
            <a:spLocks noChangeArrowheads="1"/>
          </p:cNvSpPr>
          <p:nvPr/>
        </p:nvSpPr>
        <p:spPr bwMode="auto">
          <a:xfrm>
            <a:off x="1898650" y="2078038"/>
            <a:ext cx="141288" cy="1317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5875">
            <a:solidFill>
              <a:srgbClr val="FFFF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1687513" y="2306638"/>
            <a:ext cx="141287" cy="131762"/>
          </a:xfrm>
          <a:prstGeom prst="hexagon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494865"/>
              </a:solidFill>
              <a:ea typeface="ＭＳ Ｐゴシック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6530975" y="4725988"/>
            <a:ext cx="2492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7995" tIns="45719" rIns="71999" bIns="45719"/>
          <a:lstStyle/>
          <a:p>
            <a:pPr>
              <a:lnSpc>
                <a:spcPct val="130000"/>
              </a:lnSpc>
              <a:defRPr/>
            </a:pPr>
            <a:r>
              <a:rPr lang="en-GB" sz="1200"/>
              <a:t>Manufacturing</a:t>
            </a:r>
          </a:p>
          <a:p>
            <a:pPr>
              <a:lnSpc>
                <a:spcPct val="130000"/>
              </a:lnSpc>
              <a:defRPr/>
            </a:pPr>
            <a:r>
              <a:rPr lang="en-GB" sz="1200"/>
              <a:t>Research and Development</a:t>
            </a:r>
          </a:p>
          <a:p>
            <a:pPr>
              <a:lnSpc>
                <a:spcPct val="130000"/>
              </a:lnSpc>
              <a:defRPr/>
            </a:pPr>
            <a:r>
              <a:rPr lang="en-GB" sz="1200"/>
              <a:t>Sales Offices</a:t>
            </a:r>
          </a:p>
        </p:txBody>
      </p:sp>
      <p:sp>
        <p:nvSpPr>
          <p:cNvPr id="23" name="Hexagon 22"/>
          <p:cNvSpPr/>
          <p:nvPr/>
        </p:nvSpPr>
        <p:spPr>
          <a:xfrm>
            <a:off x="6618288" y="5327650"/>
            <a:ext cx="139700" cy="131763"/>
          </a:xfrm>
          <a:prstGeom prst="hexagon">
            <a:avLst/>
          </a:prstGeom>
          <a:solidFill>
            <a:schemeClr val="accent4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494865"/>
              </a:solidFill>
              <a:ea typeface="ＭＳ Ｐゴシック" charset="0"/>
            </a:endParaRPr>
          </a:p>
        </p:txBody>
      </p:sp>
      <p:sp>
        <p:nvSpPr>
          <p:cNvPr id="24" name="Isosceles Triangle 23"/>
          <p:cNvSpPr>
            <a:spLocks noChangeArrowheads="1"/>
          </p:cNvSpPr>
          <p:nvPr/>
        </p:nvSpPr>
        <p:spPr bwMode="auto">
          <a:xfrm>
            <a:off x="6618288" y="4870450"/>
            <a:ext cx="139700" cy="1317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5875">
            <a:solidFill>
              <a:srgbClr val="FFFF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6617927" y="5098828"/>
            <a:ext cx="140745" cy="131763"/>
          </a:xfrm>
          <a:prstGeom prst="hexagon">
            <a:avLst/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19" rIns="91439" bIns="45719" anchor="ctr"/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494865"/>
              </a:solidFill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398463" y="4833938"/>
            <a:ext cx="58293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9" tIns="45719" rIns="71999" bIns="45719"/>
          <a:lstStyle/>
          <a:p>
            <a:pPr marL="265113" indent="-265113">
              <a:lnSpc>
                <a:spcPct val="110000"/>
              </a:lnSpc>
              <a:buClr>
                <a:srgbClr val="00AEF3"/>
              </a:buClr>
              <a:buSzPct val="10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494865"/>
                </a:solidFill>
              </a:rPr>
              <a:t>North America		</a:t>
            </a:r>
            <a:r>
              <a:rPr lang="en-GB" b="1" dirty="0">
                <a:solidFill>
                  <a:srgbClr val="00AEF2"/>
                </a:solidFill>
              </a:rPr>
              <a:t>£28.5m 	</a:t>
            </a:r>
            <a:r>
              <a:rPr lang="en-GB" dirty="0">
                <a:solidFill>
                  <a:srgbClr val="494865"/>
                </a:solidFill>
              </a:rPr>
              <a:t>47%</a:t>
            </a:r>
            <a:endParaRPr lang="en-GB" dirty="0">
              <a:solidFill>
                <a:schemeClr val="bg2"/>
              </a:solidFill>
            </a:endParaRPr>
          </a:p>
          <a:p>
            <a:pPr marL="265113" indent="-265113">
              <a:lnSpc>
                <a:spcPct val="110000"/>
              </a:lnSpc>
              <a:buClr>
                <a:srgbClr val="00AEF3"/>
              </a:buClr>
              <a:buSzPct val="10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494865"/>
                </a:solidFill>
              </a:rPr>
              <a:t>Continental Europe	</a:t>
            </a:r>
            <a:r>
              <a:rPr lang="en-GB" b="1" dirty="0">
                <a:solidFill>
                  <a:srgbClr val="00AEF2"/>
                </a:solidFill>
              </a:rPr>
              <a:t>£14.3m	</a:t>
            </a:r>
            <a:r>
              <a:rPr lang="en-GB" dirty="0">
                <a:solidFill>
                  <a:srgbClr val="494865"/>
                </a:solidFill>
              </a:rPr>
              <a:t>24%</a:t>
            </a:r>
          </a:p>
          <a:p>
            <a:pPr marL="265113" indent="-265113">
              <a:lnSpc>
                <a:spcPct val="110000"/>
              </a:lnSpc>
              <a:buClr>
                <a:srgbClr val="00AEF3"/>
              </a:buClr>
              <a:buSzPct val="10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494865"/>
                </a:solidFill>
              </a:rPr>
              <a:t>Asia Pacific		</a:t>
            </a:r>
            <a:r>
              <a:rPr lang="en-GB" b="1" dirty="0">
                <a:solidFill>
                  <a:srgbClr val="00AEF2"/>
                </a:solidFill>
              </a:rPr>
              <a:t>£9.4m   	</a:t>
            </a:r>
            <a:r>
              <a:rPr lang="en-GB" dirty="0">
                <a:solidFill>
                  <a:srgbClr val="494865"/>
                </a:solidFill>
              </a:rPr>
              <a:t>15%</a:t>
            </a:r>
          </a:p>
          <a:p>
            <a:pPr marL="265113" indent="-265113">
              <a:lnSpc>
                <a:spcPct val="110000"/>
              </a:lnSpc>
              <a:buClr>
                <a:srgbClr val="00AEF3"/>
              </a:buClr>
              <a:buSzPct val="10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494865"/>
                </a:solidFill>
              </a:rPr>
              <a:t>United Kingdom		</a:t>
            </a:r>
            <a:r>
              <a:rPr lang="en-GB" b="1" dirty="0">
                <a:solidFill>
                  <a:srgbClr val="00AEF2"/>
                </a:solidFill>
              </a:rPr>
              <a:t>£8.7m   	</a:t>
            </a:r>
            <a:r>
              <a:rPr lang="en-GB" dirty="0">
                <a:solidFill>
                  <a:srgbClr val="494865"/>
                </a:solidFill>
              </a:rPr>
              <a:t>14%</a:t>
            </a: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6584950" y="1449388"/>
            <a:ext cx="2882900" cy="25558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45719" rIns="71999" bIns="45719"/>
          <a:lstStyle/>
          <a:p>
            <a:pPr>
              <a:defRPr/>
            </a:pPr>
            <a:r>
              <a:rPr lang="en-GB" sz="3200" dirty="0">
                <a:solidFill>
                  <a:srgbClr val="B4B4B4"/>
                </a:solidFill>
              </a:rPr>
              <a:t>TOTAL</a:t>
            </a:r>
          </a:p>
          <a:p>
            <a:pPr>
              <a:defRPr/>
            </a:pPr>
            <a:r>
              <a:rPr lang="en-GB" sz="3200" dirty="0">
                <a:solidFill>
                  <a:srgbClr val="B4B4B4"/>
                </a:solidFill>
              </a:rPr>
              <a:t>GROUP REVENUE</a:t>
            </a:r>
          </a:p>
          <a:p>
            <a:pPr>
              <a:defRPr/>
            </a:pPr>
            <a:r>
              <a:rPr lang="en-GB" sz="3200" b="1" dirty="0">
                <a:solidFill>
                  <a:srgbClr val="00AEF2"/>
                </a:solidFill>
              </a:rPr>
              <a:t>£60.9m</a:t>
            </a:r>
          </a:p>
          <a:p>
            <a:pPr>
              <a:defRPr/>
            </a:pPr>
            <a:r>
              <a:rPr lang="en-GB" sz="2400" dirty="0">
                <a:solidFill>
                  <a:srgbClr val="B4B4B4"/>
                </a:solidFill>
              </a:rPr>
              <a:t>(2011 £61.0m)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235" y="-72009"/>
            <a:ext cx="7600207" cy="90872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3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40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&amp;H_Logo_Full_Cyan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165850"/>
            <a:ext cx="2593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56221" y="5301208"/>
            <a:ext cx="3887787" cy="360362"/>
          </a:xfrm>
        </p:spPr>
        <p:txBody>
          <a:bodyPr/>
          <a:lstStyle>
            <a:lvl1pPr marL="341313" marR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82828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3568" y="4509120"/>
            <a:ext cx="7488237" cy="504825"/>
          </a:xfrm>
        </p:spPr>
        <p:txBody>
          <a:bodyPr/>
          <a:lstStyle>
            <a:lvl1pPr>
              <a:defRPr sz="2800" b="1">
                <a:solidFill>
                  <a:srgbClr val="00AEF3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55650" y="6237288"/>
            <a:ext cx="6624662" cy="360064"/>
          </a:xfrm>
        </p:spPr>
        <p:txBody>
          <a:bodyPr/>
          <a:lstStyle>
            <a:lvl1pPr marL="341313" marR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76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H17 PP Cover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&amp;H_Logo_Full_Cyan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165850"/>
            <a:ext cx="2593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56221" y="5301208"/>
            <a:ext cx="3887787" cy="360362"/>
          </a:xfrm>
        </p:spPr>
        <p:txBody>
          <a:bodyPr/>
          <a:lstStyle>
            <a:lvl1pPr marL="341313" marR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82828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3568" y="4509120"/>
            <a:ext cx="7488237" cy="504825"/>
          </a:xfrm>
        </p:spPr>
        <p:txBody>
          <a:bodyPr/>
          <a:lstStyle>
            <a:lvl1pPr>
              <a:defRPr sz="2800" b="1">
                <a:solidFill>
                  <a:srgbClr val="00AEF3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55650" y="6237288"/>
            <a:ext cx="6624662" cy="360064"/>
          </a:xfrm>
        </p:spPr>
        <p:txBody>
          <a:bodyPr/>
          <a:lstStyle>
            <a:lvl1pPr marL="341313" marR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12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0538" y="838200"/>
            <a:ext cx="4926012" cy="762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2235" y="-72009"/>
            <a:ext cx="7600207" cy="90872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95288" y="2132856"/>
            <a:ext cx="7632700" cy="381642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7544" y="1268760"/>
            <a:ext cx="4967287" cy="649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93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0538" y="838200"/>
            <a:ext cx="4926012" cy="762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35" y="-72009"/>
            <a:ext cx="7600207" cy="90872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5288" y="1268761"/>
            <a:ext cx="5040312" cy="432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68144" y="1268413"/>
            <a:ext cx="2160587" cy="2881312"/>
          </a:xfrm>
        </p:spPr>
        <p:txBody>
          <a:bodyPr/>
          <a:lstStyle>
            <a:lvl2pPr>
              <a:buNone/>
              <a:defRPr sz="2000">
                <a:solidFill>
                  <a:srgbClr val="00A5D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5868144" y="4221163"/>
            <a:ext cx="2160537" cy="1368077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67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0538" y="838200"/>
            <a:ext cx="4926012" cy="762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2235" y="2492896"/>
            <a:ext cx="7606149" cy="3528493"/>
          </a:xfrm>
        </p:spPr>
        <p:txBody>
          <a:bodyPr lIns="91439"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2235" y="-72009"/>
            <a:ext cx="7600207" cy="90872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7544" y="1268760"/>
            <a:ext cx="4968552" cy="1008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331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538" y="838200"/>
            <a:ext cx="4926012" cy="762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235" y="-72009"/>
            <a:ext cx="7600207" cy="90872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5536" y="1268760"/>
            <a:ext cx="2952750" cy="4536852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851275" y="1268413"/>
            <a:ext cx="4176713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06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538" y="838200"/>
            <a:ext cx="4926012" cy="762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235" y="-72009"/>
            <a:ext cx="7600207" cy="90872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76056" y="1268412"/>
            <a:ext cx="2952750" cy="4536852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7544" y="1268760"/>
            <a:ext cx="4176713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6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538" y="838200"/>
            <a:ext cx="4926012" cy="7620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235" y="-72009"/>
            <a:ext cx="7600207" cy="908721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1268760"/>
            <a:ext cx="2952750" cy="216058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5536" y="3645024"/>
            <a:ext cx="2952750" cy="216058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851275" y="1268413"/>
            <a:ext cx="4176713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86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_Hex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0"/>
            <a:ext cx="58007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492500" y="6308725"/>
            <a:ext cx="20891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lIns="91439" tIns="45719" rIns="91439" bIns="45719">
            <a:spAutoFit/>
          </a:bodyPr>
          <a:lstStyle>
            <a:lvl1pPr eaLnBrk="0" hangingPunct="0">
              <a:defRPr sz="1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2000" smtClean="0">
              <a:solidFill>
                <a:schemeClr val="tx1"/>
              </a:solidFill>
            </a:endParaRP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0"/>
            <a:ext cx="84089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99" tIns="431992" rIns="5399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270000"/>
            <a:ext cx="84089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9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0825" y="6308725"/>
            <a:ext cx="6553200" cy="433388"/>
          </a:xfrm>
          <a:prstGeom prst="rect">
            <a:avLst/>
          </a:prstGeom>
          <a:noFill/>
          <a:ln>
            <a:noFill/>
          </a:ln>
          <a:extLst/>
        </p:spPr>
        <p:txBody>
          <a:bodyPr lIns="91439" tIns="215996" rIns="0" bIns="0"/>
          <a:lstStyle/>
          <a:p>
            <a:pPr>
              <a:defRPr/>
            </a:pPr>
            <a:r>
              <a:rPr lang="en-GB" sz="900" dirty="0">
                <a:solidFill>
                  <a:srgbClr val="828282"/>
                </a:solidFill>
              </a:rPr>
              <a:t>PAGE </a:t>
            </a:r>
            <a:fld id="{184B47B1-4D5A-464D-8123-94232CDABA49}" type="slidenum">
              <a:rPr lang="en-GB" sz="900">
                <a:solidFill>
                  <a:srgbClr val="828282"/>
                </a:solidFill>
              </a:rPr>
              <a:pPr>
                <a:defRPr/>
              </a:pPr>
              <a:t>‹#›</a:t>
            </a:fld>
            <a:r>
              <a:rPr lang="en-GB" sz="900" dirty="0">
                <a:solidFill>
                  <a:srgbClr val="828282"/>
                </a:solidFill>
              </a:rPr>
              <a:t>   		</a:t>
            </a:r>
            <a:r>
              <a:rPr lang="en-GB" sz="900" dirty="0" smtClean="0">
                <a:solidFill>
                  <a:srgbClr val="828282"/>
                </a:solidFill>
              </a:rPr>
              <a:t>Glasgow 2014</a:t>
            </a:r>
            <a:endParaRPr lang="en-GB" sz="900" dirty="0">
              <a:solidFill>
                <a:srgbClr val="828282"/>
              </a:solidFill>
            </a:endParaRPr>
          </a:p>
        </p:txBody>
      </p:sp>
      <p:pic>
        <p:nvPicPr>
          <p:cNvPr id="1031" name="Picture 3" descr="G&amp;H_Logo_Full_Cyan_RGB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165850"/>
            <a:ext cx="2593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68" r:id="rId12"/>
    <p:sldLayoutId id="2147484469" r:id="rId13"/>
    <p:sldLayoutId id="2147484456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00AEF2"/>
          </a:solidFill>
          <a:latin typeface="+mn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00AEF2"/>
          </a:solidFill>
          <a:latin typeface="Arial" pitchFamily="34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00AEF2"/>
          </a:solidFill>
          <a:latin typeface="Arial" pitchFamily="34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00AEF2"/>
          </a:solidFill>
          <a:latin typeface="Arial" pitchFamily="34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00AEF2"/>
          </a:solidFill>
          <a:latin typeface="Arial" pitchFamily="34" charset="0"/>
          <a:ea typeface="ＭＳ Ｐゴシック" charset="0"/>
          <a:cs typeface="Arial" charset="0"/>
        </a:defRPr>
      </a:lvl5pPr>
      <a:lvl6pPr marL="457192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6pPr>
      <a:lvl7pPr marL="914384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7pPr>
      <a:lvl8pPr marL="1371576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8pPr>
      <a:lvl9pPr marL="1828768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defRPr sz="2000" b="1">
          <a:solidFill>
            <a:srgbClr val="D64B7C"/>
          </a:solidFill>
          <a:latin typeface="+mn-lt"/>
          <a:ea typeface="ＭＳ Ｐゴシック" charset="0"/>
          <a:cs typeface="+mn-cs"/>
        </a:defRPr>
      </a:lvl1pPr>
      <a:lvl2pPr marL="741363" indent="-284163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A5D1"/>
        </a:buClr>
        <a:buFont typeface="Arial Unicode MS" pitchFamily="34" charset="-128"/>
        <a:buChar char="■"/>
        <a:defRPr sz="16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lr>
          <a:srgbClr val="00A5D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Arial" charset="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lr>
          <a:srgbClr val="00A5D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Arial" charset="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lr>
          <a:srgbClr val="00A5D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557" indent="-228597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749" indent="-228597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8941" indent="-228597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133" indent="-228597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6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8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6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83768" y="6021288"/>
            <a:ext cx="3887787" cy="360362"/>
          </a:xfrm>
        </p:spPr>
        <p:txBody>
          <a:bodyPr/>
          <a:lstStyle/>
          <a:p>
            <a:r>
              <a:rPr lang="en-GB" dirty="0" smtClean="0"/>
              <a:t>Gary Stevens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4509120"/>
            <a:ext cx="8496944" cy="504825"/>
          </a:xfrm>
        </p:spPr>
        <p:txBody>
          <a:bodyPr/>
          <a:lstStyle/>
          <a:p>
            <a:pPr marL="0"/>
            <a:r>
              <a:rPr lang="x-none" sz="2400" cap="all"/>
              <a:t>Compact DUAL CHANNEL optical </a:t>
            </a:r>
            <a:r>
              <a:rPr lang="x-none" sz="2400" cap="all" smtClean="0"/>
              <a:t>fibre</a:t>
            </a:r>
            <a:r>
              <a:rPr lang="en-GB" sz="2400" cap="all" dirty="0" smtClean="0"/>
              <a:t> </a:t>
            </a:r>
            <a:r>
              <a:rPr lang="x-none" sz="2400" cap="all" smtClean="0"/>
              <a:t>amplifier </a:t>
            </a:r>
            <a:r>
              <a:rPr lang="x-none" sz="2400" cap="all"/>
              <a:t>for space communication applications</a:t>
            </a:r>
            <a:endParaRPr lang="en-GB" sz="2400" cap="all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83123" y="6353944"/>
            <a:ext cx="3096270" cy="360040"/>
          </a:xfrm>
        </p:spPr>
        <p:txBody>
          <a:bodyPr/>
          <a:lstStyle/>
          <a:p>
            <a:r>
              <a:rPr lang="en-GB" dirty="0" smtClean="0"/>
              <a:t>G&amp;H Systems and Technology Group</a:t>
            </a:r>
          </a:p>
          <a:p>
            <a:r>
              <a:rPr lang="en-GB" dirty="0" smtClean="0"/>
              <a:t>&amp; University of Glasgow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41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1340768"/>
            <a:ext cx="5111552" cy="4824536"/>
          </a:xfrm>
        </p:spPr>
        <p:txBody>
          <a:bodyPr/>
          <a:lstStyle/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980nm pumping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Isolated input/output ports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Input and output power monitors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Switch used to combine the EDFAs onto a common output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Built-in redundancy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Up to 40dB gain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07504" y="-99392"/>
            <a:ext cx="7488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99" tIns="45719" rIns="91439" bIns="45719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AEF3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Arial Unicode MS" pitchFamily="34" charset="-128"/>
              <a:buChar char="■"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557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49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41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33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1) Optical design</a:t>
            </a:r>
            <a:endParaRPr lang="en-GB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600400" cy="38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051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07504" y="116632"/>
            <a:ext cx="7488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99" tIns="45719" rIns="91439" bIns="45719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AEF3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Arial Unicode MS" pitchFamily="34" charset="-128"/>
              <a:buChar char="■"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557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49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41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33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>
                <a:solidFill>
                  <a:schemeClr val="accent2"/>
                </a:solidFill>
              </a:rPr>
              <a:t>2) Electronics Design</a:t>
            </a:r>
            <a:endParaRPr lang="en-GB" kern="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79512" y="1134122"/>
            <a:ext cx="8568952" cy="51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Rad</a:t>
            </a:r>
            <a:r>
              <a:rPr lang="en-US" sz="1800" dirty="0" smtClean="0">
                <a:solidFill>
                  <a:schemeClr val="tx1"/>
                </a:solidFill>
              </a:rPr>
              <a:t>-hard custom design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Current driver and monitors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Telemetry</a:t>
            </a:r>
          </a:p>
          <a:p>
            <a:pPr marL="741363" lvl="1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Laser current monitor</a:t>
            </a:r>
          </a:p>
          <a:p>
            <a:pPr marL="741363" lvl="1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Laser power monitor</a:t>
            </a:r>
          </a:p>
          <a:p>
            <a:pPr marL="741363" lvl="1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Input power monitor</a:t>
            </a:r>
          </a:p>
          <a:p>
            <a:pPr marL="741363" lvl="1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Output power monitor</a:t>
            </a:r>
          </a:p>
          <a:p>
            <a:pPr marL="741363" lvl="1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Case temperature monitor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Tele-command</a:t>
            </a:r>
          </a:p>
          <a:p>
            <a:pPr marL="741363" lvl="1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Remote SET</a:t>
            </a:r>
          </a:p>
          <a:p>
            <a:pPr marL="741363" lvl="1" indent="-28575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Remote ON/OFF</a:t>
            </a:r>
            <a:endParaRPr lang="en-GB" sz="1800" dirty="0" smtClean="0">
              <a:solidFill>
                <a:srgbClr val="00AEF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644008" y="3356992"/>
            <a:ext cx="3888432" cy="5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1800" i="1" dirty="0" smtClean="0">
                <a:solidFill>
                  <a:srgbClr val="000000"/>
                </a:solidFill>
              </a:rPr>
              <a:t>BOL Power consumption: 4.5W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19473" t="27340" r="17829" b="34688"/>
          <a:stretch>
            <a:fillRect/>
          </a:stretch>
        </p:blipFill>
        <p:spPr bwMode="auto">
          <a:xfrm>
            <a:off x="4427984" y="1412776"/>
            <a:ext cx="417646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70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504" y="116632"/>
            <a:ext cx="7488237" cy="50482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3) Module design &amp; build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59832" y="1340768"/>
            <a:ext cx="504056" cy="53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 bwMode="auto">
          <a:xfrm>
            <a:off x="6444208" y="2924944"/>
            <a:ext cx="2088232" cy="133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Optical network built ‘actively’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7504" y="4283513"/>
            <a:ext cx="6912768" cy="216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Electrical and optical </a:t>
            </a:r>
            <a:r>
              <a:rPr lang="en-GB" sz="1800" dirty="0" smtClean="0">
                <a:solidFill>
                  <a:schemeClr val="bg1"/>
                </a:solidFill>
              </a:rPr>
              <a:t>connectors all on a single side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2mm thickness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Volume: 430cm</a:t>
            </a:r>
            <a:r>
              <a:rPr lang="en-GB" sz="1800" baseline="30000" dirty="0" smtClean="0">
                <a:solidFill>
                  <a:schemeClr val="tx1"/>
                </a:solidFill>
              </a:rPr>
              <a:t>3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Mass: 585g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25" y="1024136"/>
            <a:ext cx="2873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62533"/>
            <a:ext cx="253047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262096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>
            <a:off x="6012160" y="1268760"/>
            <a:ext cx="504056" cy="53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6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504" y="116632"/>
            <a:ext cx="7488237" cy="504825"/>
          </a:xfrm>
        </p:spPr>
        <p:txBody>
          <a:bodyPr/>
          <a:lstStyle/>
          <a:p>
            <a:r>
              <a:rPr lang="en-GB" dirty="0" smtClean="0"/>
              <a:t>FEA Modelling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63888" y="908720"/>
            <a:ext cx="4878057" cy="309634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429000"/>
            <a:ext cx="4320480" cy="3024336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1340768"/>
            <a:ext cx="4499992" cy="2304256"/>
          </a:xfrm>
        </p:spPr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1800" b="0" dirty="0" smtClean="0">
                <a:solidFill>
                  <a:schemeClr val="tx1"/>
                </a:solidFill>
              </a:rPr>
              <a:t>Shock and vibration modelling of housing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0" y="3986873"/>
            <a:ext cx="4499992" cy="2304256"/>
          </a:xfrm>
        </p:spPr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1800" b="0" dirty="0" smtClean="0">
                <a:solidFill>
                  <a:schemeClr val="tx1"/>
                </a:solidFill>
              </a:rPr>
              <a:t>Modelling in a thermal vacuum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chemeClr val="tx1"/>
                </a:solidFill>
              </a:rPr>
              <a:t>Heat management of pump diodes critical</a:t>
            </a:r>
          </a:p>
          <a:p>
            <a:pPr marL="6270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6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496" y="-28153"/>
            <a:ext cx="7488237" cy="432817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Amplifier Functional Performance</a:t>
            </a:r>
            <a:endParaRPr lang="en-GB" dirty="0">
              <a:solidFill>
                <a:schemeClr val="accent2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5076480" y="2493200"/>
            <a:ext cx="3816000" cy="2736000"/>
            <a:chOff x="434984" y="3950954"/>
            <a:chExt cx="3816000" cy="2736000"/>
          </a:xfrm>
        </p:grpSpPr>
        <p:graphicFrame>
          <p:nvGraphicFramePr>
            <p:cNvPr id="18" name="Chart 17"/>
            <p:cNvGraphicFramePr/>
            <p:nvPr>
              <p:extLst>
                <p:ext uri="{D42A27DB-BD31-4B8C-83A1-F6EECF244321}">
                  <p14:modId xmlns:p14="http://schemas.microsoft.com/office/powerpoint/2010/main" val="124721933"/>
                </p:ext>
              </p:extLst>
            </p:nvPr>
          </p:nvGraphicFramePr>
          <p:xfrm>
            <a:off x="434984" y="3950954"/>
            <a:ext cx="3816000" cy="273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122598" y="4149080"/>
              <a:ext cx="7072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dirty="0">
                  <a:effectLst/>
                  <a:latin typeface="Times New Roman"/>
                  <a:ea typeface="Times"/>
                </a:rPr>
                <a:t>Input power </a:t>
              </a:r>
              <a:endParaRPr lang="en-GB" sz="800" dirty="0">
                <a:effectLst/>
                <a:latin typeface="Times New Roman"/>
                <a:ea typeface="Times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251520" y="836712"/>
            <a:ext cx="3816424" cy="2736304"/>
            <a:chOff x="539552" y="908720"/>
            <a:chExt cx="3816424" cy="2736304"/>
          </a:xfrm>
        </p:grpSpPr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2503428895"/>
                </p:ext>
              </p:extLst>
            </p:nvPr>
          </p:nvGraphicFramePr>
          <p:xfrm>
            <a:off x="539552" y="908720"/>
            <a:ext cx="3816424" cy="2736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115616" y="1155817"/>
              <a:ext cx="7072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dirty="0">
                  <a:effectLst/>
                  <a:latin typeface="Times New Roman"/>
                  <a:ea typeface="Times"/>
                </a:rPr>
                <a:t>Input power </a:t>
              </a:r>
              <a:endParaRPr lang="en-GB" sz="800" dirty="0">
                <a:effectLst/>
                <a:latin typeface="Times New Roman"/>
                <a:ea typeface="Times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323528" y="3789344"/>
            <a:ext cx="3816000" cy="2736000"/>
            <a:chOff x="3923928" y="1755147"/>
            <a:chExt cx="3816000" cy="2736000"/>
          </a:xfrm>
        </p:grpSpPr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4148837443"/>
                </p:ext>
              </p:extLst>
            </p:nvPr>
          </p:nvGraphicFramePr>
          <p:xfrm>
            <a:off x="3923928" y="1755147"/>
            <a:ext cx="3816000" cy="273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4499992" y="2099724"/>
              <a:ext cx="898119" cy="17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dirty="0">
                  <a:effectLst/>
                  <a:latin typeface="Times New Roman"/>
                  <a:ea typeface="Times"/>
                </a:rPr>
                <a:t>Input power</a:t>
              </a:r>
              <a:endParaRPr lang="en-GB" sz="800" dirty="0">
                <a:effectLst/>
                <a:latin typeface="Times New Roman"/>
                <a:ea typeface="Times"/>
              </a:endParaRPr>
            </a:p>
          </p:txBody>
        </p:sp>
      </p:grpSp>
      <p:sp>
        <p:nvSpPr>
          <p:cNvPr id="24" name="TextBox 23"/>
          <p:cNvSpPr txBox="1"/>
          <p:nvPr/>
        </p:nvSpPr>
        <p:spPr bwMode="auto">
          <a:xfrm>
            <a:off x="827584" y="548903"/>
            <a:ext cx="3384376" cy="45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1800" b="1" dirty="0" smtClean="0">
                <a:solidFill>
                  <a:schemeClr val="tx1"/>
                </a:solidFill>
              </a:rPr>
              <a:t>1545nm results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971600" y="3548531"/>
            <a:ext cx="3384376" cy="5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1800" b="1" dirty="0" smtClean="0">
                <a:solidFill>
                  <a:schemeClr val="tx1"/>
                </a:solidFill>
              </a:rPr>
              <a:t>1565nm results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851920" y="3356992"/>
            <a:ext cx="1152128" cy="53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 bwMode="auto">
          <a:xfrm>
            <a:off x="5148064" y="1841051"/>
            <a:ext cx="3384376" cy="5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1800" b="1" dirty="0" smtClean="0">
                <a:solidFill>
                  <a:schemeClr val="tx1"/>
                </a:solidFill>
              </a:rPr>
              <a:t>Both channels combined</a:t>
            </a:r>
          </a:p>
        </p:txBody>
      </p:sp>
    </p:spTree>
    <p:extLst>
      <p:ext uri="{BB962C8B-B14F-4D97-AF65-F5344CB8AC3E}">
        <p14:creationId xmlns:p14="http://schemas.microsoft.com/office/powerpoint/2010/main" val="112065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504" y="116632"/>
            <a:ext cx="7488237" cy="504825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Amplifier Temperature &amp; Stability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347864" y="1052736"/>
            <a:ext cx="5019701" cy="55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Temperature testing     -10</a:t>
            </a:r>
            <a:r>
              <a:rPr lang="en-GB" sz="2000" baseline="30000" dirty="0" smtClean="0">
                <a:solidFill>
                  <a:srgbClr val="000000"/>
                </a:solidFill>
              </a:rPr>
              <a:t>o</a:t>
            </a:r>
            <a:r>
              <a:rPr lang="en-GB" sz="2000" dirty="0" smtClean="0">
                <a:solidFill>
                  <a:srgbClr val="000000"/>
                </a:solidFill>
              </a:rPr>
              <a:t> to 40</a:t>
            </a:r>
            <a:r>
              <a:rPr lang="en-GB" sz="2000" baseline="30000" dirty="0" smtClean="0">
                <a:solidFill>
                  <a:srgbClr val="000000"/>
                </a:solidFill>
              </a:rPr>
              <a:t>o</a:t>
            </a:r>
            <a:r>
              <a:rPr lang="en-GB" sz="2000" dirty="0" smtClean="0">
                <a:solidFill>
                  <a:srgbClr val="000000"/>
                </a:solidFill>
              </a:rPr>
              <a:t>C.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572" y="1524494"/>
            <a:ext cx="5907440" cy="37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325999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450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92896"/>
            <a:ext cx="3197111" cy="22570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4240" y="89173"/>
            <a:ext cx="8458200" cy="6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9" tIns="431992" rIns="53999" bIns="45719" anchor="b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Radiation test setup</a:t>
            </a:r>
            <a:endParaRPr lang="en-US" sz="2800" b="1" kern="0" dirty="0">
              <a:solidFill>
                <a:srgbClr val="00AEF2"/>
              </a:solidFill>
              <a:latin typeface="+mn-lt"/>
              <a:ea typeface="ＭＳ Ｐゴシック" charset="0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753031"/>
            <a:ext cx="7812360" cy="10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Similar amplifier sample built for radiation testing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Testing carried out at ALTER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r="12672"/>
          <a:stretch>
            <a:fillRect/>
          </a:stretch>
        </p:blipFill>
        <p:spPr bwMode="auto">
          <a:xfrm>
            <a:off x="467544" y="2420888"/>
            <a:ext cx="4686672" cy="330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45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496" y="-99392"/>
            <a:ext cx="8458200" cy="6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9" tIns="431992" rIns="53999" bIns="45719" anchor="b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Pre-irradiation</a:t>
            </a:r>
            <a:endParaRPr lang="en-US" sz="2800" b="1" kern="0" dirty="0">
              <a:solidFill>
                <a:srgbClr val="00AEF2"/>
              </a:solidFill>
              <a:latin typeface="+mn-lt"/>
              <a:ea typeface="ＭＳ Ｐゴシック" charset="0"/>
              <a:cs typeface="+mj-cs"/>
            </a:endParaRPr>
          </a:p>
        </p:txBody>
      </p:sp>
      <p:pic>
        <p:nvPicPr>
          <p:cNvPr id="4" name="Picture 3" descr="C:\Users\constelex\Desktop\Graph1.jpg"/>
          <p:cNvPicPr/>
          <p:nvPr/>
        </p:nvPicPr>
        <p:blipFill>
          <a:blip r:embed="rId2" cstate="print"/>
          <a:srcRect l="11350" t="9032" r="11399" b="31935"/>
          <a:stretch>
            <a:fillRect/>
          </a:stretch>
        </p:blipFill>
        <p:spPr bwMode="auto">
          <a:xfrm>
            <a:off x="632048" y="476672"/>
            <a:ext cx="5596136" cy="318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onstelex\Desktop\Graph2.jpg"/>
          <p:cNvPicPr/>
          <p:nvPr/>
        </p:nvPicPr>
        <p:blipFill>
          <a:blip r:embed="rId3" cstate="print"/>
          <a:srcRect l="10598" t="9647" r="11770" b="32941"/>
          <a:stretch>
            <a:fillRect/>
          </a:stretch>
        </p:blipFill>
        <p:spPr bwMode="auto">
          <a:xfrm>
            <a:off x="616212" y="3501008"/>
            <a:ext cx="5611972" cy="293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5940152" y="1196752"/>
            <a:ext cx="2014736" cy="147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u="sng" dirty="0" smtClean="0">
                <a:solidFill>
                  <a:srgbClr val="00AEF2"/>
                </a:solidFill>
              </a:rPr>
              <a:t>GAIN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&gt;20 dB over C-band</a:t>
            </a:r>
            <a:endParaRPr lang="el-GR" sz="1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796136" y="3666261"/>
            <a:ext cx="3048000" cy="216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u="sng" dirty="0" smtClean="0">
                <a:solidFill>
                  <a:srgbClr val="00AEF2"/>
                </a:solidFill>
              </a:rPr>
              <a:t>NF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Max 11 dB (1530 nm)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&lt;6 dB (1550 nm)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&lt;5 dB (1565 nm)</a:t>
            </a:r>
            <a:endParaRPr lang="el-GR" sz="1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04800" y="198437"/>
            <a:ext cx="621141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9" tIns="431992" rIns="53999" bIns="45719" anchor="b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Radiation (LEO scenario): 0 – 10 </a:t>
            </a:r>
            <a:r>
              <a:rPr lang="en-US" sz="2800" b="1" kern="0" dirty="0" err="1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kRad</a:t>
            </a: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 (0 </a:t>
            </a:r>
            <a:r>
              <a:rPr lang="en-US" sz="2800" b="1" kern="0" dirty="0" err="1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dBm</a:t>
            </a: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 input)</a:t>
            </a:r>
            <a:endParaRPr lang="en-US" sz="2800" b="1" kern="0" dirty="0">
              <a:solidFill>
                <a:srgbClr val="00AEF2"/>
              </a:solidFill>
              <a:latin typeface="+mn-lt"/>
              <a:ea typeface="ＭＳ Ｐゴシック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1000" y="4861175"/>
            <a:ext cx="3276600" cy="161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u="sng" dirty="0" smtClean="0">
                <a:solidFill>
                  <a:srgbClr val="00AEF2"/>
                </a:solidFill>
              </a:rPr>
              <a:t>GAIN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Max gain drop 0.6 dB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&gt;20 </a:t>
            </a:r>
            <a:r>
              <a:rPr lang="en-US" sz="1800" b="1" dirty="0" err="1" smtClean="0">
                <a:solidFill>
                  <a:schemeClr val="accent4">
                    <a:lumMod val="50000"/>
                  </a:schemeClr>
                </a:solidFill>
              </a:rPr>
              <a:t>dBm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 over C-band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52800" y="4876800"/>
            <a:ext cx="3048000" cy="10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u="sng" dirty="0" smtClean="0">
                <a:solidFill>
                  <a:srgbClr val="00AEF2"/>
                </a:solidFill>
              </a:rPr>
              <a:t>NF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&lt;0.5 dB increase</a:t>
            </a:r>
            <a:endParaRPr lang="el-GR" sz="1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 descr="C:\Users\constelex\Desktop\IXFIBER_active_0-10kRAD.jpg"/>
          <p:cNvPicPr/>
          <p:nvPr/>
        </p:nvPicPr>
        <p:blipFill>
          <a:blip r:embed="rId2" cstate="print"/>
          <a:srcRect l="8308" t="7765" r="2569" b="23253"/>
          <a:stretch>
            <a:fillRect/>
          </a:stretch>
        </p:blipFill>
        <p:spPr bwMode="auto">
          <a:xfrm>
            <a:off x="541977" y="908720"/>
            <a:ext cx="7344816" cy="406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02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CXT\Desktop\W_1530nm.jpg"/>
          <p:cNvPicPr>
            <a:picLocks noChangeAspect="1" noChangeArrowheads="1"/>
          </p:cNvPicPr>
          <p:nvPr/>
        </p:nvPicPr>
        <p:blipFill>
          <a:blip r:embed="rId2" cstate="print"/>
          <a:srcRect l="8041" t="4199" r="48005" b="4483"/>
          <a:stretch>
            <a:fillRect/>
          </a:stretch>
        </p:blipFill>
        <p:spPr bwMode="auto">
          <a:xfrm>
            <a:off x="1" y="1591622"/>
            <a:ext cx="2917208" cy="4221159"/>
          </a:xfrm>
          <a:prstGeom prst="rect">
            <a:avLst/>
          </a:prstGeom>
          <a:noFill/>
        </p:spPr>
      </p:pic>
      <p:pic>
        <p:nvPicPr>
          <p:cNvPr id="55299" name="Picture 3" descr="C:\Users\CXT\Desktop\W_1550nm.jpg"/>
          <p:cNvPicPr>
            <a:picLocks noChangeAspect="1" noChangeArrowheads="1"/>
          </p:cNvPicPr>
          <p:nvPr/>
        </p:nvPicPr>
        <p:blipFill>
          <a:blip r:embed="rId3" cstate="print"/>
          <a:srcRect l="8803" t="4855" r="47335" b="4876"/>
          <a:stretch>
            <a:fillRect/>
          </a:stretch>
        </p:blipFill>
        <p:spPr bwMode="auto">
          <a:xfrm>
            <a:off x="2971800" y="1591102"/>
            <a:ext cx="2939823" cy="4213746"/>
          </a:xfrm>
          <a:prstGeom prst="rect">
            <a:avLst/>
          </a:prstGeom>
          <a:noFill/>
        </p:spPr>
      </p:pic>
      <p:pic>
        <p:nvPicPr>
          <p:cNvPr id="55300" name="Picture 4" descr="C:\Users\CXT\Desktop\W_1565nm.jpg"/>
          <p:cNvPicPr>
            <a:picLocks noChangeAspect="1" noChangeArrowheads="1"/>
          </p:cNvPicPr>
          <p:nvPr/>
        </p:nvPicPr>
        <p:blipFill>
          <a:blip r:embed="rId4" cstate="print"/>
          <a:srcRect l="7265" t="2683" r="46680" b="4144"/>
          <a:stretch>
            <a:fillRect/>
          </a:stretch>
        </p:blipFill>
        <p:spPr bwMode="auto">
          <a:xfrm>
            <a:off x="5943600" y="1447800"/>
            <a:ext cx="3074542" cy="43434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201" y="116632"/>
            <a:ext cx="642501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9" tIns="431992" rIns="53999" bIns="45719" anchor="b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Radiation (LEO scenario): 0 – 10 </a:t>
            </a:r>
            <a:r>
              <a:rPr lang="en-US" sz="2800" b="1" kern="0" dirty="0" err="1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kRad</a:t>
            </a: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 (0 </a:t>
            </a:r>
            <a:r>
              <a:rPr lang="en-US" sz="2800" b="1" kern="0" dirty="0" err="1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dBm</a:t>
            </a: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 input)</a:t>
            </a:r>
            <a:endParaRPr lang="en-US" sz="2800" b="1" kern="0" dirty="0">
              <a:solidFill>
                <a:srgbClr val="00AEF2"/>
              </a:solidFill>
              <a:latin typeface="+mn-lt"/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2068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980728"/>
            <a:ext cx="7776864" cy="43204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Who we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The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The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Putting it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The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Radiation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</a:rPr>
              <a:t>Future work</a:t>
            </a:r>
          </a:p>
          <a:p>
            <a:pPr marL="0" indent="0"/>
            <a:endParaRPr lang="en-GB" b="0" dirty="0">
              <a:solidFill>
                <a:srgbClr val="000000"/>
              </a:solidFill>
            </a:endParaRPr>
          </a:p>
          <a:p>
            <a:pPr marL="0" indent="0"/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5496" y="116632"/>
            <a:ext cx="7488237" cy="504825"/>
          </a:xfrm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2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7504" y="80319"/>
            <a:ext cx="636949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9" tIns="431992" rIns="53999" bIns="45719" anchor="b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Radiation (GEO scenario): 0 – 100 </a:t>
            </a:r>
            <a:r>
              <a:rPr lang="en-US" sz="2800" b="1" kern="0" dirty="0" err="1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kRad</a:t>
            </a: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 (0 </a:t>
            </a:r>
            <a:r>
              <a:rPr lang="en-US" sz="2800" b="1" kern="0" dirty="0" err="1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dBm</a:t>
            </a:r>
            <a:r>
              <a:rPr lang="en-US" sz="2800" b="1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 input)</a:t>
            </a:r>
            <a:endParaRPr lang="en-US" sz="2800" b="1" kern="0" dirty="0">
              <a:solidFill>
                <a:srgbClr val="00AEF2"/>
              </a:solidFill>
              <a:latin typeface="+mn-lt"/>
              <a:ea typeface="ＭＳ Ｐゴシック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79512" y="4909519"/>
            <a:ext cx="4343400" cy="161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u="sng" dirty="0" smtClean="0">
                <a:solidFill>
                  <a:srgbClr val="00AEF2"/>
                </a:solidFill>
              </a:rPr>
              <a:t>GAIN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Max gain drop 3.44 dB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&gt;18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dBm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@ 60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krad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&gt; 17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dBm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@ 100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krad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953000" y="4876800"/>
            <a:ext cx="3048000" cy="10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u="sng" dirty="0" smtClean="0">
                <a:solidFill>
                  <a:srgbClr val="00AEF2"/>
                </a:solidFill>
              </a:rPr>
              <a:t>NF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&lt;2.17 dB increase</a:t>
            </a:r>
            <a:endParaRPr lang="el-GR" sz="1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Picture 8" descr="C:\Users\constelex\Desktop\Graph12.jpg"/>
          <p:cNvPicPr/>
          <p:nvPr/>
        </p:nvPicPr>
        <p:blipFill>
          <a:blip r:embed="rId2" cstate="print"/>
          <a:srcRect l="7843" t="7529" b="4235"/>
          <a:stretch>
            <a:fillRect/>
          </a:stretch>
        </p:blipFill>
        <p:spPr bwMode="auto">
          <a:xfrm>
            <a:off x="899592" y="836712"/>
            <a:ext cx="739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014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504" y="188640"/>
            <a:ext cx="7488237" cy="504825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1434" y="2636912"/>
            <a:ext cx="8408988" cy="2298576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D64B7C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Arial Unicode MS" pitchFamily="34" charset="-128"/>
              <a:buChar char="■"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557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49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41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33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</a:rPr>
              <a:t>EDFA design validated for LEO / GEO</a:t>
            </a:r>
          </a:p>
          <a:p>
            <a:pPr marL="742950" lvl="1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b="0" kern="0" dirty="0" smtClean="0">
                <a:solidFill>
                  <a:schemeClr val="tx2"/>
                </a:solidFill>
              </a:rPr>
              <a:t>&gt;20 </a:t>
            </a:r>
            <a:r>
              <a:rPr lang="en-US" b="0" kern="0" dirty="0" err="1" smtClean="0">
                <a:solidFill>
                  <a:schemeClr val="tx2"/>
                </a:solidFill>
              </a:rPr>
              <a:t>dBm</a:t>
            </a:r>
            <a:r>
              <a:rPr lang="en-US" b="0" kern="0" dirty="0" smtClean="0">
                <a:solidFill>
                  <a:schemeClr val="tx2"/>
                </a:solidFill>
              </a:rPr>
              <a:t> over C-band up to 10 </a:t>
            </a:r>
            <a:r>
              <a:rPr lang="en-US" b="0" kern="0" dirty="0" err="1" smtClean="0">
                <a:solidFill>
                  <a:schemeClr val="tx2"/>
                </a:solidFill>
              </a:rPr>
              <a:t>krad</a:t>
            </a:r>
            <a:r>
              <a:rPr lang="en-US" b="0" kern="0" dirty="0" smtClean="0">
                <a:solidFill>
                  <a:schemeClr val="tx2"/>
                </a:solidFill>
              </a:rPr>
              <a:t> (even in worst “passive” case)</a:t>
            </a:r>
          </a:p>
          <a:p>
            <a:pPr marL="742950" lvl="1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</a:rPr>
              <a:t>Gain drops:</a:t>
            </a:r>
          </a:p>
          <a:p>
            <a:pPr marL="1143000" lvl="2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</a:rPr>
              <a:t>&lt;0.6 dB up to 10 </a:t>
            </a:r>
            <a:r>
              <a:rPr lang="en-US" kern="0" dirty="0" err="1" smtClean="0">
                <a:solidFill>
                  <a:schemeClr val="tx2"/>
                </a:solidFill>
              </a:rPr>
              <a:t>krad</a:t>
            </a:r>
            <a:endParaRPr lang="en-US" kern="0" dirty="0" smtClean="0">
              <a:solidFill>
                <a:schemeClr val="tx2"/>
              </a:solidFill>
            </a:endParaRPr>
          </a:p>
          <a:p>
            <a:pPr marL="1143000" lvl="2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</a:rPr>
              <a:t>&lt;3.44 dB up to 100 </a:t>
            </a:r>
            <a:r>
              <a:rPr lang="en-US" kern="0" dirty="0" err="1" smtClean="0">
                <a:solidFill>
                  <a:schemeClr val="tx2"/>
                </a:solidFill>
              </a:rPr>
              <a:t>krad</a:t>
            </a:r>
            <a:r>
              <a:rPr lang="en-US" kern="0" dirty="0" smtClean="0">
                <a:solidFill>
                  <a:schemeClr val="tx2"/>
                </a:solidFill>
              </a:rPr>
              <a:t> </a:t>
            </a:r>
            <a:endParaRPr lang="en-US" sz="1600" kern="0" dirty="0" smtClean="0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124744"/>
            <a:ext cx="8408988" cy="14401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1313" indent="-34131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D64B7C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Arial Unicode MS" pitchFamily="34" charset="-128"/>
              <a:buChar char="■"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557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49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41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33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</a:rPr>
              <a:t>Compact Dual Channel EDFA Built</a:t>
            </a:r>
          </a:p>
          <a:p>
            <a:pPr marL="742950" lvl="1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b="0" kern="0" dirty="0" smtClean="0">
                <a:solidFill>
                  <a:schemeClr val="tx2"/>
                </a:solidFill>
              </a:rPr>
              <a:t>Provides up to 40dB gain</a:t>
            </a:r>
          </a:p>
          <a:p>
            <a:pPr marL="742950" lvl="1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b="0" kern="0" dirty="0" smtClean="0">
                <a:solidFill>
                  <a:schemeClr val="tx2"/>
                </a:solidFill>
              </a:rPr>
              <a:t>Low mass, volume and power consumption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085184"/>
            <a:ext cx="655272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kern="0" dirty="0" smtClean="0">
                <a:latin typeface="+mn-lt"/>
                <a:ea typeface="ＭＳ Ｐゴシック" charset="0"/>
              </a:rPr>
              <a:t>Next Step: Proceed to EQM level development</a:t>
            </a:r>
          </a:p>
          <a:p>
            <a:pPr marL="742950" lvl="2" indent="-342900">
              <a:lnSpc>
                <a:spcPct val="16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Component &amp; Module level tests</a:t>
            </a:r>
          </a:p>
        </p:txBody>
      </p:sp>
    </p:spTree>
    <p:extLst>
      <p:ext uri="{BB962C8B-B14F-4D97-AF65-F5344CB8AC3E}">
        <p14:creationId xmlns:p14="http://schemas.microsoft.com/office/powerpoint/2010/main" val="51938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1520" y="1412776"/>
            <a:ext cx="8496944" cy="3384376"/>
          </a:xfrm>
        </p:spPr>
        <p:txBody>
          <a:bodyPr/>
          <a:lstStyle/>
          <a:p>
            <a:pPr marL="719138" lvl="3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founded in 1948 in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Ilminster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Somerset</a:t>
            </a:r>
          </a:p>
          <a:p>
            <a:pPr marL="719138" lvl="3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 manufacturing sites, 3 in UK, 6 in USA</a:t>
            </a:r>
          </a:p>
          <a:p>
            <a:pPr marL="719138" lvl="3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Expertise in Acousto-optics, Electro-optics, Fibre-optics, Precision Optics and RF electronics</a:t>
            </a:r>
          </a:p>
          <a:p>
            <a:pPr marL="719138" lvl="3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STG based in Torquay - single team offering full system design services (optics, electronics, mechanical, modelling)</a:t>
            </a:r>
          </a:p>
          <a:p>
            <a:pPr marL="719138" lvl="3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 integration of G&amp;H components into high-value products</a:t>
            </a:r>
          </a:p>
          <a:p>
            <a:pPr marL="719138" lvl="3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systems that can be transferred into serial production and ramped to high volumes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504" y="116632"/>
            <a:ext cx="7488237" cy="504825"/>
          </a:xfrm>
        </p:spPr>
        <p:txBody>
          <a:bodyPr/>
          <a:lstStyle/>
          <a:p>
            <a:r>
              <a:rPr lang="en-GB" dirty="0" smtClean="0"/>
              <a:t>G&amp;H Systems and Technology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37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907372"/>
            <a:ext cx="3672840" cy="3329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5656" y="955467"/>
            <a:ext cx="208743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Missions Launched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8823" y="2514382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Missions Planned</a:t>
            </a:r>
            <a:endParaRPr lang="en-US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esa.int/images/smos_view6_FINAL_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24949" b="30549"/>
          <a:stretch/>
        </p:blipFill>
        <p:spPr bwMode="auto">
          <a:xfrm>
            <a:off x="5580112" y="1165971"/>
            <a:ext cx="2376264" cy="13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010565"/>
              </p:ext>
            </p:extLst>
          </p:nvPr>
        </p:nvGraphicFramePr>
        <p:xfrm>
          <a:off x="549601" y="1484784"/>
          <a:ext cx="3939540" cy="3352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850"/>
                <a:gridCol w="1710690"/>
              </a:tblGrid>
              <a:tr h="314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Product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Mission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Fibre Couplers and Fibre Modules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SMOS (ESA – Earth Observation)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Fibre Coupled DFB Laser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MISSE (NASA)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Fibre Coupled DFB (&amp; </a:t>
                      </a:r>
                      <a:r>
                        <a:rPr lang="en-GB" sz="1100" dirty="0" smtClean="0">
                          <a:effectLst/>
                        </a:rPr>
                        <a:t>Couplers)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LCRD (NASA)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Precision Optics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 Curiosity (NASA)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Precision Optics (</a:t>
                      </a:r>
                      <a:r>
                        <a:rPr lang="en-GB" sz="1100" dirty="0" err="1">
                          <a:effectLst/>
                        </a:rPr>
                        <a:t>superpolished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Launch Vehicles (Classified)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Fibre Coupled AO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Classified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High Speed Photodetector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Classified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SM &amp; MM Fibre Coupled Pumps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Classified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504" y="116632"/>
            <a:ext cx="7488237" cy="504825"/>
          </a:xfrm>
        </p:spPr>
        <p:txBody>
          <a:bodyPr/>
          <a:lstStyle/>
          <a:p>
            <a:r>
              <a:rPr lang="en-GB" dirty="0" smtClean="0"/>
              <a:t>G&amp;H Space Heritage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305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9" tIns="431992" rIns="53999" bIns="45719" anchor="b"/>
          <a:lstStyle/>
          <a:p>
            <a:pPr eaLnBrk="0" hangingPunct="0">
              <a:defRPr/>
            </a:pPr>
            <a:r>
              <a:rPr lang="en-US" sz="2400" kern="0" dirty="0" smtClean="0">
                <a:solidFill>
                  <a:srgbClr val="00AEF2"/>
                </a:solidFill>
                <a:latin typeface="+mn-lt"/>
                <a:ea typeface="ＭＳ Ｐゴシック" charset="0"/>
                <a:cs typeface="+mj-cs"/>
              </a:rPr>
              <a:t>STG Space Photonics current projects</a:t>
            </a:r>
            <a:endParaRPr lang="en-US" sz="2400" kern="0" dirty="0">
              <a:solidFill>
                <a:srgbClr val="00AEF2"/>
              </a:solidFill>
              <a:latin typeface="+mn-lt"/>
              <a:ea typeface="ＭＳ Ｐゴシック" charset="0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990600"/>
            <a:ext cx="6781800" cy="5410200"/>
          </a:xfrm>
          <a:prstGeom prst="rect">
            <a:avLst/>
          </a:prstGeom>
        </p:spPr>
        <p:txBody>
          <a:bodyPr/>
          <a:lstStyle/>
          <a:p>
            <a:pPr marL="798513" lvl="1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b="1" kern="0" dirty="0" smtClean="0">
                <a:latin typeface="+mn-lt"/>
                <a:ea typeface="ＭＳ Ｐゴシック" charset="0"/>
              </a:rPr>
              <a:t>HIPPO </a:t>
            </a:r>
            <a:r>
              <a:rPr lang="en-US" kern="0" dirty="0" smtClean="0">
                <a:latin typeface="+mn-lt"/>
                <a:ea typeface="ＭＳ Ｐゴシック" charset="0"/>
              </a:rPr>
              <a:t>High-Power Photonics for Satellite Laser Communications &amp; On-Board Optical Processing</a:t>
            </a:r>
          </a:p>
          <a:p>
            <a:pPr marL="798513" lvl="1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b="1" kern="0" dirty="0" smtClean="0">
                <a:latin typeface="+mn-lt"/>
                <a:ea typeface="ＭＳ Ｐゴシック" charset="0"/>
              </a:rPr>
              <a:t>MERLIN </a:t>
            </a:r>
            <a:r>
              <a:rPr lang="en-US" kern="0" dirty="0" smtClean="0">
                <a:latin typeface="+mn-lt"/>
                <a:ea typeface="ＭＳ Ｐゴシック" charset="0"/>
              </a:rPr>
              <a:t>Multi‐gigabit, Energy‐efficient, Ruggedized Lightwave Engines for advanced on‐board digital processors</a:t>
            </a:r>
          </a:p>
          <a:p>
            <a:pPr marL="798513" lvl="1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b="1" kern="0" dirty="0" smtClean="0">
                <a:latin typeface="+mn-lt"/>
                <a:ea typeface="ＭＳ Ｐゴシック" charset="0"/>
              </a:rPr>
              <a:t>BEACON </a:t>
            </a:r>
            <a:r>
              <a:rPr lang="en-US" kern="0" dirty="0" smtClean="0">
                <a:latin typeface="+mn-lt"/>
                <a:ea typeface="ＭＳ Ｐゴシック" charset="0"/>
              </a:rPr>
              <a:t>Scalable &amp; Low-Power Microwave Photonics for Flexible, Terabit Telecom Payloads &amp; High-speed Coherent Inter-satellite Links</a:t>
            </a:r>
          </a:p>
          <a:p>
            <a:pPr marL="798513" lvl="1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b="1" kern="0" dirty="0" smtClean="0">
                <a:latin typeface="+mn-lt"/>
                <a:ea typeface="ＭＳ Ｐゴシック" charset="0"/>
              </a:rPr>
              <a:t>MERMIG </a:t>
            </a:r>
            <a:r>
              <a:rPr lang="en-US" kern="0" dirty="0" smtClean="0">
                <a:latin typeface="+mn-lt"/>
                <a:ea typeface="ＭＳ Ｐゴシック" charset="0"/>
              </a:rPr>
              <a:t>Modular CMOS Photonic Integrated Micro-Gyroscope</a:t>
            </a:r>
          </a:p>
          <a:p>
            <a:pPr marL="798513" lvl="1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b="1" kern="0" dirty="0" smtClean="0">
              <a:latin typeface="+mn-lt"/>
              <a:ea typeface="ＭＳ Ｐゴシック" charset="0"/>
            </a:endParaRPr>
          </a:p>
          <a:p>
            <a:pPr marL="798513" lvl="1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b="1" kern="0" dirty="0" smtClean="0">
                <a:latin typeface="+mn-lt"/>
                <a:ea typeface="ＭＳ Ｐゴシック" charset="0"/>
              </a:rPr>
              <a:t>TESLA-B / TESLA-C </a:t>
            </a:r>
            <a:r>
              <a:rPr lang="en-US" kern="0" dirty="0" smtClean="0">
                <a:latin typeface="+mn-lt"/>
                <a:ea typeface="ＭＳ Ｐゴシック" charset="0"/>
              </a:rPr>
              <a:t>Terminal for Small Satellite LEO Application (ESA</a:t>
            </a:r>
            <a:r>
              <a:rPr lang="en-US" b="1" kern="0" dirty="0" smtClean="0">
                <a:latin typeface="+mn-lt"/>
                <a:ea typeface="ＭＳ Ｐゴシック" charset="0"/>
              </a:rPr>
              <a:t> </a:t>
            </a:r>
            <a:r>
              <a:rPr lang="en-US" kern="0" dirty="0" smtClean="0">
                <a:latin typeface="+mn-lt"/>
                <a:ea typeface="ＭＳ Ｐゴシック" charset="0"/>
              </a:rPr>
              <a:t>ARTES 5.2)</a:t>
            </a:r>
          </a:p>
          <a:p>
            <a:pPr marL="798513" lvl="1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b="1" kern="0" dirty="0" smtClean="0">
                <a:latin typeface="+mn-lt"/>
                <a:ea typeface="ＭＳ Ｐゴシック" charset="0"/>
              </a:rPr>
              <a:t>RAD-EDFA</a:t>
            </a:r>
            <a:r>
              <a:rPr lang="en-US" kern="0" dirty="0" smtClean="0">
                <a:latin typeface="+mn-lt"/>
                <a:ea typeface="ＭＳ Ｐゴシック" charset="0"/>
              </a:rPr>
              <a:t> Family of Optical Fiber Amplifiers for satellite communication systems and harsh environments (ARTES 5.2)</a:t>
            </a:r>
          </a:p>
          <a:p>
            <a:pPr marL="798513" lvl="1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b="1" kern="0" dirty="0" smtClean="0">
                <a:latin typeface="+mn-lt"/>
                <a:ea typeface="ＭＳ Ｐゴシック" charset="0"/>
              </a:rPr>
              <a:t>ESA ECI 7524 </a:t>
            </a:r>
            <a:r>
              <a:rPr lang="en-US" kern="0" dirty="0" smtClean="0">
                <a:latin typeface="+mn-lt"/>
                <a:ea typeface="ＭＳ Ｐゴシック" charset="0"/>
              </a:rPr>
              <a:t>Space validation of </a:t>
            </a:r>
            <a:r>
              <a:rPr lang="en-US" kern="0" dirty="0" err="1" smtClean="0">
                <a:latin typeface="+mn-lt"/>
                <a:ea typeface="ＭＳ Ｐゴシック" charset="0"/>
              </a:rPr>
              <a:t>Rad</a:t>
            </a:r>
            <a:r>
              <a:rPr lang="en-US" kern="0" dirty="0" smtClean="0">
                <a:latin typeface="+mn-lt"/>
                <a:ea typeface="ＭＳ Ｐゴシック" charset="0"/>
              </a:rPr>
              <a:t>‐Hard Erbium Optical </a:t>
            </a:r>
            <a:r>
              <a:rPr lang="en-US" kern="0" dirty="0" err="1" smtClean="0">
                <a:latin typeface="+mn-lt"/>
                <a:ea typeface="ＭＳ Ｐゴシック" charset="0"/>
              </a:rPr>
              <a:t>Fibre</a:t>
            </a:r>
            <a:r>
              <a:rPr lang="en-US" kern="0" dirty="0" smtClean="0">
                <a:latin typeface="+mn-lt"/>
                <a:ea typeface="ＭＳ Ｐゴシック" charset="0"/>
              </a:rPr>
              <a:t> Amplifiers</a:t>
            </a:r>
          </a:p>
          <a:p>
            <a:pPr marL="798513" lvl="1" indent="-342900" eaLnBrk="0" hangingPunc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b="1" kern="0" dirty="0" smtClean="0">
                <a:latin typeface="+mn-lt"/>
                <a:ea typeface="ＭＳ Ｐゴシック" charset="0"/>
              </a:rPr>
              <a:t>ESA ECI 7586 </a:t>
            </a:r>
            <a:r>
              <a:rPr lang="en-US" kern="0" dirty="0" smtClean="0">
                <a:latin typeface="+mn-lt"/>
                <a:ea typeface="ＭＳ Ｐゴシック" charset="0"/>
              </a:rPr>
              <a:t>Space Validation of DFB Laser Modules</a:t>
            </a:r>
            <a:endParaRPr lang="en-US" b="1" kern="0" dirty="0" smtClean="0">
              <a:latin typeface="+mn-lt"/>
              <a:ea typeface="ＭＳ Ｐゴシック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6781800" y="1468821"/>
            <a:ext cx="2097024" cy="1807779"/>
            <a:chOff x="1143000" y="2611821"/>
            <a:chExt cx="2097024" cy="1807779"/>
          </a:xfrm>
        </p:grpSpPr>
        <p:sp>
          <p:nvSpPr>
            <p:cNvPr id="9" name="Hexagon 8"/>
            <p:cNvSpPr/>
            <p:nvPr/>
          </p:nvSpPr>
          <p:spPr>
            <a:xfrm>
              <a:off x="1143000" y="2611821"/>
              <a:ext cx="2097024" cy="1807779"/>
            </a:xfrm>
            <a:prstGeom prst="hexag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Hexagon 9"/>
            <p:cNvSpPr/>
            <p:nvPr/>
          </p:nvSpPr>
          <p:spPr>
            <a:xfrm>
              <a:off x="1298133" y="2745556"/>
              <a:ext cx="1807779" cy="1558430"/>
            </a:xfrm>
            <a:prstGeom prst="hexagon">
              <a:avLst/>
            </a:prstGeom>
            <a:solidFill>
              <a:schemeClr val="accent4">
                <a:lumMod val="5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dirty="0" smtClean="0">
                  <a:latin typeface="+mj-lt"/>
                </a:rPr>
                <a:t>European Projects</a:t>
              </a:r>
              <a:endParaRPr lang="el-GR" dirty="0">
                <a:latin typeface="+mj-lt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6781800" y="4059621"/>
            <a:ext cx="2097024" cy="1807779"/>
            <a:chOff x="1143000" y="2611821"/>
            <a:chExt cx="2097024" cy="1807779"/>
          </a:xfrm>
        </p:grpSpPr>
        <p:sp>
          <p:nvSpPr>
            <p:cNvPr id="14" name="Hexagon 13"/>
            <p:cNvSpPr/>
            <p:nvPr/>
          </p:nvSpPr>
          <p:spPr>
            <a:xfrm>
              <a:off x="1143000" y="2611821"/>
              <a:ext cx="2097024" cy="1807779"/>
            </a:xfrm>
            <a:prstGeom prst="hexag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Hexagon 14"/>
            <p:cNvSpPr/>
            <p:nvPr/>
          </p:nvSpPr>
          <p:spPr>
            <a:xfrm>
              <a:off x="1298133" y="2745556"/>
              <a:ext cx="1807779" cy="1558430"/>
            </a:xfrm>
            <a:prstGeom prst="hexagon">
              <a:avLst/>
            </a:prstGeom>
            <a:solidFill>
              <a:schemeClr val="accent4">
                <a:lumMod val="5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dirty="0" smtClean="0">
                  <a:latin typeface="+mj-lt"/>
                </a:rPr>
                <a:t>ESA </a:t>
              </a:r>
            </a:p>
            <a:p>
              <a:pPr algn="ctr"/>
              <a:r>
                <a:rPr lang="en-US" dirty="0" smtClean="0">
                  <a:latin typeface="+mj-lt"/>
                </a:rPr>
                <a:t>Projects</a:t>
              </a:r>
              <a:endParaRPr lang="el-GR" dirty="0">
                <a:latin typeface="+mj-lt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914400" y="36576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504" y="116632"/>
            <a:ext cx="7488237" cy="504825"/>
          </a:xfrm>
        </p:spPr>
        <p:txBody>
          <a:bodyPr/>
          <a:lstStyle/>
          <a:p>
            <a:r>
              <a:rPr lang="en-GB" dirty="0" smtClean="0"/>
              <a:t>Application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2061" y="980728"/>
            <a:ext cx="61206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buFontTx/>
              <a:buChar char="•"/>
            </a:pPr>
            <a:r>
              <a:rPr lang="en-US" sz="1800" dirty="0" smtClean="0"/>
              <a:t>Next generation satellite communication system</a:t>
            </a:r>
            <a:endParaRPr lang="en-US" sz="1800" dirty="0"/>
          </a:p>
          <a:p>
            <a:pPr marL="742950" lvl="1" indent="-285750" eaLnBrk="0" hangingPunct="0">
              <a:lnSpc>
                <a:spcPct val="150000"/>
              </a:lnSpc>
              <a:spcBef>
                <a:spcPts val="300"/>
              </a:spcBef>
              <a:buFont typeface="Arial" charset="0"/>
              <a:buChar char="-"/>
            </a:pPr>
            <a:r>
              <a:rPr lang="en-US" sz="1800" dirty="0" smtClean="0"/>
              <a:t>Laser communications replacing radio waves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ts val="300"/>
              </a:spcBef>
              <a:buFont typeface="Arial" charset="0"/>
              <a:buChar char="-"/>
            </a:pPr>
            <a:r>
              <a:rPr lang="en-US" sz="1800" dirty="0" smtClean="0"/>
              <a:t>Extra security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ts val="300"/>
              </a:spcBef>
              <a:buFont typeface="Arial" charset="0"/>
              <a:buChar char="-"/>
            </a:pPr>
            <a:r>
              <a:rPr lang="en-US" sz="1800" dirty="0" smtClean="0"/>
              <a:t>Increased data rates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ts val="300"/>
              </a:spcBef>
              <a:buFont typeface="Arial" charset="0"/>
              <a:buChar char="-"/>
            </a:pPr>
            <a:r>
              <a:rPr lang="en-US" sz="1800" dirty="0" smtClean="0"/>
              <a:t>Lower electrical power, less weight, smaller</a:t>
            </a:r>
          </a:p>
          <a:p>
            <a:pPr lvl="1" eaLnBrk="0" hangingPunct="0">
              <a:lnSpc>
                <a:spcPct val="150000"/>
              </a:lnSpc>
              <a:spcBef>
                <a:spcPts val="300"/>
              </a:spcBef>
            </a:pPr>
            <a:endParaRPr lang="en-US" sz="1800" dirty="0"/>
          </a:p>
          <a:p>
            <a:pPr eaLnBrk="0" hangingPunct="0">
              <a:lnSpc>
                <a:spcPct val="150000"/>
              </a:lnSpc>
              <a:spcBef>
                <a:spcPts val="300"/>
              </a:spcBef>
              <a:buFontTx/>
              <a:buChar char="•"/>
            </a:pPr>
            <a:r>
              <a:rPr lang="en-US" sz="1800" dirty="0" smtClean="0"/>
              <a:t> TESLA </a:t>
            </a:r>
            <a:r>
              <a:rPr lang="en-US" sz="1800" dirty="0" err="1" smtClean="0"/>
              <a:t>Optel</a:t>
            </a:r>
            <a:r>
              <a:rPr lang="en-US" sz="1800" dirty="0" smtClean="0"/>
              <a:t>-</a:t>
            </a:r>
            <a:r>
              <a:rPr lang="el-GR" sz="1800" dirty="0" smtClean="0"/>
              <a:t>μ</a:t>
            </a:r>
            <a:r>
              <a:rPr lang="en-GB" sz="1800" dirty="0" smtClean="0"/>
              <a:t> project</a:t>
            </a:r>
            <a:endParaRPr lang="en-US" sz="1800" dirty="0"/>
          </a:p>
          <a:p>
            <a:pPr eaLnBrk="0" hangingPunct="0">
              <a:spcBef>
                <a:spcPts val="300"/>
              </a:spcBef>
              <a:buClr>
                <a:srgbClr val="00B0F0"/>
              </a:buClr>
              <a:buFontTx/>
              <a:buChar char="•"/>
            </a:pPr>
            <a:endParaRPr lang="en-US" sz="1800" dirty="0"/>
          </a:p>
          <a:p>
            <a:pPr eaLnBrk="0" hangingPunct="0">
              <a:spcBef>
                <a:spcPts val="300"/>
              </a:spcBef>
              <a:buClr>
                <a:srgbClr val="00B0F0"/>
              </a:buClr>
              <a:buFontTx/>
              <a:buChar char="•"/>
            </a:pPr>
            <a:endParaRPr lang="en-US" sz="1800" dirty="0"/>
          </a:p>
          <a:p>
            <a:pPr marL="742950" lvl="1" indent="-285750">
              <a:spcBef>
                <a:spcPts val="300"/>
              </a:spcBef>
              <a:buClr>
                <a:srgbClr val="00B0F0"/>
              </a:buClr>
              <a:buFont typeface="Arial" charset="0"/>
              <a:buChar char="•"/>
            </a:pPr>
            <a:endParaRPr lang="en-US" sz="1800" dirty="0"/>
          </a:p>
          <a:p>
            <a:pPr marL="742950" lvl="1" indent="-285750">
              <a:lnSpc>
                <a:spcPct val="90000"/>
              </a:lnSpc>
              <a:spcBef>
                <a:spcPts val="300"/>
              </a:spcBef>
              <a:buClr>
                <a:srgbClr val="00B0F0"/>
              </a:buClr>
              <a:buFont typeface="Arial" charset="0"/>
              <a:buChar char="•"/>
            </a:pPr>
            <a:endParaRPr lang="en-US" sz="1800" dirty="0"/>
          </a:p>
        </p:txBody>
      </p:sp>
      <p:pic>
        <p:nvPicPr>
          <p:cNvPr id="8" name="Picture 7" descr="http://www.kontakt.amiv.ethz.ch/sites/default/files/preface_images/ru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42" y="4323067"/>
            <a:ext cx="12192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SA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98" y="5236340"/>
            <a:ext cx="11430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98" y="4290980"/>
            <a:ext cx="1288926" cy="7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36" y="5214908"/>
            <a:ext cx="1924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836713"/>
            <a:ext cx="2916635" cy="227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573016"/>
            <a:ext cx="291838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710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9512" y="1124744"/>
            <a:ext cx="8496944" cy="48965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 smtClean="0">
                <a:solidFill>
                  <a:schemeClr val="tx1"/>
                </a:solidFill>
              </a:rPr>
              <a:t>Telcordia</a:t>
            </a:r>
            <a:r>
              <a:rPr lang="en-GB" b="0" dirty="0" smtClean="0">
                <a:solidFill>
                  <a:schemeClr val="tx1"/>
                </a:solidFill>
              </a:rPr>
              <a:t> qualified sub-marine grade fused devices (taps, WDMs etc.)</a:t>
            </a:r>
          </a:p>
          <a:p>
            <a:pPr marL="685800" lvl="1" indent="-285750">
              <a:buClrTx/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Space  heritage (SMOS, </a:t>
            </a:r>
            <a:r>
              <a:rPr lang="en-GB" altLang="en-US" b="0" dirty="0"/>
              <a:t>Soil Moisture and Ocean Salinity</a:t>
            </a:r>
            <a:r>
              <a:rPr lang="en-GB" b="0" dirty="0" smtClean="0">
                <a:solidFill>
                  <a:schemeClr val="tx1"/>
                </a:solidFill>
              </a:rPr>
              <a:t> mission)</a:t>
            </a:r>
          </a:p>
          <a:p>
            <a:pPr marL="0" indent="0"/>
            <a:endParaRPr lang="en-GB" b="0" dirty="0" smtClean="0">
              <a:solidFill>
                <a:schemeClr val="tx1"/>
              </a:solidFill>
            </a:endParaRPr>
          </a:p>
          <a:p>
            <a:pPr marL="0" indent="0"/>
            <a:endParaRPr lang="en-GB" b="0" dirty="0">
              <a:solidFill>
                <a:schemeClr val="tx1"/>
              </a:solidFill>
            </a:endParaRPr>
          </a:p>
          <a:p>
            <a:pPr marL="0" indent="0"/>
            <a:endParaRPr lang="en-GB" b="0" dirty="0" smtClean="0">
              <a:solidFill>
                <a:schemeClr val="tx1"/>
              </a:solidFill>
            </a:endParaRPr>
          </a:p>
          <a:p>
            <a:pPr marL="0" indent="0"/>
            <a:endParaRPr lang="en-GB" b="0" dirty="0" smtClean="0">
              <a:solidFill>
                <a:schemeClr val="tx1"/>
              </a:solidFill>
            </a:endParaRPr>
          </a:p>
          <a:p>
            <a:pPr marL="0" indent="0"/>
            <a:endParaRPr lang="en-GB" b="0" dirty="0" smtClean="0">
              <a:solidFill>
                <a:schemeClr val="tx1"/>
              </a:solidFill>
            </a:endParaRPr>
          </a:p>
          <a:p>
            <a:pPr marL="0" indent="0"/>
            <a:endParaRPr lang="en-GB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err="1" smtClean="0">
                <a:solidFill>
                  <a:schemeClr val="tx1"/>
                </a:solidFill>
              </a:rPr>
              <a:t>Telcordia</a:t>
            </a:r>
            <a:r>
              <a:rPr lang="en-GB" b="0" dirty="0" smtClean="0">
                <a:solidFill>
                  <a:schemeClr val="tx1"/>
                </a:solidFill>
              </a:rPr>
              <a:t> qualified high-</a:t>
            </a:r>
            <a:r>
              <a:rPr lang="en-GB" b="0" dirty="0" err="1" smtClean="0">
                <a:solidFill>
                  <a:schemeClr val="tx1"/>
                </a:solidFill>
              </a:rPr>
              <a:t>rel</a:t>
            </a:r>
            <a:r>
              <a:rPr lang="en-GB" b="0" dirty="0" smtClean="0">
                <a:solidFill>
                  <a:schemeClr val="tx1"/>
                </a:solidFill>
              </a:rPr>
              <a:t> isolators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Pump diodes now have space heritage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Biggest challenge is the Erbium Doped Fibre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504" y="116632"/>
            <a:ext cx="7488237" cy="504825"/>
          </a:xfrm>
        </p:spPr>
        <p:txBody>
          <a:bodyPr/>
          <a:lstStyle/>
          <a:p>
            <a:r>
              <a:rPr lang="en-GB" dirty="0" smtClean="0"/>
              <a:t>Fibre Amplifier Technology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1845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30940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168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7544" y="980728"/>
            <a:ext cx="4752528" cy="165618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Radiation Induced Attenuation (RIA) decreases transmission, pump absorption and gain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Standard telecoms fibres not suitable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07504" y="116632"/>
            <a:ext cx="7488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999" tIns="45719" rIns="91439" bIns="45719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 sz="2800" b="1">
                <a:solidFill>
                  <a:srgbClr val="00AEF3"/>
                </a:solidFill>
                <a:latin typeface="+mn-lt"/>
                <a:ea typeface="ＭＳ Ｐゴシック" charset="0"/>
                <a:cs typeface="+mn-cs"/>
              </a:defRPr>
            </a:lvl1pPr>
            <a:lvl2pPr marL="741363" indent="-28416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Arial Unicode MS" pitchFamily="34" charset="-128"/>
              <a:buChar char="■"/>
              <a:defRPr sz="1600" b="1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5D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557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749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8941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133" indent="-2285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Rad-hard Erbium Fibre</a:t>
            </a:r>
            <a:endParaRPr lang="en-GB" kern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2996952"/>
            <a:ext cx="7596336" cy="28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Radiation sensitivity dependent on: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79851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Doped fiber manufacturing method</a:t>
            </a:r>
          </a:p>
          <a:p>
            <a:pPr marL="79851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Doped fiber composition</a:t>
            </a:r>
          </a:p>
          <a:p>
            <a:pPr marL="79851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Doped fiber design / geometry</a:t>
            </a:r>
          </a:p>
          <a:p>
            <a:pPr marL="79851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Amplifier optical design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Intense R&amp;D on 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</a:rPr>
              <a:t>rad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-hard erbium-doped fibres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3419872" cy="260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02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7504" y="-99392"/>
            <a:ext cx="7488237" cy="504825"/>
          </a:xfrm>
        </p:spPr>
        <p:txBody>
          <a:bodyPr/>
          <a:lstStyle/>
          <a:p>
            <a:r>
              <a:rPr lang="en-GB" dirty="0" smtClean="0"/>
              <a:t>OFA </a:t>
            </a:r>
            <a:r>
              <a:rPr lang="en-GB" dirty="0" smtClean="0">
                <a:solidFill>
                  <a:schemeClr val="accent2"/>
                </a:solidFill>
              </a:rPr>
              <a:t>target specifications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08661"/>
              </p:ext>
            </p:extLst>
          </p:nvPr>
        </p:nvGraphicFramePr>
        <p:xfrm>
          <a:off x="1519150" y="2204864"/>
          <a:ext cx="5879976" cy="3525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988"/>
                <a:gridCol w="2939988"/>
              </a:tblGrid>
              <a:tr h="3380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Specification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</a:t>
                      </a:r>
                      <a:endParaRPr lang="en-GB" sz="1600" dirty="0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Input Power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-10 to 10 </a:t>
                      </a:r>
                      <a:r>
                        <a:rPr lang="en-GB" sz="1600" dirty="0" err="1" smtClean="0"/>
                        <a:t>dBm</a:t>
                      </a:r>
                      <a:endParaRPr lang="en-GB" sz="1600" dirty="0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Input Wavelength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1530 to 1565nm</a:t>
                      </a:r>
                      <a:endParaRPr lang="en-GB" sz="1600" dirty="0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Output power (EOL)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&gt;20dBm</a:t>
                      </a:r>
                      <a:endParaRPr lang="en-GB" sz="1600" dirty="0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Switch time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10Hz</a:t>
                      </a:r>
                      <a:endParaRPr lang="en-GB" sz="1600" dirty="0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Power consumption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&lt;6.5W</a:t>
                      </a:r>
                      <a:endParaRPr lang="en-GB" sz="1600" dirty="0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Volume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450cm</a:t>
                      </a:r>
                      <a:r>
                        <a:rPr lang="en-GB" sz="1600" baseline="300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550g</a:t>
                      </a:r>
                      <a:endParaRPr lang="en-GB" sz="1600" dirty="0"/>
                    </a:p>
                  </a:txBody>
                  <a:tcPr/>
                </a:tc>
              </a:tr>
              <a:tr h="48228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Operational Temperature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-10 to</a:t>
                      </a:r>
                      <a:r>
                        <a:rPr lang="en-GB" sz="1600" baseline="0" dirty="0" smtClean="0"/>
                        <a:t> 40</a:t>
                      </a:r>
                      <a:r>
                        <a:rPr lang="en-GB" sz="1600" baseline="30000" dirty="0" smtClean="0"/>
                        <a:t>o</a:t>
                      </a:r>
                      <a:r>
                        <a:rPr lang="en-GB" sz="1600" baseline="0" dirty="0" smtClean="0"/>
                        <a:t>C</a:t>
                      </a:r>
                      <a:endParaRPr lang="en-GB" sz="1600" dirty="0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Radiation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30kRad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-36512" y="548680"/>
            <a:ext cx="8280920" cy="203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03991" tIns="45719" rIns="53999" bIns="45719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Two EDFAs with separate outputs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Outputs can be combined via a switch and wavelength combiner into a single channel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GB" sz="1800" dirty="0" smtClean="0">
              <a:solidFill>
                <a:srgbClr val="00AE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2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&amp;H PRESENTATION TEMPLATE (MASTER)">
  <a:themeElements>
    <a:clrScheme name="Custom 1">
      <a:dk1>
        <a:srgbClr val="494865"/>
      </a:dk1>
      <a:lt1>
        <a:srgbClr val="FFFFFF"/>
      </a:lt1>
      <a:dk2>
        <a:srgbClr val="494865"/>
      </a:dk2>
      <a:lt2>
        <a:srgbClr val="5E7B8D"/>
      </a:lt2>
      <a:accent1>
        <a:srgbClr val="4B4864"/>
      </a:accent1>
      <a:accent2>
        <a:srgbClr val="00AEF3"/>
      </a:accent2>
      <a:accent3>
        <a:srgbClr val="8CCFDC"/>
      </a:accent3>
      <a:accent4>
        <a:srgbClr val="D64B7C"/>
      </a:accent4>
      <a:accent5>
        <a:srgbClr val="607A8A"/>
      </a:accent5>
      <a:accent6>
        <a:srgbClr val="009DDC"/>
      </a:accent6>
      <a:hlink>
        <a:srgbClr val="D64B7C"/>
      </a:hlink>
      <a:folHlink>
        <a:srgbClr val="8CCFDC"/>
      </a:folHlink>
    </a:clrScheme>
    <a:fontScheme name="Gooch and Housego Fon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503991" tIns="45719" rIns="53999" bIns="45719"/>
      <a:lstStyle>
        <a:defPPr>
          <a:lnSpc>
            <a:spcPct val="150000"/>
          </a:lnSpc>
          <a:spcBef>
            <a:spcPct val="50000"/>
          </a:spcBef>
          <a:defRPr sz="2800" b="1" dirty="0" smtClean="0">
            <a:solidFill>
              <a:srgbClr val="00AEF2"/>
            </a:solidFill>
          </a:defRPr>
        </a:defPPr>
      </a:lstStyle>
    </a:txDef>
  </a:objectDefaults>
  <a:extraClrSchemeLst>
    <a:extraClrScheme>
      <a:clrScheme name="G&amp;H Powerpoint Template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&amp;H Powerpoint Template 2010 13">
        <a:dk1>
          <a:srgbClr val="000000"/>
        </a:dk1>
        <a:lt1>
          <a:srgbClr val="FFFFFF"/>
        </a:lt1>
        <a:dk2>
          <a:srgbClr val="3C3C3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14">
        <a:dk1>
          <a:srgbClr val="000000"/>
        </a:dk1>
        <a:lt1>
          <a:srgbClr val="FFFFFF"/>
        </a:lt1>
        <a:dk2>
          <a:srgbClr val="3C3C3C"/>
        </a:dk2>
        <a:lt2>
          <a:srgbClr val="808080"/>
        </a:lt2>
        <a:accent1>
          <a:srgbClr val="BBE0E3"/>
        </a:accent1>
        <a:accent2>
          <a:srgbClr val="00A5D1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95B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15">
        <a:dk1>
          <a:srgbClr val="000000"/>
        </a:dk1>
        <a:lt1>
          <a:srgbClr val="FFFFFF"/>
        </a:lt1>
        <a:dk2>
          <a:srgbClr val="3C3C3C"/>
        </a:dk2>
        <a:lt2>
          <a:srgbClr val="808080"/>
        </a:lt2>
        <a:accent1>
          <a:srgbClr val="C1F2FF"/>
        </a:accent1>
        <a:accent2>
          <a:srgbClr val="00A5D1"/>
        </a:accent2>
        <a:accent3>
          <a:srgbClr val="FFFFFF"/>
        </a:accent3>
        <a:accent4>
          <a:srgbClr val="000000"/>
        </a:accent4>
        <a:accent5>
          <a:srgbClr val="DDF7FF"/>
        </a:accent5>
        <a:accent6>
          <a:srgbClr val="0095B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&amp;H Powerpoint Template 2010 16">
        <a:dk1>
          <a:srgbClr val="000000"/>
        </a:dk1>
        <a:lt1>
          <a:srgbClr val="FFFFFF"/>
        </a:lt1>
        <a:dk2>
          <a:srgbClr val="3C3C3C"/>
        </a:dk2>
        <a:lt2>
          <a:srgbClr val="808080"/>
        </a:lt2>
        <a:accent1>
          <a:srgbClr val="B3DDFF"/>
        </a:accent1>
        <a:accent2>
          <a:srgbClr val="0073C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0068BB"/>
        </a:accent6>
        <a:hlink>
          <a:srgbClr val="7AB800"/>
        </a:hlink>
        <a:folHlink>
          <a:srgbClr val="FA4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G&amp;H PRESENTATION TEMPLATE (MASTER)</Template>
  <TotalTime>1732</TotalTime>
  <Words>920</Words>
  <Application>Microsoft Macintosh PowerPoint</Application>
  <PresentationFormat>On-screen Show (4:3)</PresentationFormat>
  <Paragraphs>195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G&amp;H PRESENTATION TEMPLATE (MASTER)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Stevens</dc:creator>
  <dc:description>Designed revised by Anderson Fraser November 2012</dc:description>
  <cp:lastModifiedBy>Gary Stevens</cp:lastModifiedBy>
  <cp:revision>76</cp:revision>
  <cp:lastPrinted>2013-02-12T08:52:33Z</cp:lastPrinted>
  <dcterms:created xsi:type="dcterms:W3CDTF">2014-06-09T09:45:08Z</dcterms:created>
  <dcterms:modified xsi:type="dcterms:W3CDTF">2014-10-25T17:23:28Z</dcterms:modified>
</cp:coreProperties>
</file>