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512" r:id="rId3"/>
    <p:sldId id="513" r:id="rId4"/>
    <p:sldId id="514" r:id="rId5"/>
    <p:sldId id="561" r:id="rId6"/>
    <p:sldId id="562" r:id="rId7"/>
    <p:sldId id="563" r:id="rId8"/>
    <p:sldId id="564" r:id="rId9"/>
    <p:sldId id="515" r:id="rId10"/>
    <p:sldId id="517" r:id="rId11"/>
    <p:sldId id="546" r:id="rId12"/>
    <p:sldId id="524" r:id="rId13"/>
    <p:sldId id="525" r:id="rId14"/>
    <p:sldId id="521" r:id="rId15"/>
    <p:sldId id="529" r:id="rId16"/>
    <p:sldId id="528" r:id="rId17"/>
    <p:sldId id="531" r:id="rId18"/>
    <p:sldId id="530" r:id="rId19"/>
    <p:sldId id="536" r:id="rId20"/>
    <p:sldId id="511" r:id="rId21"/>
  </p:sldIdLst>
  <p:sldSz cx="9144000" cy="6858000" type="screen4x3"/>
  <p:notesSz cx="6858000" cy="100139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3B1CC"/>
    <a:srgbClr val="237A14"/>
    <a:srgbClr val="FFFF99"/>
    <a:srgbClr val="33CC33"/>
    <a:srgbClr val="31AA1C"/>
    <a:srgbClr val="FF9900"/>
    <a:srgbClr val="00E200"/>
    <a:srgbClr val="00CC00"/>
    <a:srgbClr val="9DBC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1" autoAdjust="0"/>
    <p:restoredTop sz="90049" autoAdjust="0"/>
  </p:normalViewPr>
  <p:slideViewPr>
    <p:cSldViewPr snapToGrid="0">
      <p:cViewPr>
        <p:scale>
          <a:sx n="70" d="100"/>
          <a:sy n="70" d="100"/>
        </p:scale>
        <p:origin x="-882" y="-60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1518" y="-102"/>
      </p:cViewPr>
      <p:guideLst>
        <p:guide orient="horz" pos="3154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4" y="0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89E49F-CA5A-44E7-A873-5FB453D0621E}" type="datetimeFigureOut">
              <a:rPr lang="en-GB"/>
              <a:pPr>
                <a:defRPr/>
              </a:pPr>
              <a:t>27/10/2014</a:t>
            </a:fld>
            <a:endParaRPr lang="en-GB" dirty="0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1171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4" y="9511171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32E977-20F2-4D68-909D-92A3416777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274" y="0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37" y="4757188"/>
            <a:ext cx="5486727" cy="45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1171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4" y="9511171"/>
            <a:ext cx="2971093" cy="5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D73CB2-851A-42BB-B0F2-8B6C26F4F4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5281">
              <a:defRPr/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14CEC-0121-4057-B367-911AC5F19DD3}" type="slidenum">
              <a:rPr lang="en-GB" smtClean="0"/>
              <a:pPr/>
              <a:t>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r>
              <a:rPr lang="sv-SE" dirty="0" smtClean="0">
                <a:latin typeface="Calibri" pitchFamily="34" charset="0"/>
              </a:rPr>
              <a:t>In-situ analyses of dust grains from comet</a:t>
            </a:r>
            <a:r>
              <a:rPr lang="sv-SE" baseline="0" dirty="0" smtClean="0">
                <a:latin typeface="Calibri" pitchFamily="34" charset="0"/>
              </a:rPr>
              <a:t> tail</a:t>
            </a:r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r>
              <a:rPr lang="sv-SE" dirty="0" smtClean="0">
                <a:latin typeface="Calibri" pitchFamily="34" charset="0"/>
              </a:rPr>
              <a:t>Apollo</a:t>
            </a:r>
            <a:r>
              <a:rPr lang="sv-SE" baseline="0" dirty="0" smtClean="0">
                <a:latin typeface="Calibri" pitchFamily="34" charset="0"/>
              </a:rPr>
              <a:t> missions – Moon</a:t>
            </a:r>
          </a:p>
          <a:p>
            <a:pPr defTabSz="925281"/>
            <a:r>
              <a:rPr lang="sv-SE" dirty="0" smtClean="0">
                <a:latin typeface="Calibri" pitchFamily="34" charset="0"/>
              </a:rPr>
              <a:t>NASA genesis – solar wind</a:t>
            </a:r>
          </a:p>
          <a:p>
            <a:pPr defTabSz="925281"/>
            <a:r>
              <a:rPr lang="sv-SE" dirty="0" smtClean="0">
                <a:latin typeface="Calibri" pitchFamily="34" charset="0"/>
              </a:rPr>
              <a:t>NASA stardust</a:t>
            </a:r>
            <a:r>
              <a:rPr lang="sv-SE" baseline="0" dirty="0" smtClean="0">
                <a:latin typeface="Calibri" pitchFamily="34" charset="0"/>
              </a:rPr>
              <a:t> - comet</a:t>
            </a:r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281"/>
            <a:endParaRPr lang="sv-S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73CB2-851A-42BB-B0F2-8B6C26F4F4D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FacPhys_colour"/>
          <p:cNvPicPr>
            <a:picLocks noChangeAspect="1" noChangeArrowheads="1"/>
          </p:cNvPicPr>
          <p:nvPr/>
        </p:nvPicPr>
        <p:blipFill>
          <a:blip r:embed="rId3" cstate="print"/>
          <a:srcRect r="49872"/>
          <a:stretch>
            <a:fillRect/>
          </a:stretch>
        </p:blipFill>
        <p:spPr bwMode="auto">
          <a:xfrm>
            <a:off x="276225" y="0"/>
            <a:ext cx="2318119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963" y="1573213"/>
            <a:ext cx="5888037" cy="1057275"/>
          </a:xfrm>
          <a:noFill/>
        </p:spPr>
        <p:txBody>
          <a:bodyPr lIns="0" tIns="0" rIns="0" bIns="0" anchor="b"/>
          <a:lstStyle>
            <a:lvl1pPr algn="l">
              <a:defRPr sz="3900" b="1" smtClean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963" y="2771775"/>
            <a:ext cx="5888037" cy="973138"/>
          </a:xfrm>
        </p:spPr>
        <p:txBody>
          <a:bodyPr/>
          <a:lstStyle>
            <a:lvl1pPr>
              <a:defRPr sz="3600"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3EFCA4A-7F50-4995-9D5B-51F15F2029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A1A5-218B-40F4-A91E-B3CFBB5657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4011-8AF8-43A1-A538-D5ED08BE2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0493-D4F0-4452-9A87-458393A2DE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F3B8-EF59-4496-A7B4-54E088CE67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F9D4B-48B6-4652-904C-4282D19E22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E8B49-38B7-4E21-94EA-909BF9A735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9FB9-2304-4982-9FDC-F4B44AD08D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CCB7-0B8F-44DC-AE1C-C0293BB208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BF58-9152-48E5-85AF-5D202B1A88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75F7-2080-4174-AA65-0F4FB264CB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88AE-84D6-40C1-9782-6184A36B78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9013" y="0"/>
            <a:ext cx="6884987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990600"/>
            <a:ext cx="862965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575" y="657066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4B7086D-04D5-442C-8BEC-C27D2799B0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7" descr="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763" y="100013"/>
            <a:ext cx="1731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l58g\Desktop\639978main_OsirisRex-Printstill1.jpg"/>
          <p:cNvPicPr/>
          <p:nvPr/>
        </p:nvPicPr>
        <p:blipFill>
          <a:blip r:embed="rId3" cstate="print"/>
          <a:srcRect l="10564" t="16399" r="13638" b="12255"/>
          <a:stretch>
            <a:fillRect/>
          </a:stretch>
        </p:blipFill>
        <p:spPr bwMode="auto">
          <a:xfrm rot="5400000">
            <a:off x="3899851" y="1613849"/>
            <a:ext cx="6858000" cy="36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3897" y="1037232"/>
            <a:ext cx="5104264" cy="157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Sample return from C-type asteroids:</a:t>
            </a:r>
          </a:p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  What will we bring back? 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182" y="3090735"/>
            <a:ext cx="4749421" cy="36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Paula Lindgren</a:t>
            </a:r>
            <a:endParaRPr kumimoji="0" lang="en-GB" sz="2400" b="0" i="0" u="none" strike="noStrike" kern="0" cap="none" spc="0" normalizeH="0" baseline="30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School of Geographical and Earth Sciences University of Glasgow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SPACE Glasgow Research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 </a:t>
            </a:r>
            <a:r>
              <a:rPr lang="en-GB" sz="1800" kern="0" dirty="0" smtClean="0">
                <a:solidFill>
                  <a:srgbClr val="002060"/>
                </a:solidFill>
                <a:latin typeface="+mn-lt"/>
                <a:ea typeface="Calibri" pitchFamily="34" charset="0"/>
              </a:rPr>
              <a:t>C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onference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University of Glasgow</a:t>
            </a:r>
            <a:endParaRPr lang="en-GB" sz="1800" kern="0" noProof="0" dirty="0" smtClean="0">
              <a:solidFill>
                <a:srgbClr val="002060"/>
              </a:solidFill>
              <a:latin typeface="+mn-lt"/>
              <a:ea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lang="en-GB" sz="1800" kern="0" dirty="0" smtClean="0">
                <a:solidFill>
                  <a:srgbClr val="002060"/>
                </a:solidFill>
                <a:latin typeface="+mn-lt"/>
                <a:ea typeface="Calibri" pitchFamily="34" charset="0"/>
              </a:rPr>
              <a:t>2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8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th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itchFamily="34" charset="0"/>
                <a:cs typeface="Arial" charset="0"/>
              </a:rPr>
              <a:t> Oct 2014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Carbonaceous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chondrites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138985" y="5800299"/>
            <a:ext cx="1897039" cy="109182"/>
          </a:xfrm>
          <a:prstGeom prst="straightConnector1">
            <a:avLst/>
          </a:prstGeom>
          <a:ln w="57150">
            <a:solidFill>
              <a:srgbClr val="FF99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1795599" y="1882124"/>
            <a:ext cx="588648" cy="562204"/>
          </a:xfrm>
          <a:prstGeom prst="rightArrow">
            <a:avLst>
              <a:gd name="adj1" fmla="val 50000"/>
              <a:gd name="adj2" fmla="val 420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47837" y="4473424"/>
            <a:ext cx="2732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Melting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Differentiation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859225" y="2808968"/>
            <a:ext cx="1567782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PRIMITIVE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METEORITES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4845577" y="5500945"/>
            <a:ext cx="1637107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EVOLVED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METEORITES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5400000">
            <a:off x="1795600" y="3918916"/>
            <a:ext cx="588647" cy="562204"/>
          </a:xfrm>
          <a:prstGeom prst="rightArrow">
            <a:avLst>
              <a:gd name="adj1" fmla="val 50000"/>
              <a:gd name="adj2" fmla="val 420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145754" y="2383768"/>
            <a:ext cx="1901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Accretion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647661" y="3084394"/>
            <a:ext cx="2347420" cy="450377"/>
          </a:xfrm>
          <a:prstGeom prst="straightConnector1">
            <a:avLst/>
          </a:prstGeom>
          <a:ln w="57150">
            <a:solidFill>
              <a:srgbClr val="FF99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023342" y="3458788"/>
            <a:ext cx="2424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err="1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Enstatite</a:t>
            </a:r>
            <a:r>
              <a:rPr lang="en-GB" sz="2000" b="1" dirty="0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chondrites</a:t>
            </a:r>
            <a:endParaRPr lang="en-GB" sz="2000" b="1" dirty="0">
              <a:solidFill>
                <a:srgbClr val="237A1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212800" y="6243094"/>
            <a:ext cx="897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Irons</a:t>
            </a:r>
            <a:endParaRPr lang="en-GB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2945" y="1760561"/>
            <a:ext cx="4380930" cy="233376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36521" y="4694829"/>
            <a:ext cx="4298295" cy="2108579"/>
          </a:xfrm>
          <a:prstGeom prst="ellipse">
            <a:avLst/>
          </a:prstGeom>
          <a:noFill/>
          <a:ln w="381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5536" y="750207"/>
            <a:ext cx="3989443" cy="12064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72790" y="1091840"/>
            <a:ext cx="2834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Solar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nebula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6479" y="2882536"/>
            <a:ext cx="3989443" cy="1206486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66170" y="3224169"/>
            <a:ext cx="3310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Primitive asteroids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2517" y="5299518"/>
            <a:ext cx="3989443" cy="1206486"/>
          </a:xfrm>
          <a:prstGeom prst="ellipse">
            <a:avLst/>
          </a:prstGeom>
          <a:solidFill>
            <a:srgbClr val="FF575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28899" y="5357468"/>
            <a:ext cx="335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Evolved asteroids/planets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596718" y="5720910"/>
            <a:ext cx="1509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Stony irons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176415" y="5142173"/>
            <a:ext cx="2439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Stones (</a:t>
            </a:r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achondrites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5616183" y="2287357"/>
            <a:ext cx="294323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Carbonaceous </a:t>
            </a:r>
            <a:r>
              <a:rPr lang="en-GB" sz="2000" b="1" dirty="0" err="1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chondrites</a:t>
            </a:r>
            <a:endParaRPr lang="en-GB" sz="2000" b="1" dirty="0">
              <a:solidFill>
                <a:srgbClr val="237A1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6557882" y="2833264"/>
            <a:ext cx="2354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Ordinary </a:t>
            </a:r>
            <a:r>
              <a:rPr lang="en-GB" sz="2000" b="1" dirty="0" err="1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chondrites</a:t>
            </a:r>
            <a:endParaRPr lang="en-GB" sz="2000" b="1" dirty="0">
              <a:solidFill>
                <a:srgbClr val="237A14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47" y="3411940"/>
            <a:ext cx="6714698" cy="4094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Carbonaceous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chondrites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106" y="837028"/>
            <a:ext cx="8812598" cy="30116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Archives for early solar system processes: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Accretion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and </a:t>
            </a:r>
            <a:r>
              <a:rPr lang="en-GB" sz="28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ompaction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8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First solids: CAIs and </a:t>
            </a:r>
            <a:r>
              <a:rPr lang="en-GB" sz="2800" b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chondrules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Carbon bearing organic molecules: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building blocks for life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8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Traces of first water in Solar System (CM, CI)</a:t>
            </a:r>
            <a:endParaRPr kumimoji="0" lang="en-GB" sz="2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C:\Users\Paula\Desktop\EET 96029_sigma_aztec_quanta\EET_glassy chondrule\Pristine chondrule EET\Pristine chondrule09.tif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9225"/>
          <a:stretch>
            <a:fillRect/>
          </a:stretch>
        </p:blipFill>
        <p:spPr bwMode="auto">
          <a:xfrm>
            <a:off x="5190133" y="4190009"/>
            <a:ext cx="3844683" cy="2617521"/>
          </a:xfrm>
          <a:prstGeom prst="rect">
            <a:avLst/>
          </a:prstGeom>
          <a:noFill/>
        </p:spPr>
      </p:pic>
      <p:pic>
        <p:nvPicPr>
          <p:cNvPr id="12" name="Picture 5" descr="C:\Users\Paula\Desktop\EET 96029_sigma_aztec_quanta\quant analyses EET 29042014\photos during quant analyses\Fe rich olivine chondrule 4.tif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b="9410"/>
          <a:stretch>
            <a:fillRect/>
          </a:stretch>
        </p:blipFill>
        <p:spPr bwMode="auto">
          <a:xfrm>
            <a:off x="750626" y="4190909"/>
            <a:ext cx="3865255" cy="262614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62066" y="6293984"/>
            <a:ext cx="941695" cy="43990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93122" y="6310476"/>
            <a:ext cx="887102" cy="43990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Rak 20"/>
          <p:cNvCxnSpPr/>
          <p:nvPr/>
        </p:nvCxnSpPr>
        <p:spPr>
          <a:xfrm flipV="1">
            <a:off x="3878518" y="6657177"/>
            <a:ext cx="371908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21"/>
          <p:cNvSpPr txBox="1"/>
          <p:nvPr/>
        </p:nvSpPr>
        <p:spPr>
          <a:xfrm>
            <a:off x="3548413" y="6222118"/>
            <a:ext cx="103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libri" pitchFamily="34" charset="0"/>
              </a:rPr>
              <a:t>20 µm</a:t>
            </a:r>
            <a:endParaRPr lang="sv-SE" sz="2400" dirty="0">
              <a:latin typeface="Calibri" pitchFamily="34" charset="0"/>
            </a:endParaRPr>
          </a:p>
        </p:txBody>
      </p:sp>
      <p:cxnSp>
        <p:nvCxnSpPr>
          <p:cNvPr id="17" name="Rak 20"/>
          <p:cNvCxnSpPr/>
          <p:nvPr/>
        </p:nvCxnSpPr>
        <p:spPr>
          <a:xfrm flipV="1">
            <a:off x="8398122" y="6691440"/>
            <a:ext cx="256994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21"/>
          <p:cNvSpPr txBox="1"/>
          <p:nvPr/>
        </p:nvSpPr>
        <p:spPr>
          <a:xfrm>
            <a:off x="8083462" y="6244851"/>
            <a:ext cx="106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libri" pitchFamily="34" charset="0"/>
              </a:rPr>
              <a:t>40 µm</a:t>
            </a:r>
            <a:endParaRPr lang="sv-SE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" y="2879677"/>
            <a:ext cx="7929349" cy="3957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Products formed from alteration by water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1323" y="1006941"/>
            <a:ext cx="8011235" cy="43702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Secondary mineralogy</a:t>
            </a:r>
          </a:p>
          <a:p>
            <a:pPr marL="342900" marR="0" lvl="0" indent="-34290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Phyllosilicates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(e.g. serpentine,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saponite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Hydroxysulphides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(e.g.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tochilinite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Carbonates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(aragonite, calcite, dolomite, siderite,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breunnerite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Sulphates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(gypsum,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epsomite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Iron oxides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(magnetite)</a:t>
            </a: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Sulphides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pyrrhotite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pentlandite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1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Halides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(halite,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sylvite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SEM imaging and microanalyses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2" descr="Z:\Paula  Zeiss\EET\2cct_twinQ10.tif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9585"/>
          <a:stretch>
            <a:fillRect/>
          </a:stretch>
        </p:blipFill>
        <p:spPr bwMode="auto">
          <a:xfrm>
            <a:off x="5590910" y="1895517"/>
            <a:ext cx="3553090" cy="261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536376" y="1371539"/>
            <a:ext cx="2283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Calcite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grains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 descr="Z:\Paula_Sigma\fabric CM\Murray\Murraychond_04.tif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b="9139"/>
          <a:stretch>
            <a:fillRect/>
          </a:stretch>
        </p:blipFill>
        <p:spPr bwMode="auto">
          <a:xfrm>
            <a:off x="0" y="841367"/>
            <a:ext cx="5284519" cy="360119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253" y="3998794"/>
            <a:ext cx="916738" cy="41051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6859" y="4349627"/>
            <a:ext cx="26125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88" y="3976097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60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983508"/>
            <a:ext cx="728980" cy="4520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05049" y="4344086"/>
            <a:ext cx="3802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2434" y="3972328"/>
            <a:ext cx="85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10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D:\Paula Lindgren's data\Postdoc Glasgow\Age dating craters\Paula_S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1863" y="3648817"/>
            <a:ext cx="3646456" cy="2960989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Time scale liquid H</a:t>
            </a:r>
            <a:r>
              <a:rPr kumimoji="0" lang="en-GB" sz="3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45913" y="1201011"/>
            <a:ext cx="8393375" cy="141936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When did </a:t>
            </a:r>
            <a:r>
              <a:rPr lang="en-GB" sz="36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liquid H</a:t>
            </a:r>
            <a:r>
              <a:rPr lang="en-GB" sz="3600" b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36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 first form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?</a:t>
            </a:r>
          </a:p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 how long time was liquid H</a:t>
            </a:r>
            <a:r>
              <a:rPr kumimoji="0" lang="en-GB" sz="3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 present?</a:t>
            </a:r>
          </a:p>
        </p:txBody>
      </p:sp>
      <p:pic>
        <p:nvPicPr>
          <p:cNvPr id="24578" name="Picture 2" descr="http://img2.wikia.nocookie.net/__cb20110928000249/api2509/images/b/bf/Tim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59" y="342042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Time scale liquid H</a:t>
            </a:r>
            <a:r>
              <a:rPr lang="en-GB" sz="3600" kern="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O 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194" y="1019854"/>
            <a:ext cx="87755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GB" sz="3600" b="1" u="sng" baseline="30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GB" sz="36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Mn- </a:t>
            </a:r>
            <a:r>
              <a:rPr lang="en-GB" sz="3600" b="1" u="sng" baseline="30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53</a:t>
            </a:r>
            <a:r>
              <a:rPr lang="en-GB" sz="36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Cr dating of carbonates</a:t>
            </a:r>
          </a:p>
          <a:p>
            <a:pPr marL="0" indent="0">
              <a:defRPr/>
            </a:pPr>
            <a:endParaRPr lang="en-GB" sz="2400" u="sng" dirty="0" smtClean="0">
              <a:latin typeface="Calibri" pitchFamily="34" charset="0"/>
              <a:cs typeface="Calibri" pitchFamily="34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Solar system had an initial ratio of 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53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Mn/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55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Mn (9.1 ± 1.7 × 10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-6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Nyqvist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et al. 2009)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53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Mn decays to 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53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Cr with a very short half-life of 3.7 million years (extinct today)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63538" indent="-363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Measuring excess 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53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Cr in carbonate → determine the initial 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53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Mn/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55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Mn of the carbonate → time from accretion 4.568 billion years ago to the precipitation of the carbonate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Time scale liquid H</a:t>
            </a:r>
            <a:r>
              <a:rPr lang="en-GB" sz="3600" kern="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O 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5899" y="1078048"/>
            <a:ext cx="853195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buClr>
                <a:schemeClr val="tx2"/>
              </a:buClr>
              <a:defRPr/>
            </a:pP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Mn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-Cr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dating of 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carbonates</a:t>
            </a:r>
            <a:endParaRPr lang="en-GB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300"/>
              </a:lnSpc>
              <a:buClr>
                <a:schemeClr val="tx2"/>
              </a:buClr>
              <a:defRPr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Cameca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NanoSIMS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50L; Carnegie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Institutions Washington</a:t>
            </a:r>
          </a:p>
        </p:txBody>
      </p:sp>
      <p:pic>
        <p:nvPicPr>
          <p:cNvPr id="4" name="Picture 6" descr="[Ion Probe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12" y="2357693"/>
            <a:ext cx="6503244" cy="43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Postdoc Glasgow\Mn-Cr dating\Grains_2\Qdol1_BS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2478"/>
          <a:stretch>
            <a:fillRect/>
          </a:stretch>
        </p:blipFill>
        <p:spPr bwMode="auto">
          <a:xfrm>
            <a:off x="368648" y="2920622"/>
            <a:ext cx="4261671" cy="319010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Time scale liquid H</a:t>
            </a:r>
            <a:r>
              <a:rPr lang="en-GB" sz="3600" kern="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O 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2960" y="2340924"/>
            <a:ext cx="5709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Dolomite grain free of inclusions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865" y="5675852"/>
            <a:ext cx="1803510" cy="41062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6984" y="565987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30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m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1269229" y="977472"/>
            <a:ext cx="6837529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Mn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-Cr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dating of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single-phase carbonates:</a:t>
            </a:r>
          </a:p>
          <a:p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a ‘snapshot’ in time of aqueous alteration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2131" y="6018248"/>
            <a:ext cx="17381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Paula Lindgren's data\Postdoc Glasgow\Mn-Cr dating\Grains_2\Qdol1_Fe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4953"/>
          <a:stretch>
            <a:fillRect/>
          </a:stretch>
        </p:blipFill>
        <p:spPr bwMode="auto">
          <a:xfrm>
            <a:off x="4761454" y="2920622"/>
            <a:ext cx="4218770" cy="31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801712" y="2970995"/>
            <a:ext cx="1121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 K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</a:t>
            </a:r>
            <a:endParaRPr lang="en-GB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Time scale liquid H</a:t>
            </a:r>
            <a:r>
              <a:rPr lang="en-GB" sz="3600" kern="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O 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 descr="C:\Users\pl58g\Desktop\Untitled-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665" y="797442"/>
            <a:ext cx="2953043" cy="595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6932" y="825403"/>
            <a:ext cx="5731729" cy="35964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Mn</a:t>
            </a:r>
            <a:r>
              <a:rPr kumimoji="0" lang="en-GB" sz="3200" b="1" i="0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-Cr dating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200" b="1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 dolomite grains free of inclusions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53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Mn/</a:t>
            </a:r>
            <a:r>
              <a:rPr kumimoji="0" lang="en-GB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55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Mn ratio: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4.37x10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-6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±1.9x10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-7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(2σ)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Crystallisation age: 3.93 ± 1.7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Time scale liquid H</a:t>
            </a:r>
            <a:r>
              <a:rPr lang="en-GB" sz="3600" kern="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O 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8016" y="1085093"/>
            <a:ext cx="8686800" cy="1235030"/>
          </a:xfrm>
          <a:prstGeom prst="rect">
            <a:avLst/>
          </a:prstGeom>
        </p:spPr>
        <p:txBody>
          <a:bodyPr/>
          <a:lstStyle/>
          <a:p>
            <a:pPr marL="173038" marR="0" lvl="0" indent="-173038" algn="l" defTabSz="914400" rtl="0" eaLnBrk="0" fontAlgn="base" latinLnBrk="0" hangingPunct="0">
              <a:spcBef>
                <a:spcPct val="300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Liquid H</a:t>
            </a:r>
            <a:r>
              <a:rPr lang="en-GB" sz="2500" b="1" kern="0" baseline="-25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5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5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present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within ~4 Ma after accretion</a:t>
            </a:r>
            <a:r>
              <a:rPr lang="en-GB" sz="25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GB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Mn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-Cr dating)</a:t>
            </a:r>
          </a:p>
          <a:p>
            <a:pPr marL="173038" marR="0" lvl="0" indent="-173038" algn="l" defTabSz="914400" rtl="0" eaLnBrk="0" fontAlgn="base" latinLnBrk="0" hangingPunct="0">
              <a:spcBef>
                <a:spcPct val="300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b="1" kern="0" noProof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uration?</a:t>
            </a:r>
            <a:r>
              <a:rPr kumimoji="0" lang="en-GB" sz="25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Dating alteration products </a:t>
            </a:r>
            <a:r>
              <a:rPr lang="en-GB" sz="25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replacing</a:t>
            </a:r>
            <a:r>
              <a:rPr kumimoji="0" lang="en-GB" sz="25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carbonates</a:t>
            </a:r>
          </a:p>
          <a:p>
            <a:pPr marL="363538" marR="0" lvl="0" indent="-363538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79379" y="5722298"/>
            <a:ext cx="3846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Phyllosilicate</a:t>
            </a:r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replacing carbonate in LAP 031166 (CM2)</a:t>
            </a:r>
            <a:endParaRPr lang="en-GB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71" descr="D:\Paula Lindgren's data\Postdoc Glasgow_2\NANOSIMS 2014\LAP 031166_15\LAP cct replaced by phyllo\BSE.bmp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2541"/>
          <a:stretch>
            <a:fillRect/>
          </a:stretch>
        </p:blipFill>
        <p:spPr bwMode="auto">
          <a:xfrm>
            <a:off x="578240" y="2831903"/>
            <a:ext cx="3767137" cy="28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72" descr="D:\Paula Lindgren's data\Postdoc Glasgow_2\NANOSIMS 2014\LAP 031166_15\LAP cct replaced by phyllo\cameo.bmp"/>
          <p:cNvPicPr>
            <a:picLocks noChangeAspect="1" noChangeArrowheads="1"/>
          </p:cNvPicPr>
          <p:nvPr/>
        </p:nvPicPr>
        <p:blipFill>
          <a:blip r:embed="rId4" cstate="print"/>
          <a:srcRect b="3519"/>
          <a:stretch>
            <a:fillRect/>
          </a:stretch>
        </p:blipFill>
        <p:spPr bwMode="auto">
          <a:xfrm>
            <a:off x="4804165" y="2855716"/>
            <a:ext cx="3767137" cy="278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190177" y="5181403"/>
            <a:ext cx="1233488" cy="393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TextBox 123"/>
          <p:cNvSpPr txBox="1">
            <a:spLocks noChangeArrowheads="1"/>
          </p:cNvSpPr>
          <p:nvPr/>
        </p:nvSpPr>
        <p:spPr bwMode="auto">
          <a:xfrm>
            <a:off x="7538342" y="5179485"/>
            <a:ext cx="854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latin typeface="Calibri" pitchFamily="34" charset="0"/>
              </a:rPr>
              <a:t>calcite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3677" y="5246491"/>
            <a:ext cx="255588" cy="255587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6977" y="5170291"/>
            <a:ext cx="1581150" cy="407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657615" y="5506841"/>
            <a:ext cx="15303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23"/>
          <p:cNvSpPr txBox="1">
            <a:spLocks noChangeArrowheads="1"/>
          </p:cNvSpPr>
          <p:nvPr/>
        </p:nvSpPr>
        <p:spPr bwMode="auto">
          <a:xfrm>
            <a:off x="998927" y="5121078"/>
            <a:ext cx="84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latin typeface="Calibri" pitchFamily="34" charset="0"/>
              </a:rPr>
              <a:t>30 </a:t>
            </a:r>
            <a:r>
              <a:rPr lang="el-GR" sz="2000" dirty="0">
                <a:latin typeface="Calibri" pitchFamily="34" charset="0"/>
              </a:rPr>
              <a:t>μ</a:t>
            </a:r>
            <a:r>
              <a:rPr lang="en-GB" sz="2000" dirty="0">
                <a:latin typeface="Calibri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Asteroids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92539" y="2919786"/>
            <a:ext cx="2969576" cy="281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2000" b="1" kern="0" dirty="0">
                <a:latin typeface="Calibri" pitchFamily="34" charset="0"/>
                <a:cs typeface="Calibri" pitchFamily="34" charset="0"/>
              </a:rPr>
              <a:t>The Asteroid belt</a:t>
            </a:r>
          </a:p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GB" sz="2000" b="1" kern="0" dirty="0">
              <a:latin typeface="Calibri" pitchFamily="34" charset="0"/>
              <a:cs typeface="Calibri" pitchFamily="34" charset="0"/>
            </a:endParaRPr>
          </a:p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2000" b="1" kern="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b="1" kern="0" dirty="0" err="1">
                <a:latin typeface="Calibri" pitchFamily="34" charset="0"/>
                <a:cs typeface="Calibri" pitchFamily="34" charset="0"/>
              </a:rPr>
              <a:t>Kuiper</a:t>
            </a:r>
            <a:r>
              <a:rPr lang="en-GB" sz="2000" b="1" kern="0" dirty="0">
                <a:latin typeface="Calibri" pitchFamily="34" charset="0"/>
                <a:cs typeface="Calibri" pitchFamily="34" charset="0"/>
              </a:rPr>
              <a:t> belt</a:t>
            </a:r>
          </a:p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GB" sz="2000" b="1" kern="0" dirty="0">
              <a:latin typeface="Calibri" pitchFamily="34" charset="0"/>
              <a:cs typeface="Calibri" pitchFamily="34" charset="0"/>
            </a:endParaRPr>
          </a:p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2000" b="1" kern="0" dirty="0">
                <a:latin typeface="Calibri" pitchFamily="34" charset="0"/>
                <a:cs typeface="Calibri" pitchFamily="34" charset="0"/>
              </a:rPr>
              <a:t>Near Earth </a:t>
            </a:r>
            <a:r>
              <a:rPr lang="en-GB" sz="2000" b="1" kern="0" dirty="0" smtClean="0">
                <a:latin typeface="Calibri" pitchFamily="34" charset="0"/>
                <a:cs typeface="Calibri" pitchFamily="34" charset="0"/>
              </a:rPr>
              <a:t>Objects</a:t>
            </a:r>
            <a:endParaRPr lang="en-GB" sz="2000" b="1" kern="0" dirty="0">
              <a:latin typeface="Calibri" pitchFamily="34" charset="0"/>
              <a:cs typeface="Calibri" pitchFamily="34" charset="0"/>
            </a:endParaRPr>
          </a:p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GB" sz="2000" b="1" kern="0" dirty="0">
              <a:latin typeface="Calibri" pitchFamily="34" charset="0"/>
              <a:cs typeface="Calibri" pitchFamily="34" charset="0"/>
            </a:endParaRPr>
          </a:p>
          <a:p>
            <a:pPr marL="355600" indent="-3556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2000" b="1" kern="0" dirty="0">
                <a:latin typeface="Calibri" pitchFamily="34" charset="0"/>
                <a:cs typeface="Calibri" pitchFamily="34" charset="0"/>
              </a:rPr>
              <a:t>Trojans, </a:t>
            </a:r>
            <a:r>
              <a:rPr lang="en-GB" sz="2000" b="1" kern="0" dirty="0" err="1">
                <a:latin typeface="Calibri" pitchFamily="34" charset="0"/>
                <a:cs typeface="Calibri" pitchFamily="34" charset="0"/>
              </a:rPr>
              <a:t>Hildas</a:t>
            </a:r>
            <a:r>
              <a:rPr lang="en-GB" sz="2000" b="1" kern="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b="1" kern="0" dirty="0" smtClean="0">
                <a:latin typeface="Calibri" pitchFamily="34" charset="0"/>
                <a:cs typeface="Calibri" pitchFamily="34" charset="0"/>
              </a:rPr>
              <a:t>Greeks</a:t>
            </a:r>
            <a:endParaRPr lang="en-GB" sz="20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" descr="C:\Users\pl58g\Desktop\splash-plan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185" y="2725581"/>
            <a:ext cx="58245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06024" y="891630"/>
            <a:ext cx="845137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Leftovers from the building blocks of our solar system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few meters to several hundreds of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kilometres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41193" y="914395"/>
            <a:ext cx="87209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hangingPunct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Martin Lee and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Mahmood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Sofe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University of Glasgow</a:t>
            </a:r>
          </a:p>
          <a:p>
            <a:pPr marL="355600" indent="-355600" hangingPunct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Darren Mark and Ben Cohen, SUERC, Glasgow</a:t>
            </a:r>
          </a:p>
          <a:p>
            <a:pPr marL="355600" indent="-355600" hangingPunct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Conel Alexander, Carnegie Institutions, Washington DC</a:t>
            </a:r>
          </a:p>
          <a:p>
            <a:pPr marL="355600" indent="-355600" hangingPunct="0"/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355600" indent="-355600" hangingPunct="0"/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UK-STFC for funding</a:t>
            </a:r>
          </a:p>
          <a:p>
            <a:pPr marL="355600" indent="-355600" hangingPunct="0"/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NASA Antarctic meteorite collection for loan of meteorites</a:t>
            </a:r>
          </a:p>
          <a:p>
            <a:pPr marL="355600" indent="-355600" hangingPunct="0">
              <a:buFont typeface="Courier New" pitchFamily="49" charset="0"/>
              <a:buChar char="o"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355600" indent="-355600" hangingPunct="0">
              <a:buFont typeface="Courier New" pitchFamily="49" charset="0"/>
              <a:buChar char="o"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355600" indent="-355600" hangingPunct="0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Thank you for your attention!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en-US" sz="32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Acknowledgements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esa.int/var/esa/storage/images/esa_multimedia/images/2014/10/philae_s_primary_landing_site_from_30_km_b/14972546-1-eng-GB/Philae_s_primary_landing_site_from_30_km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821" y="3336875"/>
            <a:ext cx="3478591" cy="3478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Remote space exploration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1294" y="869828"/>
            <a:ext cx="5287935" cy="5271665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Ground-based telescopes from Earth</a:t>
            </a:r>
          </a:p>
          <a:p>
            <a:pPr marL="355600" marR="0" lvl="0" indent="-3556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Flyby missions</a:t>
            </a:r>
          </a:p>
          <a:p>
            <a:pPr marL="355600" marR="0" lvl="0" indent="-3556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Spectral data, imaging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55600" marR="0" lvl="0" indent="-35560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Reflects mostly the surface composition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 hands-on samples</a:t>
            </a:r>
          </a:p>
          <a:p>
            <a:pPr marL="355600" marR="0" lvl="0" indent="-3556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b="1" kern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55600" lvl="0" indent="-355600"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b="1" u="sng" kern="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Rosetta Mission</a:t>
            </a:r>
            <a:endParaRPr kumimoji="0" lang="en-GB" sz="2400" b="1" i="0" u="sng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1800" b="1" kern="0" dirty="0" smtClean="0">
                <a:solidFill>
                  <a:srgbClr val="003300"/>
                </a:solidFill>
                <a:latin typeface="+mn-lt"/>
                <a:cs typeface="Calibri" pitchFamily="34" charset="0"/>
              </a:rPr>
              <a:t>COSIMA </a:t>
            </a:r>
            <a:r>
              <a:rPr lang="en-GB" sz="1800" dirty="0" smtClean="0">
                <a:solidFill>
                  <a:srgbClr val="003300"/>
                </a:solidFill>
                <a:latin typeface="+mn-lt"/>
              </a:rPr>
              <a:t>Cometary Secondary Ion Mass Analyzer</a:t>
            </a:r>
          </a:p>
          <a:p>
            <a:pPr marL="355600" marR="0" lvl="0" indent="-3556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kern="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Landing on comet 12</a:t>
            </a:r>
            <a:r>
              <a:rPr lang="en-GB" sz="2400" b="1" kern="0" baseline="300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2400" b="1" kern="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Nov 2014</a:t>
            </a:r>
          </a:p>
        </p:txBody>
      </p:sp>
      <p:pic>
        <p:nvPicPr>
          <p:cNvPr id="6150" name="Picture 6" descr="http://www.esa.int/var/esa/storage/images/esa_multimedia/images/2010/07/lutetia_at_closest_approach/9980345-2-eng-GB/Lutetia_at_Closest_approach_node_full_image_2.jpg"/>
          <p:cNvPicPr>
            <a:picLocks noChangeAspect="1" noChangeArrowheads="1"/>
          </p:cNvPicPr>
          <p:nvPr/>
        </p:nvPicPr>
        <p:blipFill>
          <a:blip r:embed="rId4" cstate="print"/>
          <a:srcRect l="13255" r="15132"/>
          <a:stretch>
            <a:fillRect/>
          </a:stretch>
        </p:blipFill>
        <p:spPr bwMode="auto">
          <a:xfrm rot="5400000">
            <a:off x="6155140" y="259308"/>
            <a:ext cx="2511188" cy="3466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54903" y="692663"/>
            <a:ext cx="3339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Asteroid </a:t>
            </a:r>
            <a:r>
              <a:rPr lang="en-GB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Lutetia</a:t>
            </a: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ESA </a:t>
            </a:r>
            <a:r>
              <a:rPr lang="en-GB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Rosetta </a:t>
            </a: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mission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 July 2010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2059" y="3370994"/>
            <a:ext cx="3330051" cy="53226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dirty="0" smtClean="0">
                <a:solidFill>
                  <a:schemeClr val="tx2"/>
                </a:solidFill>
              </a:rPr>
              <a:t>Comet 67P/</a:t>
            </a:r>
            <a:r>
              <a:rPr lang="en-GB" dirty="0" err="1" smtClean="0">
                <a:solidFill>
                  <a:schemeClr val="tx2"/>
                </a:solidFill>
              </a:rPr>
              <a:t>Churyumov-Gerasimenko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en-GB" dirty="0" smtClean="0">
                <a:solidFill>
                  <a:schemeClr val="tx2"/>
                </a:solidFill>
              </a:rPr>
              <a:t>ESA Rosetta mission, 14 Sep 2014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26591" y="5691116"/>
            <a:ext cx="941694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Extraterrestrial sample return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5690" y="1031495"/>
            <a:ext cx="5284607" cy="283082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JAXA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Hayabusa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Itokawa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S-type asteroid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launch 2003 – return 2010</a:t>
            </a:r>
          </a:p>
        </p:txBody>
      </p:sp>
      <p:pic>
        <p:nvPicPr>
          <p:cNvPr id="4102" name="Picture 6" descr="http://www.universetoday.com/wp-content/uploads/2009/11/hayabusa1.jpg"/>
          <p:cNvPicPr>
            <a:picLocks noChangeAspect="1" noChangeArrowheads="1"/>
          </p:cNvPicPr>
          <p:nvPr/>
        </p:nvPicPr>
        <p:blipFill>
          <a:blip r:embed="rId3" cstate="print"/>
          <a:srcRect l="19132" t="446" r="2082" b="5815"/>
          <a:stretch>
            <a:fillRect/>
          </a:stretch>
        </p:blipFill>
        <p:spPr bwMode="auto">
          <a:xfrm>
            <a:off x="6045958" y="791569"/>
            <a:ext cx="3098042" cy="481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Sample return from C-type asteroids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21" y="1012503"/>
            <a:ext cx="8188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hangingPunct="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JAXA Hayabusa2</a:t>
            </a:r>
          </a:p>
          <a:p>
            <a:pPr lvl="0" indent="355600" eaLnBrk="0" hangingPunct="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NASA OSIRIS </a:t>
            </a:r>
            <a:r>
              <a:rPr lang="en-US" sz="3600" b="1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REx</a:t>
            </a:r>
            <a:endParaRPr lang="en-US" sz="36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lnSpc>
                <a:spcPct val="150000"/>
              </a:lnSpc>
              <a:buClr>
                <a:schemeClr val="tx2"/>
              </a:buClr>
              <a:defRPr/>
            </a:pPr>
            <a:endParaRPr lang="en-US" sz="32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lnSpc>
                <a:spcPct val="150000"/>
              </a:lnSpc>
              <a:buClr>
                <a:schemeClr val="tx2"/>
              </a:buClr>
              <a:defRPr/>
            </a:pPr>
            <a:r>
              <a:rPr lang="en-US" sz="4000" b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Earliest history of water and organics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JAXA </a:t>
            </a:r>
            <a:r>
              <a:rPr lang="en-GB" sz="3600" kern="0" dirty="0" err="1" smtClean="0">
                <a:solidFill>
                  <a:schemeClr val="bg1"/>
                </a:solidFill>
                <a:latin typeface="Calibri" pitchFamily="34" charset="0"/>
              </a:rPr>
              <a:t>Hayabusa</a:t>
            </a: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 2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8747" y="952944"/>
            <a:ext cx="504036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</a:rPr>
              <a:t>Asteroid </a:t>
            </a:r>
            <a:r>
              <a:rPr lang="en-GB" sz="2800" dirty="0">
                <a:latin typeface="Calibri" pitchFamily="34" charset="0"/>
              </a:rPr>
              <a:t>1999 JU3</a:t>
            </a:r>
          </a:p>
          <a:p>
            <a:pPr marL="361950" indent="-361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Explosive device to dig surface</a:t>
            </a:r>
          </a:p>
          <a:p>
            <a:pPr marL="361950" indent="-361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CM1-CM2 carbonaceous </a:t>
            </a:r>
            <a:r>
              <a:rPr lang="en-GB" sz="2800" dirty="0" err="1">
                <a:latin typeface="Calibri" pitchFamily="34" charset="0"/>
              </a:rPr>
              <a:t>chondrite</a:t>
            </a:r>
            <a:endParaRPr lang="en-GB" sz="2800" dirty="0">
              <a:latin typeface="Calibri" pitchFamily="34" charset="0"/>
            </a:endParaRPr>
          </a:p>
          <a:p>
            <a:pPr marL="361950" indent="-361950">
              <a:spcAft>
                <a:spcPts val="140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Launch </a:t>
            </a:r>
            <a:r>
              <a:rPr lang="en-GB" sz="2800" dirty="0" smtClean="0">
                <a:latin typeface="Calibri" pitchFamily="34" charset="0"/>
              </a:rPr>
              <a:t>December 2014 </a:t>
            </a:r>
            <a:r>
              <a:rPr lang="en-GB" sz="2800" dirty="0">
                <a:latin typeface="Calibri" pitchFamily="34" charset="0"/>
              </a:rPr>
              <a:t>- return </a:t>
            </a:r>
            <a:r>
              <a:rPr lang="en-GB" sz="2800" dirty="0" smtClean="0">
                <a:latin typeface="Calibri" pitchFamily="34" charset="0"/>
              </a:rPr>
              <a:t>2020’s?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7" name="Picture 4" descr="haya2 5"/>
          <p:cNvPicPr>
            <a:picLocks noChangeAspect="1" noChangeArrowheads="1"/>
          </p:cNvPicPr>
          <p:nvPr/>
        </p:nvPicPr>
        <p:blipFill>
          <a:blip r:embed="rId3" cstate="print"/>
          <a:srcRect l="9048" r="9574"/>
          <a:stretch>
            <a:fillRect/>
          </a:stretch>
        </p:blipFill>
        <p:spPr bwMode="auto">
          <a:xfrm>
            <a:off x="5626583" y="777922"/>
            <a:ext cx="3503773" cy="60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NASA OSIRIS-</a:t>
            </a:r>
            <a:r>
              <a:rPr lang="en-GB" sz="3600" kern="0" dirty="0" err="1" smtClean="0">
                <a:solidFill>
                  <a:schemeClr val="bg1"/>
                </a:solidFill>
                <a:latin typeface="Calibri" pitchFamily="34" charset="0"/>
              </a:rPr>
              <a:t>REx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7930" y="912000"/>
            <a:ext cx="5258725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</a:rPr>
              <a:t>Asteroid </a:t>
            </a:r>
            <a:r>
              <a:rPr lang="en-GB" sz="2800" dirty="0" err="1" smtClean="0">
                <a:latin typeface="Calibri" pitchFamily="34" charset="0"/>
              </a:rPr>
              <a:t>Bennu</a:t>
            </a:r>
            <a:endParaRPr lang="en-GB" sz="2800" dirty="0">
              <a:latin typeface="Calibri" pitchFamily="34" charset="0"/>
            </a:endParaRPr>
          </a:p>
          <a:p>
            <a:pPr marL="361950" indent="-3619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C-type asteroid (sub-type B)</a:t>
            </a:r>
          </a:p>
          <a:p>
            <a:pPr marL="361950" indent="-361950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CM1 carbonaceous </a:t>
            </a:r>
            <a:r>
              <a:rPr lang="en-GB" sz="2800" dirty="0" err="1">
                <a:latin typeface="Calibri" pitchFamily="34" charset="0"/>
              </a:rPr>
              <a:t>chondrite</a:t>
            </a:r>
            <a:endParaRPr lang="en-GB" sz="2800" dirty="0">
              <a:latin typeface="Calibri" pitchFamily="34" charset="0"/>
            </a:endParaRPr>
          </a:p>
          <a:p>
            <a:pPr marL="361950" indent="-3619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0.055% chance of colliding with Earth in 2082</a:t>
            </a:r>
          </a:p>
          <a:p>
            <a:pPr marL="361950" indent="-3619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Calibri" pitchFamily="34" charset="0"/>
              </a:rPr>
              <a:t>Launch 2016 - return </a:t>
            </a:r>
            <a:r>
              <a:rPr lang="en-GB" sz="2800" dirty="0" smtClean="0">
                <a:latin typeface="Calibri" pitchFamily="34" charset="0"/>
              </a:rPr>
              <a:t>2020’s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5" name="Picture 4" descr="C:\Users\pl58g\Desktop\639978main_OsirisRex-Printstill1.jpg"/>
          <p:cNvPicPr/>
          <p:nvPr/>
        </p:nvPicPr>
        <p:blipFill>
          <a:blip r:embed="rId3" cstate="print"/>
          <a:srcRect l="9692" t="20691" r="22699" b="25934"/>
          <a:stretch>
            <a:fillRect/>
          </a:stretch>
        </p:blipFill>
        <p:spPr bwMode="auto">
          <a:xfrm rot="5400000">
            <a:off x="4727535" y="2488841"/>
            <a:ext cx="6117032" cy="27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0753" y="-1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latin typeface="Calibri" pitchFamily="34" charset="0"/>
              </a:rPr>
              <a:t>Sample return from C-type asteroids</a:t>
            </a:r>
            <a:endParaRPr lang="en-GB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C:\Users\pl58g\Desktop\639978main_OsirisRex-Printstill1.jpg"/>
          <p:cNvPicPr/>
          <p:nvPr/>
        </p:nvPicPr>
        <p:blipFill>
          <a:blip r:embed="rId3" cstate="print"/>
          <a:srcRect l="9692" t="20691" r="22699" b="25934"/>
          <a:stretch>
            <a:fillRect/>
          </a:stretch>
        </p:blipFill>
        <p:spPr bwMode="auto">
          <a:xfrm rot="5400000">
            <a:off x="4727535" y="2488841"/>
            <a:ext cx="6117032" cy="27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2137" y="1271815"/>
            <a:ext cx="68921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buClr>
                <a:schemeClr val="tx2"/>
              </a:buClr>
              <a:defRPr/>
            </a:pPr>
            <a:r>
              <a:rPr lang="en-US" sz="3200" b="1" kern="0" dirty="0" smtClean="0">
                <a:solidFill>
                  <a:srgbClr val="237A14"/>
                </a:solidFill>
                <a:latin typeface="Calibri" pitchFamily="34" charset="0"/>
                <a:cs typeface="Calibri" pitchFamily="34" charset="0"/>
              </a:rPr>
              <a:t>The only samples of C-type asteroids currently available are from meteorites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50635" y="3227055"/>
            <a:ext cx="8147706" cy="147732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/>
              <a:t>To </a:t>
            </a:r>
            <a:r>
              <a:rPr lang="en-GB" sz="2000" b="1" dirty="0"/>
              <a:t>understand and </a:t>
            </a:r>
            <a:r>
              <a:rPr lang="en-GB" sz="2000" b="1" dirty="0" smtClean="0"/>
              <a:t>make scientific </a:t>
            </a:r>
            <a:r>
              <a:rPr lang="en-GB" sz="2000" b="1" dirty="0"/>
              <a:t>use of the samples that will be returned in </a:t>
            </a:r>
            <a:r>
              <a:rPr lang="en-GB" sz="2000" b="1" dirty="0" smtClean="0"/>
              <a:t>future missions, we </a:t>
            </a:r>
            <a:r>
              <a:rPr lang="en-GB" sz="2000" b="1" dirty="0"/>
              <a:t>need a good knowledge of the properties </a:t>
            </a:r>
            <a:r>
              <a:rPr lang="en-GB" sz="2000" b="1" dirty="0" smtClean="0"/>
              <a:t>of </a:t>
            </a:r>
            <a:r>
              <a:rPr lang="en-GB" sz="2000" b="1" dirty="0"/>
              <a:t>the meteorite samples we have at hand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753" y="0"/>
            <a:ext cx="8963247" cy="78681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Meteorites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7" descr="coll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525" y="955793"/>
            <a:ext cx="3507475" cy="299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9346" y="841374"/>
            <a:ext cx="5092463" cy="3102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Asteroids, Mars and the Moon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Hands-on samples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Composition and structure of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asteroidal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interiors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2563" y="4330662"/>
            <a:ext cx="7574084" cy="228851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Which asteroid?</a:t>
            </a:r>
          </a:p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Where within the asteroid?</a:t>
            </a:r>
          </a:p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Heating during atmospheric entry</a:t>
            </a:r>
          </a:p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Terrestrial weathering (Antarctica, hot deserts, museums)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12558</TotalTime>
  <Words>669</Words>
  <Application>Microsoft Office PowerPoint</Application>
  <PresentationFormat>On-screen Show (4:3)</PresentationFormat>
  <Paragraphs>177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pl58g</cp:lastModifiedBy>
  <cp:revision>1616</cp:revision>
  <dcterms:created xsi:type="dcterms:W3CDTF">2008-01-24T12:00:10Z</dcterms:created>
  <dcterms:modified xsi:type="dcterms:W3CDTF">2014-10-27T10:39:57Z</dcterms:modified>
</cp:coreProperties>
</file>