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256" r:id="rId2"/>
    <p:sldId id="324" r:id="rId3"/>
    <p:sldId id="325" r:id="rId4"/>
    <p:sldId id="326" r:id="rId5"/>
    <p:sldId id="302" r:id="rId6"/>
    <p:sldId id="304" r:id="rId7"/>
    <p:sldId id="299" r:id="rId8"/>
    <p:sldId id="327" r:id="rId9"/>
    <p:sldId id="289" r:id="rId10"/>
    <p:sldId id="315" r:id="rId11"/>
    <p:sldId id="321" r:id="rId12"/>
    <p:sldId id="290" r:id="rId13"/>
    <p:sldId id="313" r:id="rId14"/>
    <p:sldId id="291" r:id="rId15"/>
    <p:sldId id="296" r:id="rId16"/>
    <p:sldId id="323" r:id="rId17"/>
    <p:sldId id="316" r:id="rId18"/>
    <p:sldId id="317" r:id="rId19"/>
    <p:sldId id="318" r:id="rId20"/>
    <p:sldId id="319" r:id="rId21"/>
    <p:sldId id="320" r:id="rId22"/>
    <p:sldId id="279" r:id="rId23"/>
    <p:sldId id="284" r:id="rId24"/>
    <p:sldId id="268" r:id="rId25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rdia New" panose="020B0304020202020204" pitchFamily="34" charset="-34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EFE578B-4523-4F2B-AB81-0C688789F5A0}">
          <p14:sldIdLst>
            <p14:sldId id="256"/>
            <p14:sldId id="324"/>
            <p14:sldId id="325"/>
            <p14:sldId id="326"/>
            <p14:sldId id="302"/>
            <p14:sldId id="304"/>
            <p14:sldId id="299"/>
            <p14:sldId id="327"/>
            <p14:sldId id="289"/>
            <p14:sldId id="315"/>
            <p14:sldId id="321"/>
            <p14:sldId id="290"/>
            <p14:sldId id="313"/>
            <p14:sldId id="291"/>
            <p14:sldId id="296"/>
            <p14:sldId id="323"/>
            <p14:sldId id="316"/>
            <p14:sldId id="317"/>
            <p14:sldId id="318"/>
            <p14:sldId id="319"/>
            <p14:sldId id="320"/>
            <p14:sldId id="279"/>
            <p14:sldId id="284"/>
            <p14:sldId id="26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eo Ceriotti" initials="MC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B2B2B2"/>
    <a:srgbClr val="00CCFF"/>
    <a:srgbClr val="CCCC00"/>
    <a:srgbClr val="FFFF00"/>
    <a:srgbClr val="FF00FF"/>
    <a:srgbClr val="996600"/>
    <a:srgbClr val="CC660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6" autoAdjust="0"/>
    <p:restoredTop sz="99899" autoAdjust="0"/>
  </p:normalViewPr>
  <p:slideViewPr>
    <p:cSldViewPr snapToGrid="0"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438" y="-7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76249" y="459564"/>
            <a:ext cx="4286251" cy="512763"/>
          </a:xfrm>
          <a:prstGeom prst="rect">
            <a:avLst/>
          </a:prstGeom>
        </p:spPr>
        <p:txBody>
          <a:bodyPr vert="horz" lIns="97192" tIns="48596" rIns="97192" bIns="4859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85776" y="9721850"/>
            <a:ext cx="2590800" cy="512763"/>
          </a:xfrm>
          <a:prstGeom prst="rect">
            <a:avLst/>
          </a:prstGeom>
        </p:spPr>
        <p:txBody>
          <a:bodyPr vert="horz" lIns="97192" tIns="48596" rIns="97192" bIns="4859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 algn="l">
              <a:defRPr/>
            </a:pPr>
            <a:fld id="{5912C839-73F9-4028-A674-454F48E5C02E}" type="datetimeFigureOut">
              <a:rPr lang="en-GB" smtClean="0"/>
              <a:pPr algn="l">
                <a:defRPr/>
              </a:pPr>
              <a:t>27/10/2014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838826" y="9720263"/>
            <a:ext cx="762000" cy="512762"/>
          </a:xfrm>
          <a:prstGeom prst="rect">
            <a:avLst/>
          </a:prstGeom>
        </p:spPr>
        <p:txBody>
          <a:bodyPr vert="horz" lIns="97192" tIns="48596" rIns="97192" bIns="4859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77FC0DF-5DC1-4FF9-AB72-C4632DA15E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2"/>
          </p:nvPr>
        </p:nvSpPr>
        <p:spPr>
          <a:xfrm>
            <a:off x="1266826" y="9340850"/>
            <a:ext cx="457200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571701" y="9839325"/>
            <a:ext cx="20283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www.glasgow.ac.uk/space</a:t>
            </a:r>
          </a:p>
        </p:txBody>
      </p:sp>
      <p:pic>
        <p:nvPicPr>
          <p:cNvPr id="1026" name="Picture 2" descr="C:\Users\mc218k\Documents\Administration\Logos University\SchEng_colour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503239"/>
            <a:ext cx="2020887" cy="35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83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04826" y="247650"/>
            <a:ext cx="4248150" cy="512763"/>
          </a:xfrm>
          <a:prstGeom prst="rect">
            <a:avLst/>
          </a:prstGeom>
        </p:spPr>
        <p:txBody>
          <a:bodyPr vert="horz" lIns="99038" tIns="49519" rIns="99038" bIns="4951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062038"/>
            <a:ext cx="47244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19" rIns="99038" bIns="4951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862514"/>
            <a:ext cx="5676900" cy="4329112"/>
          </a:xfrm>
          <a:prstGeom prst="rect">
            <a:avLst/>
          </a:prstGeom>
        </p:spPr>
        <p:txBody>
          <a:bodyPr vert="horz" lIns="99038" tIns="49519" rIns="99038" bIns="49519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04850" y="9282113"/>
            <a:ext cx="5695949" cy="512762"/>
          </a:xfrm>
          <a:prstGeom prst="rect">
            <a:avLst/>
          </a:prstGeom>
        </p:spPr>
        <p:txBody>
          <a:bodyPr vert="horz" lIns="99038" tIns="49519" rIns="99038" bIns="4951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5"/>
          </p:nvPr>
        </p:nvSpPr>
        <p:spPr>
          <a:xfrm>
            <a:off x="5972175" y="9723438"/>
            <a:ext cx="658813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latin typeface="+mn-lt"/>
              </a:defRPr>
            </a:lvl1pPr>
          </a:lstStyle>
          <a:p>
            <a:fld id="{1B007C16-E4FC-4CA9-9766-414D514234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idx="1"/>
          </p:nvPr>
        </p:nvSpPr>
        <p:spPr>
          <a:xfrm>
            <a:off x="496889" y="9723438"/>
            <a:ext cx="1960562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latin typeface="+mn-lt"/>
              </a:defRPr>
            </a:lvl1pPr>
          </a:lstStyle>
          <a:p>
            <a:fld id="{CC3FFF59-55C4-47BF-BFB3-FB5444A06857}" type="datetimeFigureOut">
              <a:rPr lang="en-GB" smtClean="0"/>
              <a:pPr/>
              <a:t>27/10/2014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571701" y="9839325"/>
            <a:ext cx="20283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www.glasgow.ac.uk/space</a:t>
            </a:r>
          </a:p>
        </p:txBody>
      </p:sp>
      <p:pic>
        <p:nvPicPr>
          <p:cNvPr id="15" name="Picture 2" descr="C:\Users\mc218k\Documents\Administration\Logos University\SchEng_colour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331789"/>
            <a:ext cx="2020887" cy="35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21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7C16-E4FC-4CA9-9766-414D5142349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25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7C16-E4FC-4CA9-9766-414D5142349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250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7C16-E4FC-4CA9-9766-414D5142349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25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7C16-E4FC-4CA9-9766-414D51423491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250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7C16-E4FC-4CA9-9766-414D5142349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97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2"/>
          <p:cNvSpPr>
            <a:spLocks noChangeArrowheads="1"/>
          </p:cNvSpPr>
          <p:nvPr userDrawn="1"/>
        </p:nvSpPr>
        <p:spPr bwMode="auto">
          <a:xfrm>
            <a:off x="-1" y="0"/>
            <a:ext cx="9144001" cy="658368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4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 userDrawn="1"/>
        </p:nvSpPr>
        <p:spPr bwMode="auto">
          <a:xfrm>
            <a:off x="0" y="1938529"/>
            <a:ext cx="9144001" cy="1853184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4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6" name="Picture Placeholder 30"/>
          <p:cNvSpPr>
            <a:spLocks noGrp="1"/>
          </p:cNvSpPr>
          <p:nvPr>
            <p:ph type="pic" sz="quarter" idx="12"/>
          </p:nvPr>
        </p:nvSpPr>
        <p:spPr>
          <a:xfrm>
            <a:off x="7349996" y="2095503"/>
            <a:ext cx="1534436" cy="24304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23" name="Picture Placeholder 30"/>
          <p:cNvSpPr>
            <a:spLocks noGrp="1"/>
          </p:cNvSpPr>
          <p:nvPr>
            <p:ph type="pic" sz="quarter" idx="16" hasCustomPrompt="1"/>
          </p:nvPr>
        </p:nvSpPr>
        <p:spPr>
          <a:xfrm>
            <a:off x="1646063" y="5514979"/>
            <a:ext cx="1835670" cy="6588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n-lt"/>
              </a:defRPr>
            </a:lvl1pPr>
          </a:lstStyle>
          <a:p>
            <a:r>
              <a:rPr lang="en-US" noProof="0" dirty="0" smtClean="0"/>
              <a:t>Company logo 1</a:t>
            </a:r>
            <a:endParaRPr lang="en-GB" noProof="0" dirty="0"/>
          </a:p>
        </p:txBody>
      </p:sp>
      <p:sp>
        <p:nvSpPr>
          <p:cNvPr id="24" name="Picture Placeholder 30"/>
          <p:cNvSpPr>
            <a:spLocks noGrp="1"/>
          </p:cNvSpPr>
          <p:nvPr>
            <p:ph type="pic" sz="quarter" idx="17" hasCustomPrompt="1"/>
          </p:nvPr>
        </p:nvSpPr>
        <p:spPr>
          <a:xfrm>
            <a:off x="3739435" y="5514979"/>
            <a:ext cx="1835670" cy="6588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n-lt"/>
              </a:defRPr>
            </a:lvl1pPr>
          </a:lstStyle>
          <a:p>
            <a:r>
              <a:rPr lang="en-US" noProof="0" dirty="0" smtClean="0"/>
              <a:t>Company logo 2</a:t>
            </a:r>
            <a:endParaRPr lang="en-GB" noProof="0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5465289" y="77792"/>
            <a:ext cx="3495729" cy="227009"/>
          </a:xfrm>
        </p:spPr>
        <p:txBody>
          <a:bodyPr anchor="ctr"/>
          <a:lstStyle>
            <a:lvl1pPr algn="r">
              <a:defRPr sz="1200" b="1" smtClean="0">
                <a:solidFill>
                  <a:schemeClr val="bg1">
                    <a:lumMod val="8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28 October 2014</a:t>
            </a:r>
            <a:endParaRPr lang="en-GB" dirty="0"/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4" hasCustomPrompt="1"/>
          </p:nvPr>
        </p:nvSpPr>
        <p:spPr>
          <a:xfrm>
            <a:off x="5465292" y="304800"/>
            <a:ext cx="3495068" cy="25717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1200" b="1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noProof="0" dirty="0" smtClean="0"/>
              <a:t>Insert meeting name and location</a:t>
            </a:r>
            <a:endParaRPr lang="en-GB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14283" y="1943102"/>
            <a:ext cx="6889218" cy="183832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14284" y="3844781"/>
            <a:ext cx="6899774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0">
                <a:solidFill>
                  <a:schemeClr val="bg1">
                    <a:lumMod val="9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282" y="4572000"/>
            <a:ext cx="6896029" cy="495300"/>
          </a:xfrm>
        </p:spPr>
        <p:txBody>
          <a:bodyPr anchor="ctr"/>
          <a:lstStyle>
            <a:lvl1pPr algn="ctr">
              <a:defRPr sz="1400" b="1" smtClean="0">
                <a:solidFill>
                  <a:schemeClr val="tx2">
                    <a:lumMod val="25000"/>
                    <a:lumOff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/>
              <a:t>Alessandro Peloni</a:t>
            </a:r>
            <a:endParaRPr lang="en-GB" dirty="0"/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2817422" y="5162550"/>
            <a:ext cx="1603885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in co-operation with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6410328"/>
            <a:ext cx="9144000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216206" y="221477"/>
            <a:ext cx="3730752" cy="678407"/>
            <a:chOff x="2219891" y="2619373"/>
            <a:chExt cx="3456439" cy="628524"/>
          </a:xfrm>
        </p:grpSpPr>
        <p:pic>
          <p:nvPicPr>
            <p:cNvPr id="31" name="Picture 5" descr="UoG_keyline.eps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891" y="2619373"/>
              <a:ext cx="19685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94"/>
            <a:stretch/>
          </p:blipFill>
          <p:spPr>
            <a:xfrm>
              <a:off x="4262436" y="2632200"/>
              <a:ext cx="1413894" cy="6156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3458"/>
            <a:ext cx="9142412" cy="59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ctr" anchorCtr="0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787077"/>
            <a:ext cx="5486400" cy="3940497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964882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28 October 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it-IT" smtClean="0"/>
              <a:t>Alessandro Peloni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9EAE1C9-3787-4A34-9C4D-95F90C66807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304926"/>
            <a:ext cx="8229600" cy="5088254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28 October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it-IT" smtClean="0"/>
              <a:t>Alessandro Peloni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C619CDE-E3DC-4F21-9067-19861B3FA5A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" b="12088"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08789" y="5806625"/>
            <a:ext cx="3886200" cy="7905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smtClean="0"/>
              <a:t>Thank you!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61987" y="2444147"/>
            <a:ext cx="396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Space Glasgow</a:t>
            </a:r>
            <a:endParaRPr lang="en-GB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twitter.com/images/resources/twitter-bird-white-on-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1" y="3456354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006231" y="3418254"/>
            <a:ext cx="1432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@</a:t>
            </a:r>
            <a:r>
              <a:rPr lang="en-GB" sz="1200" dirty="0" err="1" smtClean="0">
                <a:solidFill>
                  <a:schemeClr val="bg1"/>
                </a:solidFill>
              </a:rPr>
              <a:t>SpaceGlasgow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26831" y="3151555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www.glasgow.ac.uk/space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28 October 2014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it-IT" smtClean="0"/>
              <a:t>Alessandro Peloni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A1F5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23660"/>
            <a:ext cx="9142412" cy="8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04611" y="5762836"/>
            <a:ext cx="5391178" cy="642937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Collaborators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3458"/>
            <a:ext cx="9142412" cy="59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371601"/>
            <a:ext cx="4038600" cy="5013960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13960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28 October 2014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it-IT" smtClean="0"/>
              <a:t>Alessandro Peloni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F48E859-689F-4E41-8182-2566A544A8B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9863"/>
            <a:ext cx="4042800" cy="639762"/>
          </a:xfrm>
        </p:spPr>
        <p:txBody>
          <a:bodyPr anchor="ctr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8"/>
            <a:ext cx="4040188" cy="4168775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39863"/>
            <a:ext cx="4041775" cy="639762"/>
          </a:xfrm>
        </p:spPr>
        <p:txBody>
          <a:bodyPr anchor="ctr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78300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28 October 2014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it-IT" smtClean="0"/>
              <a:t>Alessandro Peloni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28 October 2014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it-IT" smtClean="0"/>
              <a:t>Alessandro Peloni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399EF07-F934-4051-8E09-F32B844B45F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28 October 2014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it-IT" smtClean="0"/>
              <a:t>Alessandro Peloni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E36611E-186C-4435-84AF-15256CF994B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13458"/>
            <a:ext cx="9142412" cy="59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10328"/>
            <a:ext cx="9144000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13458"/>
            <a:ext cx="9142412" cy="59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57326"/>
            <a:ext cx="5111750" cy="4935854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57328"/>
            <a:ext cx="3008313" cy="4920615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28 October 2014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it-IT" smtClean="0"/>
              <a:t>Alessandro Peloni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588" y="0"/>
            <a:ext cx="9144000" cy="1169043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4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1" y="1371600"/>
            <a:ext cx="8229600" cy="505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28 October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49287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/>
              <a:t>Alessandro Peloni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2" y="167227"/>
            <a:ext cx="646446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-2" y="1"/>
            <a:ext cx="9144001" cy="226030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4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50834" y="113016"/>
            <a:ext cx="2062605" cy="375068"/>
            <a:chOff x="2219891" y="2619373"/>
            <a:chExt cx="3456439" cy="628524"/>
          </a:xfrm>
        </p:grpSpPr>
        <p:pic>
          <p:nvPicPr>
            <p:cNvPr id="13" name="Picture 5" descr="UoG_keyline.eps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891" y="2619373"/>
              <a:ext cx="19685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94"/>
            <a:stretch/>
          </p:blipFill>
          <p:spPr>
            <a:xfrm>
              <a:off x="4262436" y="2632200"/>
              <a:ext cx="1413894" cy="615697"/>
            </a:xfrm>
            <a:prstGeom prst="rect">
              <a:avLst/>
            </a:prstGeom>
          </p:spPr>
        </p:pic>
      </p:grp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588" y="6461085"/>
            <a:ext cx="9144000" cy="21600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400">
              <a:solidFill>
                <a:schemeClr val="tx2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4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 baseline="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dia New" pitchFamily="34" charset="-34"/>
          <a:cs typeface="Cordia New" pitchFamily="34" charset="-34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dia New" pitchFamily="34" charset="-34"/>
          <a:cs typeface="Cordia New" pitchFamily="34" charset="-34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dia New" pitchFamily="34" charset="-34"/>
          <a:cs typeface="Cordia New" pitchFamily="34" charset="-34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dia New" pitchFamily="34" charset="-34"/>
          <a:cs typeface="Cordia New" pitchFamily="34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Font typeface="Courier New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9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eo.jpl.nasa.gov/nhat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hyperlink" Target="http://www.minorplanetcenter.net/iau/lists/Sizes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71574"/>
            <a:ext cx="9219197" cy="568642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65289" y="150944"/>
            <a:ext cx="3495729" cy="227009"/>
          </a:xfrm>
        </p:spPr>
        <p:txBody>
          <a:bodyPr/>
          <a:lstStyle/>
          <a:p>
            <a:r>
              <a:rPr lang="en-US" sz="1600" smtClean="0"/>
              <a:t>28 October 2014</a:t>
            </a:r>
            <a:endParaRPr lang="en-GB" sz="1600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207000" y="432816"/>
            <a:ext cx="3753360" cy="257176"/>
          </a:xfrm>
        </p:spPr>
        <p:txBody>
          <a:bodyPr/>
          <a:lstStyle/>
          <a:p>
            <a:r>
              <a:rPr lang="en-GB" sz="1600" dirty="0" smtClean="0"/>
              <a:t>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Space Glasgow Research Conference,</a:t>
            </a:r>
          </a:p>
          <a:p>
            <a:r>
              <a:rPr lang="en-GB" sz="1600" dirty="0" smtClean="0"/>
              <a:t>Glasgow, United Kingdom</a:t>
            </a:r>
          </a:p>
        </p:txBody>
      </p:sp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-3741" y="824422"/>
            <a:ext cx="8600533" cy="1838324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Sailing: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Travel on a Light Beam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556" y="4809075"/>
            <a:ext cx="8609036" cy="1456268"/>
          </a:xfrm>
        </p:spPr>
        <p:txBody>
          <a:bodyPr/>
          <a:lstStyle/>
          <a:p>
            <a:pPr algn="r"/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Alessandro Peloni</a:t>
            </a:r>
          </a:p>
          <a:p>
            <a:pPr algn="r"/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Supervisor: Matteo Ceriotti</a:t>
            </a:r>
            <a:endParaRPr lang="it-IT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2723" y="6570144"/>
            <a:ext cx="220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Image credits: NASA website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2D shape-based approach</a:t>
            </a:r>
            <a:r>
              <a:rPr lang="en-GB" baseline="30000" dirty="0" smtClean="0"/>
              <a:t>[1]</a:t>
            </a:r>
            <a:endParaRPr lang="en-GB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October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Alessandro Peloni</a:t>
            </a:r>
            <a:endParaRPr lang="en-GB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801060"/>
              </p:ext>
            </p:extLst>
          </p:nvPr>
        </p:nvGraphicFramePr>
        <p:xfrm>
          <a:off x="3597446" y="1487379"/>
          <a:ext cx="1570143" cy="795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1" name="Equation" r:id="rId4" imgW="1002960" imgH="507960" progId="Equation.DSMT4">
                  <p:embed/>
                </p:oleObj>
              </mc:Choice>
              <mc:Fallback>
                <p:oleObj name="Equation" r:id="rId4" imgW="10029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7446" y="1487379"/>
                        <a:ext cx="1570143" cy="795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967163"/>
              </p:ext>
            </p:extLst>
          </p:nvPr>
        </p:nvGraphicFramePr>
        <p:xfrm>
          <a:off x="2429928" y="4614338"/>
          <a:ext cx="4250917" cy="1286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2" name="Equation" r:id="rId6" imgW="3441600" imgH="1041120" progId="Equation.DSMT4">
                  <p:embed/>
                </p:oleObj>
              </mc:Choice>
              <mc:Fallback>
                <p:oleObj name="Equation" r:id="rId6" imgW="344160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29928" y="4614338"/>
                        <a:ext cx="4250917" cy="1286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6003" y="6003235"/>
            <a:ext cx="8571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30000" dirty="0">
                <a:latin typeface="+mn-lt"/>
              </a:rPr>
              <a:t>[</a:t>
            </a:r>
            <a:r>
              <a:rPr lang="en-GB" sz="1200" baseline="30000" dirty="0" smtClean="0">
                <a:latin typeface="+mn-lt"/>
              </a:rPr>
              <a:t>1]</a:t>
            </a:r>
            <a:r>
              <a:rPr lang="en-GB" sz="1200" dirty="0" smtClean="0">
                <a:latin typeface="+mn-lt"/>
              </a:rPr>
              <a:t>De Pascale, P. and </a:t>
            </a:r>
            <a:r>
              <a:rPr lang="en-GB" sz="1200" dirty="0" err="1" smtClean="0">
                <a:latin typeface="+mn-lt"/>
              </a:rPr>
              <a:t>Vasile</a:t>
            </a:r>
            <a:r>
              <a:rPr lang="en-GB" sz="1200" dirty="0" smtClean="0">
                <a:latin typeface="+mn-lt"/>
              </a:rPr>
              <a:t> M., “Preliminary design of low-thrust multiple gravity-assist trajectories”, </a:t>
            </a:r>
            <a:r>
              <a:rPr lang="en-GB" sz="1200" i="1" dirty="0" smtClean="0">
                <a:latin typeface="+mn-lt"/>
              </a:rPr>
              <a:t>Journal of Spacecraft and Rockets</a:t>
            </a:r>
            <a:r>
              <a:rPr lang="en-GB" sz="1200" dirty="0" smtClean="0">
                <a:latin typeface="+mn-lt"/>
              </a:rPr>
              <a:t>, Vol. 43, No. 5, 2006</a:t>
            </a:r>
            <a:endParaRPr lang="en-GB" sz="1200" dirty="0">
              <a:latin typeface="+mn-lt"/>
            </a:endParaRPr>
          </a:p>
          <a:p>
            <a:endParaRPr lang="en-GB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156194" y="4690538"/>
            <a:ext cx="352208" cy="345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6189127" y="5115569"/>
            <a:ext cx="352208" cy="345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6247506" y="5461009"/>
            <a:ext cx="352208" cy="345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6189127" y="4686307"/>
            <a:ext cx="352208" cy="345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4715928" y="5080004"/>
            <a:ext cx="352208" cy="345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4715928" y="5486405"/>
            <a:ext cx="352208" cy="345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001768"/>
              </p:ext>
            </p:extLst>
          </p:nvPr>
        </p:nvGraphicFramePr>
        <p:xfrm>
          <a:off x="4950355" y="2631017"/>
          <a:ext cx="1897062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3" name="Equation" r:id="rId8" imgW="1536480" imgH="1295280" progId="Equation.DSMT4">
                  <p:embed/>
                </p:oleObj>
              </mc:Choice>
              <mc:Fallback>
                <p:oleObj name="Equation" r:id="rId8" imgW="1536480" imgH="12952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0355" y="2631017"/>
                        <a:ext cx="1897062" cy="159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81200" y="3081867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In-plane Modified</a:t>
            </a:r>
          </a:p>
          <a:p>
            <a:r>
              <a:rPr lang="en-GB" dirty="0" smtClean="0"/>
              <a:t>Equinoctial Elements: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7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Sequence finder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October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Alessandro Peloni</a:t>
            </a:r>
            <a:endParaRPr lang="en-GB"/>
          </a:p>
        </p:txBody>
      </p:sp>
      <p:sp>
        <p:nvSpPr>
          <p:cNvPr id="47" name="Rounded Rectangle 46"/>
          <p:cNvSpPr/>
          <p:nvPr/>
        </p:nvSpPr>
        <p:spPr>
          <a:xfrm>
            <a:off x="2836197" y="1206508"/>
            <a:ext cx="3234163" cy="28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Complete list of NEOs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943300" y="1632792"/>
            <a:ext cx="5004436" cy="28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Pre-pruning on </a:t>
            </a:r>
            <a:r>
              <a:rPr lang="en-GB" sz="1600" dirty="0" err="1" smtClean="0">
                <a:solidFill>
                  <a:schemeClr val="tx1"/>
                </a:solidFill>
              </a:rPr>
              <a:t>Keplerian</a:t>
            </a:r>
            <a:r>
              <a:rPr lang="en-GB" sz="1600" dirty="0" smtClean="0">
                <a:solidFill>
                  <a:schemeClr val="tx1"/>
                </a:solidFill>
              </a:rPr>
              <a:t> parameters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263463" y="1224107"/>
            <a:ext cx="1500996" cy="1099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ounded Rectangle 49"/>
          <p:cNvSpPr/>
          <p:nvPr/>
        </p:nvSpPr>
        <p:spPr>
          <a:xfrm>
            <a:off x="1943300" y="2095785"/>
            <a:ext cx="5004436" cy="28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Local pruning on semi-major axis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943300" y="2571770"/>
            <a:ext cx="5025600" cy="28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Shaping function from Earth to all available NEOs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945215" y="3320233"/>
            <a:ext cx="5024462" cy="28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Local pruning on </a:t>
            </a:r>
            <a:r>
              <a:rPr lang="en-GB" sz="1600" dirty="0" err="1" smtClean="0">
                <a:solidFill>
                  <a:schemeClr val="tx1"/>
                </a:solidFill>
              </a:rPr>
              <a:t>Keplerian</a:t>
            </a:r>
            <a:r>
              <a:rPr lang="en-GB" sz="1600" dirty="0" smtClean="0">
                <a:solidFill>
                  <a:schemeClr val="tx1"/>
                </a:solidFill>
              </a:rPr>
              <a:t> parameters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234052" y="3238554"/>
            <a:ext cx="1080121" cy="4546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009937"/>
              </p:ext>
            </p:extLst>
          </p:nvPr>
        </p:nvGraphicFramePr>
        <p:xfrm>
          <a:off x="7418475" y="3364715"/>
          <a:ext cx="685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2" name="Equation" r:id="rId3" imgW="685800" imgH="203040" progId="Equation.DSMT4">
                  <p:embed/>
                </p:oleObj>
              </mc:Choice>
              <mc:Fallback>
                <p:oleObj name="Equation" r:id="rId3" imgW="685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8475" y="3364715"/>
                        <a:ext cx="685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ounded Rectangle 54"/>
          <p:cNvSpPr/>
          <p:nvPr/>
        </p:nvSpPr>
        <p:spPr>
          <a:xfrm>
            <a:off x="1945215" y="3788995"/>
            <a:ext cx="5024461" cy="28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Local pruning on semi-major axis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945215" y="4246489"/>
            <a:ext cx="5024461" cy="28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Shaping functions to all available NEOs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406922" y="4702108"/>
            <a:ext cx="4101048" cy="28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Add stay time at the object</a:t>
            </a:r>
          </a:p>
        </p:txBody>
      </p:sp>
      <p:sp>
        <p:nvSpPr>
          <p:cNvPr id="58" name="Diamond 57"/>
          <p:cNvSpPr/>
          <p:nvPr/>
        </p:nvSpPr>
        <p:spPr>
          <a:xfrm>
            <a:off x="2839871" y="5137933"/>
            <a:ext cx="3234163" cy="85141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ounded Rectangle 58"/>
          <p:cNvSpPr/>
          <p:nvPr/>
        </p:nvSpPr>
        <p:spPr>
          <a:xfrm>
            <a:off x="2905622" y="6129151"/>
            <a:ext cx="3117610" cy="28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Sequence complete</a:t>
            </a:r>
          </a:p>
        </p:txBody>
      </p:sp>
      <p:cxnSp>
        <p:nvCxnSpPr>
          <p:cNvPr id="60" name="Straight Arrow Connector 59"/>
          <p:cNvCxnSpPr>
            <a:stCxn id="47" idx="2"/>
            <a:endCxn id="48" idx="0"/>
          </p:cNvCxnSpPr>
          <p:nvPr/>
        </p:nvCxnSpPr>
        <p:spPr>
          <a:xfrm flipH="1">
            <a:off x="4445518" y="1494508"/>
            <a:ext cx="7761" cy="13828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2"/>
            <a:endCxn id="50" idx="0"/>
          </p:cNvCxnSpPr>
          <p:nvPr/>
        </p:nvCxnSpPr>
        <p:spPr>
          <a:xfrm>
            <a:off x="4445518" y="1920792"/>
            <a:ext cx="0" cy="17499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0" idx="2"/>
            <a:endCxn id="51" idx="0"/>
          </p:cNvCxnSpPr>
          <p:nvPr/>
        </p:nvCxnSpPr>
        <p:spPr>
          <a:xfrm>
            <a:off x="4445518" y="2383785"/>
            <a:ext cx="10582" cy="18798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2" idx="2"/>
            <a:endCxn id="55" idx="0"/>
          </p:cNvCxnSpPr>
          <p:nvPr/>
        </p:nvCxnSpPr>
        <p:spPr>
          <a:xfrm>
            <a:off x="4457446" y="3608233"/>
            <a:ext cx="0" cy="18076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5" idx="2"/>
            <a:endCxn id="56" idx="0"/>
          </p:cNvCxnSpPr>
          <p:nvPr/>
        </p:nvCxnSpPr>
        <p:spPr>
          <a:xfrm>
            <a:off x="4457446" y="4076995"/>
            <a:ext cx="0" cy="16949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6" idx="2"/>
            <a:endCxn id="57" idx="0"/>
          </p:cNvCxnSpPr>
          <p:nvPr/>
        </p:nvCxnSpPr>
        <p:spPr>
          <a:xfrm>
            <a:off x="4457446" y="4534489"/>
            <a:ext cx="0" cy="16761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7" idx="2"/>
            <a:endCxn id="58" idx="0"/>
          </p:cNvCxnSpPr>
          <p:nvPr/>
        </p:nvCxnSpPr>
        <p:spPr>
          <a:xfrm flipH="1">
            <a:off x="4456953" y="4990108"/>
            <a:ext cx="493" cy="14782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2" idx="3"/>
            <a:endCxn id="53" idx="1"/>
          </p:cNvCxnSpPr>
          <p:nvPr/>
        </p:nvCxnSpPr>
        <p:spPr>
          <a:xfrm>
            <a:off x="6969677" y="3464233"/>
            <a:ext cx="264375" cy="162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58" idx="1"/>
            <a:endCxn id="52" idx="1"/>
          </p:cNvCxnSpPr>
          <p:nvPr/>
        </p:nvCxnSpPr>
        <p:spPr>
          <a:xfrm rot="10800000">
            <a:off x="1945215" y="3464234"/>
            <a:ext cx="894656" cy="2099405"/>
          </a:xfrm>
          <a:prstGeom prst="bentConnector3">
            <a:avLst>
              <a:gd name="adj1" fmla="val 125552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503262" y="567119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YES</a:t>
            </a:r>
            <a:endParaRPr lang="en-GB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1760837" y="5287239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NO</a:t>
            </a:r>
            <a:endParaRPr lang="en-GB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1382043" y="2939887"/>
            <a:ext cx="2387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Add a new object</a:t>
            </a:r>
            <a:endParaRPr lang="en-GB" sz="1600" dirty="0"/>
          </a:p>
        </p:txBody>
      </p:sp>
      <p:cxnSp>
        <p:nvCxnSpPr>
          <p:cNvPr id="73" name="Elbow Connector 72"/>
          <p:cNvCxnSpPr>
            <a:stCxn id="48" idx="3"/>
            <a:endCxn id="49" idx="1"/>
          </p:cNvCxnSpPr>
          <p:nvPr/>
        </p:nvCxnSpPr>
        <p:spPr>
          <a:xfrm flipV="1">
            <a:off x="6947736" y="1773755"/>
            <a:ext cx="315727" cy="3037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8" idx="2"/>
            <a:endCxn id="59" idx="0"/>
          </p:cNvCxnSpPr>
          <p:nvPr/>
        </p:nvCxnSpPr>
        <p:spPr>
          <a:xfrm>
            <a:off x="4456953" y="5989343"/>
            <a:ext cx="7474" cy="13980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596949"/>
              </p:ext>
            </p:extLst>
          </p:nvPr>
        </p:nvGraphicFramePr>
        <p:xfrm>
          <a:off x="7344067" y="1376670"/>
          <a:ext cx="1333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3" name="Equation" r:id="rId5" imgW="1333440" imgH="888840" progId="Equation.DSMT4">
                  <p:embed/>
                </p:oleObj>
              </mc:Choice>
              <mc:Fallback>
                <p:oleObj name="Equation" r:id="rId5" imgW="133344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44067" y="1376670"/>
                        <a:ext cx="13335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7" name="Elbow Connector 76"/>
          <p:cNvCxnSpPr>
            <a:stCxn id="51" idx="2"/>
            <a:endCxn id="52" idx="0"/>
          </p:cNvCxnSpPr>
          <p:nvPr/>
        </p:nvCxnSpPr>
        <p:spPr>
          <a:xfrm rot="16200000" flipH="1">
            <a:off x="4226542" y="3089328"/>
            <a:ext cx="460463" cy="1346"/>
          </a:xfrm>
          <a:prstGeom prst="bentConnector3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16920" y="5394362"/>
            <a:ext cx="2241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+mn-lt"/>
              </a:rPr>
              <a:t>Mission time &gt; 10 years?</a:t>
            </a:r>
            <a:endParaRPr lang="en-GB" sz="1600" dirty="0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0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October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Alessandro Peloni</a:t>
            </a:r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749300" y="1302589"/>
            <a:ext cx="7734300" cy="13644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2400" dirty="0" smtClean="0"/>
              <a:t>Trajectories and controls of each leg separately through shape-based method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9300" y="3136900"/>
            <a:ext cx="7734300" cy="125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Pseudospectral transcription (GPOPS-II) used in order to find feasible solutions of the </a:t>
            </a:r>
            <a:r>
              <a:rPr lang="en-GB" sz="2400" dirty="0" smtClean="0"/>
              <a:t>2D </a:t>
            </a:r>
            <a:r>
              <a:rPr lang="en-GB" sz="2400" dirty="0"/>
              <a:t>problem for each leg </a:t>
            </a:r>
            <a:r>
              <a:rPr lang="en-GB" sz="2400" dirty="0" smtClean="0"/>
              <a:t>separately</a:t>
            </a:r>
            <a:endParaRPr lang="en-GB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9300" y="4927600"/>
            <a:ext cx="7734300" cy="125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Pseudospectral transcription (GPOPS-II) used in order to find the global </a:t>
            </a:r>
            <a:r>
              <a:rPr lang="en-GB" sz="2400" dirty="0" smtClean="0"/>
              <a:t>multiphase </a:t>
            </a:r>
            <a:r>
              <a:rPr lang="en-GB" sz="2400" dirty="0"/>
              <a:t>solution</a:t>
            </a:r>
          </a:p>
          <a:p>
            <a:pPr algn="ctr"/>
            <a:endParaRPr lang="en-GB" sz="2400" dirty="0"/>
          </a:p>
        </p:txBody>
      </p:sp>
      <p:sp>
        <p:nvSpPr>
          <p:cNvPr id="14" name="Down Arrow 13"/>
          <p:cNvSpPr/>
          <p:nvPr/>
        </p:nvSpPr>
        <p:spPr>
          <a:xfrm>
            <a:off x="4508500" y="2702380"/>
            <a:ext cx="215900" cy="4018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>
            <a:off x="4508500" y="4449536"/>
            <a:ext cx="215900" cy="445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792439" y="2710546"/>
            <a:ext cx="1583868" cy="38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cap="small" dirty="0" smtClean="0"/>
              <a:t>Initial Guess</a:t>
            </a:r>
            <a:endParaRPr lang="en-GB" b="1" cap="small" dirty="0"/>
          </a:p>
        </p:txBody>
      </p:sp>
      <p:sp>
        <p:nvSpPr>
          <p:cNvPr id="17" name="TextBox 16"/>
          <p:cNvSpPr txBox="1"/>
          <p:nvPr/>
        </p:nvSpPr>
        <p:spPr>
          <a:xfrm>
            <a:off x="4792439" y="4481966"/>
            <a:ext cx="1583868" cy="38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cap="small" dirty="0" smtClean="0"/>
              <a:t>Initial Guess</a:t>
            </a:r>
            <a:endParaRPr lang="en-GB" b="1" cap="small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Optimisation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October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Alessandro Peloni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95867" y="1653830"/>
            <a:ext cx="3441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Objective function:</a:t>
            </a:r>
            <a:endParaRPr lang="en-GB" sz="2800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559875"/>
              </p:ext>
            </p:extLst>
          </p:nvPr>
        </p:nvGraphicFramePr>
        <p:xfrm>
          <a:off x="5550948" y="1708271"/>
          <a:ext cx="14351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8" name="Equation" r:id="rId3" imgW="838080" imgH="241200" progId="Equation.DSMT4">
                  <p:embed/>
                </p:oleObj>
              </mc:Choice>
              <mc:Fallback>
                <p:oleObj name="Equation" r:id="rId3" imgW="838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50948" y="1708271"/>
                        <a:ext cx="1435100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944276"/>
              </p:ext>
            </p:extLst>
          </p:nvPr>
        </p:nvGraphicFramePr>
        <p:xfrm>
          <a:off x="5427663" y="3151683"/>
          <a:ext cx="3013075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9" name="Equation" r:id="rId5" imgW="1346040" imgH="685800" progId="Equation.DSMT4">
                  <p:embed/>
                </p:oleObj>
              </mc:Choice>
              <mc:Fallback>
                <p:oleObj name="Equation" r:id="rId5" imgW="134604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7663" y="3151683"/>
                        <a:ext cx="3013075" cy="1535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87400" y="3577720"/>
            <a:ext cx="3900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Endpoint constraints:</a:t>
            </a:r>
            <a:endParaRPr lang="en-GB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95867" y="5262592"/>
            <a:ext cx="2762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Control vector:</a:t>
            </a:r>
            <a:endParaRPr lang="en-GB" sz="2800" b="1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494608"/>
              </p:ext>
            </p:extLst>
          </p:nvPr>
        </p:nvGraphicFramePr>
        <p:xfrm>
          <a:off x="4324321" y="5001313"/>
          <a:ext cx="4317864" cy="1045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0" name="Equation" r:id="rId7" imgW="1993680" imgH="482400" progId="Equation.DSMT4">
                  <p:embed/>
                </p:oleObj>
              </mc:Choice>
              <mc:Fallback>
                <p:oleObj name="Equation" r:id="rId7" imgW="19936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24321" y="5001313"/>
                        <a:ext cx="4317864" cy="1045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95867" y="2431235"/>
            <a:ext cx="8073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Derivatives:                          </a:t>
            </a:r>
            <a:r>
              <a:rPr lang="en-GB" sz="2400" dirty="0"/>
              <a:t>A</a:t>
            </a:r>
            <a:r>
              <a:rPr lang="en-GB" sz="2400" dirty="0" smtClean="0"/>
              <a:t>utomatic differentiation</a:t>
            </a:r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2" y="167227"/>
            <a:ext cx="6464460" cy="866775"/>
          </a:xfrm>
        </p:spPr>
        <p:txBody>
          <a:bodyPr/>
          <a:lstStyle/>
          <a:p>
            <a:r>
              <a:rPr lang="en-GB" sz="3400" dirty="0"/>
              <a:t>Multiple NEO Rendezvous </a:t>
            </a:r>
            <a:r>
              <a:rPr lang="en-GB" sz="3400" dirty="0" smtClean="0"/>
              <a:t>Mission:</a:t>
            </a:r>
            <a:br>
              <a:rPr lang="en-GB" sz="3400" dirty="0" smtClean="0"/>
            </a:br>
            <a:r>
              <a:rPr lang="en-GB" sz="3400" dirty="0" smtClean="0"/>
              <a:t>First Sequence (1/7)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07377" cy="505777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800" b="1" dirty="0" smtClean="0"/>
              <a:t>Mission parameters for 5 NEO rendezvous: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200" dirty="0"/>
              <a:t>		</a:t>
            </a:r>
            <a:r>
              <a:rPr lang="en-GB" sz="2200" dirty="0" smtClean="0"/>
              <a:t>		Mission Duration: 10.8 years</a:t>
            </a:r>
          </a:p>
          <a:p>
            <a:pPr marL="0" indent="0">
              <a:spcAft>
                <a:spcPts val="1200"/>
              </a:spcAft>
              <a:buNone/>
            </a:pPr>
            <a:endParaRPr lang="en-GB" sz="2200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 startAt="6"/>
            </a:pPr>
            <a:endParaRPr lang="en-GB" sz="22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October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Alessandro Peloni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945031"/>
              </p:ext>
            </p:extLst>
          </p:nvPr>
        </p:nvGraphicFramePr>
        <p:xfrm>
          <a:off x="611112" y="2655474"/>
          <a:ext cx="8248918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338"/>
                <a:gridCol w="1649186"/>
                <a:gridCol w="1649185"/>
                <a:gridCol w="196120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Start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End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Duration [days]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Transfer leg 1: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Earth </a:t>
                      </a:r>
                      <a:r>
                        <a:rPr lang="en-GB" dirty="0" smtClean="0">
                          <a:sym typeface="Wingdings" panose="05000000000000000000" pitchFamily="2" charset="2"/>
                        </a:rPr>
                        <a:t> 2006</a:t>
                      </a:r>
                      <a:r>
                        <a:rPr lang="en-GB" baseline="0" dirty="0" smtClean="0">
                          <a:sym typeface="Wingdings" panose="05000000000000000000" pitchFamily="2" charset="2"/>
                        </a:rPr>
                        <a:t> RH</a:t>
                      </a:r>
                      <a:r>
                        <a:rPr lang="en-GB" baseline="-25000" dirty="0" smtClean="0">
                          <a:sym typeface="Wingdings" panose="05000000000000000000" pitchFamily="2" charset="2"/>
                        </a:rPr>
                        <a:t>120</a:t>
                      </a:r>
                      <a:r>
                        <a:rPr lang="en-GB" baseline="0" dirty="0" smtClean="0">
                          <a:sym typeface="Wingdings" panose="05000000000000000000" pitchFamily="2" charset="2"/>
                        </a:rPr>
                        <a:t> 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 Dec 2019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 Jul 2021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578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Transfer leg 2:</a:t>
                      </a:r>
                    </a:p>
                    <a:p>
                      <a:r>
                        <a:rPr lang="en-GB" dirty="0" smtClean="0"/>
                        <a:t>2006</a:t>
                      </a:r>
                      <a:r>
                        <a:rPr lang="en-GB" baseline="0" dirty="0" smtClean="0"/>
                        <a:t> RH</a:t>
                      </a:r>
                      <a:r>
                        <a:rPr lang="en-GB" baseline="-25000" dirty="0" smtClean="0"/>
                        <a:t>120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smtClean="0">
                          <a:sym typeface="Wingdings" panose="05000000000000000000" pitchFamily="2" charset="2"/>
                        </a:rPr>
                        <a:t> 2000 SG</a:t>
                      </a:r>
                      <a:r>
                        <a:rPr lang="en-GB" baseline="-25000" dirty="0" smtClean="0">
                          <a:sym typeface="Wingdings" panose="05000000000000000000" pitchFamily="2" charset="2"/>
                        </a:rPr>
                        <a:t>344</a:t>
                      </a:r>
                      <a:r>
                        <a:rPr lang="en-GB" baseline="0" dirty="0" smtClean="0">
                          <a:sym typeface="Wingdings" panose="05000000000000000000" pitchFamily="2" charset="2"/>
                        </a:rPr>
                        <a:t> 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06 Jan 2022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 Nov 2023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687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Transfer leg 3:</a:t>
                      </a:r>
                    </a:p>
                    <a:p>
                      <a:r>
                        <a:rPr lang="en-GB" dirty="0" smtClean="0"/>
                        <a:t>2000</a:t>
                      </a:r>
                      <a:r>
                        <a:rPr lang="en-GB" baseline="0" dirty="0" smtClean="0"/>
                        <a:t> SG</a:t>
                      </a:r>
                      <a:r>
                        <a:rPr lang="en-GB" baseline="-25000" dirty="0" smtClean="0"/>
                        <a:t>344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smtClean="0">
                          <a:sym typeface="Wingdings" panose="05000000000000000000" pitchFamily="2" charset="2"/>
                        </a:rPr>
                        <a:t> 2009</a:t>
                      </a:r>
                      <a:r>
                        <a:rPr lang="en-GB" baseline="0" dirty="0" smtClean="0">
                          <a:sym typeface="Wingdings" panose="05000000000000000000" pitchFamily="2" charset="2"/>
                        </a:rPr>
                        <a:t> BD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 May 2024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 Aug 2026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842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Transfer leg 4:</a:t>
                      </a:r>
                    </a:p>
                    <a:p>
                      <a:r>
                        <a:rPr lang="en-GB" dirty="0" smtClean="0"/>
                        <a:t>2009</a:t>
                      </a:r>
                      <a:r>
                        <a:rPr lang="en-GB" baseline="0" dirty="0" smtClean="0"/>
                        <a:t> BD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smtClean="0">
                          <a:sym typeface="Wingdings" panose="05000000000000000000" pitchFamily="2" charset="2"/>
                        </a:rPr>
                        <a:t> 2006 JY</a:t>
                      </a:r>
                      <a:r>
                        <a:rPr lang="en-GB" baseline="-25000" dirty="0" smtClean="0">
                          <a:sym typeface="Wingdings" panose="05000000000000000000" pitchFamily="2" charset="2"/>
                        </a:rPr>
                        <a:t>26</a:t>
                      </a:r>
                      <a:r>
                        <a:rPr lang="en-GB" dirty="0" smtClean="0">
                          <a:sym typeface="Wingdings" panose="05000000000000000000" pitchFamily="2" charset="2"/>
                        </a:rPr>
                        <a:t> </a:t>
                      </a:r>
                      <a:endParaRPr lang="en-GB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 Dec 2026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 Mar 2028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457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Transfer leg 5:</a:t>
                      </a:r>
                    </a:p>
                    <a:p>
                      <a:r>
                        <a:rPr lang="en-GB" dirty="0" smtClean="0"/>
                        <a:t>2006</a:t>
                      </a:r>
                      <a:r>
                        <a:rPr lang="en-GB" baseline="0" dirty="0" smtClean="0"/>
                        <a:t> JY</a:t>
                      </a:r>
                      <a:r>
                        <a:rPr lang="en-GB" baseline="-25000" dirty="0" smtClean="0"/>
                        <a:t>26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>
                          <a:sym typeface="Wingdings" panose="05000000000000000000" pitchFamily="2" charset="2"/>
                        </a:rPr>
                        <a:t> 2005</a:t>
                      </a:r>
                      <a:r>
                        <a:rPr lang="en-GB" baseline="0" dirty="0" smtClean="0">
                          <a:sym typeface="Wingdings" panose="05000000000000000000" pitchFamily="2" charset="2"/>
                        </a:rPr>
                        <a:t> QP</a:t>
                      </a:r>
                      <a:r>
                        <a:rPr lang="en-GB" baseline="-25000" dirty="0" smtClean="0">
                          <a:sym typeface="Wingdings" panose="05000000000000000000" pitchFamily="2" charset="2"/>
                        </a:rPr>
                        <a:t>87</a:t>
                      </a:r>
                      <a:r>
                        <a:rPr lang="en-GB" baseline="0" dirty="0" smtClean="0">
                          <a:sym typeface="Wingdings" panose="05000000000000000000" pitchFamily="2" charset="2"/>
                        </a:rPr>
                        <a:t> </a:t>
                      </a:r>
                      <a:endParaRPr lang="en-GB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 Sep 2028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 Oct 2030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747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576184"/>
              </p:ext>
            </p:extLst>
          </p:nvPr>
        </p:nvGraphicFramePr>
        <p:xfrm>
          <a:off x="1493838" y="1892300"/>
          <a:ext cx="1389062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2" name="Equation" r:id="rId3" imgW="850680" imgH="393480" progId="Equation.DSMT4">
                  <p:embed/>
                </p:oleObj>
              </mc:Choice>
              <mc:Fallback>
                <p:oleObj name="Equation" r:id="rId3" imgW="8506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838" y="1892300"/>
                        <a:ext cx="1389062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/>
              <a:t>Multiple NEO Rendezvous Mission:</a:t>
            </a:r>
            <a:br>
              <a:rPr lang="en-GB" sz="3400" dirty="0"/>
            </a:br>
            <a:r>
              <a:rPr lang="en-GB" sz="3400" dirty="0" smtClean="0"/>
              <a:t>First </a:t>
            </a:r>
            <a:r>
              <a:rPr lang="en-GB" sz="3400" dirty="0"/>
              <a:t>Sequence </a:t>
            </a:r>
            <a:r>
              <a:rPr lang="en-GB" sz="3400" dirty="0" smtClean="0"/>
              <a:t>(2/7)</a:t>
            </a:r>
            <a:endParaRPr lang="en-GB" sz="3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October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Alessandro Peloni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23" y="1439333"/>
            <a:ext cx="6348555" cy="478366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/>
              <a:t>Multiple NEO Rendezvous Mission:</a:t>
            </a:r>
            <a:br>
              <a:rPr lang="en-GB" sz="3400" dirty="0"/>
            </a:br>
            <a:r>
              <a:rPr lang="en-GB" sz="3400" dirty="0" smtClean="0"/>
              <a:t>First </a:t>
            </a:r>
            <a:r>
              <a:rPr lang="en-GB" sz="3400" dirty="0"/>
              <a:t>Sequence </a:t>
            </a:r>
            <a:r>
              <a:rPr lang="en-GB" sz="3400" dirty="0" smtClean="0"/>
              <a:t>(</a:t>
            </a:r>
            <a:r>
              <a:rPr lang="en-GB" sz="3400" dirty="0"/>
              <a:t>3</a:t>
            </a:r>
            <a:r>
              <a:rPr lang="en-GB" sz="3400" dirty="0" smtClean="0"/>
              <a:t>/7)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9"/>
            <a:ext cx="8107377" cy="69259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800" b="1" dirty="0" smtClean="0"/>
              <a:t>1</a:t>
            </a:r>
            <a:r>
              <a:rPr lang="en-GB" sz="2800" b="1" baseline="30000" dirty="0" smtClean="0"/>
              <a:t>st</a:t>
            </a:r>
            <a:r>
              <a:rPr lang="en-GB" sz="2800" b="1" dirty="0" smtClean="0"/>
              <a:t> leg of the 5 NEO rendezvous mission</a:t>
            </a:r>
            <a:r>
              <a:rPr lang="en-GB" sz="2200" dirty="0" smtClean="0"/>
              <a:t> </a:t>
            </a:r>
          </a:p>
          <a:p>
            <a:pPr marL="0" indent="0">
              <a:spcAft>
                <a:spcPts val="1200"/>
              </a:spcAft>
              <a:buNone/>
            </a:pPr>
            <a:endParaRPr lang="en-GB" sz="2200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 startAt="6"/>
            </a:pPr>
            <a:endParaRPr lang="en-GB" sz="22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October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Alessandro Peloni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" y="2247845"/>
            <a:ext cx="4073151" cy="3260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21" y="2422117"/>
            <a:ext cx="5039957" cy="258404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218641" y="5508224"/>
            <a:ext cx="1911087" cy="738664"/>
            <a:chOff x="3420532" y="1810780"/>
            <a:chExt cx="1911087" cy="738664"/>
          </a:xfrm>
          <a:solidFill>
            <a:schemeClr val="bg1"/>
          </a:solidFill>
        </p:grpSpPr>
        <p:sp>
          <p:nvSpPr>
            <p:cNvPr id="7" name="TextBox 6"/>
            <p:cNvSpPr txBox="1"/>
            <p:nvPr/>
          </p:nvSpPr>
          <p:spPr>
            <a:xfrm>
              <a:off x="3420532" y="1810780"/>
              <a:ext cx="1911087" cy="73866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 </a:t>
              </a:r>
              <a:r>
                <a:rPr lang="en-GB" dirty="0" smtClean="0"/>
                <a:t>      </a:t>
              </a:r>
              <a:r>
                <a:rPr lang="en-GB" sz="1200" dirty="0" smtClean="0"/>
                <a:t>Departing orbit</a:t>
              </a:r>
            </a:p>
            <a:p>
              <a:r>
                <a:rPr lang="en-GB" sz="1200" dirty="0" smtClean="0"/>
                <a:t>           Arrival orbit</a:t>
              </a:r>
            </a:p>
            <a:p>
              <a:r>
                <a:rPr lang="en-GB" sz="1200" dirty="0" smtClean="0"/>
                <a:t>           Transfer trajectory</a:t>
              </a:r>
              <a:endParaRPr lang="en-GB" sz="12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3564467" y="2015067"/>
              <a:ext cx="321734" cy="0"/>
            </a:xfrm>
            <a:prstGeom prst="line">
              <a:avLst/>
            </a:prstGeom>
            <a:grpFill/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564466" y="2205510"/>
              <a:ext cx="321734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564466" y="2396716"/>
              <a:ext cx="321734" cy="0"/>
            </a:xfrm>
            <a:prstGeom prst="line">
              <a:avLst/>
            </a:prstGeom>
            <a:grpFill/>
            <a:ln w="127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6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/>
              <a:t>Multiple NEO Rendezvous Mission:</a:t>
            </a:r>
            <a:br>
              <a:rPr lang="en-GB" sz="3400" dirty="0"/>
            </a:br>
            <a:r>
              <a:rPr lang="en-GB" sz="3400" dirty="0" smtClean="0"/>
              <a:t>First </a:t>
            </a:r>
            <a:r>
              <a:rPr lang="en-GB" sz="3400" dirty="0"/>
              <a:t>Sequence </a:t>
            </a:r>
            <a:r>
              <a:rPr lang="en-GB" sz="3400" dirty="0" smtClean="0"/>
              <a:t>(4/7)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9"/>
            <a:ext cx="8107377" cy="69259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800" b="1" dirty="0" smtClean="0"/>
              <a:t>2</a:t>
            </a:r>
            <a:r>
              <a:rPr lang="en-GB" sz="2800" b="1" baseline="30000" dirty="0" smtClean="0"/>
              <a:t>nd</a:t>
            </a:r>
            <a:r>
              <a:rPr lang="en-GB" sz="2800" b="1" dirty="0" smtClean="0"/>
              <a:t> leg of the 5 NEO rendezvous mission</a:t>
            </a:r>
            <a:r>
              <a:rPr lang="en-GB" sz="2200" dirty="0" smtClean="0"/>
              <a:t> </a:t>
            </a:r>
          </a:p>
          <a:p>
            <a:pPr marL="0" indent="0">
              <a:spcAft>
                <a:spcPts val="1200"/>
              </a:spcAft>
              <a:buNone/>
            </a:pPr>
            <a:endParaRPr lang="en-GB" sz="2200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 startAt="6"/>
            </a:pPr>
            <a:endParaRPr lang="en-GB" sz="22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October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Alessandro Peloni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" y="2257087"/>
            <a:ext cx="4073151" cy="3241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21" y="2418716"/>
            <a:ext cx="5039957" cy="257359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18641" y="5508224"/>
            <a:ext cx="1911087" cy="738664"/>
            <a:chOff x="3420532" y="1810780"/>
            <a:chExt cx="1911087" cy="738664"/>
          </a:xfrm>
          <a:solidFill>
            <a:schemeClr val="bg1"/>
          </a:solidFill>
        </p:grpSpPr>
        <p:sp>
          <p:nvSpPr>
            <p:cNvPr id="11" name="TextBox 10"/>
            <p:cNvSpPr txBox="1"/>
            <p:nvPr/>
          </p:nvSpPr>
          <p:spPr>
            <a:xfrm>
              <a:off x="3420532" y="1810780"/>
              <a:ext cx="1911087" cy="73866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 </a:t>
              </a:r>
              <a:r>
                <a:rPr lang="en-GB" dirty="0" smtClean="0"/>
                <a:t>      </a:t>
              </a:r>
              <a:r>
                <a:rPr lang="en-GB" sz="1200" dirty="0" smtClean="0"/>
                <a:t>Departing orbit</a:t>
              </a:r>
            </a:p>
            <a:p>
              <a:r>
                <a:rPr lang="en-GB" sz="1200" dirty="0" smtClean="0"/>
                <a:t>           Arrival orbit</a:t>
              </a:r>
            </a:p>
            <a:p>
              <a:r>
                <a:rPr lang="en-GB" sz="1200" dirty="0" smtClean="0"/>
                <a:t>           Transfer trajectory</a:t>
              </a:r>
              <a:endParaRPr lang="en-GB" sz="12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3564467" y="2015067"/>
              <a:ext cx="321734" cy="0"/>
            </a:xfrm>
            <a:prstGeom prst="line">
              <a:avLst/>
            </a:prstGeom>
            <a:grpFill/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564466" y="2205510"/>
              <a:ext cx="321734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564466" y="2396716"/>
              <a:ext cx="321734" cy="0"/>
            </a:xfrm>
            <a:prstGeom prst="line">
              <a:avLst/>
            </a:prstGeom>
            <a:grpFill/>
            <a:ln w="127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9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/>
              <a:t>Multiple NEO Rendezvous Mission:</a:t>
            </a:r>
            <a:br>
              <a:rPr lang="en-GB" sz="3400" dirty="0"/>
            </a:br>
            <a:r>
              <a:rPr lang="en-GB" sz="3400" dirty="0" smtClean="0"/>
              <a:t>First </a:t>
            </a:r>
            <a:r>
              <a:rPr lang="en-GB" sz="3400" dirty="0"/>
              <a:t>Sequence </a:t>
            </a:r>
            <a:r>
              <a:rPr lang="en-GB" sz="3400" dirty="0" smtClean="0"/>
              <a:t>(</a:t>
            </a:r>
            <a:r>
              <a:rPr lang="en-GB" sz="3400" dirty="0"/>
              <a:t>5</a:t>
            </a:r>
            <a:r>
              <a:rPr lang="en-GB" sz="3400" dirty="0" smtClean="0"/>
              <a:t>/7)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9"/>
            <a:ext cx="8107377" cy="69259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800" b="1" dirty="0" smtClean="0"/>
              <a:t>3</a:t>
            </a:r>
            <a:r>
              <a:rPr lang="en-GB" sz="2800" b="1" baseline="30000" dirty="0" smtClean="0"/>
              <a:t>rd</a:t>
            </a:r>
            <a:r>
              <a:rPr lang="en-GB" sz="2800" b="1" dirty="0" smtClean="0"/>
              <a:t> leg of the 5 NEO rendezvous mission</a:t>
            </a:r>
            <a:r>
              <a:rPr lang="en-GB" sz="2200" dirty="0" smtClean="0"/>
              <a:t> </a:t>
            </a:r>
          </a:p>
          <a:p>
            <a:pPr marL="0" indent="0">
              <a:spcAft>
                <a:spcPts val="1200"/>
              </a:spcAft>
              <a:buNone/>
            </a:pPr>
            <a:endParaRPr lang="en-GB" sz="2200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 startAt="6"/>
            </a:pPr>
            <a:endParaRPr lang="en-GB" sz="22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October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Alessandro Peloni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" y="2255247"/>
            <a:ext cx="4073151" cy="3245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21" y="2427957"/>
            <a:ext cx="5039957" cy="257236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18641" y="5508224"/>
            <a:ext cx="1911087" cy="738664"/>
            <a:chOff x="3420532" y="1810780"/>
            <a:chExt cx="1911087" cy="738664"/>
          </a:xfrm>
          <a:solidFill>
            <a:schemeClr val="bg1"/>
          </a:solidFill>
        </p:grpSpPr>
        <p:sp>
          <p:nvSpPr>
            <p:cNvPr id="11" name="TextBox 10"/>
            <p:cNvSpPr txBox="1"/>
            <p:nvPr/>
          </p:nvSpPr>
          <p:spPr>
            <a:xfrm>
              <a:off x="3420532" y="1810780"/>
              <a:ext cx="1911087" cy="73866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 </a:t>
              </a:r>
              <a:r>
                <a:rPr lang="en-GB" dirty="0" smtClean="0"/>
                <a:t>      </a:t>
              </a:r>
              <a:r>
                <a:rPr lang="en-GB" sz="1200" dirty="0" smtClean="0"/>
                <a:t>Departing orbit</a:t>
              </a:r>
            </a:p>
            <a:p>
              <a:r>
                <a:rPr lang="en-GB" sz="1200" dirty="0" smtClean="0"/>
                <a:t>           Arrival orbit</a:t>
              </a:r>
            </a:p>
            <a:p>
              <a:r>
                <a:rPr lang="en-GB" sz="1200" dirty="0" smtClean="0"/>
                <a:t>           Transfer trajectory</a:t>
              </a:r>
              <a:endParaRPr lang="en-GB" sz="12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3564467" y="2015067"/>
              <a:ext cx="321734" cy="0"/>
            </a:xfrm>
            <a:prstGeom prst="line">
              <a:avLst/>
            </a:prstGeom>
            <a:grpFill/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564466" y="2205510"/>
              <a:ext cx="321734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564466" y="2396716"/>
              <a:ext cx="321734" cy="0"/>
            </a:xfrm>
            <a:prstGeom prst="line">
              <a:avLst/>
            </a:prstGeom>
            <a:grpFill/>
            <a:ln w="127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5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/>
              <a:t>Multiple NEO Rendezvous Mission:</a:t>
            </a:r>
            <a:br>
              <a:rPr lang="en-GB" sz="3400" dirty="0"/>
            </a:br>
            <a:r>
              <a:rPr lang="en-GB" sz="3400" dirty="0" smtClean="0"/>
              <a:t>First </a:t>
            </a:r>
            <a:r>
              <a:rPr lang="en-GB" sz="3400" dirty="0"/>
              <a:t>Sequence </a:t>
            </a:r>
            <a:r>
              <a:rPr lang="en-GB" sz="3400" dirty="0" smtClean="0"/>
              <a:t>(6/7)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9"/>
            <a:ext cx="8107377" cy="69259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800" b="1" dirty="0" smtClean="0"/>
              <a:t>4</a:t>
            </a:r>
            <a:r>
              <a:rPr lang="en-GB" sz="2800" b="1" baseline="30000" dirty="0" smtClean="0"/>
              <a:t>th</a:t>
            </a:r>
            <a:r>
              <a:rPr lang="en-GB" sz="2800" b="1" dirty="0" smtClean="0"/>
              <a:t> leg of the 5 NEO rendezvous mission</a:t>
            </a:r>
            <a:r>
              <a:rPr lang="en-GB" sz="2200" dirty="0" smtClean="0"/>
              <a:t> </a:t>
            </a:r>
          </a:p>
          <a:p>
            <a:pPr marL="0" indent="0">
              <a:spcAft>
                <a:spcPts val="1200"/>
              </a:spcAft>
              <a:buNone/>
            </a:pPr>
            <a:endParaRPr lang="en-GB" sz="2200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 startAt="6"/>
            </a:pPr>
            <a:endParaRPr lang="en-GB" sz="22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October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Alessandro Peloni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" y="2247845"/>
            <a:ext cx="4068507" cy="3260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139" y="2422117"/>
            <a:ext cx="5025521" cy="258404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18641" y="5508224"/>
            <a:ext cx="1911087" cy="738664"/>
            <a:chOff x="3420532" y="1810780"/>
            <a:chExt cx="1911087" cy="738664"/>
          </a:xfrm>
          <a:solidFill>
            <a:schemeClr val="bg1"/>
          </a:solidFill>
        </p:grpSpPr>
        <p:sp>
          <p:nvSpPr>
            <p:cNvPr id="11" name="TextBox 10"/>
            <p:cNvSpPr txBox="1"/>
            <p:nvPr/>
          </p:nvSpPr>
          <p:spPr>
            <a:xfrm>
              <a:off x="3420532" y="1810780"/>
              <a:ext cx="1911087" cy="73866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 </a:t>
              </a:r>
              <a:r>
                <a:rPr lang="en-GB" dirty="0" smtClean="0"/>
                <a:t>      </a:t>
              </a:r>
              <a:r>
                <a:rPr lang="en-GB" sz="1200" dirty="0" smtClean="0"/>
                <a:t>Departing orbit</a:t>
              </a:r>
            </a:p>
            <a:p>
              <a:r>
                <a:rPr lang="en-GB" sz="1200" dirty="0" smtClean="0"/>
                <a:t>           Arrival orbit</a:t>
              </a:r>
            </a:p>
            <a:p>
              <a:r>
                <a:rPr lang="en-GB" sz="1200" dirty="0" smtClean="0"/>
                <a:t>           Transfer trajectory</a:t>
              </a:r>
              <a:endParaRPr lang="en-GB" sz="12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3564467" y="2015067"/>
              <a:ext cx="321734" cy="0"/>
            </a:xfrm>
            <a:prstGeom prst="line">
              <a:avLst/>
            </a:prstGeom>
            <a:grpFill/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564466" y="2205510"/>
              <a:ext cx="321734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564466" y="2396716"/>
              <a:ext cx="321734" cy="0"/>
            </a:xfrm>
            <a:prstGeom prst="line">
              <a:avLst/>
            </a:prstGeom>
            <a:grpFill/>
            <a:ln w="127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5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645666" y="3272598"/>
            <a:ext cx="1862667" cy="762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travel on a light beam?</a:t>
            </a:r>
            <a:br>
              <a:rPr lang="en-GB" dirty="0" smtClean="0"/>
            </a:br>
            <a:r>
              <a:rPr lang="en-GB" sz="3200" dirty="0" smtClean="0"/>
              <a:t>Solar Radiation Pressure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October 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Alessandro Peloni</a:t>
            </a:r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353108"/>
              </p:ext>
            </p:extLst>
          </p:nvPr>
        </p:nvGraphicFramePr>
        <p:xfrm>
          <a:off x="2079594" y="1585383"/>
          <a:ext cx="4828381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8" name="Equation" r:id="rId3" imgW="2006280" imgH="203040" progId="Equation.DSMT4">
                  <p:embed/>
                </p:oleObj>
              </mc:Choice>
              <mc:Fallback>
                <p:oleObj name="Equation" r:id="rId3" imgW="200628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594" y="1585383"/>
                        <a:ext cx="4828381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59547"/>
              </p:ext>
            </p:extLst>
          </p:nvPr>
        </p:nvGraphicFramePr>
        <p:xfrm>
          <a:off x="5950996" y="3486861"/>
          <a:ext cx="1320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" name="Equation" r:id="rId5" imgW="1320480" imgH="317160" progId="Equation.DSMT4">
                  <p:embed/>
                </p:oleObj>
              </mc:Choice>
              <mc:Fallback>
                <p:oleObj name="Equation" r:id="rId5" imgW="1320480" imgH="317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0996" y="3486861"/>
                        <a:ext cx="13208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1" y="2623538"/>
            <a:ext cx="2626783" cy="195958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 rot="16200000">
            <a:off x="3812116" y="3091094"/>
            <a:ext cx="1007533" cy="10244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>
            <a:off x="6073232" y="4299481"/>
            <a:ext cx="1007533" cy="10244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918976"/>
              </p:ext>
            </p:extLst>
          </p:nvPr>
        </p:nvGraphicFramePr>
        <p:xfrm>
          <a:off x="4855436" y="5417081"/>
          <a:ext cx="3443123" cy="839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0" name="Equation" r:id="rId8" imgW="1041120" imgH="253800" progId="Equation.DSMT4">
                  <p:embed/>
                </p:oleObj>
              </mc:Choice>
              <mc:Fallback>
                <p:oleObj name="Equation" r:id="rId8" imgW="1041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55436" y="5417081"/>
                        <a:ext cx="3443123" cy="839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03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/>
              <a:t>Multiple NEO Rendezvous Mission:</a:t>
            </a:r>
            <a:br>
              <a:rPr lang="en-GB" sz="3400" dirty="0"/>
            </a:br>
            <a:r>
              <a:rPr lang="en-GB" sz="3400" dirty="0" smtClean="0"/>
              <a:t>First </a:t>
            </a:r>
            <a:r>
              <a:rPr lang="en-GB" sz="3400" dirty="0"/>
              <a:t>Sequence </a:t>
            </a:r>
            <a:r>
              <a:rPr lang="en-GB" sz="3400" dirty="0" smtClean="0"/>
              <a:t>(7/7)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9"/>
            <a:ext cx="8107377" cy="69259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800" b="1" dirty="0" smtClean="0"/>
              <a:t>5</a:t>
            </a:r>
            <a:r>
              <a:rPr lang="en-GB" sz="2800" b="1" baseline="30000" dirty="0" smtClean="0"/>
              <a:t>th</a:t>
            </a:r>
            <a:r>
              <a:rPr lang="en-GB" sz="2800" b="1" dirty="0" smtClean="0"/>
              <a:t> leg of the 5 NEO rendezvous mission</a:t>
            </a:r>
            <a:r>
              <a:rPr lang="en-GB" sz="2200" dirty="0" smtClean="0"/>
              <a:t> </a:t>
            </a:r>
          </a:p>
          <a:p>
            <a:pPr marL="0" indent="0">
              <a:spcAft>
                <a:spcPts val="1200"/>
              </a:spcAft>
              <a:buNone/>
            </a:pPr>
            <a:endParaRPr lang="en-GB" sz="2200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 startAt="6"/>
            </a:pPr>
            <a:endParaRPr lang="en-GB" sz="22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October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Alessandro Peloni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" y="2247845"/>
            <a:ext cx="4054573" cy="3260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21" y="2437063"/>
            <a:ext cx="5039957" cy="255415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18641" y="5508224"/>
            <a:ext cx="1911087" cy="738664"/>
            <a:chOff x="3420532" y="1810780"/>
            <a:chExt cx="1911087" cy="738664"/>
          </a:xfrm>
          <a:solidFill>
            <a:schemeClr val="bg1"/>
          </a:solidFill>
        </p:grpSpPr>
        <p:sp>
          <p:nvSpPr>
            <p:cNvPr id="11" name="TextBox 10"/>
            <p:cNvSpPr txBox="1"/>
            <p:nvPr/>
          </p:nvSpPr>
          <p:spPr>
            <a:xfrm>
              <a:off x="3420532" y="1810780"/>
              <a:ext cx="1911087" cy="73866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 </a:t>
              </a:r>
              <a:r>
                <a:rPr lang="en-GB" dirty="0" smtClean="0"/>
                <a:t>      </a:t>
              </a:r>
              <a:r>
                <a:rPr lang="en-GB" sz="1200" dirty="0" smtClean="0"/>
                <a:t>Departing orbit</a:t>
              </a:r>
            </a:p>
            <a:p>
              <a:r>
                <a:rPr lang="en-GB" sz="1200" dirty="0" smtClean="0"/>
                <a:t>           Arrival orbit</a:t>
              </a:r>
            </a:p>
            <a:p>
              <a:r>
                <a:rPr lang="en-GB" sz="1200" dirty="0" smtClean="0"/>
                <a:t>           Transfer trajectory</a:t>
              </a:r>
              <a:endParaRPr lang="en-GB" sz="12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3564467" y="2015067"/>
              <a:ext cx="321734" cy="0"/>
            </a:xfrm>
            <a:prstGeom prst="line">
              <a:avLst/>
            </a:prstGeom>
            <a:grpFill/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564466" y="2205510"/>
              <a:ext cx="321734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564466" y="2396716"/>
              <a:ext cx="321734" cy="0"/>
            </a:xfrm>
            <a:prstGeom prst="line">
              <a:avLst/>
            </a:prstGeom>
            <a:grpFill/>
            <a:ln w="127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62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/>
              <a:t>Multiple NEO Rendezvous </a:t>
            </a:r>
            <a:r>
              <a:rPr lang="en-GB" sz="3400" dirty="0" smtClean="0"/>
              <a:t>Mission:</a:t>
            </a:r>
            <a:br>
              <a:rPr lang="en-GB" sz="3400" dirty="0" smtClean="0"/>
            </a:br>
            <a:r>
              <a:rPr lang="en-GB" sz="3400" dirty="0" smtClean="0"/>
              <a:t>Second Sequence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07377" cy="505777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800" b="1" dirty="0" smtClean="0"/>
              <a:t>Mission parameters for 4 NEO rendezvous:</a:t>
            </a:r>
          </a:p>
          <a:p>
            <a:pPr marL="0" indent="0">
              <a:spcAft>
                <a:spcPts val="1200"/>
              </a:spcAft>
              <a:buNone/>
            </a:pPr>
            <a:endParaRPr lang="en-GB" sz="2200" b="1" dirty="0"/>
          </a:p>
          <a:p>
            <a:pPr marL="0" indent="0">
              <a:spcAft>
                <a:spcPts val="1200"/>
              </a:spcAft>
              <a:buNone/>
            </a:pPr>
            <a:r>
              <a:rPr lang="en-GB" sz="2200" dirty="0" smtClean="0"/>
              <a:t>	Mission </a:t>
            </a:r>
            <a:r>
              <a:rPr lang="en-GB" sz="2200" dirty="0"/>
              <a:t>Duration: </a:t>
            </a:r>
            <a:r>
              <a:rPr lang="en-GB" sz="2200" dirty="0" smtClean="0"/>
              <a:t>8.5 years</a:t>
            </a:r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October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Alessandro Peloni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179162"/>
              </p:ext>
            </p:extLst>
          </p:nvPr>
        </p:nvGraphicFramePr>
        <p:xfrm>
          <a:off x="547612" y="3535076"/>
          <a:ext cx="8248918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000"/>
                <a:gridCol w="1711104"/>
                <a:gridCol w="1555952"/>
                <a:gridCol w="213786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Start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End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Duration [days]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Transfer leg 1:</a:t>
                      </a:r>
                    </a:p>
                    <a:p>
                      <a:r>
                        <a:rPr lang="en-GB" sz="1600" dirty="0" smtClean="0"/>
                        <a:t>Earth </a:t>
                      </a:r>
                      <a:r>
                        <a:rPr lang="en-GB" sz="160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600" dirty="0" smtClean="0"/>
                        <a:t>2001</a:t>
                      </a:r>
                      <a:r>
                        <a:rPr lang="en-GB" sz="1600" baseline="0" dirty="0" smtClean="0"/>
                        <a:t> GP</a:t>
                      </a:r>
                      <a:r>
                        <a:rPr lang="en-GB" sz="1600" baseline="-25000" dirty="0" smtClean="0"/>
                        <a:t>2</a:t>
                      </a:r>
                      <a:r>
                        <a:rPr lang="en-GB" sz="1600" baseline="0" dirty="0" smtClean="0"/>
                        <a:t> </a:t>
                      </a:r>
                      <a:endParaRPr lang="en-GB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18 Dec 2019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08 Sep 2021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631</a:t>
                      </a:r>
                      <a:endParaRPr lang="en-GB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Transfer leg 2:</a:t>
                      </a:r>
                    </a:p>
                    <a:p>
                      <a:r>
                        <a:rPr lang="en-GB" sz="1600" dirty="0" smtClean="0"/>
                        <a:t>2001</a:t>
                      </a:r>
                      <a:r>
                        <a:rPr lang="en-GB" sz="1600" baseline="0" dirty="0" smtClean="0"/>
                        <a:t> GP</a:t>
                      </a:r>
                      <a:r>
                        <a:rPr lang="en-GB" sz="1600" baseline="-25000" dirty="0" smtClean="0"/>
                        <a:t>2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>
                          <a:sym typeface="Wingdings" panose="05000000000000000000" pitchFamily="2" charset="2"/>
                        </a:rPr>
                        <a:t> 2007</a:t>
                      </a:r>
                      <a:r>
                        <a:rPr lang="en-GB" sz="1600" baseline="0" dirty="0" smtClean="0">
                          <a:sym typeface="Wingdings" panose="05000000000000000000" pitchFamily="2" charset="2"/>
                        </a:rPr>
                        <a:t> UN</a:t>
                      </a:r>
                      <a:r>
                        <a:rPr lang="en-GB" sz="1600" baseline="-25000" dirty="0" smtClean="0">
                          <a:sym typeface="Wingdings" panose="05000000000000000000" pitchFamily="2" charset="2"/>
                        </a:rPr>
                        <a:t>12</a:t>
                      </a:r>
                      <a:r>
                        <a:rPr lang="en-GB" sz="1600" baseline="0" dirty="0" smtClean="0">
                          <a:sym typeface="Wingdings" panose="05000000000000000000" pitchFamily="2" charset="2"/>
                        </a:rPr>
                        <a:t> 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05 Apr 2022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23 Aug 2023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504</a:t>
                      </a:r>
                      <a:endParaRPr lang="en-GB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Transfer leg 3:</a:t>
                      </a:r>
                    </a:p>
                    <a:p>
                      <a:r>
                        <a:rPr lang="en-GB" sz="1600" dirty="0" smtClean="0"/>
                        <a:t>2007</a:t>
                      </a:r>
                      <a:r>
                        <a:rPr lang="en-GB" sz="1600" baseline="0" dirty="0" smtClean="0"/>
                        <a:t> UN</a:t>
                      </a:r>
                      <a:r>
                        <a:rPr lang="en-GB" sz="1600" baseline="-25000" dirty="0" smtClean="0"/>
                        <a:t>12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>
                          <a:sym typeface="Wingdings" panose="05000000000000000000" pitchFamily="2" charset="2"/>
                        </a:rPr>
                        <a:t> 2009</a:t>
                      </a:r>
                      <a:r>
                        <a:rPr lang="en-GB" sz="1600" baseline="0" dirty="0" smtClean="0">
                          <a:sym typeface="Wingdings" panose="05000000000000000000" pitchFamily="2" charset="2"/>
                        </a:rPr>
                        <a:t> YF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17 Jan 2024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18 Apr 2026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822</a:t>
                      </a:r>
                      <a:endParaRPr lang="en-GB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Transfer leg 4:</a:t>
                      </a:r>
                    </a:p>
                    <a:p>
                      <a:r>
                        <a:rPr lang="en-GB" sz="1600" dirty="0" smtClean="0"/>
                        <a:t>2009</a:t>
                      </a:r>
                      <a:r>
                        <a:rPr lang="en-GB" sz="1600" baseline="0" dirty="0" smtClean="0"/>
                        <a:t> YF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smtClean="0">
                          <a:sym typeface="Wingdings" panose="05000000000000000000" pitchFamily="2" charset="2"/>
                        </a:rPr>
                        <a:t> (99942) </a:t>
                      </a:r>
                      <a:r>
                        <a:rPr lang="en-GB" sz="1600" dirty="0" err="1" smtClean="0">
                          <a:sym typeface="Wingdings" panose="05000000000000000000" pitchFamily="2" charset="2"/>
                        </a:rPr>
                        <a:t>Apophis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03 Sep 2026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21 Jun 2028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657</a:t>
                      </a:r>
                      <a:endParaRPr lang="en-GB" sz="1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437801"/>
              </p:ext>
            </p:extLst>
          </p:nvPr>
        </p:nvGraphicFramePr>
        <p:xfrm>
          <a:off x="1493838" y="1960563"/>
          <a:ext cx="1389062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1" name="Equation" r:id="rId3" imgW="850680" imgH="393480" progId="Equation.DSMT4">
                  <p:embed/>
                </p:oleObj>
              </mc:Choice>
              <mc:Fallback>
                <p:oleObj name="Equation" r:id="rId3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838" y="1960563"/>
                        <a:ext cx="1389062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4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/>
              <a:t>Multiple NEO Rendezvous Mission:</a:t>
            </a:r>
            <a:br>
              <a:rPr lang="en-GB" sz="3400" dirty="0"/>
            </a:br>
            <a:r>
              <a:rPr lang="en-GB" sz="3400" dirty="0" smtClean="0"/>
              <a:t>Summary of results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GB" sz="2800" b="1" dirty="0" smtClean="0"/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October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Alessandro Peloni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904702"/>
                  </p:ext>
                </p:extLst>
              </p:nvPr>
            </p:nvGraphicFramePr>
            <p:xfrm>
              <a:off x="540035" y="1418665"/>
              <a:ext cx="8163698" cy="41064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52146"/>
                    <a:gridCol w="1515755"/>
                    <a:gridCol w="1563786"/>
                    <a:gridCol w="1832011"/>
                  </a:tblGrid>
                  <a:tr h="369435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Required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Sequence</a:t>
                          </a:r>
                          <a:r>
                            <a:rPr lang="en-GB" baseline="0" dirty="0" smtClean="0"/>
                            <a:t> 1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Sequence 2</a:t>
                          </a:r>
                          <a:endParaRPr lang="en-GB" dirty="0"/>
                        </a:p>
                      </a:txBody>
                      <a:tcPr anchor="ctr"/>
                    </a:tc>
                  </a:tr>
                  <a:tr h="369435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Mission duration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i="1" smtClean="0">
                                  <a:latin typeface="Cambria Math"/>
                                  <a:ea typeface="Cambria Math"/>
                                </a:rPr>
                                <m:t>≈</m:t>
                              </m:r>
                            </m:oMath>
                          </a14:m>
                          <a:r>
                            <a:rPr lang="en-GB" dirty="0" smtClean="0"/>
                            <a:t>10 years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10.8</m:t>
                                </m:r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latin typeface="Cambria Math"/>
                                  </a:rPr>
                                  <m:t>years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8.5</m:t>
                                </m:r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latin typeface="Cambria Math"/>
                                  </a:rPr>
                                  <m:t>years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</a:tr>
                  <a:tr h="369435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Number</a:t>
                          </a:r>
                          <a:r>
                            <a:rPr lang="en-GB" baseline="0" dirty="0" smtClean="0"/>
                            <a:t> of rendezvous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At least 3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</a:tr>
                  <a:tr h="637655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Stay time   [days]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At</a:t>
                          </a:r>
                          <a:r>
                            <a:rPr lang="en-GB" baseline="0" dirty="0" smtClean="0"/>
                            <a:t> least f</a:t>
                          </a:r>
                          <a:r>
                            <a:rPr lang="en-GB" dirty="0" smtClean="0"/>
                            <a:t>ew days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  <m:t>119, 181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  <m:t>139, 209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</a:tr>
                  <a:tr h="369435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Rendezvous </a:t>
                          </a:r>
                          <a:r>
                            <a:rPr lang="en-GB" smtClean="0"/>
                            <a:t>with PHO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At least 1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</a:tr>
                  <a:tr h="369435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Rendezvous with NHATS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At least 1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</a:tr>
                  <a:tr h="369435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Last object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H &gt; 25.5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=27.7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=19.7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</a:tr>
                  <a:tr h="637655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Characteristic acceleration           [ mm/s</a:t>
                          </a:r>
                          <a:r>
                            <a:rPr lang="en-GB" baseline="30000" dirty="0" smtClean="0"/>
                            <a:t>2 </a:t>
                          </a:r>
                          <a:r>
                            <a:rPr lang="en-GB" dirty="0" smtClean="0"/>
                            <a:t>]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0.3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0.3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0.3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</a:tr>
                  <a:tr h="609681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Total </a:t>
                          </a:r>
                          <a:r>
                            <a:rPr lang="en-GB" dirty="0" err="1" smtClean="0">
                              <a:latin typeface="Symbol" panose="05050102010706020507" pitchFamily="18" charset="2"/>
                            </a:rPr>
                            <a:t>D</a:t>
                          </a:r>
                          <a:r>
                            <a:rPr lang="en-GB" dirty="0" err="1" smtClean="0"/>
                            <a:t>v</a:t>
                          </a:r>
                          <a:r>
                            <a:rPr lang="en-GB" dirty="0" smtClean="0"/>
                            <a:t>   [ km/s ]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//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52.3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45.0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904702"/>
                  </p:ext>
                </p:extLst>
              </p:nvPr>
            </p:nvGraphicFramePr>
            <p:xfrm>
              <a:off x="540035" y="1418665"/>
              <a:ext cx="8163698" cy="41064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52146"/>
                    <a:gridCol w="1515755"/>
                    <a:gridCol w="1563786"/>
                    <a:gridCol w="1832011"/>
                  </a:tblGrid>
                  <a:tr h="369435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Required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Sequence</a:t>
                          </a:r>
                          <a:r>
                            <a:rPr lang="en-GB" baseline="0" dirty="0" smtClean="0"/>
                            <a:t> 1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Sequence </a:t>
                          </a:r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 anchor="ctr"/>
                    </a:tc>
                  </a:tr>
                  <a:tr h="369435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Mission duration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14458" t="-110000" r="-223695" b="-9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4669" t="-110000" r="-116732" b="-9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46667" t="-110000" b="-921667"/>
                          </a:stretch>
                        </a:blipFill>
                      </a:tcPr>
                    </a:tc>
                  </a:tr>
                  <a:tr h="369435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Number</a:t>
                          </a:r>
                          <a:r>
                            <a:rPr lang="en-GB" baseline="0" dirty="0" smtClean="0"/>
                            <a:t> of rendezvous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At least 3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4669" t="-206557" r="-116732" b="-8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46667" t="-206557" b="-806557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Stay time   [days]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At</a:t>
                          </a:r>
                          <a:r>
                            <a:rPr lang="en-GB" baseline="0" dirty="0" smtClean="0"/>
                            <a:t> least f</a:t>
                          </a:r>
                          <a:r>
                            <a:rPr lang="en-GB" dirty="0" smtClean="0"/>
                            <a:t>ew days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4669" t="-178095" r="-116732" b="-36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46667" t="-178095" b="-368571"/>
                          </a:stretch>
                        </a:blipFill>
                      </a:tcPr>
                    </a:tc>
                  </a:tr>
                  <a:tr h="369435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Rendezvous </a:t>
                          </a:r>
                          <a:r>
                            <a:rPr lang="en-GB" smtClean="0"/>
                            <a:t>with PHO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At least 1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4669" t="-486667" r="-116732" b="-54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46667" t="-486667" b="-545000"/>
                          </a:stretch>
                        </a:blipFill>
                      </a:tcPr>
                    </a:tc>
                  </a:tr>
                  <a:tr h="369435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Rendezvous with NHATS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At least 1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4669" t="-577049" r="-116732" b="-4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46667" t="-577049" b="-436066"/>
                          </a:stretch>
                        </a:blipFill>
                      </a:tcPr>
                    </a:tc>
                  </a:tr>
                  <a:tr h="369435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Last object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H &gt; 25.5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4669" t="-688333" r="-116732" b="-34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46667" t="-688333" b="-343333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Characteristic acceleration </a:t>
                          </a:r>
                          <a:r>
                            <a:rPr lang="en-GB" dirty="0" smtClean="0"/>
                            <a:t>          [ </a:t>
                          </a:r>
                          <a:r>
                            <a:rPr lang="en-GB" dirty="0" smtClean="0"/>
                            <a:t>mm/s</a:t>
                          </a:r>
                          <a:r>
                            <a:rPr lang="en-GB" baseline="30000" dirty="0" smtClean="0"/>
                            <a:t>2 </a:t>
                          </a:r>
                          <a:r>
                            <a:rPr lang="en-GB" dirty="0" smtClean="0"/>
                            <a:t>]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14458" t="-450476" r="-223695" b="-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4669" t="-450476" r="-116732" b="-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46667" t="-450476" b="-96190"/>
                          </a:stretch>
                        </a:blipFill>
                      </a:tcPr>
                    </a:tc>
                  </a:tr>
                  <a:tr h="609681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Total </a:t>
                          </a:r>
                          <a:r>
                            <a:rPr lang="en-GB" dirty="0" err="1" smtClean="0">
                              <a:latin typeface="Symbol" panose="05050102010706020507" pitchFamily="18" charset="2"/>
                            </a:rPr>
                            <a:t>D</a:t>
                          </a:r>
                          <a:r>
                            <a:rPr lang="en-GB" dirty="0" err="1" smtClean="0"/>
                            <a:t>v</a:t>
                          </a:r>
                          <a:r>
                            <a:rPr lang="en-GB" dirty="0" smtClean="0"/>
                            <a:t>   [ km/s ]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//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4669" t="-578000" r="-116732" b="-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46667" t="-578000" b="-1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528279"/>
              </p:ext>
            </p:extLst>
          </p:nvPr>
        </p:nvGraphicFramePr>
        <p:xfrm>
          <a:off x="2038349" y="5647268"/>
          <a:ext cx="2980486" cy="770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1" name="Equation" r:id="rId4" imgW="1866600" imgH="482400" progId="Equation.DSMT4">
                  <p:embed/>
                </p:oleObj>
              </mc:Choice>
              <mc:Fallback>
                <p:oleObj name="Equation" r:id="rId4" imgW="18666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38349" y="5647268"/>
                        <a:ext cx="2980486" cy="770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5647302" y="5012266"/>
            <a:ext cx="787400" cy="423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 flipH="1">
            <a:off x="4131733" y="5373603"/>
            <a:ext cx="1630881" cy="4091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9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 smtClean="0"/>
              <a:t>Conclusions and Future work</a:t>
            </a:r>
            <a:endParaRPr lang="en-GB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en-GB" sz="2800" b="1" dirty="0" smtClean="0"/>
                  <a:t>Conclusions</a:t>
                </a: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GB" dirty="0" smtClean="0"/>
                  <a:t>Solar sailing is a good way to perform missions with high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requirements, such as a multiple NEO rendezvous mission, due to its </a:t>
                </a:r>
                <a:r>
                  <a:rPr lang="en-GB" dirty="0" err="1" smtClean="0"/>
                  <a:t>propellantless</a:t>
                </a:r>
                <a:r>
                  <a:rPr lang="en-GB" dirty="0" smtClean="0"/>
                  <a:t> characteristic</a:t>
                </a: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GB" dirty="0" smtClean="0">
                    <a:sym typeface="Wingdings" panose="05000000000000000000" pitchFamily="2" charset="2"/>
                  </a:rPr>
                  <a:t>Sequences of NEOs have been found with the method shown</a:t>
                </a: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endParaRPr lang="en-GB" dirty="0">
                  <a:sym typeface="Wingdings" panose="05000000000000000000" pitchFamily="2" charset="2"/>
                </a:endParaRPr>
              </a:p>
              <a:p>
                <a:pPr marL="0" indent="0">
                  <a:lnSpc>
                    <a:spcPct val="110000"/>
                  </a:lnSpc>
                  <a:spcAft>
                    <a:spcPts val="600"/>
                  </a:spcAft>
                  <a:buNone/>
                </a:pPr>
                <a:r>
                  <a:rPr lang="en-GB" sz="2800" b="1" dirty="0" smtClean="0"/>
                  <a:t>Future work</a:t>
                </a: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GB" dirty="0" smtClean="0"/>
                  <a:t>Improve the selection of PHOs</a:t>
                </a: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GB" dirty="0" smtClean="0"/>
                  <a:t>Implement a 3D algorithm</a:t>
                </a: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GB" dirty="0" smtClean="0"/>
                  <a:t>Use the same method in order to minimise the characteristic acceleration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807" b="-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October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Alessandro Peloni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Thank you!</a:t>
            </a:r>
            <a:endParaRPr lang="en-GB" sz="3600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 bwMode="auto">
          <a:xfrm>
            <a:off x="787386" y="3929365"/>
            <a:ext cx="3886200" cy="46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a.peloni.1@research.gla.ac.uk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6" y="4030133"/>
            <a:ext cx="248707" cy="24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travel on a light beam?</a:t>
            </a:r>
            <a:br>
              <a:rPr lang="en-GB" dirty="0" smtClean="0"/>
            </a:br>
            <a:r>
              <a:rPr lang="en-GB" sz="3200" dirty="0" smtClean="0"/>
              <a:t>Solar Sail ideal model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October 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Alessandro Peloni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3" y="1267365"/>
            <a:ext cx="5359823" cy="2949488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153629"/>
              </p:ext>
            </p:extLst>
          </p:nvPr>
        </p:nvGraphicFramePr>
        <p:xfrm>
          <a:off x="5317047" y="3889940"/>
          <a:ext cx="2873375" cy="191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Equation" r:id="rId4" imgW="1904760" imgH="1269720" progId="Equation.DSMT4">
                  <p:embed/>
                </p:oleObj>
              </mc:Choice>
              <mc:Fallback>
                <p:oleObj name="Equation" r:id="rId4" imgW="1904760" imgH="1269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7047" y="3889940"/>
                        <a:ext cx="2873375" cy="191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" y="4157132"/>
            <a:ext cx="3216608" cy="2235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62" y="1202270"/>
            <a:ext cx="2988738" cy="18928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79062" y="3081864"/>
            <a:ext cx="2162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Sunjammer</a:t>
            </a:r>
            <a:r>
              <a:rPr lang="en-GB" sz="1200" dirty="0" smtClean="0"/>
              <a:t>. </a:t>
            </a:r>
            <a:r>
              <a:rPr lang="en-GB" sz="1200" dirty="0" smtClean="0"/>
              <a:t>Image credits:</a:t>
            </a:r>
          </a:p>
          <a:p>
            <a:r>
              <a:rPr lang="en-GB" sz="1200" dirty="0" smtClean="0"/>
              <a:t>www.sunjammermission.com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395128" y="5931124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IKAROS. </a:t>
            </a:r>
            <a:r>
              <a:rPr lang="en-GB" sz="1200" dirty="0" smtClean="0"/>
              <a:t>Image credits:</a:t>
            </a:r>
          </a:p>
          <a:p>
            <a:r>
              <a:rPr lang="en-GB" sz="1200" dirty="0" smtClean="0"/>
              <a:t>JAXA website</a:t>
            </a:r>
            <a:endParaRPr lang="en-GB" sz="1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9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travel on a light beam?</a:t>
            </a:r>
            <a:br>
              <a:rPr lang="en-GB" dirty="0" smtClean="0"/>
            </a:br>
            <a:r>
              <a:rPr lang="en-GB" sz="3200" dirty="0" smtClean="0"/>
              <a:t>Solar Sail vs Low-Thrust spacecraft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October 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Alessandro Peloni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34" y="1278466"/>
            <a:ext cx="6588086" cy="46203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17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 smtClean="0"/>
              <a:t>Why NEOs?</a:t>
            </a:r>
            <a:endParaRPr lang="en-GB" sz="3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October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Alessandro Peloni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54340"/>
            <a:ext cx="6716887" cy="31147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1" y="4262279"/>
            <a:ext cx="4092218" cy="22130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" y="4300962"/>
            <a:ext cx="485934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NEO scientific relevance:</a:t>
            </a:r>
          </a:p>
          <a:p>
            <a:r>
              <a:rPr lang="en-GB" dirty="0" smtClean="0"/>
              <a:t>Asteroid </a:t>
            </a:r>
            <a:r>
              <a:rPr lang="en-GB" dirty="0" err="1" smtClean="0"/>
              <a:t>Itokawa</a:t>
            </a:r>
            <a:r>
              <a:rPr lang="en-GB" dirty="0" smtClean="0"/>
              <a:t> studied by “HAYABUSA”</a:t>
            </a:r>
          </a:p>
          <a:p>
            <a:endParaRPr lang="en-GB" sz="1400" dirty="0" smtClean="0"/>
          </a:p>
          <a:p>
            <a:r>
              <a:rPr lang="en-GB" sz="1200" dirty="0" smtClean="0"/>
              <a:t>Image credits: “HAYABUSA” mission overview, ISAS – JAXA website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16889" y="3153348"/>
            <a:ext cx="21852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15/02/</a:t>
            </a:r>
            <a:r>
              <a:rPr lang="en-GB" dirty="0" smtClean="0"/>
              <a:t>2013</a:t>
            </a:r>
          </a:p>
          <a:p>
            <a:r>
              <a:rPr lang="en-GB" dirty="0" smtClean="0"/>
              <a:t>Chelyabinsk impact</a:t>
            </a:r>
          </a:p>
          <a:p>
            <a:endParaRPr lang="en-GB" dirty="0" smtClean="0"/>
          </a:p>
          <a:p>
            <a:r>
              <a:rPr lang="en-GB" sz="1200" dirty="0" smtClean="0"/>
              <a:t>Image credits: ESA website</a:t>
            </a:r>
            <a:endParaRPr lang="en-GB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2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 smtClean="0"/>
              <a:t>Why NEOs?</a:t>
            </a:r>
            <a:endParaRPr lang="en-GB" sz="3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October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Alessandro Peloni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9153" y="1210733"/>
            <a:ext cx="11191692" cy="5238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1844" y="1214398"/>
            <a:ext cx="11183859" cy="52352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85927" y="2480719"/>
            <a:ext cx="149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You are here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96929" y="2785526"/>
            <a:ext cx="1337734" cy="7366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15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 smtClean="0"/>
              <a:t>Multiple NEO Rendezvous Mission:</a:t>
            </a:r>
            <a:br>
              <a:rPr lang="en-GB" sz="3400" dirty="0" smtClean="0"/>
            </a:br>
            <a:r>
              <a:rPr lang="en-GB" sz="3200" dirty="0"/>
              <a:t>Mission Requirements</a:t>
            </a:r>
            <a:r>
              <a:rPr lang="en-GB" sz="3200" baseline="30000" dirty="0"/>
              <a:t>[1</a:t>
            </a:r>
            <a:r>
              <a:rPr lang="en-GB" sz="3200" baseline="30000" dirty="0" smtClean="0"/>
              <a:t>]</a:t>
            </a:r>
            <a:endParaRPr lang="en-GB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GB" sz="2600" dirty="0" smtClean="0"/>
                  <a:t>Mission duration: </a:t>
                </a:r>
                <a14:m>
                  <m:oMath xmlns:m="http://schemas.openxmlformats.org/officeDocument/2006/math">
                    <m:r>
                      <a:rPr lang="en-GB" sz="2600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GB" sz="2600" dirty="0" smtClean="0"/>
                  <a:t>10 years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GB" sz="2600" dirty="0" smtClean="0"/>
                  <a:t>Rendezvous with at least 3 NEOs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GB" sz="2600" dirty="0" smtClean="0"/>
                  <a:t>Stay time in the order of a few days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GB" sz="2600" dirty="0" smtClean="0"/>
                  <a:t>At least 1 Potentially Hazardous Object (PHO)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GB" sz="2600" dirty="0" smtClean="0"/>
                  <a:t>At least 1 Near-Earth Object Human Space Flight Accessible Targets Study (NHATS)</a:t>
                </a:r>
                <a:r>
                  <a:rPr lang="en-GB" sz="2600" baseline="30000" dirty="0" smtClean="0"/>
                  <a:t>[2]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GB" sz="2600" dirty="0" smtClean="0"/>
                  <a:t>The last should be a very small object                                                            (less than 20-50 m in diameter    </a:t>
                </a:r>
                <a14:m>
                  <m:oMath xmlns:m="http://schemas.openxmlformats.org/officeDocument/2006/math">
                    <m:r>
                      <a:rPr lang="en-GB" sz="2600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GB" sz="2600" dirty="0" smtClean="0"/>
                  <a:t>    H &gt; 25.5 mag</a:t>
                </a:r>
                <a:r>
                  <a:rPr lang="en-GB" sz="2600" baseline="30000" dirty="0" smtClean="0"/>
                  <a:t>[3]</a:t>
                </a:r>
                <a:r>
                  <a:rPr lang="en-GB" sz="2600" dirty="0" smtClean="0"/>
                  <a:t>)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GB" sz="2600" dirty="0" smtClean="0"/>
                  <a:t>Characteristic acceleration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sz="26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GB" sz="2600" b="0" i="1" smtClean="0">
                        <a:latin typeface="Cambria Math"/>
                        <a:ea typeface="Cambria Math"/>
                      </a:rPr>
                      <m:t>≤0.3 </m:t>
                    </m:r>
                    <m:f>
                      <m:fPr>
                        <m:ctrlPr>
                          <a:rPr lang="en-GB" sz="2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sz="2600" b="0" i="1" smtClean="0">
                            <a:latin typeface="Cambria Math"/>
                            <a:ea typeface="Cambria Math"/>
                          </a:rPr>
                          <m:t>𝑚𝑚</m:t>
                        </m:r>
                      </m:num>
                      <m:den>
                        <m:sSup>
                          <m:sSupPr>
                            <m:ctrlPr>
                              <a:rPr lang="en-GB" sz="26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sz="2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GB" sz="26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2600" b="0" i="1" smtClean="0">
                        <a:latin typeface="Cambria Math"/>
                        <a:ea typeface="Cambria Math"/>
                      </a:rPr>
                      <m:t>    ⟹    </m:t>
                    </m:r>
                    <m:f>
                      <m:fPr>
                        <m:ctrlPr>
                          <a:rPr lang="en-GB" sz="2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sz="26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num>
                      <m:den>
                        <m:r>
                          <a:rPr lang="en-GB" sz="26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den>
                    </m:f>
                    <m:r>
                      <a:rPr lang="en-GB" sz="26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sz="2600" b="0" i="1" smtClean="0">
                        <a:latin typeface="Cambria Math"/>
                        <a:ea typeface="Cambria Math"/>
                      </a:rPr>
                      <m:t>33 </m:t>
                    </m:r>
                    <m:f>
                      <m:fPr>
                        <m:ctrlPr>
                          <a:rPr lang="en-GB" sz="2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6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sz="2600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GB" sz="26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600" b="0" i="1" smtClean="0">
                            <a:latin typeface="Cambria Math"/>
                            <a:ea typeface="Cambria Math"/>
                          </a:rPr>
                          <m:t>𝑘𝑔</m:t>
                        </m:r>
                      </m:den>
                    </m:f>
                  </m:oMath>
                </a14:m>
                <a:endParaRPr lang="en-GB" sz="2600" dirty="0" smtClean="0"/>
              </a:p>
              <a:p>
                <a:pPr marL="0" indent="0">
                  <a:buNone/>
                </a:pPr>
                <a:endParaRPr lang="en-GB" sz="1500" baseline="30000" dirty="0" smtClean="0"/>
              </a:p>
              <a:p>
                <a:pPr marL="0" indent="0">
                  <a:buNone/>
                </a:pPr>
                <a:endParaRPr lang="en-GB" sz="1500" baseline="30000" dirty="0" smtClean="0"/>
              </a:p>
              <a:p>
                <a:pPr marL="0" indent="0">
                  <a:buNone/>
                </a:pPr>
                <a:r>
                  <a:rPr lang="en-GB" sz="1500" baseline="30000" dirty="0" smtClean="0"/>
                  <a:t>[1]</a:t>
                </a:r>
                <a:r>
                  <a:rPr lang="en-GB" sz="1500" dirty="0" err="1" smtClean="0"/>
                  <a:t>Dachwald,B</a:t>
                </a:r>
                <a:r>
                  <a:rPr lang="en-GB" sz="1500" dirty="0" smtClean="0"/>
                  <a:t>. et al., ‘</a:t>
                </a:r>
                <a:r>
                  <a:rPr lang="en-GB" sz="1500" i="1" dirty="0" smtClean="0"/>
                  <a:t>Gossamer Roadmap Technology Reference Study for a Multiple NEO Rendezvous Mission</a:t>
                </a:r>
                <a:r>
                  <a:rPr lang="en-GB" sz="1500" dirty="0" smtClean="0"/>
                  <a:t>’, </a:t>
                </a:r>
                <a:r>
                  <a:rPr lang="en-GB" sz="1500" i="1" dirty="0" smtClean="0"/>
                  <a:t>Advances </a:t>
                </a:r>
                <a:r>
                  <a:rPr lang="en-GB" sz="1500" i="1" dirty="0"/>
                  <a:t>in Solar Sailing</a:t>
                </a:r>
                <a:r>
                  <a:rPr lang="en-GB" sz="1500" dirty="0"/>
                  <a:t>, edited by M. Macdonald, Springer Praxis Books, Springer Berlin Heidelberg, </a:t>
                </a:r>
                <a:r>
                  <a:rPr lang="en-GB" sz="1500" dirty="0" smtClean="0"/>
                  <a:t>2014</a:t>
                </a:r>
              </a:p>
              <a:p>
                <a:pPr marL="0" indent="0">
                  <a:buNone/>
                </a:pPr>
                <a:r>
                  <a:rPr lang="en-GB" sz="1500" baseline="30000" dirty="0" smtClean="0"/>
                  <a:t>[2]</a:t>
                </a:r>
                <a:r>
                  <a:rPr lang="en-GB" sz="1500" dirty="0" smtClean="0"/>
                  <a:t> </a:t>
                </a:r>
                <a:r>
                  <a:rPr lang="en-GB" sz="1500" dirty="0" smtClean="0">
                    <a:hlinkClick r:id="rId3"/>
                  </a:rPr>
                  <a:t>http://neo.jpl.nasa.gov/nhats/</a:t>
                </a:r>
                <a:endParaRPr lang="en-GB" sz="1500" dirty="0" smtClean="0"/>
              </a:p>
              <a:p>
                <a:pPr marL="0" indent="0">
                  <a:buNone/>
                </a:pPr>
                <a:r>
                  <a:rPr lang="en-GB" sz="1500" baseline="30000" dirty="0" smtClean="0"/>
                  <a:t>[3] </a:t>
                </a:r>
                <a:r>
                  <a:rPr lang="en-GB" sz="1500" dirty="0">
                    <a:hlinkClick r:id="rId4"/>
                  </a:rPr>
                  <a:t>http://</a:t>
                </a:r>
                <a:r>
                  <a:rPr lang="en-GB" sz="1500" dirty="0" smtClean="0">
                    <a:hlinkClick r:id="rId4"/>
                  </a:rPr>
                  <a:t>www.minorplanetcenter.net/iau/lists/Sizes.html</a:t>
                </a:r>
                <a:endParaRPr lang="en-GB" sz="15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593" t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October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Alessandro Peloni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3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 smtClean="0"/>
              <a:t>Objective</a:t>
            </a:r>
            <a:endParaRPr lang="en-GB" sz="3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October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Alessandro Peloni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749300" y="1612900"/>
            <a:ext cx="7734300" cy="1562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Mixed combinatorial/optimisation problem</a:t>
            </a:r>
            <a:endParaRPr lang="en-GB" sz="3200" dirty="0"/>
          </a:p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749300" y="3953945"/>
            <a:ext cx="77343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Develop a method to find as many sequences as possible feasible by a solar sail</a:t>
            </a:r>
            <a:endParaRPr lang="en-GB" sz="3200" dirty="0"/>
          </a:p>
        </p:txBody>
      </p:sp>
      <p:sp>
        <p:nvSpPr>
          <p:cNvPr id="9" name="Down Arrow 8"/>
          <p:cNvSpPr/>
          <p:nvPr/>
        </p:nvSpPr>
        <p:spPr>
          <a:xfrm>
            <a:off x="4384675" y="3230028"/>
            <a:ext cx="463550" cy="654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7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October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Alessandro Peloni</a:t>
            </a:r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749300" y="1612900"/>
            <a:ext cx="7734300" cy="1562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Preliminary sequences found via heuristic rules and simplified trajectory models</a:t>
            </a:r>
          </a:p>
          <a:p>
            <a:pPr algn="ctr"/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749300" y="4171950"/>
            <a:ext cx="7734300" cy="1771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sz="3200" dirty="0"/>
              <a:t>Optimal control problem </a:t>
            </a:r>
            <a:r>
              <a:rPr lang="en-GB" sz="3200" dirty="0" smtClean="0"/>
              <a:t>performed on better </a:t>
            </a:r>
            <a:r>
              <a:rPr lang="en-GB" sz="3200" dirty="0"/>
              <a:t>sequences </a:t>
            </a:r>
            <a:r>
              <a:rPr lang="en-GB" sz="3200" dirty="0" smtClean="0"/>
              <a:t>found, in order to obtain </a:t>
            </a:r>
            <a:r>
              <a:rPr lang="en-GB" sz="3200" dirty="0"/>
              <a:t>feasible trajectories </a:t>
            </a:r>
            <a:r>
              <a:rPr lang="en-GB" sz="3200" dirty="0" smtClean="0"/>
              <a:t>for </a:t>
            </a:r>
            <a:r>
              <a:rPr lang="en-GB" sz="3200" dirty="0"/>
              <a:t>solar </a:t>
            </a:r>
            <a:r>
              <a:rPr lang="en-GB" sz="3200" dirty="0" smtClean="0"/>
              <a:t>sails</a:t>
            </a:r>
            <a:endParaRPr lang="en-GB" sz="3200" dirty="0"/>
          </a:p>
          <a:p>
            <a:pPr algn="ctr"/>
            <a:endParaRPr lang="en-GB" dirty="0"/>
          </a:p>
        </p:txBody>
      </p:sp>
      <p:sp>
        <p:nvSpPr>
          <p:cNvPr id="9" name="Down Arrow 8"/>
          <p:cNvSpPr/>
          <p:nvPr/>
        </p:nvSpPr>
        <p:spPr>
          <a:xfrm>
            <a:off x="4384675" y="3365500"/>
            <a:ext cx="463550" cy="654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5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OC Presentation 20131004">
  <a:themeElements>
    <a:clrScheme name="University of Glasgow">
      <a:dk1>
        <a:sysClr val="windowText" lastClr="000000"/>
      </a:dk1>
      <a:lt1>
        <a:sysClr val="window" lastClr="FFFFFF"/>
      </a:lt1>
      <a:dk2>
        <a:srgbClr val="00213B"/>
      </a:dk2>
      <a:lt2>
        <a:srgbClr val="006BC4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57A8FE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SCL">
      <a:dk1>
        <a:sysClr val="windowText" lastClr="000000"/>
      </a:dk1>
      <a:lt1>
        <a:sysClr val="window" lastClr="FFFFFF"/>
      </a:lt1>
      <a:dk2>
        <a:srgbClr val="1C395B"/>
      </a:dk2>
      <a:lt2>
        <a:srgbClr val="4189D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57A8FE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SCL">
      <a:dk1>
        <a:sysClr val="windowText" lastClr="000000"/>
      </a:dk1>
      <a:lt1>
        <a:sysClr val="window" lastClr="FFFFFF"/>
      </a:lt1>
      <a:dk2>
        <a:srgbClr val="1C395B"/>
      </a:dk2>
      <a:lt2>
        <a:srgbClr val="4189D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57A8FE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ESOC Presentation 20131004</Template>
  <TotalTime>8331</TotalTime>
  <Words>1063</Words>
  <Application>Microsoft Office PowerPoint</Application>
  <PresentationFormat>On-screen Show (4:3)</PresentationFormat>
  <Paragraphs>295</Paragraphs>
  <Slides>24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Cordia New</vt:lpstr>
      <vt:lpstr>Symbol</vt:lpstr>
      <vt:lpstr>Courier New</vt:lpstr>
      <vt:lpstr>Wingdings</vt:lpstr>
      <vt:lpstr>Cambria Math</vt:lpstr>
      <vt:lpstr>ESOC Presentation 20131004</vt:lpstr>
      <vt:lpstr>Equation</vt:lpstr>
      <vt:lpstr>Solar Sailing: How to Travel on a Light Beam</vt:lpstr>
      <vt:lpstr>How to travel on a light beam? Solar Radiation Pressure</vt:lpstr>
      <vt:lpstr>How to travel on a light beam? Solar Sail ideal model</vt:lpstr>
      <vt:lpstr>How to travel on a light beam? Solar Sail vs Low-Thrust spacecraft</vt:lpstr>
      <vt:lpstr>Why NEOs?</vt:lpstr>
      <vt:lpstr>Why NEOs?</vt:lpstr>
      <vt:lpstr>Multiple NEO Rendezvous Mission: Mission Requirements[1]</vt:lpstr>
      <vt:lpstr>Objective</vt:lpstr>
      <vt:lpstr>Approach method</vt:lpstr>
      <vt:lpstr>2D shape-based approach[1]</vt:lpstr>
      <vt:lpstr>Sequence finder</vt:lpstr>
      <vt:lpstr>Optimisation</vt:lpstr>
      <vt:lpstr>Optimisation</vt:lpstr>
      <vt:lpstr>Multiple NEO Rendezvous Mission: First Sequence (1/7)</vt:lpstr>
      <vt:lpstr>Multiple NEO Rendezvous Mission: First Sequence (2/7)</vt:lpstr>
      <vt:lpstr>Multiple NEO Rendezvous Mission: First Sequence (3/7)</vt:lpstr>
      <vt:lpstr>Multiple NEO Rendezvous Mission: First Sequence (4/7)</vt:lpstr>
      <vt:lpstr>Multiple NEO Rendezvous Mission: First Sequence (5/7)</vt:lpstr>
      <vt:lpstr>Multiple NEO Rendezvous Mission: First Sequence (6/7)</vt:lpstr>
      <vt:lpstr>Multiple NEO Rendezvous Mission: First Sequence (7/7)</vt:lpstr>
      <vt:lpstr>Multiple NEO Rendezvous Mission: Second Sequence</vt:lpstr>
      <vt:lpstr>Multiple NEO Rendezvous Mission: Summary of results</vt:lpstr>
      <vt:lpstr>Conclusions and Future work</vt:lpstr>
      <vt:lpstr>PowerPoint Presentation</vt:lpstr>
    </vt:vector>
  </TitlesOfParts>
  <Company>University of Glasgow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Alessandro Peloni</dc:creator>
  <cp:lastModifiedBy>Alessandro Peloni</cp:lastModifiedBy>
  <cp:revision>269</cp:revision>
  <dcterms:created xsi:type="dcterms:W3CDTF">2013-10-01T09:52:17Z</dcterms:created>
  <dcterms:modified xsi:type="dcterms:W3CDTF">2014-10-27T11:52:18Z</dcterms:modified>
</cp:coreProperties>
</file>