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1" r:id="rId5"/>
    <p:sldId id="258"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BA5494B-5D29-45BF-A58E-62837BE87626}" type="datetimeFigureOut">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618928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A5494B-5D29-45BF-A58E-62837BE87626}" type="datetimeFigureOut">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410504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A5494B-5D29-45BF-A58E-62837BE87626}" type="datetimeFigureOut">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1994919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A5494B-5D29-45BF-A58E-62837BE87626}" type="datetimeFigureOut">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55536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A5494B-5D29-45BF-A58E-62837BE87626}" type="datetimeFigureOut">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72985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A5494B-5D29-45BF-A58E-62837BE87626}" type="datetimeFigureOut">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2197897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BA5494B-5D29-45BF-A58E-62837BE87626}" type="datetimeFigureOut">
              <a:rPr lang="en-GB" smtClean="0"/>
              <a:t>12/03/2015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41565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BA5494B-5D29-45BF-A58E-62837BE87626}" type="datetimeFigureOut">
              <a:rPr lang="en-GB" smtClean="0"/>
              <a:t>12/03/2015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841848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5494B-5D29-45BF-A58E-62837BE87626}" type="datetimeFigureOut">
              <a:rPr lang="en-GB" smtClean="0"/>
              <a:t>12/03/2015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388942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A5494B-5D29-45BF-A58E-62837BE87626}" type="datetimeFigureOut">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3537087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A5494B-5D29-45BF-A58E-62837BE87626}" type="datetimeFigureOut">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54A71E-1A03-488E-800D-172E47F00D52}" type="slidenum">
              <a:rPr lang="en-GB" smtClean="0"/>
              <a:t>‹#›</a:t>
            </a:fld>
            <a:endParaRPr lang="en-GB"/>
          </a:p>
        </p:txBody>
      </p:sp>
    </p:spTree>
    <p:extLst>
      <p:ext uri="{BB962C8B-B14F-4D97-AF65-F5344CB8AC3E}">
        <p14:creationId xmlns:p14="http://schemas.microsoft.com/office/powerpoint/2010/main" val="97302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5494B-5D29-45BF-A58E-62837BE87626}" type="datetimeFigureOut">
              <a:rPr lang="en-GB" smtClean="0"/>
              <a:t>12/03/2015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4A71E-1A03-488E-800D-172E47F00D52}" type="slidenum">
              <a:rPr lang="en-GB" smtClean="0"/>
              <a:t>‹#›</a:t>
            </a:fld>
            <a:endParaRPr lang="en-GB"/>
          </a:p>
        </p:txBody>
      </p:sp>
    </p:spTree>
    <p:extLst>
      <p:ext uri="{BB962C8B-B14F-4D97-AF65-F5344CB8AC3E}">
        <p14:creationId xmlns:p14="http://schemas.microsoft.com/office/powerpoint/2010/main" val="3440101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772400" cy="1470025"/>
          </a:xfrm>
        </p:spPr>
        <p:txBody>
          <a:bodyPr/>
          <a:lstStyle/>
          <a:p>
            <a:r>
              <a:rPr lang="en-GB" dirty="0" smtClean="0"/>
              <a:t>The Ayrshire Enlightenment </a:t>
            </a:r>
            <a:endParaRPr lang="en-GB" dirty="0"/>
          </a:p>
        </p:txBody>
      </p:sp>
      <p:sp>
        <p:nvSpPr>
          <p:cNvPr id="3" name="Subtitle 2"/>
          <p:cNvSpPr>
            <a:spLocks noGrp="1"/>
          </p:cNvSpPr>
          <p:nvPr>
            <p:ph type="subTitle" idx="1"/>
          </p:nvPr>
        </p:nvSpPr>
        <p:spPr>
          <a:xfrm>
            <a:off x="1207604" y="1802681"/>
            <a:ext cx="6728792" cy="2592288"/>
          </a:xfrm>
        </p:spPr>
        <p:txBody>
          <a:bodyPr>
            <a:noAutofit/>
          </a:bodyPr>
          <a:lstStyle/>
          <a:p>
            <a:pPr algn="just"/>
            <a:r>
              <a:rPr lang="en-GB" sz="1400" b="1" u="sng" dirty="0" smtClean="0">
                <a:solidFill>
                  <a:schemeClr val="tx1"/>
                </a:solidFill>
              </a:rPr>
              <a:t>Introduction to </a:t>
            </a:r>
            <a:r>
              <a:rPr lang="en-GB" sz="1400" b="1" u="sng" dirty="0">
                <a:solidFill>
                  <a:schemeClr val="tx1"/>
                </a:solidFill>
              </a:rPr>
              <a:t>Professor Kidd’s slide </a:t>
            </a:r>
            <a:r>
              <a:rPr lang="en-GB" sz="1400" b="1" u="sng" dirty="0" smtClean="0">
                <a:solidFill>
                  <a:schemeClr val="tx1"/>
                </a:solidFill>
              </a:rPr>
              <a:t>presentation:</a:t>
            </a:r>
          </a:p>
          <a:p>
            <a:pPr algn="just"/>
            <a:r>
              <a:rPr lang="en-GB" sz="1400" b="1" dirty="0" smtClean="0">
                <a:solidFill>
                  <a:schemeClr val="tx1"/>
                </a:solidFill>
              </a:rPr>
              <a:t>At </a:t>
            </a:r>
            <a:r>
              <a:rPr lang="en-GB" sz="1400" b="1" dirty="0">
                <a:solidFill>
                  <a:schemeClr val="tx1"/>
                </a:solidFill>
              </a:rPr>
              <a:t>the inaugural meeting in December Professor Colin Kidd presented a paper based on </a:t>
            </a:r>
            <a:r>
              <a:rPr lang="en-GB" sz="1400" b="1" dirty="0" smtClean="0">
                <a:solidFill>
                  <a:schemeClr val="tx1"/>
                </a:solidFill>
              </a:rPr>
              <a:t>these slides</a:t>
            </a:r>
            <a:r>
              <a:rPr lang="en-GB" sz="1400" b="1" dirty="0">
                <a:solidFill>
                  <a:schemeClr val="tx1"/>
                </a:solidFill>
              </a:rPr>
              <a:t>. </a:t>
            </a:r>
            <a:r>
              <a:rPr lang="en-GB" sz="1400" b="1" dirty="0" smtClean="0">
                <a:solidFill>
                  <a:schemeClr val="tx1"/>
                </a:solidFill>
              </a:rPr>
              <a:t>The </a:t>
            </a:r>
            <a:r>
              <a:rPr lang="en-GB" sz="1400" b="1" dirty="0">
                <a:solidFill>
                  <a:schemeClr val="tx1"/>
                </a:solidFill>
              </a:rPr>
              <a:t>aim was to provide a context both for the religious milieu in Irvine and Greenock at the time Galt was growing up and how that came to inform some of his best-known works</a:t>
            </a:r>
            <a:r>
              <a:rPr lang="en-GB" sz="1400" b="1" dirty="0" smtClean="0">
                <a:solidFill>
                  <a:schemeClr val="tx1"/>
                </a:solidFill>
              </a:rPr>
              <a:t>. </a:t>
            </a:r>
            <a:r>
              <a:rPr lang="en-GB" sz="1400" b="1" dirty="0">
                <a:solidFill>
                  <a:schemeClr val="tx1"/>
                </a:solidFill>
              </a:rPr>
              <a:t>The slides </a:t>
            </a:r>
            <a:r>
              <a:rPr lang="en-GB" sz="1400" b="1" dirty="0" smtClean="0">
                <a:solidFill>
                  <a:schemeClr val="tx1"/>
                </a:solidFill>
              </a:rPr>
              <a:t>illustrate:</a:t>
            </a:r>
          </a:p>
          <a:p>
            <a:r>
              <a:rPr lang="en-GB" sz="1400" b="1" dirty="0" smtClean="0">
                <a:solidFill>
                  <a:schemeClr val="tx1"/>
                </a:solidFill>
              </a:rPr>
              <a:t> -</a:t>
            </a:r>
            <a:r>
              <a:rPr lang="en-GB" sz="1400" b="1" dirty="0">
                <a:solidFill>
                  <a:schemeClr val="tx1"/>
                </a:solidFill>
              </a:rPr>
              <a:t>     </a:t>
            </a:r>
            <a:r>
              <a:rPr lang="en-GB" sz="1400" b="1" dirty="0">
                <a:solidFill>
                  <a:schemeClr val="tx1"/>
                </a:solidFill>
              </a:rPr>
              <a:t>How central religious debate was to the communities of the west of Scotland</a:t>
            </a:r>
            <a:r>
              <a:rPr lang="en-GB" sz="1400" b="1" dirty="0" smtClean="0">
                <a:solidFill>
                  <a:schemeClr val="tx1"/>
                </a:solidFill>
              </a:rPr>
              <a:t>;</a:t>
            </a:r>
          </a:p>
          <a:p>
            <a:r>
              <a:rPr lang="en-GB" sz="1400" b="1" dirty="0" smtClean="0">
                <a:solidFill>
                  <a:schemeClr val="tx1"/>
                </a:solidFill>
              </a:rPr>
              <a:t>-</a:t>
            </a:r>
            <a:r>
              <a:rPr lang="en-GB" sz="1400" b="1" dirty="0">
                <a:solidFill>
                  <a:schemeClr val="tx1"/>
                </a:solidFill>
              </a:rPr>
              <a:t>     </a:t>
            </a:r>
            <a:r>
              <a:rPr lang="en-GB" sz="1400" b="1" dirty="0">
                <a:solidFill>
                  <a:schemeClr val="tx1"/>
                </a:solidFill>
              </a:rPr>
              <a:t>That it was not confined solely to clergymen but permeated every stratum of </a:t>
            </a:r>
            <a:r>
              <a:rPr lang="en-GB" sz="1400" b="1" dirty="0" smtClean="0">
                <a:solidFill>
                  <a:schemeClr val="tx1"/>
                </a:solidFill>
              </a:rPr>
              <a:t>society;</a:t>
            </a:r>
          </a:p>
          <a:p>
            <a:r>
              <a:rPr lang="en-GB" sz="1400" b="1" dirty="0" smtClean="0">
                <a:solidFill>
                  <a:schemeClr val="tx1"/>
                </a:solidFill>
              </a:rPr>
              <a:t>-</a:t>
            </a:r>
            <a:r>
              <a:rPr lang="en-GB" sz="1400" b="1" dirty="0">
                <a:solidFill>
                  <a:schemeClr val="tx1"/>
                </a:solidFill>
              </a:rPr>
              <a:t>     </a:t>
            </a:r>
            <a:r>
              <a:rPr lang="en-GB" sz="1400" b="1" dirty="0">
                <a:solidFill>
                  <a:schemeClr val="tx1"/>
                </a:solidFill>
              </a:rPr>
              <a:t>The fierceness of the struggle between the Auld </a:t>
            </a:r>
            <a:r>
              <a:rPr lang="en-GB" sz="1400" b="1" dirty="0" err="1">
                <a:solidFill>
                  <a:schemeClr val="tx1"/>
                </a:solidFill>
              </a:rPr>
              <a:t>Lichts</a:t>
            </a:r>
            <a:r>
              <a:rPr lang="en-GB" sz="1400" b="1" dirty="0">
                <a:solidFill>
                  <a:schemeClr val="tx1"/>
                </a:solidFill>
              </a:rPr>
              <a:t>, or traditional strict Calvinists and the New </a:t>
            </a:r>
            <a:r>
              <a:rPr lang="en-GB" sz="1400" b="1" dirty="0" err="1">
                <a:solidFill>
                  <a:schemeClr val="tx1"/>
                </a:solidFill>
              </a:rPr>
              <a:t>Lichts</a:t>
            </a:r>
            <a:r>
              <a:rPr lang="en-GB" sz="1400" b="1" dirty="0">
                <a:solidFill>
                  <a:schemeClr val="tx1"/>
                </a:solidFill>
              </a:rPr>
              <a:t> or more theologically liberal who were (relatively) more tolerant, more accommodating of government direction, and more receptive to the ideas generated by the Enlightenment; and</a:t>
            </a:r>
            <a:endParaRPr lang="en-GB" sz="1400" b="1" dirty="0">
              <a:solidFill>
                <a:schemeClr val="tx1"/>
              </a:solidFill>
            </a:endParaRPr>
          </a:p>
          <a:p>
            <a:r>
              <a:rPr lang="en-GB" sz="1400" b="1" dirty="0">
                <a:solidFill>
                  <a:schemeClr val="tx1"/>
                </a:solidFill>
              </a:rPr>
              <a:t>-</a:t>
            </a:r>
            <a:r>
              <a:rPr lang="en-GB" sz="1400" b="1" dirty="0">
                <a:solidFill>
                  <a:schemeClr val="tx1"/>
                </a:solidFill>
              </a:rPr>
              <a:t>     </a:t>
            </a:r>
            <a:r>
              <a:rPr lang="en-GB" sz="1400" b="1" dirty="0">
                <a:solidFill>
                  <a:schemeClr val="tx1"/>
                </a:solidFill>
              </a:rPr>
              <a:t>How hypocritical some of the debate was, a point seized on by Burns in, for example, ‘Holy Willie’s Prayer’ and ‘The Holy Fair’ and by Galt in the portrayal of the Elder, Mr Craig, in </a:t>
            </a:r>
            <a:r>
              <a:rPr lang="en-GB" sz="1400" b="1" i="1" dirty="0">
                <a:solidFill>
                  <a:schemeClr val="tx1"/>
                </a:solidFill>
              </a:rPr>
              <a:t>The Ayrshire </a:t>
            </a:r>
            <a:r>
              <a:rPr lang="en-GB" sz="1400" b="1" i="1" dirty="0" smtClean="0">
                <a:solidFill>
                  <a:schemeClr val="tx1"/>
                </a:solidFill>
              </a:rPr>
              <a:t>Legatees</a:t>
            </a:r>
            <a:r>
              <a:rPr lang="en-GB" sz="1400" b="1" dirty="0" smtClean="0">
                <a:solidFill>
                  <a:schemeClr val="tx1"/>
                </a:solidFill>
              </a:rPr>
              <a:t>.</a:t>
            </a:r>
          </a:p>
          <a:p>
            <a:pPr algn="just"/>
            <a:r>
              <a:rPr lang="en-GB" sz="1400" b="1" dirty="0" smtClean="0">
                <a:solidFill>
                  <a:schemeClr val="tx1"/>
                </a:solidFill>
              </a:rPr>
              <a:t>It was not made explicit in the talk but it is not difficult to see that these doctrinal arguments were part of the legacy bequeathed to Scotland by the characters, beliefs and struggles of the sixteenth and seventeenth centuries and which were the themes of Galt’s </a:t>
            </a:r>
            <a:r>
              <a:rPr lang="en-GB" sz="1400" b="1" i="1" dirty="0" err="1" smtClean="0">
                <a:solidFill>
                  <a:schemeClr val="tx1"/>
                </a:solidFill>
              </a:rPr>
              <a:t>Ringhan</a:t>
            </a:r>
            <a:r>
              <a:rPr lang="en-GB" sz="1400" b="1" i="1" dirty="0" smtClean="0">
                <a:solidFill>
                  <a:schemeClr val="tx1"/>
                </a:solidFill>
              </a:rPr>
              <a:t> </a:t>
            </a:r>
            <a:r>
              <a:rPr lang="en-GB" sz="1400" b="1" i="1" dirty="0" err="1" smtClean="0">
                <a:solidFill>
                  <a:schemeClr val="tx1"/>
                </a:solidFill>
              </a:rPr>
              <a:t>Gilhaize</a:t>
            </a:r>
            <a:r>
              <a:rPr lang="en-GB" sz="1400" b="1" dirty="0" smtClean="0">
                <a:solidFill>
                  <a:schemeClr val="tx1"/>
                </a:solidFill>
              </a:rPr>
              <a:t>.</a:t>
            </a:r>
          </a:p>
          <a:p>
            <a:pPr algn="just"/>
            <a:endParaRPr lang="en-GB" sz="1400" b="1" dirty="0">
              <a:solidFill>
                <a:schemeClr val="tx1"/>
              </a:solidFill>
            </a:endParaRPr>
          </a:p>
        </p:txBody>
      </p:sp>
    </p:spTree>
    <p:extLst>
      <p:ext uri="{BB962C8B-B14F-4D97-AF65-F5344CB8AC3E}">
        <p14:creationId xmlns:p14="http://schemas.microsoft.com/office/powerpoint/2010/main" val="2583509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Auld </a:t>
            </a:r>
            <a:r>
              <a:rPr lang="en-GB" dirty="0" err="1" smtClean="0"/>
              <a:t>Lichts</a:t>
            </a:r>
            <a:r>
              <a:rPr lang="en-GB" dirty="0" smtClean="0"/>
              <a:t> </a:t>
            </a:r>
            <a:r>
              <a:rPr lang="en-GB" smtClean="0"/>
              <a:t>(contd.)</a:t>
            </a:r>
            <a:endParaRPr lang="en-GB"/>
          </a:p>
        </p:txBody>
      </p:sp>
      <p:sp>
        <p:nvSpPr>
          <p:cNvPr id="3" name="Content Placeholder 2"/>
          <p:cNvSpPr>
            <a:spLocks noGrp="1"/>
          </p:cNvSpPr>
          <p:nvPr>
            <p:ph idx="1"/>
          </p:nvPr>
        </p:nvSpPr>
        <p:spPr/>
        <p:txBody>
          <a:bodyPr>
            <a:normAutofit fontScale="70000" lnSpcReduction="20000"/>
          </a:bodyPr>
          <a:lstStyle/>
          <a:p>
            <a:pPr hangingPunct="0"/>
            <a:r>
              <a:rPr lang="en-GB" dirty="0"/>
              <a:t>William Auld (1709-91), minister of </a:t>
            </a:r>
            <a:r>
              <a:rPr lang="en-GB" dirty="0" err="1"/>
              <a:t>Mauchline</a:t>
            </a:r>
            <a:r>
              <a:rPr lang="en-GB" dirty="0"/>
              <a:t>; persecutor of New </a:t>
            </a:r>
            <a:r>
              <a:rPr lang="en-GB" dirty="0" err="1"/>
              <a:t>licht</a:t>
            </a:r>
            <a:r>
              <a:rPr lang="en-GB" dirty="0"/>
              <a:t>, Gavin Hamilton.</a:t>
            </a:r>
          </a:p>
          <a:p>
            <a:pPr hangingPunct="0"/>
            <a:r>
              <a:rPr lang="en-GB" dirty="0"/>
              <a:t> </a:t>
            </a:r>
          </a:p>
          <a:p>
            <a:pPr hangingPunct="0"/>
            <a:r>
              <a:rPr lang="en-GB" dirty="0"/>
              <a:t>John </a:t>
            </a:r>
            <a:r>
              <a:rPr lang="en-GB" dirty="0" err="1"/>
              <a:t>Russel</a:t>
            </a:r>
            <a:r>
              <a:rPr lang="en-GB" dirty="0"/>
              <a:t> (1740-1817), minister of Kilmarnock High Kirk 1774-1800, author of attack on McGill, </a:t>
            </a:r>
            <a:r>
              <a:rPr lang="en-GB" i="1" dirty="0"/>
              <a:t>The reasons for our Lord’s agony in the garden </a:t>
            </a:r>
            <a:r>
              <a:rPr lang="en-GB" dirty="0"/>
              <a:t>(1787); familiarly known as ‘Black </a:t>
            </a:r>
            <a:r>
              <a:rPr lang="en-GB" dirty="0" err="1"/>
              <a:t>Russel</a:t>
            </a:r>
            <a:r>
              <a:rPr lang="en-GB" dirty="0"/>
              <a:t>’.  </a:t>
            </a:r>
          </a:p>
          <a:p>
            <a:pPr hangingPunct="0"/>
            <a:r>
              <a:rPr lang="en-GB" dirty="0"/>
              <a:t> </a:t>
            </a:r>
          </a:p>
          <a:p>
            <a:pPr hangingPunct="0"/>
            <a:r>
              <a:rPr lang="en-GB" dirty="0"/>
              <a:t>William Peebles (1753-1826), minister of Newton-upon-Ayr; previously assistant to Walker at </a:t>
            </a:r>
            <a:r>
              <a:rPr lang="en-GB" dirty="0" err="1"/>
              <a:t>Dundonald</a:t>
            </a:r>
            <a:r>
              <a:rPr lang="en-GB" dirty="0"/>
              <a:t> parish; his sermon on centenary of Glorious Revolution, 1788, provoked response from McGill and led to the latter’s heresy trial; author of posthumous attack on Burns in </a:t>
            </a:r>
            <a:r>
              <a:rPr lang="en-GB" i="1" dirty="0" err="1"/>
              <a:t>Burnomania</a:t>
            </a:r>
            <a:r>
              <a:rPr lang="en-GB" dirty="0"/>
              <a:t> (1811) </a:t>
            </a:r>
          </a:p>
          <a:p>
            <a:endParaRPr lang="en-GB" dirty="0"/>
          </a:p>
        </p:txBody>
      </p:sp>
    </p:spTree>
    <p:extLst>
      <p:ext uri="{BB962C8B-B14F-4D97-AF65-F5344CB8AC3E}">
        <p14:creationId xmlns:p14="http://schemas.microsoft.com/office/powerpoint/2010/main" val="3455606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Fergusson Heresy Case </a:t>
            </a:r>
            <a:endParaRPr lang="en-GB"/>
          </a:p>
        </p:txBody>
      </p:sp>
      <p:sp>
        <p:nvSpPr>
          <p:cNvPr id="3" name="Content Placeholder 2"/>
          <p:cNvSpPr>
            <a:spLocks noGrp="1"/>
          </p:cNvSpPr>
          <p:nvPr>
            <p:ph idx="1"/>
          </p:nvPr>
        </p:nvSpPr>
        <p:spPr/>
        <p:txBody>
          <a:bodyPr>
            <a:normAutofit fontScale="62500" lnSpcReduction="20000"/>
          </a:bodyPr>
          <a:lstStyle/>
          <a:p>
            <a:pPr hangingPunct="0"/>
            <a:r>
              <a:rPr lang="en-GB" dirty="0"/>
              <a:t>Identified as author of anonymous letter in </a:t>
            </a:r>
            <a:r>
              <a:rPr lang="en-GB" i="1" dirty="0"/>
              <a:t>Scots Magazine</a:t>
            </a:r>
            <a:r>
              <a:rPr lang="en-GB" dirty="0"/>
              <a:t> justifying dissimulation in subscription to Confession. </a:t>
            </a:r>
          </a:p>
          <a:p>
            <a:pPr hangingPunct="0"/>
            <a:r>
              <a:rPr lang="en-GB" dirty="0"/>
              <a:t>Case for prosecution submitted by </a:t>
            </a:r>
            <a:r>
              <a:rPr lang="en-GB" dirty="0" err="1"/>
              <a:t>Macconnel</a:t>
            </a:r>
            <a:r>
              <a:rPr lang="en-GB" dirty="0"/>
              <a:t> to Synod of Glasgow and Ayr 1767.</a:t>
            </a:r>
          </a:p>
          <a:p>
            <a:pPr hangingPunct="0"/>
            <a:r>
              <a:rPr lang="en-GB" dirty="0"/>
              <a:t>Matter referred to Presbytery of Irvine for investigation. </a:t>
            </a:r>
          </a:p>
          <a:p>
            <a:pPr hangingPunct="0"/>
            <a:r>
              <a:rPr lang="en-GB" dirty="0"/>
              <a:t>Presbytery of Irvine stalled and Oct 1768 </a:t>
            </a:r>
            <a:r>
              <a:rPr lang="en-GB" dirty="0" err="1"/>
              <a:t>Macconnel</a:t>
            </a:r>
            <a:r>
              <a:rPr lang="en-GB" dirty="0"/>
              <a:t> appealed to Synod against lower court’s prevarication.</a:t>
            </a:r>
          </a:p>
          <a:p>
            <a:pPr hangingPunct="0"/>
            <a:r>
              <a:rPr lang="en-GB" dirty="0"/>
              <a:t>Fergusson attacked by </a:t>
            </a:r>
            <a:r>
              <a:rPr lang="en-GB" dirty="0" err="1"/>
              <a:t>Philorthodoxus</a:t>
            </a:r>
            <a:r>
              <a:rPr lang="en-GB" dirty="0"/>
              <a:t>, </a:t>
            </a:r>
            <a:r>
              <a:rPr lang="en-GB" i="1" dirty="0" err="1"/>
              <a:t>Kilwinning</a:t>
            </a:r>
            <a:r>
              <a:rPr lang="en-GB" i="1" dirty="0"/>
              <a:t> Divinity weighed and found wanting</a:t>
            </a:r>
            <a:r>
              <a:rPr lang="en-GB" dirty="0"/>
              <a:t> (1768)</a:t>
            </a:r>
          </a:p>
          <a:p>
            <a:pPr hangingPunct="0"/>
            <a:r>
              <a:rPr lang="en-GB" dirty="0"/>
              <a:t>Synod 1769 denounced letter but in respect of Fergusson’s age remitted matter back to Presbytery of Irvine.</a:t>
            </a:r>
          </a:p>
          <a:p>
            <a:pPr hangingPunct="0"/>
            <a:r>
              <a:rPr lang="en-GB" dirty="0"/>
              <a:t>Fergusson died 1770.</a:t>
            </a:r>
          </a:p>
          <a:p>
            <a:pPr hangingPunct="0"/>
            <a:r>
              <a:rPr lang="en-GB" dirty="0"/>
              <a:t>Graham and Walker continued the debate over Fergusson and subscription into 1770s long after end of process and Fergusson’s death. </a:t>
            </a:r>
          </a:p>
          <a:p>
            <a:endParaRPr lang="en-GB" dirty="0"/>
          </a:p>
        </p:txBody>
      </p:sp>
    </p:spTree>
    <p:extLst>
      <p:ext uri="{BB962C8B-B14F-4D97-AF65-F5344CB8AC3E}">
        <p14:creationId xmlns:p14="http://schemas.microsoft.com/office/powerpoint/2010/main" val="3338880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McGill </a:t>
            </a:r>
            <a:r>
              <a:rPr lang="en-GB" smtClean="0"/>
              <a:t>Heresy Case </a:t>
            </a:r>
            <a:endParaRPr lang="en-GB"/>
          </a:p>
        </p:txBody>
      </p:sp>
      <p:sp>
        <p:nvSpPr>
          <p:cNvPr id="3" name="Content Placeholder 2"/>
          <p:cNvSpPr>
            <a:spLocks noGrp="1"/>
          </p:cNvSpPr>
          <p:nvPr>
            <p:ph idx="1"/>
          </p:nvPr>
        </p:nvSpPr>
        <p:spPr/>
        <p:txBody>
          <a:bodyPr>
            <a:normAutofit fontScale="55000" lnSpcReduction="20000"/>
          </a:bodyPr>
          <a:lstStyle/>
          <a:p>
            <a:pPr hangingPunct="0"/>
            <a:r>
              <a:rPr lang="en-GB" dirty="0"/>
              <a:t>arising from McGill’s </a:t>
            </a:r>
            <a:r>
              <a:rPr lang="en-GB" i="1" dirty="0"/>
              <a:t>Practical Essay on the Death of Christ</a:t>
            </a:r>
            <a:r>
              <a:rPr lang="en-GB" dirty="0"/>
              <a:t> (1786)</a:t>
            </a:r>
          </a:p>
          <a:p>
            <a:pPr hangingPunct="0"/>
            <a:r>
              <a:rPr lang="en-GB" dirty="0"/>
              <a:t>attacked by John </a:t>
            </a:r>
            <a:r>
              <a:rPr lang="en-GB" dirty="0" err="1"/>
              <a:t>Russel</a:t>
            </a:r>
            <a:r>
              <a:rPr lang="en-GB" dirty="0"/>
              <a:t>, </a:t>
            </a:r>
            <a:r>
              <a:rPr lang="en-GB" i="1" dirty="0"/>
              <a:t>The reasons of our Lord’s agony in the garden</a:t>
            </a:r>
            <a:r>
              <a:rPr lang="en-GB" dirty="0"/>
              <a:t> (Kilmarnock, 1787)</a:t>
            </a:r>
          </a:p>
          <a:p>
            <a:pPr hangingPunct="0"/>
            <a:r>
              <a:rPr lang="en-GB" dirty="0"/>
              <a:t>and other pamphleteers both within Ayrshire and beyond</a:t>
            </a:r>
          </a:p>
          <a:p>
            <a:pPr hangingPunct="0"/>
            <a:r>
              <a:rPr lang="en-GB" dirty="0"/>
              <a:t>McGill’s debate with Peebles 1788 on anniversary of Glorious Revolution </a:t>
            </a:r>
          </a:p>
          <a:p>
            <a:pPr hangingPunct="0"/>
            <a:r>
              <a:rPr lang="en-GB" dirty="0"/>
              <a:t>McGill heresy case Presbytery of Ayr 1789-90, with interventions in Synod and Assembly.</a:t>
            </a:r>
          </a:p>
          <a:p>
            <a:pPr hangingPunct="0"/>
            <a:r>
              <a:rPr lang="en-GB" dirty="0"/>
              <a:t>Synod of Glasgow and Ayr reached compromise position 1790, whereby McGill in interview with panel of ministers formulated an apology. </a:t>
            </a:r>
          </a:p>
          <a:p>
            <a:pPr hangingPunct="0"/>
            <a:r>
              <a:rPr lang="en-GB" dirty="0"/>
              <a:t>Synod appointed </a:t>
            </a:r>
            <a:r>
              <a:rPr lang="en-GB" dirty="0" err="1"/>
              <a:t>Dalrymple</a:t>
            </a:r>
            <a:r>
              <a:rPr lang="en-GB" dirty="0"/>
              <a:t> to give prayer of thanks for </a:t>
            </a:r>
            <a:r>
              <a:rPr lang="en-GB" dirty="0" err="1"/>
              <a:t>eirenic</a:t>
            </a:r>
            <a:r>
              <a:rPr lang="en-GB" dirty="0"/>
              <a:t> conclusion of process.  </a:t>
            </a:r>
          </a:p>
          <a:p>
            <a:pPr hangingPunct="0"/>
            <a:r>
              <a:rPr lang="en-GB" dirty="0"/>
              <a:t>Criticism by </a:t>
            </a:r>
            <a:r>
              <a:rPr lang="en-GB" dirty="0" err="1"/>
              <a:t>Seceders</a:t>
            </a:r>
            <a:r>
              <a:rPr lang="en-GB" dirty="0"/>
              <a:t> of errors of McGill and of  laxity of the Kirk on doctrinal matters. </a:t>
            </a:r>
          </a:p>
          <a:p>
            <a:pPr hangingPunct="0"/>
            <a:r>
              <a:rPr lang="en-GB" dirty="0"/>
              <a:t>James Ramsay, </a:t>
            </a:r>
            <a:r>
              <a:rPr lang="en-GB" i="1" dirty="0"/>
              <a:t>A clear, scriptural detection of Satan transformed into an Angel of Light</a:t>
            </a:r>
            <a:r>
              <a:rPr lang="en-GB" dirty="0"/>
              <a:t> (1790) attack on both McGill and </a:t>
            </a:r>
            <a:r>
              <a:rPr lang="en-GB" dirty="0" err="1"/>
              <a:t>Dalrymple</a:t>
            </a:r>
            <a:r>
              <a:rPr lang="en-GB" dirty="0"/>
              <a:t> as ‘</a:t>
            </a:r>
            <a:r>
              <a:rPr lang="en-GB" dirty="0" err="1"/>
              <a:t>Socinian</a:t>
            </a:r>
            <a:r>
              <a:rPr lang="en-GB" dirty="0"/>
              <a:t> Doctors of Ayr’. </a:t>
            </a:r>
          </a:p>
          <a:p>
            <a:pPr hangingPunct="0"/>
            <a:r>
              <a:rPr lang="en-GB" dirty="0"/>
              <a:t>1791-2 Associate Synod of Glasgow and Presbytery of Kilmarnock denounced McGill and </a:t>
            </a:r>
            <a:r>
              <a:rPr lang="en-GB" dirty="0" err="1"/>
              <a:t>Moderatism</a:t>
            </a:r>
            <a:r>
              <a:rPr lang="en-GB" dirty="0"/>
              <a:t> within Kirk. </a:t>
            </a:r>
          </a:p>
          <a:p>
            <a:endParaRPr lang="en-GB" dirty="0"/>
          </a:p>
        </p:txBody>
      </p:sp>
    </p:spTree>
    <p:extLst>
      <p:ext uri="{BB962C8B-B14F-4D97-AF65-F5344CB8AC3E}">
        <p14:creationId xmlns:p14="http://schemas.microsoft.com/office/powerpoint/2010/main" val="3285379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Scottish Counties </a:t>
            </a:r>
            <a:endParaRPr lang="en-GB"/>
          </a:p>
        </p:txBody>
      </p:sp>
      <p:sp>
        <p:nvSpPr>
          <p:cNvPr id="3" name="Content Placeholder 2"/>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638" y="1209675"/>
            <a:ext cx="4276725"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2874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692696"/>
            <a:ext cx="6496050" cy="6165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7094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Ecclesiastical Context </a:t>
            </a:r>
            <a:endParaRPr lang="en-GB"/>
          </a:p>
        </p:txBody>
      </p:sp>
      <p:sp>
        <p:nvSpPr>
          <p:cNvPr id="3" name="Content Placeholder 2"/>
          <p:cNvSpPr>
            <a:spLocks noGrp="1"/>
          </p:cNvSpPr>
          <p:nvPr>
            <p:ph idx="1"/>
          </p:nvPr>
        </p:nvSpPr>
        <p:spPr/>
        <p:txBody>
          <a:bodyPr/>
          <a:lstStyle/>
          <a:p>
            <a:pPr marL="0" indent="0" hangingPunct="0">
              <a:buNone/>
            </a:pPr>
            <a:r>
              <a:rPr lang="en-GB" dirty="0" smtClean="0"/>
              <a:t> </a:t>
            </a:r>
            <a:endParaRPr lang="en-GB" dirty="0"/>
          </a:p>
          <a:p>
            <a:pPr hangingPunct="0"/>
            <a:r>
              <a:rPr lang="en-GB" dirty="0"/>
              <a:t>Presbytery of Ayr </a:t>
            </a:r>
          </a:p>
          <a:p>
            <a:pPr hangingPunct="0"/>
            <a:r>
              <a:rPr lang="en-GB" dirty="0"/>
              <a:t>Presbytery of Irvine </a:t>
            </a:r>
          </a:p>
          <a:p>
            <a:pPr hangingPunct="0"/>
            <a:r>
              <a:rPr lang="en-GB" dirty="0"/>
              <a:t>both within Synod of Glasgow and Ayr</a:t>
            </a:r>
          </a:p>
          <a:p>
            <a:endParaRPr lang="en-GB" dirty="0"/>
          </a:p>
        </p:txBody>
      </p:sp>
    </p:spTree>
    <p:extLst>
      <p:ext uri="{BB962C8B-B14F-4D97-AF65-F5344CB8AC3E}">
        <p14:creationId xmlns:p14="http://schemas.microsoft.com/office/powerpoint/2010/main" val="2143912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err="1" smtClean="0"/>
              <a:t>Lichts</a:t>
            </a:r>
            <a:r>
              <a:rPr lang="en-GB" dirty="0" smtClean="0"/>
              <a:t> </a:t>
            </a:r>
            <a:endParaRPr lang="en-GB" dirty="0"/>
          </a:p>
        </p:txBody>
      </p:sp>
      <p:sp>
        <p:nvSpPr>
          <p:cNvPr id="3" name="Content Placeholder 2"/>
          <p:cNvSpPr>
            <a:spLocks noGrp="1"/>
          </p:cNvSpPr>
          <p:nvPr>
            <p:ph idx="1"/>
          </p:nvPr>
        </p:nvSpPr>
        <p:spPr/>
        <p:txBody>
          <a:bodyPr>
            <a:normAutofit fontScale="70000" lnSpcReduction="20000"/>
          </a:bodyPr>
          <a:lstStyle/>
          <a:p>
            <a:pPr hangingPunct="0"/>
            <a:r>
              <a:rPr lang="en-GB" dirty="0"/>
              <a:t>William </a:t>
            </a:r>
            <a:r>
              <a:rPr lang="en-GB" dirty="0" err="1"/>
              <a:t>Leechman</a:t>
            </a:r>
            <a:r>
              <a:rPr lang="en-GB" dirty="0"/>
              <a:t> (1706-85), minister in </a:t>
            </a:r>
            <a:r>
              <a:rPr lang="en-GB" dirty="0" err="1"/>
              <a:t>Beith</a:t>
            </a:r>
            <a:r>
              <a:rPr lang="en-GB" dirty="0"/>
              <a:t> parish, 1736-44; later professor of divinity, </a:t>
            </a:r>
            <a:r>
              <a:rPr lang="en-GB" dirty="0" err="1"/>
              <a:t>Univ</a:t>
            </a:r>
            <a:r>
              <a:rPr lang="en-GB" dirty="0"/>
              <a:t> of Glasgow and then Principal.  </a:t>
            </a:r>
          </a:p>
          <a:p>
            <a:pPr marL="0" indent="0" hangingPunct="0">
              <a:buNone/>
            </a:pPr>
            <a:r>
              <a:rPr lang="en-GB" dirty="0"/>
              <a:t> </a:t>
            </a:r>
          </a:p>
          <a:p>
            <a:pPr hangingPunct="0"/>
            <a:r>
              <a:rPr lang="en-GB" dirty="0"/>
              <a:t>Alexander Fergusson (1689-1770), minister of </a:t>
            </a:r>
            <a:r>
              <a:rPr lang="en-GB" dirty="0" err="1"/>
              <a:t>Kilwinning</a:t>
            </a:r>
            <a:r>
              <a:rPr lang="en-GB" dirty="0"/>
              <a:t> parish; prosecuted through church courts 1767-9 for apparent denial of validity of Westminster Confession of Faith. Charge dismissed 1769 on account of Fergusson’s age and infirmity. </a:t>
            </a:r>
          </a:p>
          <a:p>
            <a:pPr marL="0" indent="0" hangingPunct="0">
              <a:buNone/>
            </a:pPr>
            <a:r>
              <a:rPr lang="en-GB" dirty="0"/>
              <a:t> </a:t>
            </a:r>
          </a:p>
          <a:p>
            <a:pPr hangingPunct="0"/>
            <a:r>
              <a:rPr lang="en-GB" dirty="0"/>
              <a:t>John Graham (1732-1815), minster of Dunlop parish from 1763; educated </a:t>
            </a:r>
            <a:r>
              <a:rPr lang="en-GB" dirty="0" err="1"/>
              <a:t>Univ</a:t>
            </a:r>
            <a:r>
              <a:rPr lang="en-GB" dirty="0"/>
              <a:t> of Glasgow, MA 1753; supporter of Fergusson and author of </a:t>
            </a:r>
            <a:r>
              <a:rPr lang="en-GB" i="1" dirty="0"/>
              <a:t>The religious establishment in Scotland examined</a:t>
            </a:r>
            <a:r>
              <a:rPr lang="en-GB" dirty="0"/>
              <a:t> </a:t>
            </a:r>
            <a:r>
              <a:rPr lang="en-GB" i="1" dirty="0"/>
              <a:t>upon Protestant principles</a:t>
            </a:r>
            <a:r>
              <a:rPr lang="en-GB" dirty="0"/>
              <a:t> (1771) in aftermath of Fergusson affair; and author of sequel, </a:t>
            </a:r>
            <a:r>
              <a:rPr lang="en-GB" i="1" dirty="0"/>
              <a:t>Subscription to human articles of faith examined</a:t>
            </a:r>
            <a:r>
              <a:rPr lang="en-GB" dirty="0"/>
              <a:t> (1775) in reply to Walker. In 1779 Graham left Dunlop for parish of </a:t>
            </a:r>
            <a:r>
              <a:rPr lang="en-GB" dirty="0" err="1"/>
              <a:t>Kirkinner</a:t>
            </a:r>
            <a:r>
              <a:rPr lang="en-GB" dirty="0"/>
              <a:t> in Presbytery of </a:t>
            </a:r>
            <a:r>
              <a:rPr lang="en-GB" dirty="0" err="1"/>
              <a:t>Wigtown</a:t>
            </a:r>
            <a:r>
              <a:rPr lang="en-GB" dirty="0"/>
              <a:t>.   </a:t>
            </a:r>
          </a:p>
          <a:p>
            <a:endParaRPr lang="en-GB" dirty="0"/>
          </a:p>
        </p:txBody>
      </p:sp>
    </p:spTree>
    <p:extLst>
      <p:ext uri="{BB962C8B-B14F-4D97-AF65-F5344CB8AC3E}">
        <p14:creationId xmlns:p14="http://schemas.microsoft.com/office/powerpoint/2010/main" val="1906299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err="1" smtClean="0"/>
              <a:t>Lichts</a:t>
            </a:r>
            <a:r>
              <a:rPr lang="en-GB" smtClean="0"/>
              <a:t> (contd.) </a:t>
            </a:r>
            <a:endParaRPr lang="en-GB" dirty="0"/>
          </a:p>
        </p:txBody>
      </p:sp>
      <p:sp>
        <p:nvSpPr>
          <p:cNvPr id="3" name="Content Placeholder 2"/>
          <p:cNvSpPr>
            <a:spLocks noGrp="1"/>
          </p:cNvSpPr>
          <p:nvPr>
            <p:ph idx="1"/>
          </p:nvPr>
        </p:nvSpPr>
        <p:spPr/>
        <p:txBody>
          <a:bodyPr>
            <a:normAutofit fontScale="55000" lnSpcReduction="20000"/>
          </a:bodyPr>
          <a:lstStyle/>
          <a:p>
            <a:pPr hangingPunct="0"/>
            <a:r>
              <a:rPr lang="en-GB" dirty="0"/>
              <a:t>John Goldie (1717-1809), Kilmarnock cabinet-maker and wine merchant; astronomer and religious controversialist; abortive project for canal between Kilmarnock and port at </a:t>
            </a:r>
            <a:r>
              <a:rPr lang="en-GB" dirty="0" err="1"/>
              <a:t>Troon</a:t>
            </a:r>
            <a:r>
              <a:rPr lang="en-GB" dirty="0"/>
              <a:t>; author of </a:t>
            </a:r>
            <a:r>
              <a:rPr lang="en-GB" i="1" dirty="0"/>
              <a:t>Essays on various subjects, moral and divine</a:t>
            </a:r>
            <a:r>
              <a:rPr lang="en-GB" dirty="0"/>
              <a:t> (1779), known as ‘</a:t>
            </a:r>
            <a:r>
              <a:rPr lang="en-GB" dirty="0" err="1"/>
              <a:t>Goudie’s</a:t>
            </a:r>
            <a:r>
              <a:rPr lang="en-GB" dirty="0"/>
              <a:t> Bible’; 2nd </a:t>
            </a:r>
            <a:r>
              <a:rPr lang="en-GB" dirty="0" err="1"/>
              <a:t>edn</a:t>
            </a:r>
            <a:r>
              <a:rPr lang="en-GB" dirty="0"/>
              <a:t> 1785, as </a:t>
            </a:r>
            <a:r>
              <a:rPr lang="en-GB" i="1" dirty="0"/>
              <a:t>The Gospel recovered from its Captive State</a:t>
            </a:r>
            <a:r>
              <a:rPr lang="en-GB" dirty="0"/>
              <a:t>.</a:t>
            </a:r>
          </a:p>
          <a:p>
            <a:pPr marL="0" indent="0" hangingPunct="0">
              <a:buNone/>
            </a:pPr>
            <a:r>
              <a:rPr lang="en-GB" dirty="0"/>
              <a:t> </a:t>
            </a:r>
          </a:p>
          <a:p>
            <a:pPr hangingPunct="0"/>
            <a:r>
              <a:rPr lang="en-GB" dirty="0"/>
              <a:t>Robert Burns (1759-96), poet, farmer and excise-man, among poems ‘An Epistle to John Goldie in Kilmarnock, Author of The Gospel Recovered’, ‘Holy Willie’s Prayer’, ‘The Kirk of Scotland’s Garland, or the Kirk’s Alarm’ (in defence of McGill). Much of his poetry satirizes Auld </a:t>
            </a:r>
            <a:r>
              <a:rPr lang="en-GB" dirty="0" err="1"/>
              <a:t>Licht</a:t>
            </a:r>
            <a:r>
              <a:rPr lang="en-GB" dirty="0"/>
              <a:t> Calvinists and their hypocrisies.   </a:t>
            </a:r>
          </a:p>
          <a:p>
            <a:pPr marL="0" indent="0" hangingPunct="0">
              <a:buNone/>
            </a:pPr>
            <a:r>
              <a:rPr lang="en-GB" dirty="0"/>
              <a:t> </a:t>
            </a:r>
          </a:p>
          <a:p>
            <a:pPr hangingPunct="0"/>
            <a:r>
              <a:rPr lang="en-GB" dirty="0"/>
              <a:t>Gavin Hamilton (1751-1809), lawyer in </a:t>
            </a:r>
            <a:r>
              <a:rPr lang="en-GB" dirty="0" err="1"/>
              <a:t>Mauchline</a:t>
            </a:r>
            <a:r>
              <a:rPr lang="en-GB" dirty="0"/>
              <a:t>, charged by Rev William Auld, a doctrinal opponent, of embezzlement of poor fund. Innocence upheld. Then accused of neglect of </a:t>
            </a:r>
            <a:r>
              <a:rPr lang="en-GB" dirty="0" err="1"/>
              <a:t>sabbath</a:t>
            </a:r>
            <a:r>
              <a:rPr lang="en-GB" dirty="0"/>
              <a:t>. Appeared before Presbytery of Ayr in 1785, and then, on appeal, Synod of Glasgow and Ayr. Both upheld Hamilton’s case. Burns wrote on behalf of his friend Hamilton, including a character sketch in ‘Epistle to John </a:t>
            </a:r>
            <a:r>
              <a:rPr lang="en-GB" dirty="0" err="1"/>
              <a:t>McMath</a:t>
            </a:r>
            <a:r>
              <a:rPr lang="en-GB" dirty="0"/>
              <a:t>’. </a:t>
            </a:r>
          </a:p>
          <a:p>
            <a:endParaRPr lang="en-GB" dirty="0"/>
          </a:p>
        </p:txBody>
      </p:sp>
    </p:spTree>
    <p:extLst>
      <p:ext uri="{BB962C8B-B14F-4D97-AF65-F5344CB8AC3E}">
        <p14:creationId xmlns:p14="http://schemas.microsoft.com/office/powerpoint/2010/main" val="1054850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err="1" smtClean="0"/>
              <a:t>Lichts</a:t>
            </a:r>
            <a:r>
              <a:rPr lang="en-GB" dirty="0" smtClean="0"/>
              <a:t> </a:t>
            </a:r>
            <a:r>
              <a:rPr lang="en-GB" smtClean="0"/>
              <a:t>(contd.)</a:t>
            </a:r>
            <a:endParaRPr lang="en-GB"/>
          </a:p>
        </p:txBody>
      </p:sp>
      <p:sp>
        <p:nvSpPr>
          <p:cNvPr id="3" name="Content Placeholder 2"/>
          <p:cNvSpPr>
            <a:spLocks noGrp="1"/>
          </p:cNvSpPr>
          <p:nvPr>
            <p:ph idx="1"/>
          </p:nvPr>
        </p:nvSpPr>
        <p:spPr/>
        <p:txBody>
          <a:bodyPr>
            <a:normAutofit fontScale="85000" lnSpcReduction="20000"/>
          </a:bodyPr>
          <a:lstStyle/>
          <a:p>
            <a:pPr hangingPunct="0"/>
            <a:r>
              <a:rPr lang="en-GB" dirty="0"/>
              <a:t>James </a:t>
            </a:r>
            <a:r>
              <a:rPr lang="en-GB" dirty="0" err="1"/>
              <a:t>Wodrow</a:t>
            </a:r>
            <a:r>
              <a:rPr lang="en-GB" dirty="0"/>
              <a:t> (1730-1810), minister of Dunlop parish, 1757-9, and then </a:t>
            </a:r>
            <a:r>
              <a:rPr lang="en-GB" dirty="0" err="1"/>
              <a:t>Stevenston</a:t>
            </a:r>
            <a:r>
              <a:rPr lang="en-GB" dirty="0"/>
              <a:t> parish 1759; previously Librarian of Glasgow University 1750-5; son of Rev. Robert </a:t>
            </a:r>
            <a:r>
              <a:rPr lang="en-GB" dirty="0" err="1"/>
              <a:t>Wodrow</a:t>
            </a:r>
            <a:r>
              <a:rPr lang="en-GB" dirty="0"/>
              <a:t>, a leading auld </a:t>
            </a:r>
            <a:r>
              <a:rPr lang="en-GB" dirty="0" err="1"/>
              <a:t>licht</a:t>
            </a:r>
            <a:r>
              <a:rPr lang="en-GB" dirty="0"/>
              <a:t> of early eighteenth century; author of memoir of </a:t>
            </a:r>
            <a:r>
              <a:rPr lang="en-GB" dirty="0" err="1"/>
              <a:t>Leechman</a:t>
            </a:r>
            <a:r>
              <a:rPr lang="en-GB" dirty="0"/>
              <a:t>.</a:t>
            </a:r>
          </a:p>
          <a:p>
            <a:pPr marL="0" indent="0" hangingPunct="0">
              <a:buNone/>
            </a:pPr>
            <a:r>
              <a:rPr lang="en-GB" dirty="0"/>
              <a:t> </a:t>
            </a:r>
          </a:p>
          <a:p>
            <a:pPr hangingPunct="0"/>
            <a:r>
              <a:rPr lang="en-GB" dirty="0"/>
              <a:t>Patrick </a:t>
            </a:r>
            <a:r>
              <a:rPr lang="en-GB" dirty="0" err="1"/>
              <a:t>Wodrow</a:t>
            </a:r>
            <a:r>
              <a:rPr lang="en-GB" dirty="0"/>
              <a:t> (1713-93), minister of </a:t>
            </a:r>
            <a:r>
              <a:rPr lang="en-GB" dirty="0" err="1"/>
              <a:t>Tarbolton</a:t>
            </a:r>
            <a:r>
              <a:rPr lang="en-GB" dirty="0"/>
              <a:t> parish from 1738, son of Rev. Robert </a:t>
            </a:r>
            <a:r>
              <a:rPr lang="en-GB" dirty="0" err="1"/>
              <a:t>Wodrow</a:t>
            </a:r>
            <a:r>
              <a:rPr lang="en-GB" dirty="0"/>
              <a:t>. </a:t>
            </a:r>
          </a:p>
          <a:p>
            <a:pPr marL="0" indent="0" hangingPunct="0">
              <a:buNone/>
            </a:pPr>
            <a:r>
              <a:rPr lang="en-GB" dirty="0"/>
              <a:t> </a:t>
            </a:r>
          </a:p>
          <a:p>
            <a:pPr hangingPunct="0"/>
            <a:r>
              <a:rPr lang="en-GB" dirty="0"/>
              <a:t>John </a:t>
            </a:r>
            <a:r>
              <a:rPr lang="en-GB" dirty="0" err="1"/>
              <a:t>McMath</a:t>
            </a:r>
            <a:r>
              <a:rPr lang="en-GB" dirty="0"/>
              <a:t> (1755-1825), minister of </a:t>
            </a:r>
            <a:r>
              <a:rPr lang="en-GB" dirty="0" err="1"/>
              <a:t>Tarbolton</a:t>
            </a:r>
            <a:r>
              <a:rPr lang="en-GB" dirty="0"/>
              <a:t> parish from 1782. Resigned charge 1791 after drink problem. Burns composed ‘Epistle to </a:t>
            </a:r>
            <a:r>
              <a:rPr lang="en-GB" dirty="0" err="1"/>
              <a:t>McMath</a:t>
            </a:r>
            <a:r>
              <a:rPr lang="en-GB" dirty="0"/>
              <a:t>’.  </a:t>
            </a:r>
          </a:p>
          <a:p>
            <a:endParaRPr lang="en-GB" dirty="0"/>
          </a:p>
        </p:txBody>
      </p:sp>
    </p:spTree>
    <p:extLst>
      <p:ext uri="{BB962C8B-B14F-4D97-AF65-F5344CB8AC3E}">
        <p14:creationId xmlns:p14="http://schemas.microsoft.com/office/powerpoint/2010/main" val="1844579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a:t>
            </a:r>
            <a:r>
              <a:rPr lang="en-GB" dirty="0" err="1" smtClean="0"/>
              <a:t>Lichts</a:t>
            </a:r>
            <a:r>
              <a:rPr lang="en-GB" dirty="0" smtClean="0"/>
              <a:t> (</a:t>
            </a:r>
            <a:r>
              <a:rPr lang="en-GB" dirty="0" err="1" smtClean="0"/>
              <a:t>contd</a:t>
            </a:r>
            <a:r>
              <a:rPr lang="en-GB" smtClean="0"/>
              <a:t>). </a:t>
            </a:r>
            <a:endParaRPr lang="en-GB"/>
          </a:p>
        </p:txBody>
      </p:sp>
      <p:sp>
        <p:nvSpPr>
          <p:cNvPr id="3" name="Content Placeholder 2"/>
          <p:cNvSpPr>
            <a:spLocks noGrp="1"/>
          </p:cNvSpPr>
          <p:nvPr>
            <p:ph idx="1"/>
          </p:nvPr>
        </p:nvSpPr>
        <p:spPr/>
        <p:txBody>
          <a:bodyPr>
            <a:normAutofit fontScale="77500" lnSpcReduction="20000"/>
          </a:bodyPr>
          <a:lstStyle/>
          <a:p>
            <a:pPr hangingPunct="0"/>
            <a:r>
              <a:rPr lang="en-GB" dirty="0"/>
              <a:t>William </a:t>
            </a:r>
            <a:r>
              <a:rPr lang="en-GB" dirty="0" err="1"/>
              <a:t>Dalrymple</a:t>
            </a:r>
            <a:r>
              <a:rPr lang="en-GB" dirty="0"/>
              <a:t> (1723-1814), minister of Ayr first charge, author of </a:t>
            </a:r>
            <a:r>
              <a:rPr lang="en-GB" i="1" dirty="0"/>
              <a:t>A history of Christ for the use of the unlearned</a:t>
            </a:r>
            <a:r>
              <a:rPr lang="en-GB" dirty="0"/>
              <a:t> (1787) and numerous other works.</a:t>
            </a:r>
          </a:p>
          <a:p>
            <a:pPr marL="0" indent="0" hangingPunct="0">
              <a:buNone/>
            </a:pPr>
            <a:r>
              <a:rPr lang="en-GB" dirty="0"/>
              <a:t> </a:t>
            </a:r>
          </a:p>
          <a:p>
            <a:pPr hangingPunct="0"/>
            <a:r>
              <a:rPr lang="en-GB" dirty="0"/>
              <a:t>William McGill (1732-1807), minister of Ayr second charge from 1761; </a:t>
            </a:r>
            <a:r>
              <a:rPr lang="en-GB" dirty="0" err="1"/>
              <a:t>educ</a:t>
            </a:r>
            <a:r>
              <a:rPr lang="en-GB" dirty="0"/>
              <a:t> Glasgow </a:t>
            </a:r>
            <a:r>
              <a:rPr lang="en-GB" dirty="0" err="1"/>
              <a:t>Univ</a:t>
            </a:r>
            <a:r>
              <a:rPr lang="en-GB" dirty="0"/>
              <a:t>, MA 1753; </a:t>
            </a:r>
            <a:r>
              <a:rPr lang="en-GB" dirty="0" err="1"/>
              <a:t>apptd</a:t>
            </a:r>
            <a:r>
              <a:rPr lang="en-GB" dirty="0"/>
              <a:t> assistant to minister of </a:t>
            </a:r>
            <a:r>
              <a:rPr lang="en-GB" dirty="0" err="1"/>
              <a:t>Kilwinning</a:t>
            </a:r>
            <a:r>
              <a:rPr lang="en-GB" dirty="0"/>
              <a:t> 1760 [Fergusson]; married 1763 Elizabeth Dunlop (d. 1785), niece of William </a:t>
            </a:r>
            <a:r>
              <a:rPr lang="en-GB" dirty="0" err="1"/>
              <a:t>Dalrymple</a:t>
            </a:r>
            <a:r>
              <a:rPr lang="en-GB" dirty="0"/>
              <a:t>, minister of the first charge in Ayr. Author of </a:t>
            </a:r>
            <a:r>
              <a:rPr lang="en-GB" i="1" dirty="0"/>
              <a:t>A practical essay on the Death of Christ</a:t>
            </a:r>
            <a:r>
              <a:rPr lang="en-GB" dirty="0"/>
              <a:t> (1786) and of anti-</a:t>
            </a:r>
            <a:r>
              <a:rPr lang="en-GB" dirty="0" err="1"/>
              <a:t>subscriptionist</a:t>
            </a:r>
            <a:r>
              <a:rPr lang="en-GB" dirty="0"/>
              <a:t> appendix to his published sermon on centenary of Glorious Revolution in 1788, which led to his heresy trial 1789-91.   </a:t>
            </a:r>
          </a:p>
          <a:p>
            <a:endParaRPr lang="en-GB" dirty="0"/>
          </a:p>
        </p:txBody>
      </p:sp>
    </p:spTree>
    <p:extLst>
      <p:ext uri="{BB962C8B-B14F-4D97-AF65-F5344CB8AC3E}">
        <p14:creationId xmlns:p14="http://schemas.microsoft.com/office/powerpoint/2010/main" val="1971491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Auld </a:t>
            </a:r>
            <a:r>
              <a:rPr lang="en-GB" dirty="0" err="1" smtClean="0"/>
              <a:t>Lichts</a:t>
            </a:r>
            <a:r>
              <a:rPr lang="en-GB" smtClean="0"/>
              <a:t> </a:t>
            </a:r>
            <a:endParaRPr lang="en-GB"/>
          </a:p>
        </p:txBody>
      </p:sp>
      <p:sp>
        <p:nvSpPr>
          <p:cNvPr id="3" name="Content Placeholder 2"/>
          <p:cNvSpPr>
            <a:spLocks noGrp="1"/>
          </p:cNvSpPr>
          <p:nvPr>
            <p:ph idx="1"/>
          </p:nvPr>
        </p:nvSpPr>
        <p:spPr/>
        <p:txBody>
          <a:bodyPr>
            <a:normAutofit fontScale="62500" lnSpcReduction="20000"/>
          </a:bodyPr>
          <a:lstStyle/>
          <a:p>
            <a:pPr hangingPunct="0"/>
            <a:r>
              <a:rPr lang="en-GB" dirty="0"/>
              <a:t>John Witherspoon (1723-94), minister of </a:t>
            </a:r>
            <a:r>
              <a:rPr lang="en-GB" dirty="0" err="1"/>
              <a:t>Beith</a:t>
            </a:r>
            <a:r>
              <a:rPr lang="en-GB" dirty="0"/>
              <a:t> parish 1745-57, author of </a:t>
            </a:r>
            <a:r>
              <a:rPr lang="en-GB" i="1" dirty="0"/>
              <a:t>Ecclesiastical Characteristics</a:t>
            </a:r>
            <a:r>
              <a:rPr lang="en-GB" dirty="0"/>
              <a:t> (1753); later, minister of Paisley </a:t>
            </a:r>
            <a:r>
              <a:rPr lang="en-GB" dirty="0" err="1"/>
              <a:t>Laigh</a:t>
            </a:r>
            <a:r>
              <a:rPr lang="en-GB" dirty="0"/>
              <a:t> parish, then President of College of New Jersey, Princeton.</a:t>
            </a:r>
          </a:p>
          <a:p>
            <a:pPr marL="0" indent="0" hangingPunct="0">
              <a:buNone/>
            </a:pPr>
            <a:r>
              <a:rPr lang="en-GB" dirty="0"/>
              <a:t> </a:t>
            </a:r>
          </a:p>
          <a:p>
            <a:pPr hangingPunct="0"/>
            <a:r>
              <a:rPr lang="en-GB" dirty="0"/>
              <a:t>John Adam (1720-92), minister of West Kilbride parish, 1751-69. Letter to whom from Fergusson brought about Fergusson’s heresy trial. </a:t>
            </a:r>
          </a:p>
          <a:p>
            <a:pPr marL="0" indent="0" hangingPunct="0">
              <a:buNone/>
            </a:pPr>
            <a:r>
              <a:rPr lang="en-GB" dirty="0"/>
              <a:t> </a:t>
            </a:r>
          </a:p>
          <a:p>
            <a:pPr hangingPunct="0"/>
            <a:r>
              <a:rPr lang="en-GB" dirty="0"/>
              <a:t>James </a:t>
            </a:r>
            <a:r>
              <a:rPr lang="en-GB" dirty="0" err="1"/>
              <a:t>Macconnel</a:t>
            </a:r>
            <a:r>
              <a:rPr lang="en-GB" dirty="0"/>
              <a:t>, town drummer of </a:t>
            </a:r>
            <a:r>
              <a:rPr lang="en-GB" dirty="0" err="1"/>
              <a:t>Beith</a:t>
            </a:r>
            <a:r>
              <a:rPr lang="en-GB" dirty="0"/>
              <a:t>, brought prosecution against Fergusson.</a:t>
            </a:r>
          </a:p>
          <a:p>
            <a:pPr marL="0" indent="0" hangingPunct="0">
              <a:buNone/>
            </a:pPr>
            <a:r>
              <a:rPr lang="en-GB" dirty="0"/>
              <a:t> </a:t>
            </a:r>
          </a:p>
          <a:p>
            <a:pPr hangingPunct="0"/>
            <a:r>
              <a:rPr lang="en-GB" dirty="0"/>
              <a:t>Thomas Walker (1704-80), minister of </a:t>
            </a:r>
            <a:r>
              <a:rPr lang="en-GB" dirty="0" err="1"/>
              <a:t>Dundonald</a:t>
            </a:r>
            <a:r>
              <a:rPr lang="en-GB" dirty="0"/>
              <a:t> parish; critic of pagan immorality of ‘</a:t>
            </a:r>
            <a:r>
              <a:rPr lang="en-GB" dirty="0" err="1"/>
              <a:t>Shakespearomania</a:t>
            </a:r>
            <a:r>
              <a:rPr lang="en-GB" dirty="0"/>
              <a:t>’; author of several works upholding Auld </a:t>
            </a:r>
            <a:r>
              <a:rPr lang="en-GB" dirty="0" err="1"/>
              <a:t>Licht</a:t>
            </a:r>
            <a:r>
              <a:rPr lang="en-GB" dirty="0"/>
              <a:t> orthodoxy, including letter on subscription in </a:t>
            </a:r>
            <a:r>
              <a:rPr lang="en-GB" i="1" dirty="0"/>
              <a:t>Scots Magazine</a:t>
            </a:r>
            <a:r>
              <a:rPr lang="en-GB" dirty="0"/>
              <a:t> (Jan 1768) under pseudonym </a:t>
            </a:r>
            <a:r>
              <a:rPr lang="en-GB" dirty="0" err="1"/>
              <a:t>Philalethes</a:t>
            </a:r>
            <a:r>
              <a:rPr lang="en-GB" dirty="0"/>
              <a:t> and </a:t>
            </a:r>
            <a:r>
              <a:rPr lang="en-GB" i="1" dirty="0"/>
              <a:t>A vindication of the discipline and constitutions of the Church of Scotland</a:t>
            </a:r>
            <a:r>
              <a:rPr lang="en-GB" dirty="0"/>
              <a:t> (1774) in reply to Graham.  </a:t>
            </a:r>
          </a:p>
          <a:p>
            <a:endParaRPr lang="en-GB" dirty="0"/>
          </a:p>
        </p:txBody>
      </p:sp>
    </p:spTree>
    <p:extLst>
      <p:ext uri="{BB962C8B-B14F-4D97-AF65-F5344CB8AC3E}">
        <p14:creationId xmlns:p14="http://schemas.microsoft.com/office/powerpoint/2010/main" val="3881552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567</Words>
  <Application>Microsoft Office PowerPoint</Application>
  <PresentationFormat>On-screen Show (4:3)</PresentationFormat>
  <Paragraphs>70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The Ayrshire Enlightenment </vt:lpstr>
      <vt:lpstr>Scottish Counties </vt:lpstr>
      <vt:lpstr>PowerPoint Presentation</vt:lpstr>
      <vt:lpstr>Ecclesiastical Context </vt:lpstr>
      <vt:lpstr>New Lichts </vt:lpstr>
      <vt:lpstr>New Lichts (contd.) </vt:lpstr>
      <vt:lpstr>New Lichts (contd.)</vt:lpstr>
      <vt:lpstr>New Lichts (contd). </vt:lpstr>
      <vt:lpstr>Auld Lichts </vt:lpstr>
      <vt:lpstr>Auld Lichts (contd.)</vt:lpstr>
      <vt:lpstr>Fergusson Heresy Case </vt:lpstr>
      <vt:lpstr>McGill Heresy Case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Ayrshire Enlightenment</dc:title>
  <dc:creator>L Kidd</dc:creator>
  <cp:lastModifiedBy>Craig </cp:lastModifiedBy>
  <cp:revision>18</cp:revision>
  <dcterms:created xsi:type="dcterms:W3CDTF">2012-10-21T11:47:24Z</dcterms:created>
  <dcterms:modified xsi:type="dcterms:W3CDTF">2015-03-12T12:29:23Z</dcterms:modified>
</cp:coreProperties>
</file>