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70" r:id="rId4"/>
    <p:sldId id="265" r:id="rId5"/>
    <p:sldId id="266" r:id="rId6"/>
    <p:sldId id="268" r:id="rId7"/>
    <p:sldId id="269" r:id="rId8"/>
    <p:sldId id="271" r:id="rId9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46" autoAdjust="0"/>
    <p:restoredTop sz="88769" autoAdjust="0"/>
  </p:normalViewPr>
  <p:slideViewPr>
    <p:cSldViewPr>
      <p:cViewPr varScale="1">
        <p:scale>
          <a:sx n="62" d="100"/>
          <a:sy n="62" d="100"/>
        </p:scale>
        <p:origin x="-1356" y="-76"/>
      </p:cViewPr>
      <p:guideLst>
        <p:guide orient="horz" pos="2158"/>
        <p:guide pos="2878"/>
      </p:guideLst>
    </p:cSldViewPr>
  </p:slideViewPr>
  <p:outlineViewPr>
    <p:cViewPr>
      <p:scale>
        <a:sx n="33" d="100"/>
        <a:sy n="33" d="100"/>
      </p:scale>
      <p:origin x="0" y="2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70" d="100"/>
        <a:sy n="170" d="100"/>
      </p:scale>
      <p:origin x="0" y="0"/>
    </p:cViewPr>
  </p:sorterViewPr>
  <p:notesViewPr>
    <p:cSldViewPr>
      <p:cViewPr varScale="1">
        <p:scale>
          <a:sx n="49" d="100"/>
          <a:sy n="49" d="100"/>
        </p:scale>
        <p:origin x="-2712" y="-76"/>
      </p:cViewPr>
      <p:guideLst>
        <p:guide orient="horz" pos="3127"/>
        <p:guide pos="214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l">
              <a:defRPr sz="1200"/>
            </a:lvl1pPr>
          </a:lstStyle>
          <a:p>
            <a:pPr lvl="0">
              <a:defRPr lang="en-GB" altLang="en-US"/>
            </a:pPr>
            <a:endParaRPr lang="en-GB" altLang="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r">
              <a:defRPr sz="1200"/>
            </a:lvl1pPr>
          </a:lstStyle>
          <a:p>
            <a:pPr lvl="0">
              <a:defRPr lang="en-GB" altLang="en-US"/>
            </a:pPr>
            <a:endParaRPr lang="en-GB" altLang=""/>
          </a:p>
        </p:txBody>
      </p:sp>
      <p:sp>
        <p:nvSpPr>
          <p:cNvPr id="4" name="Slide Image Placeholder 3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anchor="ctr"/>
          <a:lstStyle/>
          <a:p>
            <a:pPr lvl="0">
              <a:defRPr lang="en-GB" altLang="en-US"/>
            </a:pPr>
            <a:endParaRPr lang="en-GB" altLang="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>
            <a:normAutofit/>
          </a:bodyPr>
          <a:lstStyle/>
          <a:p>
            <a:pPr lvl="0">
              <a:defRPr lang="en-GB" altLang="en-US"/>
            </a:pPr>
            <a:r>
              <a:rPr lang="en-GB" altLang=""/>
              <a:t>Double tap to edit Master text styles</a:t>
            </a:r>
          </a:p>
          <a:p>
            <a:pPr lvl="1">
              <a:defRPr lang="en-GB" altLang="en-US"/>
            </a:pPr>
            <a:r>
              <a:rPr lang="en-GB" altLang=""/>
              <a:t>Second level</a:t>
            </a:r>
          </a:p>
          <a:p>
            <a:pPr lvl="2">
              <a:defRPr lang="en-GB" altLang="en-US"/>
            </a:pPr>
            <a:r>
              <a:rPr lang="en-GB" altLang=""/>
              <a:t>Third level</a:t>
            </a:r>
          </a:p>
          <a:p>
            <a:pPr lvl="3">
              <a:defRPr lang="en-GB" altLang="en-US"/>
            </a:pPr>
            <a:r>
              <a:rPr lang="en-GB" altLang=""/>
              <a:t>Fourth level</a:t>
            </a:r>
          </a:p>
          <a:p>
            <a:pPr lvl="4">
              <a:defRPr lang="en-GB" altLang="en-US"/>
            </a:pPr>
            <a:r>
              <a:rPr lang="en-GB" altLang="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l">
              <a:defRPr sz="1200"/>
            </a:lvl1pPr>
          </a:lstStyle>
          <a:p>
            <a:pPr lvl="0">
              <a:defRPr lang="en-GB" altLang="en-US"/>
            </a:pPr>
            <a:endParaRPr lang="en-GB" altLang="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r">
              <a:defRPr sz="1200"/>
            </a:lvl1pPr>
          </a:lstStyle>
          <a:p>
            <a:pPr lvl="0">
              <a:defRPr lang="en-GB" altLang="en-US"/>
            </a:pPr>
            <a:fld id="{4AA29272-8ACB-45AC-B3BA-61FF35EBC0EA}" type="slidenum">
              <a:rPr lang="en-GB" altLang=""/>
              <a:pPr lvl="0">
                <a:defRPr lang="en-GB" altLang="en-US"/>
              </a:pPr>
              <a:t>‹#›</a:t>
            </a:fld>
            <a:endParaRPr lang="en-GB" altLang="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3"/>
          <p:cNvSpPr>
            <a:spLocks noGrp="1" noRot="1" noChangeAspect="1" noTextEdit="1"/>
          </p:cNvSpPr>
          <p:nvPr>
            <p:ph type="sldImg" idx="2"/>
          </p:nvPr>
        </p:nvSpPr>
        <p:spPr/>
        <p:txBody>
          <a:bodyPr/>
          <a:lstStyle/>
          <a:p>
            <a:pPr latinLnBrk="0">
              <a:defRPr lang="en-GB" altLang="en-US"/>
            </a:pPr>
            <a:endParaRPr lang="en-GB" altLang=""/>
          </a:p>
        </p:txBody>
      </p:sp>
      <p:sp>
        <p:nvSpPr>
          <p:cNvPr id="3" name="Notes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25000"/>
          </a:bodyPr>
          <a:lstStyle/>
          <a:p>
            <a:pPr>
              <a:defRPr lang="en-GB" altLang="en-US"/>
            </a:pPr>
            <a:endParaRPr lang="en-GB" altLang="en-US" dirty="0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>
              <a:defRPr lang="en-GB" altLang="en-US"/>
            </a:pPr>
            <a:fld id="{4AA29272-8ACB-45AC-B3BA-61FF35EBC0EA}" type="slidenum">
              <a:rPr lang="en-US" altLang=""/>
              <a:pPr lvl="0">
                <a:defRPr lang="en-GB" altLang="en-US"/>
              </a:pPr>
              <a:t>2</a:t>
            </a:fld>
            <a:endParaRPr lang="en-US" altLang="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3"/>
          <p:cNvSpPr>
            <a:spLocks noGrp="1" noRot="1" noChangeAspect="1" noTextEdit="1"/>
          </p:cNvSpPr>
          <p:nvPr>
            <p:ph type="sldImg" idx="2"/>
          </p:nvPr>
        </p:nvSpPr>
        <p:spPr/>
        <p:txBody>
          <a:bodyPr/>
          <a:lstStyle/>
          <a:p>
            <a:pPr>
              <a:defRPr lang="en-GB" altLang="en-US"/>
            </a:pPr>
            <a:endParaRPr lang="en-GB" altLang=""/>
          </a:p>
        </p:txBody>
      </p:sp>
      <p:sp>
        <p:nvSpPr>
          <p:cNvPr id="3" name="Notes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25000"/>
          </a:bodyPr>
          <a:lstStyle/>
          <a:p>
            <a:pPr>
              <a:defRPr lang="en-GB" altLang="en-US"/>
            </a:pPr>
            <a:endParaRPr lang="en-GB" altLang="en-US" dirty="0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>
              <a:defRPr lang="en-GB" altLang="en-US"/>
            </a:pPr>
            <a:fld id="{4AA29272-8ACB-45AC-B3BA-61FF35EBC0EA}" type="slidenum">
              <a:rPr lang="en-US" altLang=""/>
              <a:pPr lvl="0">
                <a:defRPr lang="en-GB" altLang="en-US"/>
              </a:pPr>
              <a:t>4</a:t>
            </a:fld>
            <a:endParaRPr lang="en-US" altLang="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3"/>
          <p:cNvSpPr>
            <a:spLocks noGrp="1" noRot="1" noChangeAspect="1" noTextEdit="1"/>
          </p:cNvSpPr>
          <p:nvPr>
            <p:ph type="sldImg" idx="2"/>
          </p:nvPr>
        </p:nvSpPr>
        <p:spPr/>
        <p:txBody>
          <a:bodyPr/>
          <a:lstStyle/>
          <a:p>
            <a:pPr>
              <a:defRPr lang="en-GB" altLang="en-US"/>
            </a:pPr>
            <a:endParaRPr lang="en-GB" altLang=""/>
          </a:p>
        </p:txBody>
      </p:sp>
      <p:sp>
        <p:nvSpPr>
          <p:cNvPr id="3" name="Notes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25000"/>
          </a:bodyPr>
          <a:lstStyle/>
          <a:p>
            <a:pPr>
              <a:defRPr lang="en-GB" altLang="en-US"/>
            </a:pPr>
            <a:endParaRPr lang="en-GB" altLang="en-US" dirty="0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>
              <a:defRPr lang="en-GB" altLang="en-US"/>
            </a:pPr>
            <a:fld id="{4AA29272-8ACB-45AC-B3BA-61FF35EBC0EA}" type="slidenum">
              <a:rPr lang="en-US" altLang=""/>
              <a:pPr lvl="0">
                <a:defRPr lang="en-GB" altLang="en-US"/>
              </a:pPr>
              <a:t>5</a:t>
            </a:fld>
            <a:endParaRPr lang="en-US" altLang="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3"/>
          <p:cNvSpPr>
            <a:spLocks noGrp="1" noRot="1" noChangeAspect="1" noTextEdit="1"/>
          </p:cNvSpPr>
          <p:nvPr>
            <p:ph type="sldImg" idx="2"/>
          </p:nvPr>
        </p:nvSpPr>
        <p:spPr/>
        <p:txBody>
          <a:bodyPr/>
          <a:lstStyle/>
          <a:p>
            <a:pPr>
              <a:defRPr lang="en-GB" altLang="en-US"/>
            </a:pPr>
            <a:endParaRPr lang="en-GB" altLang=""/>
          </a:p>
        </p:txBody>
      </p:sp>
      <p:sp>
        <p:nvSpPr>
          <p:cNvPr id="3" name="Notes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25000"/>
          </a:bodyPr>
          <a:lstStyle/>
          <a:p>
            <a:pPr>
              <a:defRPr lang="en-GB" altLang="en-US"/>
            </a:pPr>
            <a:endParaRPr lang="en-GB" altLang="en-US" dirty="0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>
              <a:defRPr lang="en-GB" altLang="en-US"/>
            </a:pPr>
            <a:fld id="{4AA29272-8ACB-45AC-B3BA-61FF35EBC0EA}" type="slidenum">
              <a:rPr lang="en-US" altLang=""/>
              <a:pPr lvl="0">
                <a:defRPr lang="en-GB" altLang="en-US"/>
              </a:pPr>
              <a:t>6</a:t>
            </a:fld>
            <a:endParaRPr lang="en-US" altLang="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3"/>
          <p:cNvSpPr>
            <a:spLocks noGrp="1" noRot="1" noChangeAspect="1" noTextEdit="1"/>
          </p:cNvSpPr>
          <p:nvPr>
            <p:ph type="sldImg" idx="2"/>
          </p:nvPr>
        </p:nvSpPr>
        <p:spPr/>
        <p:txBody>
          <a:bodyPr/>
          <a:lstStyle/>
          <a:p>
            <a:pPr>
              <a:defRPr lang="en-GB" altLang="en-US"/>
            </a:pPr>
            <a:endParaRPr lang="en-GB" altLang=""/>
          </a:p>
        </p:txBody>
      </p:sp>
      <p:sp>
        <p:nvSpPr>
          <p:cNvPr id="3" name="Notes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25000"/>
          </a:bodyPr>
          <a:lstStyle/>
          <a:p>
            <a:pPr>
              <a:defRPr lang="en-GB" altLang="en-US"/>
            </a:pPr>
            <a:endParaRPr lang="en-GB" altLang="en-US" dirty="0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>
              <a:defRPr lang="en-GB" altLang="en-US"/>
            </a:pPr>
            <a:fld id="{4AA29272-8ACB-45AC-B3BA-61FF35EBC0EA}" type="slidenum">
              <a:rPr lang="en-US" altLang=""/>
              <a:pPr lvl="0">
                <a:defRPr lang="en-GB" altLang="en-US"/>
              </a:pPr>
              <a:t>7</a:t>
            </a:fld>
            <a:endParaRPr lang="en-US" altLang="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772400" cy="1470025"/>
          </a:xfrm>
        </p:spPr>
        <p:txBody>
          <a:bodyPr>
            <a:noAutofit/>
          </a:bodyPr>
          <a:lstStyle/>
          <a:p>
            <a:r>
              <a:rPr lang="en-GB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HTST Evaluation Notes</a:t>
            </a:r>
            <a:endParaRPr lang="en-GB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2" descr="New logo (cred. Lancaster University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7600" y="0"/>
            <a:ext cx="1440200" cy="888124"/>
          </a:xfrm>
          <a:prstGeom prst="rect">
            <a:avLst/>
          </a:prstGeom>
          <a:noFill/>
        </p:spPr>
      </p:pic>
      <p:pic>
        <p:nvPicPr>
          <p:cNvPr id="2051" name="Picture 3" descr="C:\Users\piao\Dropbox\SAMUELS Project Share (1)\Logos\SAMUELS\SAMUELS Logogram Main 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228600"/>
            <a:ext cx="762000" cy="72163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New logo (cred. Lancaster University)"/>
          <p:cNvPicPr>
            <a:picLocks noChangeAspect="1" noChangeArrowheads="1"/>
          </p:cNvPicPr>
          <p:nvPr/>
        </p:nvPicPr>
        <p:blipFill rotWithShape="1">
          <a:blip r:embed="rId3" cstate="print"/>
          <a:srcRect/>
          <a:stretch>
            <a:fillRect/>
          </a:stretch>
        </p:blipFill>
        <p:spPr>
          <a:xfrm>
            <a:off x="7467600" y="0"/>
            <a:ext cx="1440200" cy="888124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>
              <a:defRPr lang="en-GB" altLang="en-US"/>
            </a:pPr>
            <a:r>
              <a:rPr lang="en-GB" sz="2400" b="1" dirty="0" smtClean="0"/>
              <a:t>Outline of Stable Version of HTST</a:t>
            </a:r>
            <a:endParaRPr lang="en-GB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latinLnBrk="0">
              <a:defRPr lang="en-GB" altLang="en-US"/>
            </a:pPr>
            <a:r>
              <a:rPr lang="en-GB" altLang="" sz="2400" dirty="0" smtClean="0"/>
              <a:t>Stable version of HTST contains:</a:t>
            </a:r>
          </a:p>
          <a:p>
            <a:pPr lvl="1">
              <a:defRPr lang="en-GB" altLang="en-US"/>
            </a:pPr>
            <a:r>
              <a:rPr lang="en-GB" altLang="" sz="2000" dirty="0" smtClean="0"/>
              <a:t>HT sense knowledge base</a:t>
            </a:r>
          </a:p>
          <a:p>
            <a:pPr lvl="1">
              <a:defRPr lang="en-GB" altLang="en-US"/>
            </a:pPr>
            <a:r>
              <a:rPr lang="en-GB" altLang="" sz="2000" dirty="0" smtClean="0"/>
              <a:t>Auxiliary sub-lexicons and data extracted from HT, e.g. highly polysemous words, </a:t>
            </a:r>
            <a:r>
              <a:rPr lang="en-GB" altLang="" sz="2000" dirty="0" err="1" smtClean="0"/>
              <a:t>polyseme</a:t>
            </a:r>
            <a:r>
              <a:rPr lang="en-GB" altLang="" sz="2000" dirty="0" smtClean="0"/>
              <a:t> density etc.</a:t>
            </a:r>
          </a:p>
          <a:p>
            <a:pPr lvl="1">
              <a:defRPr lang="en-GB" altLang="en-US"/>
            </a:pPr>
            <a:r>
              <a:rPr lang="en-GB" altLang="" sz="2000" dirty="0" smtClean="0"/>
              <a:t>Context feature (USAS tags) model data extracted from OED word sense definitions.</a:t>
            </a:r>
          </a:p>
          <a:p>
            <a:pPr lvl="1">
              <a:defRPr lang="en-GB" altLang="en-US"/>
            </a:pPr>
            <a:r>
              <a:rPr lang="en-GB" altLang="" sz="2000" dirty="0" smtClean="0"/>
              <a:t>Main software modules</a:t>
            </a:r>
          </a:p>
          <a:p>
            <a:pPr lvl="2">
              <a:defRPr lang="en-GB" altLang="en-US"/>
            </a:pPr>
            <a:r>
              <a:rPr lang="en-GB" altLang="" sz="1600" dirty="0" smtClean="0"/>
              <a:t>CLAWS</a:t>
            </a:r>
          </a:p>
          <a:p>
            <a:pPr lvl="2">
              <a:defRPr lang="en-GB" altLang="en-US"/>
            </a:pPr>
            <a:r>
              <a:rPr lang="en-GB" altLang="" sz="1600" dirty="0" smtClean="0"/>
              <a:t>USAS</a:t>
            </a:r>
          </a:p>
          <a:p>
            <a:pPr lvl="2">
              <a:defRPr lang="en-GB" altLang="en-US"/>
            </a:pPr>
            <a:r>
              <a:rPr lang="en-GB" altLang="" sz="1600" dirty="0" smtClean="0"/>
              <a:t>VARD</a:t>
            </a:r>
          </a:p>
          <a:p>
            <a:pPr lvl="2">
              <a:defRPr lang="en-GB" altLang="en-US"/>
            </a:pPr>
            <a:r>
              <a:rPr lang="en-GB" altLang="" sz="1600" dirty="0" smtClean="0"/>
              <a:t>HT-OED based components developed in SAMUELS</a:t>
            </a:r>
          </a:p>
          <a:p>
            <a:pPr lvl="1">
              <a:buNone/>
              <a:defRPr lang="en-GB" altLang="en-US"/>
            </a:pPr>
            <a:endParaRPr lang="en-GB" altLang="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b="1" dirty="0" smtClean="0"/>
              <a:t>Evaluation</a:t>
            </a:r>
            <a:endParaRPr lang="en-GB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000" dirty="0" smtClean="0"/>
              <a:t>HTST is evaluated on six manually annotated test texts.</a:t>
            </a:r>
          </a:p>
          <a:p>
            <a:r>
              <a:rPr lang="en-GB" sz="2000" dirty="0" smtClean="0"/>
              <a:t>Test data:</a:t>
            </a:r>
          </a:p>
          <a:p>
            <a:pPr lvl="1"/>
            <a:r>
              <a:rPr lang="en-GB" sz="1600" dirty="0" smtClean="0"/>
              <a:t>Five test texts manually annotated by Fraser;</a:t>
            </a:r>
          </a:p>
          <a:p>
            <a:pPr lvl="1"/>
            <a:r>
              <a:rPr lang="en-GB" sz="1600" dirty="0" smtClean="0"/>
              <a:t>One EEBO test text manually annotated  by Jane.</a:t>
            </a:r>
          </a:p>
          <a:p>
            <a:pPr lvl="1"/>
            <a:r>
              <a:rPr lang="en-GB" sz="1600" dirty="0" smtClean="0"/>
              <a:t>Full test data set will contain ten texts.</a:t>
            </a:r>
          </a:p>
          <a:p>
            <a:r>
              <a:rPr lang="en-GB" sz="2000" dirty="0" smtClean="0"/>
              <a:t>Evaluation criteria</a:t>
            </a:r>
          </a:p>
          <a:p>
            <a:pPr lvl="1"/>
            <a:r>
              <a:rPr lang="en-GB" sz="1600" dirty="0" smtClean="0"/>
              <a:t>General performance in terms of precision</a:t>
            </a:r>
          </a:p>
          <a:p>
            <a:pPr lvl="1"/>
            <a:r>
              <a:rPr lang="en-GB" sz="1600" dirty="0" smtClean="0"/>
              <a:t>Impact of OED contextual information</a:t>
            </a:r>
          </a:p>
          <a:p>
            <a:pPr lvl="1"/>
            <a:r>
              <a:rPr lang="en-GB" sz="1600" dirty="0" smtClean="0"/>
              <a:t>Impact of time filtering</a:t>
            </a:r>
          </a:p>
          <a:p>
            <a:r>
              <a:rPr lang="en-GB" sz="2000" dirty="0" smtClean="0"/>
              <a:t>Further evaluation on full test data is under way</a:t>
            </a:r>
          </a:p>
          <a:p>
            <a:pPr lvl="1"/>
            <a:endParaRPr lang="en-GB" sz="1600" dirty="0"/>
          </a:p>
        </p:txBody>
      </p:sp>
      <p:pic>
        <p:nvPicPr>
          <p:cNvPr id="4" name="Picture 2" descr="New logo (cred. Lancaster University)"/>
          <p:cNvPicPr>
            <a:picLocks noChangeAspect="1" noChangeArrowheads="1"/>
          </p:cNvPicPr>
          <p:nvPr/>
        </p:nvPicPr>
        <p:blipFill rotWithShape="1">
          <a:blip r:embed="rId2" cstate="print"/>
          <a:srcRect/>
          <a:stretch>
            <a:fillRect/>
          </a:stretch>
        </p:blipFill>
        <p:spPr>
          <a:xfrm>
            <a:off x="7467600" y="0"/>
            <a:ext cx="1440200" cy="8881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>
              <a:defRPr lang="en-GB" altLang="en-US"/>
            </a:pPr>
            <a:r>
              <a:rPr lang="en-GB" sz="2400" b="1" dirty="0" smtClean="0"/>
              <a:t>HTST Overall Performance</a:t>
            </a:r>
            <a:endParaRPr lang="en-GB" sz="2400" b="1" dirty="0"/>
          </a:p>
        </p:txBody>
      </p:sp>
      <p:pic>
        <p:nvPicPr>
          <p:cNvPr id="4" name="Picture 2" descr="New logo (cred. Lancaster University)"/>
          <p:cNvPicPr>
            <a:picLocks noChangeAspect="1" noChangeArrowheads="1"/>
          </p:cNvPicPr>
          <p:nvPr/>
        </p:nvPicPr>
        <p:blipFill rotWithShape="1">
          <a:blip r:embed="rId3" cstate="print"/>
          <a:srcRect/>
          <a:stretch>
            <a:fillRect/>
          </a:stretch>
        </p:blipFill>
        <p:spPr>
          <a:xfrm>
            <a:off x="7467600" y="0"/>
            <a:ext cx="1440200" cy="888124"/>
          </a:xfrm>
          <a:prstGeom prst="rect">
            <a:avLst/>
          </a:prstGeom>
          <a:noFill/>
        </p:spPr>
      </p:pic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00" y="1600200"/>
          <a:ext cx="6096000" cy="31356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415925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Test file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Main HT codes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Thematic</a:t>
                      </a:r>
                      <a:r>
                        <a:rPr lang="en-GB" baseline="0" dirty="0" smtClean="0"/>
                        <a:t> codes</a:t>
                      </a:r>
                      <a:endParaRPr lang="en-GB" dirty="0"/>
                    </a:p>
                  </a:txBody>
                  <a:tcPr/>
                </a:tc>
              </a:tr>
              <a:tr h="415925">
                <a:tc>
                  <a:txBody>
                    <a:bodyPr/>
                    <a:lstStyle/>
                    <a:p>
                      <a:pPr algn="ctr"/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Hans1820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83.15%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86.17%</a:t>
                      </a:r>
                      <a:endParaRPr lang="en-GB" dirty="0"/>
                    </a:p>
                  </a:txBody>
                  <a:tcPr/>
                </a:tc>
              </a:tr>
              <a:tr h="415925">
                <a:tc>
                  <a:txBody>
                    <a:bodyPr/>
                    <a:lstStyle/>
                    <a:p>
                      <a:pPr algn="ctr"/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Hans2001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78.78%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80.52%</a:t>
                      </a:r>
                      <a:endParaRPr lang="en-GB" dirty="0"/>
                    </a:p>
                  </a:txBody>
                  <a:tcPr/>
                </a:tc>
              </a:tr>
              <a:tr h="415925">
                <a:tc>
                  <a:txBody>
                    <a:bodyPr/>
                    <a:lstStyle/>
                    <a:p>
                      <a:pPr algn="ctr"/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Fiction1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79.51%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79.83%</a:t>
                      </a:r>
                      <a:endParaRPr lang="en-GB" dirty="0" smtClean="0"/>
                    </a:p>
                  </a:txBody>
                  <a:tcPr/>
                </a:tc>
              </a:tr>
              <a:tr h="415925">
                <a:tc>
                  <a:txBody>
                    <a:bodyPr/>
                    <a:lstStyle/>
                    <a:p>
                      <a:pPr algn="ctr"/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Fiction2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80.28%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80.48%</a:t>
                      </a:r>
                      <a:endParaRPr lang="en-GB" dirty="0"/>
                    </a:p>
                  </a:txBody>
                  <a:tcPr/>
                </a:tc>
              </a:tr>
              <a:tr h="415925">
                <a:tc>
                  <a:txBody>
                    <a:bodyPr/>
                    <a:lstStyle/>
                    <a:p>
                      <a:pPr algn="ctr"/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History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84.37%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84.43%</a:t>
                      </a:r>
                      <a:endParaRPr lang="en-GB" dirty="0"/>
                    </a:p>
                  </a:txBody>
                  <a:tcPr/>
                </a:tc>
              </a:tr>
              <a:tr h="415925">
                <a:tc>
                  <a:txBody>
                    <a:bodyPr/>
                    <a:lstStyle/>
                    <a:p>
                      <a:pPr algn="ctr"/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1621-Newes-out-of-France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i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85.69%</a:t>
                      </a:r>
                      <a:endParaRPr lang="en-GB" b="0" i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i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86.67%</a:t>
                      </a:r>
                      <a:endParaRPr lang="en-GB" b="0" i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600200" y="4953000"/>
            <a:ext cx="609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/>
              <a:t>Note: VARD is used for EEBO sample “</a:t>
            </a:r>
            <a:r>
              <a:rPr lang="en-GB" i="1" dirty="0" smtClean="0">
                <a:solidFill>
                  <a:schemeClr val="dk1"/>
                </a:solidFill>
              </a:rPr>
              <a:t>1621-Newes-out-of-France</a:t>
            </a:r>
            <a:r>
              <a:rPr lang="en-GB" i="1" dirty="0" smtClean="0"/>
              <a:t>”, but not used for other test data. </a:t>
            </a:r>
            <a:endParaRPr lang="en-GB" i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>
              <a:defRPr lang="en-GB" altLang="en-US"/>
            </a:pPr>
            <a:r>
              <a:rPr lang="en-GB" sz="2400" b="1" dirty="0" smtClean="0"/>
              <a:t>Experiment with OED Information</a:t>
            </a:r>
            <a:endParaRPr lang="en-GB" sz="2400" b="1" dirty="0"/>
          </a:p>
        </p:txBody>
      </p:sp>
      <p:pic>
        <p:nvPicPr>
          <p:cNvPr id="4" name="Picture 2" descr="New logo (cred. Lancaster University)"/>
          <p:cNvPicPr>
            <a:picLocks noChangeAspect="1" noChangeArrowheads="1"/>
          </p:cNvPicPr>
          <p:nvPr/>
        </p:nvPicPr>
        <p:blipFill rotWithShape="1">
          <a:blip r:embed="rId3" cstate="print"/>
          <a:srcRect/>
          <a:stretch>
            <a:fillRect/>
          </a:stretch>
        </p:blipFill>
        <p:spPr>
          <a:xfrm>
            <a:off x="7467600" y="0"/>
            <a:ext cx="1440200" cy="888124"/>
          </a:xfrm>
          <a:prstGeom prst="rect">
            <a:avLst/>
          </a:prstGeom>
          <a:noFill/>
        </p:spPr>
      </p:pic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524000" y="1600200"/>
          <a:ext cx="6174740" cy="3327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0"/>
                <a:gridCol w="1221740"/>
                <a:gridCol w="1066800"/>
                <a:gridCol w="1219200"/>
                <a:gridCol w="1219200"/>
              </a:tblGrid>
              <a:tr h="41592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 smtClean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Main HT codes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Thematic</a:t>
                      </a:r>
                      <a:r>
                        <a:rPr lang="en-GB" baseline="0" dirty="0" smtClean="0"/>
                        <a:t> codes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</a:tr>
              <a:tr h="415925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Test</a:t>
                      </a:r>
                      <a:r>
                        <a:rPr lang="en-GB" baseline="0" dirty="0" smtClean="0"/>
                        <a:t> file</a:t>
                      </a:r>
                      <a:r>
                        <a:rPr lang="en-GB" dirty="0" smtClean="0"/>
                        <a:t>\code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With OED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No OED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With OED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No OED</a:t>
                      </a:r>
                    </a:p>
                  </a:txBody>
                  <a:tcPr/>
                </a:tc>
              </a:tr>
              <a:tr h="415925">
                <a:tc>
                  <a:txBody>
                    <a:bodyPr/>
                    <a:lstStyle/>
                    <a:p>
                      <a:pPr algn="ctr"/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Hans1820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83.15%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81.01%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86.17%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83.93%</a:t>
                      </a:r>
                      <a:endParaRPr lang="en-GB" dirty="0"/>
                    </a:p>
                  </a:txBody>
                  <a:tcPr/>
                </a:tc>
              </a:tr>
              <a:tr h="415925">
                <a:tc>
                  <a:txBody>
                    <a:bodyPr/>
                    <a:lstStyle/>
                    <a:p>
                      <a:pPr algn="ctr"/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Hans2001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78.78%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76.36%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80.52%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78.00%</a:t>
                      </a:r>
                      <a:endParaRPr lang="en-GB" dirty="0"/>
                    </a:p>
                  </a:txBody>
                  <a:tcPr/>
                </a:tc>
              </a:tr>
              <a:tr h="415925">
                <a:tc>
                  <a:txBody>
                    <a:bodyPr/>
                    <a:lstStyle/>
                    <a:p>
                      <a:pPr algn="ctr"/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Fiction1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79.51%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76.82%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79.83%</a:t>
                      </a:r>
                      <a:endParaRPr lang="en-GB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77.15%</a:t>
                      </a:r>
                      <a:endParaRPr lang="en-GB" dirty="0" smtClean="0"/>
                    </a:p>
                  </a:txBody>
                  <a:tcPr/>
                </a:tc>
              </a:tr>
              <a:tr h="415925">
                <a:tc>
                  <a:txBody>
                    <a:bodyPr/>
                    <a:lstStyle/>
                    <a:p>
                      <a:pPr algn="ctr"/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Fiction2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80.28%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79.18%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80.48%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79.38%</a:t>
                      </a:r>
                      <a:endParaRPr lang="en-GB" dirty="0"/>
                    </a:p>
                  </a:txBody>
                  <a:tcPr/>
                </a:tc>
              </a:tr>
              <a:tr h="415925">
                <a:tc>
                  <a:txBody>
                    <a:bodyPr/>
                    <a:lstStyle/>
                    <a:p>
                      <a:pPr algn="ctr"/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History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84.37%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81.43%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84.43%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81.49%</a:t>
                      </a:r>
                      <a:endParaRPr lang="en-GB" dirty="0"/>
                    </a:p>
                  </a:txBody>
                  <a:tcPr/>
                </a:tc>
              </a:tr>
              <a:tr h="415925">
                <a:tc>
                  <a:txBody>
                    <a:bodyPr/>
                    <a:lstStyle/>
                    <a:p>
                      <a:pPr algn="ctr"/>
                      <a:r>
                        <a:rPr lang="en-GB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1621-Newes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85.69%</a:t>
                      </a:r>
                      <a:endParaRPr lang="en-GB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87.06%</a:t>
                      </a:r>
                      <a:endParaRPr lang="en-GB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i="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86.67%</a:t>
                      </a:r>
                      <a:endParaRPr lang="en-GB" b="0" i="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87.75%</a:t>
                      </a:r>
                      <a:endParaRPr lang="en-GB" b="1" i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524000" y="5105400"/>
            <a:ext cx="6248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/>
              <a:t>Note: OED information helped in most cases (modern English), but decreased precision for EEBO sample. Possible cause is that OED definitions are all written in modern English.</a:t>
            </a:r>
            <a:endParaRPr lang="en-GB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New logo (cred. Lancaster University)"/>
          <p:cNvPicPr>
            <a:picLocks noChangeAspect="1" noChangeArrowheads="1"/>
          </p:cNvPicPr>
          <p:nvPr/>
        </p:nvPicPr>
        <p:blipFill rotWithShape="1">
          <a:blip r:embed="rId3" cstate="print"/>
          <a:srcRect/>
          <a:stretch>
            <a:fillRect/>
          </a:stretch>
        </p:blipFill>
        <p:spPr>
          <a:xfrm>
            <a:off x="7703800" y="0"/>
            <a:ext cx="1440200" cy="888124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pPr lvl="0">
              <a:defRPr lang="en-GB" altLang="en-US"/>
            </a:pPr>
            <a:r>
              <a:rPr lang="en-GB" sz="2000" b="1" dirty="0" smtClean="0"/>
              <a:t>Time Filtering on EEBO </a:t>
            </a:r>
            <a:r>
              <a:rPr lang="en-GB" sz="2000" b="1" dirty="0" smtClean="0"/>
              <a:t>sample Published in 1621 (Main </a:t>
            </a:r>
            <a:r>
              <a:rPr lang="en-GB" sz="2000" b="1" dirty="0" smtClean="0"/>
              <a:t>HT </a:t>
            </a:r>
            <a:r>
              <a:rPr lang="en-GB" sz="2000" b="1" dirty="0" smtClean="0"/>
              <a:t>Codes</a:t>
            </a:r>
            <a:r>
              <a:rPr lang="en-GB" sz="2000" b="1" dirty="0" smtClean="0"/>
              <a:t>)</a:t>
            </a:r>
            <a:endParaRPr lang="en-GB" sz="2000" b="1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457200" y="914399"/>
          <a:ext cx="8077202" cy="5638800"/>
        </p:xfrm>
        <a:graphic>
          <a:graphicData uri="http://schemas.openxmlformats.org/drawingml/2006/table">
            <a:tbl>
              <a:tblPr/>
              <a:tblGrid>
                <a:gridCol w="897359"/>
                <a:gridCol w="897359"/>
                <a:gridCol w="897359"/>
                <a:gridCol w="897359"/>
                <a:gridCol w="897359"/>
                <a:gridCol w="897359"/>
                <a:gridCol w="897359"/>
                <a:gridCol w="897359"/>
                <a:gridCol w="898330"/>
              </a:tblGrid>
              <a:tr h="4511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latin typeface="Arial"/>
                          <a:ea typeface="SimSun"/>
                          <a:cs typeface="Times New Roman"/>
                        </a:rPr>
                        <a:t>Year range</a:t>
                      </a:r>
                      <a:endParaRPr lang="en-GB" sz="11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1650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1700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1750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1800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1850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1900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1950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latin typeface="Arial"/>
                          <a:ea typeface="SimSun"/>
                          <a:cs typeface="Times New Roman"/>
                        </a:rPr>
                        <a:t>2000</a:t>
                      </a:r>
                      <a:endParaRPr lang="en-GB" sz="11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5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500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84.70%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85.19%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85.00%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84.70%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84.41%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84.21%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84.11%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latin typeface="Arial"/>
                          <a:ea typeface="SimSun"/>
                          <a:cs typeface="Times New Roman"/>
                        </a:rPr>
                        <a:t>84.01%</a:t>
                      </a:r>
                      <a:endParaRPr lang="en-GB" sz="11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5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550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84.70%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85.19%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85.00%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84.70%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84.41%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84.21%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84.11%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84.01%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5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600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84.70%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85.19%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85.00%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84.70%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84.41%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84.21%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84.11%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84.01%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5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650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84.70%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85.19%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85.00%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84.70%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84.41%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84.21%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84.11%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84.01%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5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700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84.70%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85.19%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85.00%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84.70%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84.41%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84.21%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84.11%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84.01%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5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750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84.70%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85.19%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85.00%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84.70%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84.41%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84.21%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84.11%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84.01%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5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800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84.70%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85.19%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85.00%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84.70%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84.41%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84.21%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84.11%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84.01%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5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850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84.70%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85.19%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85.00%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84.70%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84.41%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84.21%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84.11%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84.01%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5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900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84.70%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85.19%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85.00%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84.70%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84.41%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84.21%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84.11%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84.01%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5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950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84.70%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85.19%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85.00%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84.70%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84.41%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84.21%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84.11%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84.01%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5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1000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84.70%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85.19%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85.00%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84.70%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84.41%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84.21%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84.11%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84.01%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5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1050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84.70%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85.19%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85.00%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84.70%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84.41%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84.21%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84.11%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84.01%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5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1100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84.70%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85.19%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85.00%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84.70%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84.41%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84.21%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84.11%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84.01%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5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1150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84.70%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85.19%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85.00%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84.70%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84.41%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84.21%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84.11%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84.01%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5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1200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84.70%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85.19%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85.00%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84.70%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84.41%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84.21%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84.11%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84.01%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5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1250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84.70%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85.19%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85.00%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84.70%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84.41%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84.21%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84.11%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84.01%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5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1300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84.70%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85.19%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85.00%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84.70%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84.41%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84.21%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84.11%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84.01%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5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1350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84.60%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85.09%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84.90%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84.60%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84.31%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84.11%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84.01%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83.92%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5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1400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84.60%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85.09%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84.80%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84.50%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84.21%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84.01%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83.92%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83.82%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5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1450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84.70%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85.19%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84.90%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84.60%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84.31%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84.01%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83.92%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83.82%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5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1500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84.70%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85.19%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85.00%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84.70%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84.41%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84.11%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84.01%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83.92%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5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1550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84.80%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85.29%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85.29%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85.00%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84.70%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84.41%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84.31%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84.21%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5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1600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85.19%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C00000"/>
                          </a:solidFill>
                          <a:latin typeface="Arial"/>
                          <a:ea typeface="SimSun"/>
                          <a:cs typeface="Times New Roman"/>
                        </a:rPr>
                        <a:t>85.69%</a:t>
                      </a:r>
                      <a:endParaRPr lang="en-GB" sz="11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C00000"/>
                          </a:solidFill>
                          <a:latin typeface="Arial"/>
                          <a:ea typeface="SimSun"/>
                          <a:cs typeface="Times New Roman"/>
                        </a:rPr>
                        <a:t>85.69%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85.39%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85.09%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84.80%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Arial"/>
                          <a:ea typeface="SimSun"/>
                          <a:cs typeface="Times New Roman"/>
                        </a:rPr>
                        <a:t>84.70%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latin typeface="Arial"/>
                          <a:ea typeface="SimSun"/>
                          <a:cs typeface="Times New Roman"/>
                        </a:rPr>
                        <a:t>84.60%</a:t>
                      </a:r>
                      <a:endParaRPr lang="en-GB" sz="11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New logo (cred. Lancaster University)"/>
          <p:cNvPicPr>
            <a:picLocks noChangeAspect="1" noChangeArrowheads="1"/>
          </p:cNvPicPr>
          <p:nvPr/>
        </p:nvPicPr>
        <p:blipFill rotWithShape="1">
          <a:blip r:embed="rId3" cstate="print"/>
          <a:srcRect/>
          <a:stretch>
            <a:fillRect/>
          </a:stretch>
        </p:blipFill>
        <p:spPr>
          <a:xfrm>
            <a:off x="7703800" y="0"/>
            <a:ext cx="1440200" cy="888124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pPr lvl="0">
              <a:defRPr lang="en-GB" altLang="en-US"/>
            </a:pPr>
            <a:r>
              <a:rPr lang="en-GB" sz="2000" b="1" dirty="0" smtClean="0"/>
              <a:t>Time Filtering on EEBO </a:t>
            </a:r>
            <a:r>
              <a:rPr lang="en-GB" sz="2000" b="1" dirty="0" smtClean="0"/>
              <a:t>Sample Published in 1621 </a:t>
            </a:r>
            <a:r>
              <a:rPr lang="en-GB" sz="2000" b="1" dirty="0" smtClean="0"/>
              <a:t>(Thematic </a:t>
            </a:r>
            <a:r>
              <a:rPr lang="en-GB" sz="2000" b="1" dirty="0" smtClean="0"/>
              <a:t>Codes</a:t>
            </a:r>
            <a:r>
              <a:rPr lang="en-GB" sz="2000" b="1" dirty="0" smtClean="0"/>
              <a:t>)</a:t>
            </a:r>
            <a:endParaRPr lang="en-GB" sz="2000" b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33403" y="990599"/>
          <a:ext cx="8153396" cy="5410200"/>
        </p:xfrm>
        <a:graphic>
          <a:graphicData uri="http://schemas.openxmlformats.org/drawingml/2006/table">
            <a:tbl>
              <a:tblPr/>
              <a:tblGrid>
                <a:gridCol w="905824"/>
                <a:gridCol w="905824"/>
                <a:gridCol w="905824"/>
                <a:gridCol w="905824"/>
                <a:gridCol w="905824"/>
                <a:gridCol w="905824"/>
                <a:gridCol w="905824"/>
                <a:gridCol w="905824"/>
                <a:gridCol w="906804"/>
              </a:tblGrid>
              <a:tr h="2254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latin typeface="Calibri"/>
                          <a:ea typeface="SimSun"/>
                          <a:cs typeface="Times New Roman"/>
                        </a:rPr>
                        <a:t>Year range</a:t>
                      </a:r>
                      <a:endParaRPr lang="en-GB" sz="11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1650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1700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1750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1800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1850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1900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1950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2000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500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85.88%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86.37%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86.07%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85.78%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85.58%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85.39%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85.29%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85.19%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550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85.88%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86.37%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86.07%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85.78%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85.58%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85.39%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85.29%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85.19%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600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85.88%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86.37%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86.07%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85.78%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85.58%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85.39%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85.29%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85.19%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650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85.88%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86.37%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86.07%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85.78%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85.58%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85.39%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85.29%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85.19%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700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85.88%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86.37%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86.07%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85.78%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85.58%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85.39%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85.29%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85.19%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750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85.88%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86.37%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86.07%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85.78%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85.58%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85.39%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85.29%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85.19%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800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85.88%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86.37%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86.07%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85.78%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85.58%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85.39%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85.29%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85.19%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850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85.88%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86.37%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86.07%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85.78%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85.58%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85.39%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85.29%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85.19%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900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85.88%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86.37%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86.07%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85.78%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85.58%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85.39%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85.29%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85.19%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950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85.88%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86.37%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86.07%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85.78%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85.58%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85.39%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85.29%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85.19%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1000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85.88%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86.37%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86.07%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85.78%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85.58%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85.39%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85.29%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85.19%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1050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85.88%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86.37%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86.07%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85.78%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85.58%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85.39%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85.29%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85.19%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1100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85.88%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86.37%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86.07%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85.78%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85.58%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85.39%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85.29%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85.19%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1150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85.88%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86.37%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86.07%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85.78%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85.58%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85.39%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85.29%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85.19%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1200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85.88%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86.37%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86.07%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85.78%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85.58%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85.39%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85.29%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85.19%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1250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85.88%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86.37%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86.07%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85.78%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85.58%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85.39%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85.29%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latin typeface="Calibri"/>
                          <a:ea typeface="SimSun"/>
                          <a:cs typeface="Times New Roman"/>
                        </a:rPr>
                        <a:t>85.19%</a:t>
                      </a:r>
                      <a:endParaRPr lang="en-GB" sz="11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1300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85.88%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86.37%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86.07%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85.78%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85.58%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85.39%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85.29%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85.19%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1350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85.88%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86.37%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86.07%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85.78%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85.58%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85.39%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85.29%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85.19%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1400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85.98%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86.47%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86.07%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85.78%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85.58%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85.39%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85.29%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85.19%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1450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86.07%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86.56%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86.17%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85.88%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85.68%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85.39%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85.29%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85.19%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1500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86.07%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86.56%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86.27%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85.98%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85.78%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85.49%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85.39%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85.29%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1550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86.17%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 smtClean="0">
                          <a:solidFill>
                            <a:srgbClr val="C00000"/>
                          </a:solidFill>
                          <a:latin typeface="Calibri"/>
                          <a:ea typeface="SimSun"/>
                          <a:cs typeface="Times New Roman"/>
                        </a:rPr>
                        <a:t>86.67%</a:t>
                      </a:r>
                      <a:endParaRPr lang="en-GB" sz="1100" b="1" dirty="0">
                        <a:solidFill>
                          <a:srgbClr val="C00000"/>
                        </a:solidFill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86.47%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86.17%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85.98%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85.68%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85.58%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85.49%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1600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86.07%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86.56%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latin typeface="Calibri"/>
                          <a:ea typeface="SimSun"/>
                          <a:cs typeface="Times New Roman"/>
                        </a:rPr>
                        <a:t>86.56%</a:t>
                      </a:r>
                      <a:endParaRPr lang="en-GB" sz="11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86.27%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86.07%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85.58%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SimSun"/>
                          <a:cs typeface="Times New Roman"/>
                        </a:rPr>
                        <a:t>85.49%</a:t>
                      </a:r>
                      <a:endParaRPr lang="en-GB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latin typeface="Calibri"/>
                          <a:ea typeface="SimSun"/>
                          <a:cs typeface="Times New Roman"/>
                        </a:rPr>
                        <a:t>85.39%</a:t>
                      </a:r>
                      <a:endParaRPr lang="en-GB" sz="11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b="1" dirty="0" smtClean="0"/>
              <a:t>Observation</a:t>
            </a:r>
            <a:endParaRPr lang="en-GB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000" dirty="0" smtClean="0"/>
              <a:t>On average, about 82% precision is expected.</a:t>
            </a:r>
          </a:p>
          <a:p>
            <a:r>
              <a:rPr lang="en-GB" sz="2000" dirty="0" smtClean="0"/>
              <a:t>With proper parameter setting, thematic code tagging can reach nearly 88% on some types of texts. </a:t>
            </a:r>
          </a:p>
          <a:p>
            <a:r>
              <a:rPr lang="en-GB" sz="2000" dirty="0" smtClean="0"/>
              <a:t>Need further improvement by tuning implemented methods and introducing more reliable methods.</a:t>
            </a:r>
          </a:p>
          <a:p>
            <a:r>
              <a:rPr lang="en-GB" sz="2000" dirty="0" smtClean="0"/>
              <a:t>OED data contains noise caused by the inconsistent HT versions. If OED entries can be precisely mapped to latest HT codes in future, it should improve the tagger.</a:t>
            </a:r>
          </a:p>
          <a:p>
            <a:r>
              <a:rPr lang="en-GB" sz="2000" dirty="0" smtClean="0"/>
              <a:t>Larger reliable test data is needed for further development.</a:t>
            </a:r>
          </a:p>
          <a:p>
            <a:pPr>
              <a:buNone/>
            </a:pPr>
            <a:endParaRPr lang="en-GB" sz="2000" dirty="0"/>
          </a:p>
        </p:txBody>
      </p:sp>
      <p:pic>
        <p:nvPicPr>
          <p:cNvPr id="4" name="Picture 2" descr="New logo (cred. Lancaster University)"/>
          <p:cNvPicPr>
            <a:picLocks noChangeAspect="1" noChangeArrowheads="1"/>
          </p:cNvPicPr>
          <p:nvPr/>
        </p:nvPicPr>
        <p:blipFill rotWithShape="1">
          <a:blip r:embed="rId2" cstate="print"/>
          <a:srcRect/>
          <a:stretch>
            <a:fillRect/>
          </a:stretch>
        </p:blipFill>
        <p:spPr>
          <a:xfrm>
            <a:off x="7467600" y="0"/>
            <a:ext cx="1440200" cy="8881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1210</Words>
  <Application>Microsoft Office PowerPoint</Application>
  <PresentationFormat>On-screen Show (4:3)</PresentationFormat>
  <Paragraphs>529</Paragraphs>
  <Slides>8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HTST Evaluation Notes</vt:lpstr>
      <vt:lpstr>Outline of Stable Version of HTST</vt:lpstr>
      <vt:lpstr>Evaluation</vt:lpstr>
      <vt:lpstr>HTST Overall Performance</vt:lpstr>
      <vt:lpstr>Experiment with OED Information</vt:lpstr>
      <vt:lpstr>Time Filtering on EEBO sample Published in 1621 (Main HT Codes)</vt:lpstr>
      <vt:lpstr>Time Filtering on EEBO Sample Published in 1621 (Thematic Codes)</vt:lpstr>
      <vt:lpstr>Observation</vt:lpstr>
    </vt:vector>
  </TitlesOfParts>
  <Manager/>
  <Company/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piao</dc:creator>
  <cp:lastModifiedBy>piao</cp:lastModifiedBy>
  <cp:revision>362</cp:revision>
  <dcterms:created xsi:type="dcterms:W3CDTF">2006-08-16T00:00:00Z</dcterms:created>
  <dcterms:modified xsi:type="dcterms:W3CDTF">2015-03-25T23:44:42Z</dcterms:modified>
</cp:coreProperties>
</file>