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8.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9.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0.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37.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38.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notesMasterIdLst>
    <p:notesMasterId r:id="rId43"/>
  </p:notesMasterIdLst>
  <p:sldIdLst>
    <p:sldId id="256" r:id="rId2"/>
    <p:sldId id="257" r:id="rId3"/>
    <p:sldId id="258" r:id="rId4"/>
    <p:sldId id="260" r:id="rId5"/>
    <p:sldId id="261" r:id="rId6"/>
    <p:sldId id="262" r:id="rId7"/>
    <p:sldId id="263" r:id="rId8"/>
    <p:sldId id="265" r:id="rId9"/>
    <p:sldId id="264" r:id="rId10"/>
    <p:sldId id="266" r:id="rId11"/>
    <p:sldId id="268" r:id="rId12"/>
    <p:sldId id="270" r:id="rId13"/>
    <p:sldId id="299" r:id="rId14"/>
    <p:sldId id="297" r:id="rId15"/>
    <p:sldId id="298" r:id="rId16"/>
    <p:sldId id="271" r:id="rId17"/>
    <p:sldId id="284" r:id="rId18"/>
    <p:sldId id="285" r:id="rId19"/>
    <p:sldId id="286" r:id="rId20"/>
    <p:sldId id="293" r:id="rId21"/>
    <p:sldId id="276" r:id="rId22"/>
    <p:sldId id="292" r:id="rId23"/>
    <p:sldId id="296" r:id="rId24"/>
    <p:sldId id="274" r:id="rId25"/>
    <p:sldId id="277" r:id="rId26"/>
    <p:sldId id="294" r:id="rId27"/>
    <p:sldId id="295" r:id="rId28"/>
    <p:sldId id="272" r:id="rId29"/>
    <p:sldId id="273" r:id="rId30"/>
    <p:sldId id="267" r:id="rId31"/>
    <p:sldId id="275" r:id="rId32"/>
    <p:sldId id="279" r:id="rId33"/>
    <p:sldId id="278" r:id="rId34"/>
    <p:sldId id="280" r:id="rId35"/>
    <p:sldId id="281" r:id="rId36"/>
    <p:sldId id="289" r:id="rId37"/>
    <p:sldId id="283" r:id="rId38"/>
    <p:sldId id="290" r:id="rId39"/>
    <p:sldId id="288" r:id="rId40"/>
    <p:sldId id="259" r:id="rId41"/>
    <p:sldId id="269" r:id="rId42"/>
  </p:sldIdLst>
  <p:sldSz cx="12192000" cy="6858000"/>
  <p:notesSz cx="6858000" cy="9144000"/>
  <p:custDataLst>
    <p:tags r:id="rId4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account" initials="Ma" lastIdx="1" clrIdx="0">
    <p:extLst>
      <p:ext uri="{19B8F6BF-5375-455C-9EA6-DF929625EA0E}">
        <p15:presenceInfo xmlns:p15="http://schemas.microsoft.com/office/powerpoint/2012/main" userId="7d6e57cad18ffae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301" autoAdjust="0"/>
    <p:restoredTop sz="86894" autoAdjust="0"/>
  </p:normalViewPr>
  <p:slideViewPr>
    <p:cSldViewPr snapToGrid="0">
      <p:cViewPr varScale="1">
        <p:scale>
          <a:sx n="65" d="100"/>
          <a:sy n="65" d="100"/>
        </p:scale>
        <p:origin x="150" y="60"/>
      </p:cViewPr>
      <p:guideLst/>
    </p:cSldViewPr>
  </p:slideViewPr>
  <p:outlineViewPr>
    <p:cViewPr>
      <p:scale>
        <a:sx n="33" d="100"/>
        <a:sy n="33" d="100"/>
      </p:scale>
      <p:origin x="0" y="-1382"/>
    </p:cViewPr>
  </p:outlineViewPr>
  <p:notesTextViewPr>
    <p:cViewPr>
      <p:scale>
        <a:sx n="1" d="1"/>
        <a:sy n="1" d="1"/>
      </p:scale>
      <p:origin x="0" y="0"/>
    </p:cViewPr>
  </p:notesTextViewPr>
  <p:notesViewPr>
    <p:cSldViewPr snapToGrid="0">
      <p:cViewPr varScale="1">
        <p:scale>
          <a:sx n="76" d="100"/>
          <a:sy n="76" d="100"/>
        </p:scale>
        <p:origin x="2918" y="67"/>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oleObject" Target="Book2"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2"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Book2"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Book4"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Book3"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Book3"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Book3"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Sheet1!$B$12</c:f>
              <c:strCache>
                <c:ptCount val="1"/>
                <c:pt idx="0">
                  <c:v>1812</c:v>
                </c:pt>
              </c:strCache>
            </c:strRef>
          </c:tx>
          <c:spPr>
            <a:solidFill>
              <a:schemeClr val="accent1"/>
            </a:solidFill>
            <a:ln>
              <a:noFill/>
            </a:ln>
            <a:effectLst/>
          </c:spPr>
          <c:invertIfNegative val="0"/>
          <c:cat>
            <c:strRef>
              <c:f>Sheet1!$A$13:$A$17</c:f>
              <c:strCache>
                <c:ptCount val="5"/>
                <c:pt idx="0">
                  <c:v>Bad behaviour</c:v>
                </c:pt>
                <c:pt idx="1">
                  <c:v>Contempt</c:v>
                </c:pt>
                <c:pt idx="2">
                  <c:v>Bias, prejudice, intolerance</c:v>
                </c:pt>
                <c:pt idx="3">
                  <c:v>Displeasure</c:v>
                </c:pt>
                <c:pt idx="4">
                  <c:v>Annoyance, vexation  </c:v>
                </c:pt>
              </c:strCache>
            </c:strRef>
          </c:cat>
          <c:val>
            <c:numRef>
              <c:f>Sheet1!$B$13:$B$17</c:f>
              <c:numCache>
                <c:formatCode>General</c:formatCode>
                <c:ptCount val="5"/>
                <c:pt idx="0">
                  <c:v>277.08</c:v>
                </c:pt>
                <c:pt idx="1">
                  <c:v>693.99</c:v>
                </c:pt>
                <c:pt idx="2">
                  <c:v>152.78</c:v>
                </c:pt>
                <c:pt idx="3">
                  <c:v>328.87</c:v>
                </c:pt>
                <c:pt idx="4">
                  <c:v>29.78</c:v>
                </c:pt>
              </c:numCache>
            </c:numRef>
          </c:val>
        </c:ser>
        <c:ser>
          <c:idx val="1"/>
          <c:order val="1"/>
          <c:tx>
            <c:strRef>
              <c:f>Sheet1!$C$12</c:f>
              <c:strCache>
                <c:ptCount val="1"/>
                <c:pt idx="0">
                  <c:v>1880</c:v>
                </c:pt>
              </c:strCache>
            </c:strRef>
          </c:tx>
          <c:spPr>
            <a:solidFill>
              <a:schemeClr val="accent2"/>
            </a:solidFill>
            <a:ln>
              <a:noFill/>
            </a:ln>
            <a:effectLst/>
          </c:spPr>
          <c:invertIfNegative val="0"/>
          <c:cat>
            <c:strRef>
              <c:f>Sheet1!$A$13:$A$17</c:f>
              <c:strCache>
                <c:ptCount val="5"/>
                <c:pt idx="0">
                  <c:v>Bad behaviour</c:v>
                </c:pt>
                <c:pt idx="1">
                  <c:v>Contempt</c:v>
                </c:pt>
                <c:pt idx="2">
                  <c:v>Bias, prejudice, intolerance</c:v>
                </c:pt>
                <c:pt idx="3">
                  <c:v>Displeasure</c:v>
                </c:pt>
                <c:pt idx="4">
                  <c:v>Annoyance, vexation  </c:v>
                </c:pt>
              </c:strCache>
            </c:strRef>
          </c:cat>
          <c:val>
            <c:numRef>
              <c:f>Sheet1!$C$13:$C$17</c:f>
              <c:numCache>
                <c:formatCode>General</c:formatCode>
                <c:ptCount val="5"/>
                <c:pt idx="0">
                  <c:v>182.97</c:v>
                </c:pt>
                <c:pt idx="1">
                  <c:v>517.04999999999995</c:v>
                </c:pt>
                <c:pt idx="2">
                  <c:v>61.69</c:v>
                </c:pt>
                <c:pt idx="3">
                  <c:v>389.67</c:v>
                </c:pt>
                <c:pt idx="4">
                  <c:v>32.81</c:v>
                </c:pt>
              </c:numCache>
            </c:numRef>
          </c:val>
        </c:ser>
        <c:ser>
          <c:idx val="2"/>
          <c:order val="2"/>
          <c:tx>
            <c:strRef>
              <c:f>Sheet1!$D$12</c:f>
              <c:strCache>
                <c:ptCount val="1"/>
                <c:pt idx="0">
                  <c:v>WWI</c:v>
                </c:pt>
              </c:strCache>
            </c:strRef>
          </c:tx>
          <c:spPr>
            <a:solidFill>
              <a:schemeClr val="accent3"/>
            </a:solidFill>
            <a:ln>
              <a:noFill/>
            </a:ln>
            <a:effectLst/>
          </c:spPr>
          <c:invertIfNegative val="0"/>
          <c:cat>
            <c:strRef>
              <c:f>Sheet1!$A$13:$A$17</c:f>
              <c:strCache>
                <c:ptCount val="5"/>
                <c:pt idx="0">
                  <c:v>Bad behaviour</c:v>
                </c:pt>
                <c:pt idx="1">
                  <c:v>Contempt</c:v>
                </c:pt>
                <c:pt idx="2">
                  <c:v>Bias, prejudice, intolerance</c:v>
                </c:pt>
                <c:pt idx="3">
                  <c:v>Displeasure</c:v>
                </c:pt>
                <c:pt idx="4">
                  <c:v>Annoyance, vexation  </c:v>
                </c:pt>
              </c:strCache>
            </c:strRef>
          </c:cat>
          <c:val>
            <c:numRef>
              <c:f>Sheet1!$D$13:$D$17</c:f>
              <c:numCache>
                <c:formatCode>General</c:formatCode>
                <c:ptCount val="5"/>
                <c:pt idx="0">
                  <c:v>140.82</c:v>
                </c:pt>
                <c:pt idx="1">
                  <c:v>266.38</c:v>
                </c:pt>
                <c:pt idx="2">
                  <c:v>42.71</c:v>
                </c:pt>
                <c:pt idx="3">
                  <c:v>267.7</c:v>
                </c:pt>
                <c:pt idx="4">
                  <c:v>19.71</c:v>
                </c:pt>
              </c:numCache>
            </c:numRef>
          </c:val>
        </c:ser>
        <c:ser>
          <c:idx val="3"/>
          <c:order val="3"/>
          <c:tx>
            <c:strRef>
              <c:f>Sheet1!$E$12</c:f>
              <c:strCache>
                <c:ptCount val="1"/>
                <c:pt idx="0">
                  <c:v>WoD</c:v>
                </c:pt>
              </c:strCache>
            </c:strRef>
          </c:tx>
          <c:spPr>
            <a:solidFill>
              <a:schemeClr val="accent4"/>
            </a:solidFill>
            <a:ln>
              <a:noFill/>
            </a:ln>
            <a:effectLst/>
          </c:spPr>
          <c:invertIfNegative val="0"/>
          <c:cat>
            <c:strRef>
              <c:f>Sheet1!$A$13:$A$17</c:f>
              <c:strCache>
                <c:ptCount val="5"/>
                <c:pt idx="0">
                  <c:v>Bad behaviour</c:v>
                </c:pt>
                <c:pt idx="1">
                  <c:v>Contempt</c:v>
                </c:pt>
                <c:pt idx="2">
                  <c:v>Bias, prejudice, intolerance</c:v>
                </c:pt>
                <c:pt idx="3">
                  <c:v>Displeasure</c:v>
                </c:pt>
                <c:pt idx="4">
                  <c:v>Annoyance, vexation  </c:v>
                </c:pt>
              </c:strCache>
            </c:strRef>
          </c:cat>
          <c:val>
            <c:numRef>
              <c:f>Sheet1!$E$13:$E$17</c:f>
              <c:numCache>
                <c:formatCode>General</c:formatCode>
                <c:ptCount val="5"/>
                <c:pt idx="0">
                  <c:v>104.82</c:v>
                </c:pt>
                <c:pt idx="1">
                  <c:v>302.55</c:v>
                </c:pt>
                <c:pt idx="2">
                  <c:v>37.229999999999997</c:v>
                </c:pt>
                <c:pt idx="3">
                  <c:v>249.09</c:v>
                </c:pt>
                <c:pt idx="4">
                  <c:v>23.23</c:v>
                </c:pt>
              </c:numCache>
            </c:numRef>
          </c:val>
        </c:ser>
        <c:dLbls>
          <c:showLegendKey val="0"/>
          <c:showVal val="0"/>
          <c:showCatName val="0"/>
          <c:showSerName val="0"/>
          <c:showPercent val="0"/>
          <c:showBubbleSize val="0"/>
        </c:dLbls>
        <c:gapWidth val="219"/>
        <c:overlap val="-27"/>
        <c:axId val="358283888"/>
        <c:axId val="358284672"/>
      </c:barChart>
      <c:catAx>
        <c:axId val="3582838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58284672"/>
        <c:crosses val="autoZero"/>
        <c:auto val="1"/>
        <c:lblAlgn val="ctr"/>
        <c:lblOffset val="100"/>
        <c:noMultiLvlLbl val="0"/>
      </c:catAx>
      <c:valAx>
        <c:axId val="3582846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5828388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Sheet1!$B$2</c:f>
              <c:strCache>
                <c:ptCount val="1"/>
                <c:pt idx="0">
                  <c:v>1812</c:v>
                </c:pt>
              </c:strCache>
            </c:strRef>
          </c:tx>
          <c:spPr>
            <a:solidFill>
              <a:schemeClr val="accent1"/>
            </a:solidFill>
            <a:ln>
              <a:noFill/>
            </a:ln>
            <a:effectLst/>
          </c:spPr>
          <c:invertIfNegative val="0"/>
          <c:cat>
            <c:strRef>
              <c:f>Sheet1!$A$3:$A$7</c:f>
              <c:strCache>
                <c:ptCount val="5"/>
                <c:pt idx="0">
                  <c:v>Bad behaviour</c:v>
                </c:pt>
                <c:pt idx="1">
                  <c:v>Contempt</c:v>
                </c:pt>
                <c:pt idx="2">
                  <c:v>Bias, prejudice, intolerance</c:v>
                </c:pt>
                <c:pt idx="3">
                  <c:v>Displeasure</c:v>
                </c:pt>
                <c:pt idx="4">
                  <c:v>Annoyance, vexation  </c:v>
                </c:pt>
              </c:strCache>
            </c:strRef>
          </c:cat>
          <c:val>
            <c:numRef>
              <c:f>Sheet1!$B$3:$B$7</c:f>
              <c:numCache>
                <c:formatCode>General</c:formatCode>
                <c:ptCount val="5"/>
                <c:pt idx="0">
                  <c:v>220.88</c:v>
                </c:pt>
                <c:pt idx="1">
                  <c:v>515.38</c:v>
                </c:pt>
                <c:pt idx="2">
                  <c:v>81.81</c:v>
                </c:pt>
                <c:pt idx="3">
                  <c:v>188.15</c:v>
                </c:pt>
                <c:pt idx="4">
                  <c:v>32.72</c:v>
                </c:pt>
              </c:numCache>
            </c:numRef>
          </c:val>
        </c:ser>
        <c:ser>
          <c:idx val="1"/>
          <c:order val="1"/>
          <c:tx>
            <c:strRef>
              <c:f>Sheet1!$C$2</c:f>
              <c:strCache>
                <c:ptCount val="1"/>
                <c:pt idx="0">
                  <c:v>1880</c:v>
                </c:pt>
              </c:strCache>
            </c:strRef>
          </c:tx>
          <c:spPr>
            <a:solidFill>
              <a:schemeClr val="accent2"/>
            </a:solidFill>
            <a:ln>
              <a:noFill/>
            </a:ln>
            <a:effectLst/>
          </c:spPr>
          <c:invertIfNegative val="0"/>
          <c:cat>
            <c:strRef>
              <c:f>Sheet1!$A$3:$A$7</c:f>
              <c:strCache>
                <c:ptCount val="5"/>
                <c:pt idx="0">
                  <c:v>Bad behaviour</c:v>
                </c:pt>
                <c:pt idx="1">
                  <c:v>Contempt</c:v>
                </c:pt>
                <c:pt idx="2">
                  <c:v>Bias, prejudice, intolerance</c:v>
                </c:pt>
                <c:pt idx="3">
                  <c:v>Displeasure</c:v>
                </c:pt>
                <c:pt idx="4">
                  <c:v>Annoyance, vexation  </c:v>
                </c:pt>
              </c:strCache>
            </c:strRef>
          </c:cat>
          <c:val>
            <c:numRef>
              <c:f>Sheet1!$C$3:$C$7</c:f>
              <c:numCache>
                <c:formatCode>General</c:formatCode>
                <c:ptCount val="5"/>
                <c:pt idx="0">
                  <c:v>153.52000000000001</c:v>
                </c:pt>
                <c:pt idx="1">
                  <c:v>596.17999999999995</c:v>
                </c:pt>
                <c:pt idx="2">
                  <c:v>54.16</c:v>
                </c:pt>
                <c:pt idx="3">
                  <c:v>388.08</c:v>
                </c:pt>
                <c:pt idx="4">
                  <c:v>32.979999999999997</c:v>
                </c:pt>
              </c:numCache>
            </c:numRef>
          </c:val>
        </c:ser>
        <c:ser>
          <c:idx val="2"/>
          <c:order val="2"/>
          <c:tx>
            <c:strRef>
              <c:f>Sheet1!$D$2</c:f>
              <c:strCache>
                <c:ptCount val="1"/>
                <c:pt idx="0">
                  <c:v>WWI</c:v>
                </c:pt>
              </c:strCache>
            </c:strRef>
          </c:tx>
          <c:spPr>
            <a:solidFill>
              <a:schemeClr val="accent3"/>
            </a:solidFill>
            <a:ln>
              <a:noFill/>
            </a:ln>
            <a:effectLst/>
          </c:spPr>
          <c:invertIfNegative val="0"/>
          <c:cat>
            <c:strRef>
              <c:f>Sheet1!$A$3:$A$7</c:f>
              <c:strCache>
                <c:ptCount val="5"/>
                <c:pt idx="0">
                  <c:v>Bad behaviour</c:v>
                </c:pt>
                <c:pt idx="1">
                  <c:v>Contempt</c:v>
                </c:pt>
                <c:pt idx="2">
                  <c:v>Bias, prejudice, intolerance</c:v>
                </c:pt>
                <c:pt idx="3">
                  <c:v>Displeasure</c:v>
                </c:pt>
                <c:pt idx="4">
                  <c:v>Annoyance, vexation  </c:v>
                </c:pt>
              </c:strCache>
            </c:strRef>
          </c:cat>
          <c:val>
            <c:numRef>
              <c:f>Sheet1!$D$3:$D$7</c:f>
              <c:numCache>
                <c:formatCode>General</c:formatCode>
                <c:ptCount val="5"/>
                <c:pt idx="0">
                  <c:v>118.01</c:v>
                </c:pt>
                <c:pt idx="1">
                  <c:v>267.36</c:v>
                </c:pt>
                <c:pt idx="2">
                  <c:v>41.73</c:v>
                </c:pt>
                <c:pt idx="3">
                  <c:v>250.93</c:v>
                </c:pt>
                <c:pt idx="4">
                  <c:v>24.36</c:v>
                </c:pt>
              </c:numCache>
            </c:numRef>
          </c:val>
        </c:ser>
        <c:ser>
          <c:idx val="3"/>
          <c:order val="3"/>
          <c:tx>
            <c:strRef>
              <c:f>Sheet1!$E$2</c:f>
              <c:strCache>
                <c:ptCount val="1"/>
                <c:pt idx="0">
                  <c:v>WoD</c:v>
                </c:pt>
              </c:strCache>
            </c:strRef>
          </c:tx>
          <c:spPr>
            <a:solidFill>
              <a:schemeClr val="accent4"/>
            </a:solidFill>
            <a:ln>
              <a:noFill/>
            </a:ln>
            <a:effectLst/>
          </c:spPr>
          <c:invertIfNegative val="0"/>
          <c:cat>
            <c:strRef>
              <c:f>Sheet1!$A$3:$A$7</c:f>
              <c:strCache>
                <c:ptCount val="5"/>
                <c:pt idx="0">
                  <c:v>Bad behaviour</c:v>
                </c:pt>
                <c:pt idx="1">
                  <c:v>Contempt</c:v>
                </c:pt>
                <c:pt idx="2">
                  <c:v>Bias, prejudice, intolerance</c:v>
                </c:pt>
                <c:pt idx="3">
                  <c:v>Displeasure</c:v>
                </c:pt>
                <c:pt idx="4">
                  <c:v>Annoyance, vexation  </c:v>
                </c:pt>
              </c:strCache>
            </c:strRef>
          </c:cat>
          <c:val>
            <c:numRef>
              <c:f>Sheet1!$E$3:$E$7</c:f>
              <c:numCache>
                <c:formatCode>General</c:formatCode>
                <c:ptCount val="5"/>
                <c:pt idx="0">
                  <c:v>97.09</c:v>
                </c:pt>
                <c:pt idx="1">
                  <c:v>237.06</c:v>
                </c:pt>
                <c:pt idx="2">
                  <c:v>41.1</c:v>
                </c:pt>
                <c:pt idx="3">
                  <c:v>204</c:v>
                </c:pt>
                <c:pt idx="4">
                  <c:v>27.7</c:v>
                </c:pt>
              </c:numCache>
            </c:numRef>
          </c:val>
        </c:ser>
        <c:dLbls>
          <c:showLegendKey val="0"/>
          <c:showVal val="0"/>
          <c:showCatName val="0"/>
          <c:showSerName val="0"/>
          <c:showPercent val="0"/>
          <c:showBubbleSize val="0"/>
        </c:dLbls>
        <c:gapWidth val="219"/>
        <c:overlap val="-27"/>
        <c:axId val="305615576"/>
        <c:axId val="305617928"/>
      </c:barChart>
      <c:catAx>
        <c:axId val="305615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05617928"/>
        <c:crosses val="autoZero"/>
        <c:auto val="1"/>
        <c:lblAlgn val="ctr"/>
        <c:lblOffset val="100"/>
        <c:noMultiLvlLbl val="0"/>
      </c:catAx>
      <c:valAx>
        <c:axId val="3056179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0561557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cat>
            <c:strRef>
              <c:f>Sheet1!$A$20:$A$29</c:f>
              <c:strCache>
                <c:ptCount val="10"/>
                <c:pt idx="0">
                  <c:v>Bad behaviour</c:v>
                </c:pt>
                <c:pt idx="1">
                  <c:v>Contempt</c:v>
                </c:pt>
                <c:pt idx="2">
                  <c:v>Bias, prejudice, intolerance</c:v>
                </c:pt>
                <c:pt idx="3">
                  <c:v>Displeasure</c:v>
                </c:pt>
                <c:pt idx="4">
                  <c:v>Annoyance, vexation  </c:v>
                </c:pt>
                <c:pt idx="5">
                  <c:v>Anger  </c:v>
                </c:pt>
                <c:pt idx="6">
                  <c:v>Hatred  </c:v>
                </c:pt>
                <c:pt idx="7">
                  <c:v>Hostility, enmity  </c:v>
                </c:pt>
                <c:pt idx="8">
                  <c:v>Spitefulness, ill-will  </c:v>
                </c:pt>
                <c:pt idx="9">
                  <c:v>Accusation, charge  </c:v>
                </c:pt>
              </c:strCache>
            </c:strRef>
          </c:cat>
          <c:val>
            <c:numRef>
              <c:f>Sheet1!$B$20:$B$29</c:f>
              <c:numCache>
                <c:formatCode>General</c:formatCode>
                <c:ptCount val="10"/>
                <c:pt idx="0">
                  <c:v>288.35000000000002</c:v>
                </c:pt>
                <c:pt idx="1">
                  <c:v>796.78</c:v>
                </c:pt>
                <c:pt idx="2">
                  <c:v>84.87</c:v>
                </c:pt>
                <c:pt idx="3">
                  <c:v>261.18</c:v>
                </c:pt>
                <c:pt idx="4">
                  <c:v>44.22</c:v>
                </c:pt>
                <c:pt idx="5">
                  <c:v>260.73</c:v>
                </c:pt>
                <c:pt idx="6">
                  <c:v>262.07</c:v>
                </c:pt>
                <c:pt idx="7">
                  <c:v>386.55</c:v>
                </c:pt>
                <c:pt idx="8">
                  <c:v>126.64</c:v>
                </c:pt>
                <c:pt idx="9">
                  <c:v>676.84</c:v>
                </c:pt>
              </c:numCache>
            </c:numRef>
          </c:val>
        </c:ser>
        <c:dLbls>
          <c:showLegendKey val="0"/>
          <c:showVal val="0"/>
          <c:showCatName val="0"/>
          <c:showSerName val="0"/>
          <c:showPercent val="0"/>
          <c:showBubbleSize val="0"/>
        </c:dLbls>
        <c:gapWidth val="219"/>
        <c:overlap val="-27"/>
        <c:axId val="358286632"/>
        <c:axId val="358283104"/>
      </c:barChart>
      <c:catAx>
        <c:axId val="358286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58283104"/>
        <c:crosses val="autoZero"/>
        <c:auto val="1"/>
        <c:lblAlgn val="ctr"/>
        <c:lblOffset val="100"/>
        <c:noMultiLvlLbl val="0"/>
      </c:catAx>
      <c:valAx>
        <c:axId val="3582831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582866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349261252791715E-2"/>
          <c:y val="2.3782977521106807E-2"/>
          <c:w val="0.92418086053199411"/>
          <c:h val="0.83155916846658084"/>
        </c:manualLayout>
      </c:layout>
      <c:barChart>
        <c:barDir val="col"/>
        <c:grouping val="clustered"/>
        <c:varyColors val="0"/>
        <c:ser>
          <c:idx val="0"/>
          <c:order val="0"/>
          <c:tx>
            <c:strRef>
              <c:f>Sheet1!$A$2</c:f>
              <c:strCache>
                <c:ptCount val="1"/>
                <c:pt idx="0">
                  <c:v>Bad behaviour</c:v>
                </c:pt>
              </c:strCache>
            </c:strRef>
          </c:tx>
          <c:spPr>
            <a:solidFill>
              <a:schemeClr val="accent1"/>
            </a:solidFill>
            <a:ln>
              <a:noFill/>
            </a:ln>
            <a:effectLst/>
          </c:spPr>
          <c:invertIfNegative val="0"/>
          <c:cat>
            <c:strRef>
              <c:f>Sheet1!$B$1:$F$1</c:f>
              <c:strCache>
                <c:ptCount val="5"/>
                <c:pt idx="0">
                  <c:v>Popish Plot</c:v>
                </c:pt>
                <c:pt idx="1">
                  <c:v>1812</c:v>
                </c:pt>
                <c:pt idx="2">
                  <c:v>1880</c:v>
                </c:pt>
                <c:pt idx="3">
                  <c:v>WWI</c:v>
                </c:pt>
                <c:pt idx="4">
                  <c:v>WoD</c:v>
                </c:pt>
              </c:strCache>
            </c:strRef>
          </c:cat>
          <c:val>
            <c:numRef>
              <c:f>Sheet1!$B$2:$F$2</c:f>
              <c:numCache>
                <c:formatCode>General</c:formatCode>
                <c:ptCount val="5"/>
                <c:pt idx="0">
                  <c:v>288.35000000000002</c:v>
                </c:pt>
                <c:pt idx="1">
                  <c:v>277.08</c:v>
                </c:pt>
                <c:pt idx="2">
                  <c:v>182.97</c:v>
                </c:pt>
                <c:pt idx="3">
                  <c:v>140.82</c:v>
                </c:pt>
                <c:pt idx="4">
                  <c:v>104.82</c:v>
                </c:pt>
              </c:numCache>
            </c:numRef>
          </c:val>
        </c:ser>
        <c:ser>
          <c:idx val="1"/>
          <c:order val="1"/>
          <c:tx>
            <c:strRef>
              <c:f>Sheet1!$A$3</c:f>
              <c:strCache>
                <c:ptCount val="1"/>
                <c:pt idx="0">
                  <c:v>Contempt</c:v>
                </c:pt>
              </c:strCache>
            </c:strRef>
          </c:tx>
          <c:spPr>
            <a:solidFill>
              <a:schemeClr val="accent2"/>
            </a:solidFill>
            <a:ln>
              <a:noFill/>
            </a:ln>
            <a:effectLst/>
          </c:spPr>
          <c:invertIfNegative val="0"/>
          <c:cat>
            <c:strRef>
              <c:f>Sheet1!$B$1:$F$1</c:f>
              <c:strCache>
                <c:ptCount val="5"/>
                <c:pt idx="0">
                  <c:v>Popish Plot</c:v>
                </c:pt>
                <c:pt idx="1">
                  <c:v>1812</c:v>
                </c:pt>
                <c:pt idx="2">
                  <c:v>1880</c:v>
                </c:pt>
                <c:pt idx="3">
                  <c:v>WWI</c:v>
                </c:pt>
                <c:pt idx="4">
                  <c:v>WoD</c:v>
                </c:pt>
              </c:strCache>
            </c:strRef>
          </c:cat>
          <c:val>
            <c:numRef>
              <c:f>Sheet1!$B$3:$F$3</c:f>
              <c:numCache>
                <c:formatCode>General</c:formatCode>
                <c:ptCount val="5"/>
                <c:pt idx="0">
                  <c:v>796.78</c:v>
                </c:pt>
                <c:pt idx="1">
                  <c:v>693.99</c:v>
                </c:pt>
                <c:pt idx="2">
                  <c:v>517.04999999999995</c:v>
                </c:pt>
                <c:pt idx="3">
                  <c:v>266.38</c:v>
                </c:pt>
                <c:pt idx="4">
                  <c:v>302.55</c:v>
                </c:pt>
              </c:numCache>
            </c:numRef>
          </c:val>
        </c:ser>
        <c:ser>
          <c:idx val="2"/>
          <c:order val="2"/>
          <c:tx>
            <c:strRef>
              <c:f>Sheet1!$A$4</c:f>
              <c:strCache>
                <c:ptCount val="1"/>
                <c:pt idx="0">
                  <c:v>Bias, prejudice, intolerance</c:v>
                </c:pt>
              </c:strCache>
            </c:strRef>
          </c:tx>
          <c:spPr>
            <a:solidFill>
              <a:schemeClr val="accent3"/>
            </a:solidFill>
            <a:ln>
              <a:noFill/>
            </a:ln>
            <a:effectLst/>
          </c:spPr>
          <c:invertIfNegative val="0"/>
          <c:cat>
            <c:strRef>
              <c:f>Sheet1!$B$1:$F$1</c:f>
              <c:strCache>
                <c:ptCount val="5"/>
                <c:pt idx="0">
                  <c:v>Popish Plot</c:v>
                </c:pt>
                <c:pt idx="1">
                  <c:v>1812</c:v>
                </c:pt>
                <c:pt idx="2">
                  <c:v>1880</c:v>
                </c:pt>
                <c:pt idx="3">
                  <c:v>WWI</c:v>
                </c:pt>
                <c:pt idx="4">
                  <c:v>WoD</c:v>
                </c:pt>
              </c:strCache>
            </c:strRef>
          </c:cat>
          <c:val>
            <c:numRef>
              <c:f>Sheet1!$B$4:$F$4</c:f>
              <c:numCache>
                <c:formatCode>General</c:formatCode>
                <c:ptCount val="5"/>
                <c:pt idx="0">
                  <c:v>84.87</c:v>
                </c:pt>
                <c:pt idx="1">
                  <c:v>152.78</c:v>
                </c:pt>
                <c:pt idx="2">
                  <c:v>61.69</c:v>
                </c:pt>
                <c:pt idx="3">
                  <c:v>42.71</c:v>
                </c:pt>
                <c:pt idx="4">
                  <c:v>37.229999999999997</c:v>
                </c:pt>
              </c:numCache>
            </c:numRef>
          </c:val>
        </c:ser>
        <c:ser>
          <c:idx val="3"/>
          <c:order val="3"/>
          <c:tx>
            <c:strRef>
              <c:f>Sheet1!$A$5</c:f>
              <c:strCache>
                <c:ptCount val="1"/>
                <c:pt idx="0">
                  <c:v>Displeasure</c:v>
                </c:pt>
              </c:strCache>
            </c:strRef>
          </c:tx>
          <c:spPr>
            <a:solidFill>
              <a:schemeClr val="accent4"/>
            </a:solidFill>
            <a:ln>
              <a:noFill/>
            </a:ln>
            <a:effectLst/>
          </c:spPr>
          <c:invertIfNegative val="0"/>
          <c:cat>
            <c:strRef>
              <c:f>Sheet1!$B$1:$F$1</c:f>
              <c:strCache>
                <c:ptCount val="5"/>
                <c:pt idx="0">
                  <c:v>Popish Plot</c:v>
                </c:pt>
                <c:pt idx="1">
                  <c:v>1812</c:v>
                </c:pt>
                <c:pt idx="2">
                  <c:v>1880</c:v>
                </c:pt>
                <c:pt idx="3">
                  <c:v>WWI</c:v>
                </c:pt>
                <c:pt idx="4">
                  <c:v>WoD</c:v>
                </c:pt>
              </c:strCache>
            </c:strRef>
          </c:cat>
          <c:val>
            <c:numRef>
              <c:f>Sheet1!$B$5:$F$5</c:f>
              <c:numCache>
                <c:formatCode>General</c:formatCode>
                <c:ptCount val="5"/>
                <c:pt idx="0">
                  <c:v>261.18</c:v>
                </c:pt>
                <c:pt idx="1">
                  <c:v>328.87</c:v>
                </c:pt>
                <c:pt idx="2">
                  <c:v>389.67</c:v>
                </c:pt>
                <c:pt idx="3">
                  <c:v>267.7</c:v>
                </c:pt>
                <c:pt idx="4">
                  <c:v>249.09</c:v>
                </c:pt>
              </c:numCache>
            </c:numRef>
          </c:val>
        </c:ser>
        <c:ser>
          <c:idx val="4"/>
          <c:order val="4"/>
          <c:tx>
            <c:strRef>
              <c:f>Sheet1!$A$6</c:f>
              <c:strCache>
                <c:ptCount val="1"/>
                <c:pt idx="0">
                  <c:v>Annoyance, vexation </c:v>
                </c:pt>
              </c:strCache>
            </c:strRef>
          </c:tx>
          <c:spPr>
            <a:solidFill>
              <a:schemeClr val="accent5"/>
            </a:solidFill>
            <a:ln>
              <a:noFill/>
            </a:ln>
            <a:effectLst/>
          </c:spPr>
          <c:invertIfNegative val="0"/>
          <c:cat>
            <c:strRef>
              <c:f>Sheet1!$B$1:$F$1</c:f>
              <c:strCache>
                <c:ptCount val="5"/>
                <c:pt idx="0">
                  <c:v>Popish Plot</c:v>
                </c:pt>
                <c:pt idx="1">
                  <c:v>1812</c:v>
                </c:pt>
                <c:pt idx="2">
                  <c:v>1880</c:v>
                </c:pt>
                <c:pt idx="3">
                  <c:v>WWI</c:v>
                </c:pt>
                <c:pt idx="4">
                  <c:v>WoD</c:v>
                </c:pt>
              </c:strCache>
            </c:strRef>
          </c:cat>
          <c:val>
            <c:numRef>
              <c:f>Sheet1!$B$6:$F$6</c:f>
              <c:numCache>
                <c:formatCode>General</c:formatCode>
                <c:ptCount val="5"/>
                <c:pt idx="0">
                  <c:v>44.22</c:v>
                </c:pt>
                <c:pt idx="1">
                  <c:v>29.78</c:v>
                </c:pt>
                <c:pt idx="2">
                  <c:v>32.81</c:v>
                </c:pt>
                <c:pt idx="3">
                  <c:v>19.71</c:v>
                </c:pt>
                <c:pt idx="4">
                  <c:v>23.23</c:v>
                </c:pt>
              </c:numCache>
            </c:numRef>
          </c:val>
        </c:ser>
        <c:dLbls>
          <c:showLegendKey val="0"/>
          <c:showVal val="0"/>
          <c:showCatName val="0"/>
          <c:showSerName val="0"/>
          <c:showPercent val="0"/>
          <c:showBubbleSize val="0"/>
        </c:dLbls>
        <c:gapWidth val="219"/>
        <c:overlap val="-27"/>
        <c:axId val="364257312"/>
        <c:axId val="364258880"/>
      </c:barChart>
      <c:catAx>
        <c:axId val="3642573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64258880"/>
        <c:crosses val="autoZero"/>
        <c:auto val="1"/>
        <c:lblAlgn val="ctr"/>
        <c:lblOffset val="100"/>
        <c:noMultiLvlLbl val="0"/>
      </c:catAx>
      <c:valAx>
        <c:axId val="3642588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6425731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Sheet1!$A$2</c:f>
              <c:strCache>
                <c:ptCount val="1"/>
                <c:pt idx="0">
                  <c:v>WoD</c:v>
                </c:pt>
              </c:strCache>
            </c:strRef>
          </c:tx>
          <c:spPr>
            <a:solidFill>
              <a:schemeClr val="accent1"/>
            </a:solidFill>
            <a:ln>
              <a:noFill/>
            </a:ln>
            <a:effectLst/>
          </c:spPr>
          <c:invertIfNegative val="0"/>
          <c:cat>
            <c:strRef>
              <c:f>Sheet1!$B$9:$E$9</c:f>
              <c:strCache>
                <c:ptCount val="4"/>
                <c:pt idx="0">
                  <c:v>Bad behaviour; Accusation/charge; Speech act</c:v>
                </c:pt>
                <c:pt idx="1">
                  <c:v>Bad behaviour; Disorder; Speech act</c:v>
                </c:pt>
                <c:pt idx="2">
                  <c:v>Disorder; truthfulness/veracity; Speech act</c:v>
                </c:pt>
                <c:pt idx="3">
                  <c:v>Bias/prejudice/intolerance; Contempt; Speech act</c:v>
                </c:pt>
              </c:strCache>
            </c:strRef>
          </c:cat>
          <c:val>
            <c:numRef>
              <c:f>Sheet1!$B$2:$E$2</c:f>
              <c:numCache>
                <c:formatCode>General</c:formatCode>
                <c:ptCount val="4"/>
                <c:pt idx="0">
                  <c:v>1.47</c:v>
                </c:pt>
                <c:pt idx="1">
                  <c:v>0.74</c:v>
                </c:pt>
                <c:pt idx="2">
                  <c:v>3.56</c:v>
                </c:pt>
                <c:pt idx="3">
                  <c:v>0.25</c:v>
                </c:pt>
              </c:numCache>
            </c:numRef>
          </c:val>
        </c:ser>
        <c:ser>
          <c:idx val="1"/>
          <c:order val="1"/>
          <c:tx>
            <c:strRef>
              <c:f>Sheet1!$A$3</c:f>
              <c:strCache>
                <c:ptCount val="1"/>
                <c:pt idx="0">
                  <c:v>WWI</c:v>
                </c:pt>
              </c:strCache>
            </c:strRef>
          </c:tx>
          <c:spPr>
            <a:solidFill>
              <a:schemeClr val="accent2"/>
            </a:solidFill>
            <a:ln>
              <a:noFill/>
            </a:ln>
            <a:effectLst/>
          </c:spPr>
          <c:invertIfNegative val="0"/>
          <c:cat>
            <c:strRef>
              <c:f>Sheet1!$B$9:$E$9</c:f>
              <c:strCache>
                <c:ptCount val="4"/>
                <c:pt idx="0">
                  <c:v>Bad behaviour; Accusation/charge; Speech act</c:v>
                </c:pt>
                <c:pt idx="1">
                  <c:v>Bad behaviour; Disorder; Speech act</c:v>
                </c:pt>
                <c:pt idx="2">
                  <c:v>Disorder; truthfulness/veracity; Speech act</c:v>
                </c:pt>
                <c:pt idx="3">
                  <c:v>Bias/prejudice/intolerance; Contempt; Speech act</c:v>
                </c:pt>
              </c:strCache>
            </c:strRef>
          </c:cat>
          <c:val>
            <c:numRef>
              <c:f>Sheet1!$B$3:$E$3</c:f>
              <c:numCache>
                <c:formatCode>General</c:formatCode>
                <c:ptCount val="4"/>
                <c:pt idx="0">
                  <c:v>1.99</c:v>
                </c:pt>
                <c:pt idx="1">
                  <c:v>0.78</c:v>
                </c:pt>
                <c:pt idx="2">
                  <c:v>4.79</c:v>
                </c:pt>
                <c:pt idx="3">
                  <c:v>0.5</c:v>
                </c:pt>
              </c:numCache>
            </c:numRef>
          </c:val>
        </c:ser>
        <c:ser>
          <c:idx val="2"/>
          <c:order val="2"/>
          <c:tx>
            <c:strRef>
              <c:f>Sheet1!$A$4</c:f>
              <c:strCache>
                <c:ptCount val="1"/>
                <c:pt idx="0">
                  <c:v>1880</c:v>
                </c:pt>
              </c:strCache>
            </c:strRef>
          </c:tx>
          <c:spPr>
            <a:solidFill>
              <a:schemeClr val="accent3"/>
            </a:solidFill>
            <a:ln>
              <a:noFill/>
            </a:ln>
            <a:effectLst/>
          </c:spPr>
          <c:invertIfNegative val="0"/>
          <c:cat>
            <c:strRef>
              <c:f>Sheet1!$B$9:$E$9</c:f>
              <c:strCache>
                <c:ptCount val="4"/>
                <c:pt idx="0">
                  <c:v>Bad behaviour; Accusation/charge; Speech act</c:v>
                </c:pt>
                <c:pt idx="1">
                  <c:v>Bad behaviour; Disorder; Speech act</c:v>
                </c:pt>
                <c:pt idx="2">
                  <c:v>Disorder; truthfulness/veracity; Speech act</c:v>
                </c:pt>
                <c:pt idx="3">
                  <c:v>Bias/prejudice/intolerance; Contempt; Speech act</c:v>
                </c:pt>
              </c:strCache>
            </c:strRef>
          </c:cat>
          <c:val>
            <c:numRef>
              <c:f>Sheet1!$B$4:$E$4</c:f>
              <c:numCache>
                <c:formatCode>General</c:formatCode>
                <c:ptCount val="4"/>
                <c:pt idx="0">
                  <c:v>5.27</c:v>
                </c:pt>
                <c:pt idx="1">
                  <c:v>2.09</c:v>
                </c:pt>
                <c:pt idx="2">
                  <c:v>2.09</c:v>
                </c:pt>
                <c:pt idx="3">
                  <c:v>0.5</c:v>
                </c:pt>
              </c:numCache>
            </c:numRef>
          </c:val>
        </c:ser>
        <c:ser>
          <c:idx val="3"/>
          <c:order val="3"/>
          <c:tx>
            <c:strRef>
              <c:f>Sheet1!$A$5</c:f>
              <c:strCache>
                <c:ptCount val="1"/>
                <c:pt idx="0">
                  <c:v>1812</c:v>
                </c:pt>
              </c:strCache>
            </c:strRef>
          </c:tx>
          <c:spPr>
            <a:solidFill>
              <a:schemeClr val="accent4"/>
            </a:solidFill>
            <a:ln>
              <a:noFill/>
            </a:ln>
            <a:effectLst/>
          </c:spPr>
          <c:invertIfNegative val="0"/>
          <c:cat>
            <c:strRef>
              <c:f>Sheet1!$B$9:$E$9</c:f>
              <c:strCache>
                <c:ptCount val="4"/>
                <c:pt idx="0">
                  <c:v>Bad behaviour; Accusation/charge; Speech act</c:v>
                </c:pt>
                <c:pt idx="1">
                  <c:v>Bad behaviour; Disorder; Speech act</c:v>
                </c:pt>
                <c:pt idx="2">
                  <c:v>Disorder; truthfulness/veracity; Speech act</c:v>
                </c:pt>
                <c:pt idx="3">
                  <c:v>Bias/prejudice/intolerance; Contempt; Speech act</c:v>
                </c:pt>
              </c:strCache>
            </c:strRef>
          </c:cat>
          <c:val>
            <c:numRef>
              <c:f>Sheet1!$B$5:$E$5</c:f>
              <c:numCache>
                <c:formatCode>General</c:formatCode>
                <c:ptCount val="4"/>
                <c:pt idx="0">
                  <c:v>7.77</c:v>
                </c:pt>
                <c:pt idx="1">
                  <c:v>1.29</c:v>
                </c:pt>
                <c:pt idx="2">
                  <c:v>7.77</c:v>
                </c:pt>
                <c:pt idx="3">
                  <c:v>0.5</c:v>
                </c:pt>
              </c:numCache>
            </c:numRef>
          </c:val>
        </c:ser>
        <c:dLbls>
          <c:showLegendKey val="0"/>
          <c:showVal val="0"/>
          <c:showCatName val="0"/>
          <c:showSerName val="0"/>
          <c:showPercent val="0"/>
          <c:showBubbleSize val="0"/>
        </c:dLbls>
        <c:gapWidth val="219"/>
        <c:overlap val="-27"/>
        <c:axId val="369179192"/>
        <c:axId val="369177624"/>
      </c:barChart>
      <c:catAx>
        <c:axId val="369179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69177624"/>
        <c:crosses val="autoZero"/>
        <c:auto val="1"/>
        <c:lblAlgn val="ctr"/>
        <c:lblOffset val="100"/>
        <c:noMultiLvlLbl val="0"/>
      </c:catAx>
      <c:valAx>
        <c:axId val="3691776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6917919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Sheet1!$A$10</c:f>
              <c:strCache>
                <c:ptCount val="1"/>
                <c:pt idx="0">
                  <c:v>1812</c:v>
                </c:pt>
              </c:strCache>
            </c:strRef>
          </c:tx>
          <c:spPr>
            <a:solidFill>
              <a:schemeClr val="accent1"/>
            </a:solidFill>
            <a:ln>
              <a:noFill/>
            </a:ln>
            <a:effectLst/>
          </c:spPr>
          <c:invertIfNegative val="0"/>
          <c:cat>
            <c:strRef>
              <c:f>Sheet1!$B$9:$E$9</c:f>
              <c:strCache>
                <c:ptCount val="4"/>
                <c:pt idx="0">
                  <c:v>Bad behaviour; Accusation, charge; Speech act</c:v>
                </c:pt>
                <c:pt idx="1">
                  <c:v>Bias, prejudice, intolerance; Contempt; Speech act</c:v>
                </c:pt>
                <c:pt idx="2">
                  <c:v>Displeasure; Opposition; Speech act</c:v>
                </c:pt>
                <c:pt idx="3">
                  <c:v>Spitefulness, ill-will; opposition; Speech act</c:v>
                </c:pt>
              </c:strCache>
            </c:strRef>
          </c:cat>
          <c:val>
            <c:numRef>
              <c:f>Sheet1!$B$10:$E$10</c:f>
              <c:numCache>
                <c:formatCode>General</c:formatCode>
                <c:ptCount val="4"/>
                <c:pt idx="0">
                  <c:v>7.77</c:v>
                </c:pt>
                <c:pt idx="1">
                  <c:v>0.5</c:v>
                </c:pt>
                <c:pt idx="2">
                  <c:v>8.18</c:v>
                </c:pt>
                <c:pt idx="3">
                  <c:v>0</c:v>
                </c:pt>
              </c:numCache>
            </c:numRef>
          </c:val>
        </c:ser>
        <c:ser>
          <c:idx val="1"/>
          <c:order val="1"/>
          <c:tx>
            <c:strRef>
              <c:f>Sheet1!$A$11</c:f>
              <c:strCache>
                <c:ptCount val="1"/>
                <c:pt idx="0">
                  <c:v>1880</c:v>
                </c:pt>
              </c:strCache>
            </c:strRef>
          </c:tx>
          <c:spPr>
            <a:solidFill>
              <a:schemeClr val="accent2"/>
            </a:solidFill>
            <a:ln>
              <a:noFill/>
            </a:ln>
            <a:effectLst/>
          </c:spPr>
          <c:invertIfNegative val="0"/>
          <c:cat>
            <c:strRef>
              <c:f>Sheet1!$B$9:$E$9</c:f>
              <c:strCache>
                <c:ptCount val="4"/>
                <c:pt idx="0">
                  <c:v>Bad behaviour; Accusation, charge; Speech act</c:v>
                </c:pt>
                <c:pt idx="1">
                  <c:v>Bias, prejudice, intolerance; Contempt; Speech act</c:v>
                </c:pt>
                <c:pt idx="2">
                  <c:v>Displeasure; Opposition; Speech act</c:v>
                </c:pt>
                <c:pt idx="3">
                  <c:v>Spitefulness, ill-will; opposition; Speech act</c:v>
                </c:pt>
              </c:strCache>
            </c:strRef>
          </c:cat>
          <c:val>
            <c:numRef>
              <c:f>Sheet1!$B$11:$E$11</c:f>
              <c:numCache>
                <c:formatCode>General</c:formatCode>
                <c:ptCount val="4"/>
                <c:pt idx="0">
                  <c:v>5.27</c:v>
                </c:pt>
                <c:pt idx="1">
                  <c:v>0.5</c:v>
                </c:pt>
                <c:pt idx="2">
                  <c:v>14.66</c:v>
                </c:pt>
                <c:pt idx="3">
                  <c:v>0.81</c:v>
                </c:pt>
              </c:numCache>
            </c:numRef>
          </c:val>
        </c:ser>
        <c:ser>
          <c:idx val="2"/>
          <c:order val="2"/>
          <c:tx>
            <c:strRef>
              <c:f>Sheet1!$A$12</c:f>
              <c:strCache>
                <c:ptCount val="1"/>
                <c:pt idx="0">
                  <c:v>WWI</c:v>
                </c:pt>
              </c:strCache>
            </c:strRef>
          </c:tx>
          <c:spPr>
            <a:solidFill>
              <a:schemeClr val="accent3"/>
            </a:solidFill>
            <a:ln>
              <a:noFill/>
            </a:ln>
            <a:effectLst/>
          </c:spPr>
          <c:invertIfNegative val="0"/>
          <c:cat>
            <c:strRef>
              <c:f>Sheet1!$B$9:$E$9</c:f>
              <c:strCache>
                <c:ptCount val="4"/>
                <c:pt idx="0">
                  <c:v>Bad behaviour; Accusation, charge; Speech act</c:v>
                </c:pt>
                <c:pt idx="1">
                  <c:v>Bias, prejudice, intolerance; Contempt; Speech act</c:v>
                </c:pt>
                <c:pt idx="2">
                  <c:v>Displeasure; Opposition; Speech act</c:v>
                </c:pt>
                <c:pt idx="3">
                  <c:v>Spitefulness, ill-will; opposition; Speech act</c:v>
                </c:pt>
              </c:strCache>
            </c:strRef>
          </c:cat>
          <c:val>
            <c:numRef>
              <c:f>Sheet1!$B$12:$E$12</c:f>
              <c:numCache>
                <c:formatCode>General</c:formatCode>
                <c:ptCount val="4"/>
                <c:pt idx="0">
                  <c:v>3.02</c:v>
                </c:pt>
                <c:pt idx="1">
                  <c:v>0.19</c:v>
                </c:pt>
                <c:pt idx="2">
                  <c:v>5.0999999999999996</c:v>
                </c:pt>
                <c:pt idx="3">
                  <c:v>0.94</c:v>
                </c:pt>
              </c:numCache>
            </c:numRef>
          </c:val>
        </c:ser>
        <c:ser>
          <c:idx val="3"/>
          <c:order val="3"/>
          <c:tx>
            <c:strRef>
              <c:f>Sheet1!$A$13</c:f>
              <c:strCache>
                <c:ptCount val="1"/>
                <c:pt idx="0">
                  <c:v>WoD</c:v>
                </c:pt>
              </c:strCache>
            </c:strRef>
          </c:tx>
          <c:spPr>
            <a:solidFill>
              <a:schemeClr val="accent4"/>
            </a:solidFill>
            <a:ln>
              <a:noFill/>
            </a:ln>
            <a:effectLst/>
          </c:spPr>
          <c:invertIfNegative val="0"/>
          <c:cat>
            <c:strRef>
              <c:f>Sheet1!$B$9:$E$9</c:f>
              <c:strCache>
                <c:ptCount val="4"/>
                <c:pt idx="0">
                  <c:v>Bad behaviour; Accusation, charge; Speech act</c:v>
                </c:pt>
                <c:pt idx="1">
                  <c:v>Bias, prejudice, intolerance; Contempt; Speech act</c:v>
                </c:pt>
                <c:pt idx="2">
                  <c:v>Displeasure; Opposition; Speech act</c:v>
                </c:pt>
                <c:pt idx="3">
                  <c:v>Spitefulness, ill-will; opposition; Speech act</c:v>
                </c:pt>
              </c:strCache>
            </c:strRef>
          </c:cat>
          <c:val>
            <c:numRef>
              <c:f>Sheet1!$B$13:$E$13</c:f>
              <c:numCache>
                <c:formatCode>General</c:formatCode>
                <c:ptCount val="4"/>
                <c:pt idx="0">
                  <c:v>2.08</c:v>
                </c:pt>
                <c:pt idx="1">
                  <c:v>0.6</c:v>
                </c:pt>
                <c:pt idx="2">
                  <c:v>5.0599999999999996</c:v>
                </c:pt>
                <c:pt idx="3">
                  <c:v>0</c:v>
                </c:pt>
              </c:numCache>
            </c:numRef>
          </c:val>
        </c:ser>
        <c:dLbls>
          <c:showLegendKey val="0"/>
          <c:showVal val="0"/>
          <c:showCatName val="0"/>
          <c:showSerName val="0"/>
          <c:showPercent val="0"/>
          <c:showBubbleSize val="0"/>
        </c:dLbls>
        <c:gapWidth val="219"/>
        <c:overlap val="-27"/>
        <c:axId val="368559304"/>
        <c:axId val="368559696"/>
      </c:barChart>
      <c:catAx>
        <c:axId val="368559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68559696"/>
        <c:crosses val="autoZero"/>
        <c:auto val="1"/>
        <c:lblAlgn val="ctr"/>
        <c:lblOffset val="100"/>
        <c:noMultiLvlLbl val="0"/>
      </c:catAx>
      <c:valAx>
        <c:axId val="3685596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6855930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916839854199055"/>
          <c:y val="3.0280239618631459E-2"/>
          <c:w val="0.84237818823161659"/>
          <c:h val="0.48209046518362331"/>
        </c:manualLayout>
      </c:layout>
      <c:barChart>
        <c:barDir val="col"/>
        <c:grouping val="clustered"/>
        <c:varyColors val="0"/>
        <c:ser>
          <c:idx val="0"/>
          <c:order val="0"/>
          <c:tx>
            <c:strRef>
              <c:f>Sheet1!$A$10</c:f>
              <c:strCache>
                <c:ptCount val="1"/>
                <c:pt idx="0">
                  <c:v>Popish Plot</c:v>
                </c:pt>
              </c:strCache>
            </c:strRef>
          </c:tx>
          <c:spPr>
            <a:solidFill>
              <a:schemeClr val="accent1"/>
            </a:solidFill>
            <a:ln>
              <a:noFill/>
            </a:ln>
            <a:effectLst/>
          </c:spPr>
          <c:invertIfNegative val="0"/>
          <c:cat>
            <c:strRef>
              <c:f>Sheet1!$B$9:$I$9</c:f>
              <c:strCache>
                <c:ptCount val="8"/>
                <c:pt idx="0">
                  <c:v>Bad behaviour; Accusation/charge; Speech act</c:v>
                </c:pt>
                <c:pt idx="1">
                  <c:v>Bad behaviour; Disorder; Speech act</c:v>
                </c:pt>
                <c:pt idx="2">
                  <c:v>Disorder; truthfulness/veracity; Speech act</c:v>
                </c:pt>
                <c:pt idx="3">
                  <c:v>Bias/prejudice/intolerance; Contempt; Speech act</c:v>
                </c:pt>
                <c:pt idx="4">
                  <c:v>Bias/prejudice/intolerance; Accusation/charge; Speech act</c:v>
                </c:pt>
                <c:pt idx="5">
                  <c:v>Respect; Denial/dissent; Speech act</c:v>
                </c:pt>
                <c:pt idx="6">
                  <c:v>Respect; Contempt; Speech act</c:v>
                </c:pt>
                <c:pt idx="7">
                  <c:v>Displeasure; opposition; Speech act</c:v>
                </c:pt>
              </c:strCache>
            </c:strRef>
          </c:cat>
          <c:val>
            <c:numRef>
              <c:f>Sheet1!$B$10:$I$10</c:f>
              <c:numCache>
                <c:formatCode>General</c:formatCode>
                <c:ptCount val="8"/>
                <c:pt idx="0">
                  <c:v>6.63</c:v>
                </c:pt>
                <c:pt idx="1">
                  <c:v>2.31</c:v>
                </c:pt>
                <c:pt idx="2">
                  <c:v>5.58</c:v>
                </c:pt>
                <c:pt idx="3">
                  <c:v>2.98</c:v>
                </c:pt>
                <c:pt idx="4">
                  <c:v>2.5299999999999998</c:v>
                </c:pt>
                <c:pt idx="5">
                  <c:v>6.55</c:v>
                </c:pt>
                <c:pt idx="6">
                  <c:v>12.51</c:v>
                </c:pt>
                <c:pt idx="7">
                  <c:v>5.43</c:v>
                </c:pt>
              </c:numCache>
            </c:numRef>
          </c:val>
        </c:ser>
        <c:dLbls>
          <c:showLegendKey val="0"/>
          <c:showVal val="0"/>
          <c:showCatName val="0"/>
          <c:showSerName val="0"/>
          <c:showPercent val="0"/>
          <c:showBubbleSize val="0"/>
        </c:dLbls>
        <c:gapWidth val="219"/>
        <c:overlap val="-27"/>
        <c:axId val="369182328"/>
        <c:axId val="369182720"/>
      </c:barChart>
      <c:catAx>
        <c:axId val="3691823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69182720"/>
        <c:crosses val="autoZero"/>
        <c:auto val="1"/>
        <c:lblAlgn val="ctr"/>
        <c:lblOffset val="100"/>
        <c:noMultiLvlLbl val="0"/>
      </c:catAx>
      <c:valAx>
        <c:axId val="3691827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691823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E6DD1B-D16F-491C-8DBF-01FD3D696DF5}" type="datetimeFigureOut">
              <a:rPr lang="en-GB" smtClean="0"/>
              <a:t>25/03/2015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CAC1E7-DC1F-442F-8E51-0BFF581109C8}" type="slidenum">
              <a:rPr lang="en-GB" smtClean="0"/>
              <a:t>‹#›</a:t>
            </a:fld>
            <a:endParaRPr lang="en-GB"/>
          </a:p>
        </p:txBody>
      </p:sp>
    </p:spTree>
    <p:extLst>
      <p:ext uri="{BB962C8B-B14F-4D97-AF65-F5344CB8AC3E}">
        <p14:creationId xmlns:p14="http://schemas.microsoft.com/office/powerpoint/2010/main" val="10125874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1CAC1E7-DC1F-442F-8E51-0BFF581109C8}" type="slidenum">
              <a:rPr lang="en-GB" smtClean="0"/>
              <a:t>1</a:t>
            </a:fld>
            <a:endParaRPr lang="en-GB"/>
          </a:p>
        </p:txBody>
      </p:sp>
    </p:spTree>
    <p:extLst>
      <p:ext uri="{BB962C8B-B14F-4D97-AF65-F5344CB8AC3E}">
        <p14:creationId xmlns:p14="http://schemas.microsoft.com/office/powerpoint/2010/main" val="16457336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1CAC1E7-DC1F-442F-8E51-0BFF581109C8}" type="slidenum">
              <a:rPr lang="en-GB" smtClean="0"/>
              <a:t>10</a:t>
            </a:fld>
            <a:endParaRPr lang="en-GB"/>
          </a:p>
        </p:txBody>
      </p:sp>
    </p:spTree>
    <p:extLst>
      <p:ext uri="{BB962C8B-B14F-4D97-AF65-F5344CB8AC3E}">
        <p14:creationId xmlns:p14="http://schemas.microsoft.com/office/powerpoint/2010/main" val="323141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Second</a:t>
            </a:r>
            <a:r>
              <a:rPr lang="en-GB" baseline="0" dirty="0" smtClean="0"/>
              <a:t> example … evidence of self-presentation/impression management. Simultaneous self face enhancement and other face aggravation by stealth. Along the lines of “My position” makes me humble … unlike others …???</a:t>
            </a:r>
            <a:endParaRPr lang="en-GB" dirty="0"/>
          </a:p>
        </p:txBody>
      </p:sp>
      <p:sp>
        <p:nvSpPr>
          <p:cNvPr id="4" name="Slide Number Placeholder 3"/>
          <p:cNvSpPr>
            <a:spLocks noGrp="1"/>
          </p:cNvSpPr>
          <p:nvPr>
            <p:ph type="sldNum" sz="quarter" idx="10"/>
          </p:nvPr>
        </p:nvSpPr>
        <p:spPr/>
        <p:txBody>
          <a:bodyPr/>
          <a:lstStyle/>
          <a:p>
            <a:fld id="{F1CAC1E7-DC1F-442F-8E51-0BFF581109C8}" type="slidenum">
              <a:rPr lang="en-GB" smtClean="0"/>
              <a:t>11</a:t>
            </a:fld>
            <a:endParaRPr lang="en-GB"/>
          </a:p>
        </p:txBody>
      </p:sp>
    </p:spTree>
    <p:extLst>
      <p:ext uri="{BB962C8B-B14F-4D97-AF65-F5344CB8AC3E}">
        <p14:creationId xmlns:p14="http://schemas.microsoft.com/office/powerpoint/2010/main" val="27461483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smtClean="0">
                <a:solidFill>
                  <a:srgbClr val="7030A0"/>
                </a:solidFill>
              </a:rPr>
              <a:t>NOTE</a:t>
            </a:r>
            <a:r>
              <a:rPr lang="en-GB" sz="1200" b="1" baseline="0" dirty="0" smtClean="0">
                <a:solidFill>
                  <a:srgbClr val="7030A0"/>
                </a:solidFill>
              </a:rPr>
              <a:t> --- MORE FEA INDICATORS NEED TO BE ADDED</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b="1" baseline="0" dirty="0" smtClean="0">
              <a:solidFill>
                <a:srgbClr val="7030A0"/>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b="1" baseline="0" dirty="0" smtClean="0">
              <a:solidFill>
                <a:srgbClr val="7030A0"/>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b="1" baseline="0" dirty="0" smtClean="0">
                <a:solidFill>
                  <a:srgbClr val="7030A0"/>
                </a:solidFill>
              </a:rPr>
              <a:t>AR:33:a.* (nonsense, rubbish) – e.g., nonsense, trumpery, claptrap, rubbish</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b="1" baseline="0" dirty="0" smtClean="0">
                <a:solidFill>
                  <a:srgbClr val="7030A0"/>
                </a:solidFill>
              </a:rPr>
              <a:t>AI:16:f.* (dirtiness …) – e.g., corrupt(ion), defile(d),  besmeared, scandalous</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F1CAC1E7-DC1F-442F-8E51-0BFF581109C8}" type="slidenum">
              <a:rPr lang="en-GB" smtClean="0"/>
              <a:t>12</a:t>
            </a:fld>
            <a:endParaRPr lang="en-GB"/>
          </a:p>
        </p:txBody>
      </p:sp>
    </p:spTree>
    <p:extLst>
      <p:ext uri="{BB962C8B-B14F-4D97-AF65-F5344CB8AC3E}">
        <p14:creationId xmlns:p14="http://schemas.microsoft.com/office/powerpoint/2010/main" val="22331003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1CAC1E7-DC1F-442F-8E51-0BFF581109C8}" type="slidenum">
              <a:rPr lang="en-GB" smtClean="0"/>
              <a:t>13</a:t>
            </a:fld>
            <a:endParaRPr lang="en-GB"/>
          </a:p>
        </p:txBody>
      </p:sp>
    </p:spTree>
    <p:extLst>
      <p:ext uri="{BB962C8B-B14F-4D97-AF65-F5344CB8AC3E}">
        <p14:creationId xmlns:p14="http://schemas.microsoft.com/office/powerpoint/2010/main" val="8503709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Closest</a:t>
            </a:r>
            <a:r>
              <a:rPr lang="en-GB" baseline="0" dirty="0" smtClean="0"/>
              <a:t> to 02.01.12.07 is AR:37 (Ignorance)</a:t>
            </a:r>
          </a:p>
          <a:p>
            <a:r>
              <a:rPr lang="en-GB" baseline="0" dirty="0" smtClean="0"/>
              <a:t>Closest to 02.01.09 is AR:22 (Lack of understanding)</a:t>
            </a:r>
          </a:p>
          <a:p>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solidFill>
                  <a:srgbClr val="7030A0"/>
                </a:solidFill>
              </a:rPr>
              <a:t>03.01.06.02.04</a:t>
            </a:r>
            <a:r>
              <a:rPr lang="en-GB" sz="1200" dirty="0" smtClean="0"/>
              <a:t>.* (n and </a:t>
            </a:r>
            <a:r>
              <a:rPr lang="en-GB" sz="1200" dirty="0" err="1" smtClean="0"/>
              <a:t>adj</a:t>
            </a:r>
            <a:r>
              <a:rPr lang="en-GB" sz="1200" dirty="0" smtClean="0"/>
              <a:t>) – </a:t>
            </a:r>
            <a:r>
              <a:rPr lang="en-GB" sz="1200" b="1" i="1" dirty="0" smtClean="0">
                <a:solidFill>
                  <a:srgbClr val="7030A0"/>
                </a:solidFill>
              </a:rPr>
              <a:t>Socially Inferior </a:t>
            </a:r>
            <a:r>
              <a:rPr lang="en-GB" sz="1200" dirty="0" smtClean="0"/>
              <a:t>(</a:t>
            </a:r>
            <a:r>
              <a:rPr lang="en-GB" sz="1200" b="1" i="1" dirty="0" smtClean="0">
                <a:solidFill>
                  <a:srgbClr val="7030A0"/>
                </a:solidFill>
              </a:rPr>
              <a:t>Person</a:t>
            </a:r>
            <a:r>
              <a:rPr lang="en-GB" sz="1200" dirty="0" smtClean="0"/>
              <a:t>)(e.g., </a:t>
            </a:r>
            <a:r>
              <a:rPr lang="en-GB" sz="1200" b="1" dirty="0" smtClean="0"/>
              <a:t>nigger</a:t>
            </a:r>
            <a:r>
              <a:rPr lang="en-GB" sz="1200" dirty="0" smtClean="0"/>
              <a:t>, </a:t>
            </a:r>
            <a:r>
              <a:rPr lang="en-GB" sz="1200" b="1" dirty="0" err="1" smtClean="0"/>
              <a:t>pleb</a:t>
            </a:r>
            <a:r>
              <a:rPr lang="en-GB" sz="1200" dirty="0" smtClean="0"/>
              <a:t>) – see AY:06:b:03</a:t>
            </a:r>
            <a:r>
              <a:rPr lang="en-GB" sz="1200" baseline="0" dirty="0" smtClean="0"/>
              <a:t> </a:t>
            </a:r>
            <a:endParaRPr lang="en-GB"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solidFill>
                  <a:srgbClr val="7030A0"/>
                </a:solidFill>
              </a:rPr>
              <a:t>03.01.06.02.05.02</a:t>
            </a:r>
            <a:r>
              <a:rPr lang="en-GB" sz="1200" dirty="0" smtClean="0"/>
              <a:t>.* (n and </a:t>
            </a:r>
            <a:r>
              <a:rPr lang="en-GB" sz="1200" dirty="0" err="1" smtClean="0"/>
              <a:t>adj</a:t>
            </a:r>
            <a:r>
              <a:rPr lang="en-GB" sz="1200" dirty="0" smtClean="0"/>
              <a:t>) – </a:t>
            </a:r>
            <a:r>
              <a:rPr lang="en-GB" sz="1200" b="1" i="1" dirty="0" smtClean="0">
                <a:solidFill>
                  <a:srgbClr val="7030A0"/>
                </a:solidFill>
              </a:rPr>
              <a:t>Low/vulgar</a:t>
            </a:r>
            <a:r>
              <a:rPr lang="en-GB" sz="1200" dirty="0" smtClean="0"/>
              <a:t> (</a:t>
            </a:r>
            <a:r>
              <a:rPr lang="en-GB" sz="1200" b="1" i="1" dirty="0" smtClean="0">
                <a:solidFill>
                  <a:srgbClr val="7030A0"/>
                </a:solidFill>
              </a:rPr>
              <a:t>Person</a:t>
            </a:r>
            <a:r>
              <a:rPr lang="en-GB" sz="1200" dirty="0" smtClean="0"/>
              <a:t>) (e.g., </a:t>
            </a:r>
            <a:r>
              <a:rPr lang="en-GB" sz="1200" b="1" dirty="0" smtClean="0"/>
              <a:t>scum</a:t>
            </a:r>
            <a:r>
              <a:rPr lang="en-GB" sz="1200" dirty="0" smtClean="0"/>
              <a:t>, </a:t>
            </a:r>
            <a:r>
              <a:rPr lang="en-GB" sz="1200" b="1" dirty="0" smtClean="0"/>
              <a:t>villain</a:t>
            </a:r>
            <a:r>
              <a:rPr lang="en-GB" sz="1200" dirty="0" smtClean="0"/>
              <a:t>, </a:t>
            </a:r>
            <a:r>
              <a:rPr lang="en-GB" sz="1200" b="1" dirty="0" smtClean="0"/>
              <a:t>ruffian</a:t>
            </a:r>
            <a:r>
              <a:rPr lang="en-GB" sz="1200" dirty="0" smtClean="0"/>
              <a:t>, </a:t>
            </a:r>
            <a:r>
              <a:rPr lang="en-GB" sz="1200" b="1" dirty="0" smtClean="0"/>
              <a:t>plebeian</a:t>
            </a:r>
            <a:r>
              <a:rPr lang="en-GB" sz="1200" dirty="0" smtClean="0"/>
              <a:t>) – see AY:06:b:4</a:t>
            </a:r>
            <a:r>
              <a:rPr lang="en-GB" sz="1200" baseline="0" dirty="0" smtClean="0"/>
              <a:t>  plus a (low/vulgar person) or plus b (lout/boor) (e.g., </a:t>
            </a:r>
            <a:r>
              <a:rPr lang="en-GB" sz="1200" b="1" baseline="0" dirty="0" smtClean="0"/>
              <a:t>rabble</a:t>
            </a:r>
            <a:r>
              <a:rPr lang="en-GB" sz="1200" baseline="0" dirty="0" smtClean="0"/>
              <a:t>, </a:t>
            </a:r>
            <a:r>
              <a:rPr lang="en-GB" sz="1200" b="1" baseline="0" dirty="0" smtClean="0"/>
              <a:t>mob</a:t>
            </a:r>
            <a:r>
              <a:rPr lang="en-GB" sz="1200" baseline="0" dirty="0" smtClean="0"/>
              <a:t>, </a:t>
            </a:r>
            <a:r>
              <a:rPr lang="en-GB" sz="1200" b="1" baseline="0" dirty="0" smtClean="0"/>
              <a:t>dregs</a:t>
            </a:r>
            <a:r>
              <a:rPr lang="en-GB" sz="1200" baseline="0" dirty="0" smtClean="0"/>
              <a:t>, </a:t>
            </a:r>
            <a:r>
              <a:rPr lang="en-GB" sz="1200" b="1" baseline="0" dirty="0" smtClean="0"/>
              <a:t>pariah</a:t>
            </a:r>
            <a:r>
              <a:rPr lang="en-GB" sz="1200" baseline="0"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dirty="0" smtClean="0"/>
          </a:p>
          <a:p>
            <a:endParaRPr lang="en-GB" dirty="0"/>
          </a:p>
        </p:txBody>
      </p:sp>
      <p:sp>
        <p:nvSpPr>
          <p:cNvPr id="4" name="Slide Number Placeholder 3"/>
          <p:cNvSpPr>
            <a:spLocks noGrp="1"/>
          </p:cNvSpPr>
          <p:nvPr>
            <p:ph type="sldNum" sz="quarter" idx="10"/>
          </p:nvPr>
        </p:nvSpPr>
        <p:spPr/>
        <p:txBody>
          <a:bodyPr/>
          <a:lstStyle/>
          <a:p>
            <a:fld id="{F1CAC1E7-DC1F-442F-8E51-0BFF581109C8}" type="slidenum">
              <a:rPr lang="en-GB" smtClean="0"/>
              <a:t>14</a:t>
            </a:fld>
            <a:endParaRPr lang="en-GB"/>
          </a:p>
        </p:txBody>
      </p:sp>
    </p:spTree>
    <p:extLst>
      <p:ext uri="{BB962C8B-B14F-4D97-AF65-F5344CB8AC3E}">
        <p14:creationId xmlns:p14="http://schemas.microsoft.com/office/powerpoint/2010/main" val="25728001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1CAC1E7-DC1F-442F-8E51-0BFF581109C8}" type="slidenum">
              <a:rPr lang="en-GB" smtClean="0"/>
              <a:t>15</a:t>
            </a:fld>
            <a:endParaRPr lang="en-GB"/>
          </a:p>
        </p:txBody>
      </p:sp>
    </p:spTree>
    <p:extLst>
      <p:ext uri="{BB962C8B-B14F-4D97-AF65-F5344CB8AC3E}">
        <p14:creationId xmlns:p14="http://schemas.microsoft.com/office/powerpoint/2010/main" val="10287712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Respect</a:t>
            </a:r>
            <a:r>
              <a:rPr lang="en-GB" baseline="0" dirty="0" smtClean="0"/>
              <a:t> can be problematic, however, because of fixed or formulaic phrases such as “with respect to” and “with regard to” … experimenting with ways of retrieving “respect” (and similar) but not when they occur with “with” (</a:t>
            </a:r>
            <a:r>
              <a:rPr lang="en-GB" baseline="0" dirty="0" err="1" smtClean="0"/>
              <a:t>pos</a:t>
            </a:r>
            <a:r>
              <a:rPr lang="en-GB" baseline="0" dirty="0" smtClean="0"/>
              <a:t> = “IW”)</a:t>
            </a:r>
          </a:p>
          <a:p>
            <a:endParaRPr lang="en-GB" baseline="0" dirty="0" smtClean="0"/>
          </a:p>
          <a:p>
            <a:r>
              <a:rPr lang="en-GB" baseline="0" dirty="0" smtClean="0"/>
              <a:t>i.e., </a:t>
            </a:r>
            <a:r>
              <a:rPr lang="en-GB" sz="1200" kern="1200" dirty="0" smtClean="0">
                <a:solidFill>
                  <a:schemeClr val="tx1"/>
                </a:solidFill>
                <a:effectLst/>
                <a:latin typeface="+mn-lt"/>
                <a:ea typeface="+mn-ea"/>
                <a:cs typeface="+mn-cs"/>
              </a:rPr>
              <a:t>[</a:t>
            </a:r>
            <a:r>
              <a:rPr lang="en-GB" sz="1200" kern="1200" dirty="0" err="1" smtClean="0">
                <a:solidFill>
                  <a:schemeClr val="tx1"/>
                </a:solidFill>
                <a:effectLst/>
                <a:latin typeface="+mn-lt"/>
                <a:ea typeface="+mn-ea"/>
                <a:cs typeface="+mn-cs"/>
              </a:rPr>
              <a:t>ht_thm</a:t>
            </a:r>
            <a:r>
              <a:rPr lang="en-GB" sz="1200" kern="1200" dirty="0" smtClean="0">
                <a:solidFill>
                  <a:schemeClr val="tx1"/>
                </a:solidFill>
                <a:effectLst/>
                <a:latin typeface="+mn-lt"/>
                <a:ea typeface="+mn-ea"/>
                <a:cs typeface="+mn-cs"/>
              </a:rPr>
              <a:t> = "AS:12:b.*"]  [</a:t>
            </a:r>
            <a:r>
              <a:rPr lang="en-GB" sz="1200" kern="1200" dirty="0" err="1" smtClean="0">
                <a:solidFill>
                  <a:schemeClr val="tx1"/>
                </a:solidFill>
                <a:effectLst/>
                <a:latin typeface="+mn-lt"/>
                <a:ea typeface="+mn-ea"/>
                <a:cs typeface="+mn-cs"/>
              </a:rPr>
              <a:t>pos</a:t>
            </a:r>
            <a:r>
              <a:rPr lang="en-GB" sz="1200" kern="1200" dirty="0" smtClean="0">
                <a:solidFill>
                  <a:schemeClr val="tx1"/>
                </a:solidFill>
                <a:effectLst/>
                <a:latin typeface="+mn-lt"/>
                <a:ea typeface="+mn-ea"/>
                <a:cs typeface="+mn-cs"/>
              </a:rPr>
              <a:t> != "W"] --- to capture collocates</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OR  [ (</a:t>
            </a:r>
            <a:r>
              <a:rPr lang="en-GB" sz="1200" kern="1200" dirty="0" err="1" smtClean="0">
                <a:solidFill>
                  <a:schemeClr val="tx1"/>
                </a:solidFill>
                <a:effectLst/>
                <a:latin typeface="+mn-lt"/>
                <a:ea typeface="+mn-ea"/>
                <a:cs typeface="+mn-cs"/>
              </a:rPr>
              <a:t>ht_thm</a:t>
            </a:r>
            <a:r>
              <a:rPr lang="en-GB" sz="1200" kern="1200" dirty="0" smtClean="0">
                <a:solidFill>
                  <a:schemeClr val="tx1"/>
                </a:solidFill>
                <a:effectLst/>
                <a:latin typeface="+mn-lt"/>
                <a:ea typeface="+mn-ea"/>
                <a:cs typeface="+mn-cs"/>
              </a:rPr>
              <a:t> = "AS:12:b.*") &amp; (</a:t>
            </a:r>
            <a:r>
              <a:rPr lang="en-GB" sz="1200" kern="1200" dirty="0" err="1" smtClean="0">
                <a:solidFill>
                  <a:schemeClr val="tx1"/>
                </a:solidFill>
                <a:effectLst/>
                <a:latin typeface="+mn-lt"/>
                <a:ea typeface="+mn-ea"/>
                <a:cs typeface="+mn-cs"/>
              </a:rPr>
              <a:t>pos</a:t>
            </a:r>
            <a:r>
              <a:rPr lang="en-GB" sz="1200" kern="1200" dirty="0" smtClean="0">
                <a:solidFill>
                  <a:schemeClr val="tx1"/>
                </a:solidFill>
                <a:effectLst/>
                <a:latin typeface="+mn-lt"/>
                <a:ea typeface="+mn-ea"/>
                <a:cs typeface="+mn-cs"/>
              </a:rPr>
              <a:t> != "W") ] (for the same token)</a:t>
            </a:r>
          </a:p>
          <a:p>
            <a:endParaRPr lang="en-GB" dirty="0"/>
          </a:p>
        </p:txBody>
      </p:sp>
      <p:sp>
        <p:nvSpPr>
          <p:cNvPr id="4" name="Slide Number Placeholder 3"/>
          <p:cNvSpPr>
            <a:spLocks noGrp="1"/>
          </p:cNvSpPr>
          <p:nvPr>
            <p:ph type="sldNum" sz="quarter" idx="10"/>
          </p:nvPr>
        </p:nvSpPr>
        <p:spPr/>
        <p:txBody>
          <a:bodyPr/>
          <a:lstStyle/>
          <a:p>
            <a:fld id="{F1CAC1E7-DC1F-442F-8E51-0BFF581109C8}" type="slidenum">
              <a:rPr lang="en-GB" smtClean="0"/>
              <a:t>16</a:t>
            </a:fld>
            <a:endParaRPr lang="en-GB"/>
          </a:p>
        </p:txBody>
      </p:sp>
    </p:spTree>
    <p:extLst>
      <p:ext uri="{BB962C8B-B14F-4D97-AF65-F5344CB8AC3E}">
        <p14:creationId xmlns:p14="http://schemas.microsoft.com/office/powerpoint/2010/main" val="33447753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1CAC1E7-DC1F-442F-8E51-0BFF581109C8}" type="slidenum">
              <a:rPr lang="en-GB" smtClean="0"/>
              <a:t>17</a:t>
            </a:fld>
            <a:endParaRPr lang="en-GB"/>
          </a:p>
        </p:txBody>
      </p:sp>
    </p:spTree>
    <p:extLst>
      <p:ext uri="{BB962C8B-B14F-4D97-AF65-F5344CB8AC3E}">
        <p14:creationId xmlns:p14="http://schemas.microsoft.com/office/powerpoint/2010/main" val="206869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1CAC1E7-DC1F-442F-8E51-0BFF581109C8}" type="slidenum">
              <a:rPr lang="en-GB" smtClean="0"/>
              <a:t>18</a:t>
            </a:fld>
            <a:endParaRPr lang="en-GB"/>
          </a:p>
        </p:txBody>
      </p:sp>
    </p:spTree>
    <p:extLst>
      <p:ext uri="{BB962C8B-B14F-4D97-AF65-F5344CB8AC3E}">
        <p14:creationId xmlns:p14="http://schemas.microsoft.com/office/powerpoint/2010/main" val="11532895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1CAC1E7-DC1F-442F-8E51-0BFF581109C8}" type="slidenum">
              <a:rPr lang="en-GB" smtClean="0"/>
              <a:t>19</a:t>
            </a:fld>
            <a:endParaRPr lang="en-GB"/>
          </a:p>
        </p:txBody>
      </p:sp>
    </p:spTree>
    <p:extLst>
      <p:ext uri="{BB962C8B-B14F-4D97-AF65-F5344CB8AC3E}">
        <p14:creationId xmlns:p14="http://schemas.microsoft.com/office/powerpoint/2010/main" val="30475047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1CAC1E7-DC1F-442F-8E51-0BFF581109C8}" type="slidenum">
              <a:rPr lang="en-GB" smtClean="0"/>
              <a:t>2</a:t>
            </a:fld>
            <a:endParaRPr lang="en-GB"/>
          </a:p>
        </p:txBody>
      </p:sp>
    </p:spTree>
    <p:extLst>
      <p:ext uri="{BB962C8B-B14F-4D97-AF65-F5344CB8AC3E}">
        <p14:creationId xmlns:p14="http://schemas.microsoft.com/office/powerpoint/2010/main" val="26685243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1CAC1E7-DC1F-442F-8E51-0BFF581109C8}" type="slidenum">
              <a:rPr lang="en-GB" smtClean="0"/>
              <a:t>20</a:t>
            </a:fld>
            <a:endParaRPr lang="en-GB"/>
          </a:p>
        </p:txBody>
      </p:sp>
    </p:spTree>
    <p:extLst>
      <p:ext uri="{BB962C8B-B14F-4D97-AF65-F5344CB8AC3E}">
        <p14:creationId xmlns:p14="http://schemas.microsoft.com/office/powerpoint/2010/main" val="41184598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1CAC1E7-DC1F-442F-8E51-0BFF581109C8}" type="slidenum">
              <a:rPr lang="en-GB" smtClean="0"/>
              <a:t>21</a:t>
            </a:fld>
            <a:endParaRPr lang="en-GB"/>
          </a:p>
        </p:txBody>
      </p:sp>
    </p:spTree>
    <p:extLst>
      <p:ext uri="{BB962C8B-B14F-4D97-AF65-F5344CB8AC3E}">
        <p14:creationId xmlns:p14="http://schemas.microsoft.com/office/powerpoint/2010/main" val="1230016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1CAC1E7-DC1F-442F-8E51-0BFF581109C8}" type="slidenum">
              <a:rPr lang="en-GB" smtClean="0"/>
              <a:t>22</a:t>
            </a:fld>
            <a:endParaRPr lang="en-GB"/>
          </a:p>
        </p:txBody>
      </p:sp>
    </p:spTree>
    <p:extLst>
      <p:ext uri="{BB962C8B-B14F-4D97-AF65-F5344CB8AC3E}">
        <p14:creationId xmlns:p14="http://schemas.microsoft.com/office/powerpoint/2010/main" val="28437441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1CAC1E7-DC1F-442F-8E51-0BFF581109C8}" type="slidenum">
              <a:rPr lang="en-GB" smtClean="0"/>
              <a:t>23</a:t>
            </a:fld>
            <a:endParaRPr lang="en-GB"/>
          </a:p>
        </p:txBody>
      </p:sp>
    </p:spTree>
    <p:extLst>
      <p:ext uri="{BB962C8B-B14F-4D97-AF65-F5344CB8AC3E}">
        <p14:creationId xmlns:p14="http://schemas.microsoft.com/office/powerpoint/2010/main" val="6363532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1CAC1E7-DC1F-442F-8E51-0BFF581109C8}" type="slidenum">
              <a:rPr lang="en-GB" smtClean="0"/>
              <a:t>24</a:t>
            </a:fld>
            <a:endParaRPr lang="en-GB"/>
          </a:p>
        </p:txBody>
      </p:sp>
    </p:spTree>
    <p:extLst>
      <p:ext uri="{BB962C8B-B14F-4D97-AF65-F5344CB8AC3E}">
        <p14:creationId xmlns:p14="http://schemas.microsoft.com/office/powerpoint/2010/main" val="41961352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1CAC1E7-DC1F-442F-8E51-0BFF581109C8}" type="slidenum">
              <a:rPr lang="en-GB" smtClean="0"/>
              <a:t>25</a:t>
            </a:fld>
            <a:endParaRPr lang="en-GB"/>
          </a:p>
        </p:txBody>
      </p:sp>
    </p:spTree>
    <p:extLst>
      <p:ext uri="{BB962C8B-B14F-4D97-AF65-F5344CB8AC3E}">
        <p14:creationId xmlns:p14="http://schemas.microsoft.com/office/powerpoint/2010/main" val="42272255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a:p>
            <a:endParaRPr lang="en-GB" dirty="0" smtClean="0"/>
          </a:p>
          <a:p>
            <a:r>
              <a:rPr lang="en-GB" dirty="0" smtClean="0"/>
              <a:t>“Lightning” … and “Thunder” omitted, as part of “Thunder and Lightning”</a:t>
            </a:r>
          </a:p>
          <a:p>
            <a:endParaRPr lang="en-GB" dirty="0"/>
          </a:p>
        </p:txBody>
      </p:sp>
      <p:sp>
        <p:nvSpPr>
          <p:cNvPr id="4" name="Slide Number Placeholder 3"/>
          <p:cNvSpPr>
            <a:spLocks noGrp="1"/>
          </p:cNvSpPr>
          <p:nvPr>
            <p:ph type="sldNum" sz="quarter" idx="10"/>
          </p:nvPr>
        </p:nvSpPr>
        <p:spPr/>
        <p:txBody>
          <a:bodyPr/>
          <a:lstStyle/>
          <a:p>
            <a:fld id="{F1CAC1E7-DC1F-442F-8E51-0BFF581109C8}" type="slidenum">
              <a:rPr lang="en-GB" smtClean="0"/>
              <a:t>26</a:t>
            </a:fld>
            <a:endParaRPr lang="en-GB"/>
          </a:p>
        </p:txBody>
      </p:sp>
    </p:spTree>
    <p:extLst>
      <p:ext uri="{BB962C8B-B14F-4D97-AF65-F5344CB8AC3E}">
        <p14:creationId xmlns:p14="http://schemas.microsoft.com/office/powerpoint/2010/main" val="26376002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1CAC1E7-DC1F-442F-8E51-0BFF581109C8}" type="slidenum">
              <a:rPr lang="en-GB" smtClean="0"/>
              <a:t>27</a:t>
            </a:fld>
            <a:endParaRPr lang="en-GB"/>
          </a:p>
        </p:txBody>
      </p:sp>
    </p:spTree>
    <p:extLst>
      <p:ext uri="{BB962C8B-B14F-4D97-AF65-F5344CB8AC3E}">
        <p14:creationId xmlns:p14="http://schemas.microsoft.com/office/powerpoint/2010/main" val="321090409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1CAC1E7-DC1F-442F-8E51-0BFF581109C8}" type="slidenum">
              <a:rPr lang="en-GB" smtClean="0"/>
              <a:t>28</a:t>
            </a:fld>
            <a:endParaRPr lang="en-GB"/>
          </a:p>
        </p:txBody>
      </p:sp>
    </p:spTree>
    <p:extLst>
      <p:ext uri="{BB962C8B-B14F-4D97-AF65-F5344CB8AC3E}">
        <p14:creationId xmlns:p14="http://schemas.microsoft.com/office/powerpoint/2010/main" val="113373790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1CAC1E7-DC1F-442F-8E51-0BFF581109C8}" type="slidenum">
              <a:rPr lang="en-GB" smtClean="0"/>
              <a:t>29</a:t>
            </a:fld>
            <a:endParaRPr lang="en-GB"/>
          </a:p>
        </p:txBody>
      </p:sp>
    </p:spTree>
    <p:extLst>
      <p:ext uri="{BB962C8B-B14F-4D97-AF65-F5344CB8AC3E}">
        <p14:creationId xmlns:p14="http://schemas.microsoft.com/office/powerpoint/2010/main" val="2526979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1CAC1E7-DC1F-442F-8E51-0BFF581109C8}" type="slidenum">
              <a:rPr lang="en-GB" smtClean="0"/>
              <a:t>3</a:t>
            </a:fld>
            <a:endParaRPr lang="en-GB"/>
          </a:p>
        </p:txBody>
      </p:sp>
    </p:spTree>
    <p:extLst>
      <p:ext uri="{BB962C8B-B14F-4D97-AF65-F5344CB8AC3E}">
        <p14:creationId xmlns:p14="http://schemas.microsoft.com/office/powerpoint/2010/main" val="179308936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1CAC1E7-DC1F-442F-8E51-0BFF581109C8}" type="slidenum">
              <a:rPr lang="en-GB" smtClean="0"/>
              <a:t>30</a:t>
            </a:fld>
            <a:endParaRPr lang="en-GB"/>
          </a:p>
        </p:txBody>
      </p:sp>
    </p:spTree>
    <p:extLst>
      <p:ext uri="{BB962C8B-B14F-4D97-AF65-F5344CB8AC3E}">
        <p14:creationId xmlns:p14="http://schemas.microsoft.com/office/powerpoint/2010/main" val="402452295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1CAC1E7-DC1F-442F-8E51-0BFF581109C8}" type="slidenum">
              <a:rPr lang="en-GB" smtClean="0"/>
              <a:t>31</a:t>
            </a:fld>
            <a:endParaRPr lang="en-GB"/>
          </a:p>
        </p:txBody>
      </p:sp>
    </p:spTree>
    <p:extLst>
      <p:ext uri="{BB962C8B-B14F-4D97-AF65-F5344CB8AC3E}">
        <p14:creationId xmlns:p14="http://schemas.microsoft.com/office/powerpoint/2010/main" val="423582984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1CAC1E7-DC1F-442F-8E51-0BFF581109C8}" type="slidenum">
              <a:rPr lang="en-GB" smtClean="0"/>
              <a:t>32</a:t>
            </a:fld>
            <a:endParaRPr lang="en-GB"/>
          </a:p>
        </p:txBody>
      </p:sp>
    </p:spTree>
    <p:extLst>
      <p:ext uri="{BB962C8B-B14F-4D97-AF65-F5344CB8AC3E}">
        <p14:creationId xmlns:p14="http://schemas.microsoft.com/office/powerpoint/2010/main" val="297340217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1CAC1E7-DC1F-442F-8E51-0BFF581109C8}" type="slidenum">
              <a:rPr lang="en-GB" smtClean="0"/>
              <a:t>33</a:t>
            </a:fld>
            <a:endParaRPr lang="en-GB"/>
          </a:p>
        </p:txBody>
      </p:sp>
    </p:spTree>
    <p:extLst>
      <p:ext uri="{BB962C8B-B14F-4D97-AF65-F5344CB8AC3E}">
        <p14:creationId xmlns:p14="http://schemas.microsoft.com/office/powerpoint/2010/main" val="131225064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1CAC1E7-DC1F-442F-8E51-0BFF581109C8}" type="slidenum">
              <a:rPr lang="en-GB" smtClean="0"/>
              <a:t>34</a:t>
            </a:fld>
            <a:endParaRPr lang="en-GB"/>
          </a:p>
        </p:txBody>
      </p:sp>
    </p:spTree>
    <p:extLst>
      <p:ext uri="{BB962C8B-B14F-4D97-AF65-F5344CB8AC3E}">
        <p14:creationId xmlns:p14="http://schemas.microsoft.com/office/powerpoint/2010/main" val="148591369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1CAC1E7-DC1F-442F-8E51-0BFF581109C8}" type="slidenum">
              <a:rPr lang="en-GB" smtClean="0"/>
              <a:t>35</a:t>
            </a:fld>
            <a:endParaRPr lang="en-GB"/>
          </a:p>
        </p:txBody>
      </p:sp>
    </p:spTree>
    <p:extLst>
      <p:ext uri="{BB962C8B-B14F-4D97-AF65-F5344CB8AC3E}">
        <p14:creationId xmlns:p14="http://schemas.microsoft.com/office/powerpoint/2010/main" val="207298916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1CAC1E7-DC1F-442F-8E51-0BFF581109C8}" type="slidenum">
              <a:rPr lang="en-GB" smtClean="0"/>
              <a:t>36</a:t>
            </a:fld>
            <a:endParaRPr lang="en-GB"/>
          </a:p>
        </p:txBody>
      </p:sp>
    </p:spTree>
    <p:extLst>
      <p:ext uri="{BB962C8B-B14F-4D97-AF65-F5344CB8AC3E}">
        <p14:creationId xmlns:p14="http://schemas.microsoft.com/office/powerpoint/2010/main" val="391515303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1CAC1E7-DC1F-442F-8E51-0BFF581109C8}" type="slidenum">
              <a:rPr lang="en-GB" smtClean="0"/>
              <a:t>37</a:t>
            </a:fld>
            <a:endParaRPr lang="en-GB"/>
          </a:p>
        </p:txBody>
      </p:sp>
    </p:spTree>
    <p:extLst>
      <p:ext uri="{BB962C8B-B14F-4D97-AF65-F5344CB8AC3E}">
        <p14:creationId xmlns:p14="http://schemas.microsoft.com/office/powerpoint/2010/main" val="8712091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1CAC1E7-DC1F-442F-8E51-0BFF581109C8}" type="slidenum">
              <a:rPr lang="en-GB" smtClean="0"/>
              <a:t>38</a:t>
            </a:fld>
            <a:endParaRPr lang="en-GB"/>
          </a:p>
        </p:txBody>
      </p:sp>
    </p:spTree>
    <p:extLst>
      <p:ext uri="{BB962C8B-B14F-4D97-AF65-F5344CB8AC3E}">
        <p14:creationId xmlns:p14="http://schemas.microsoft.com/office/powerpoint/2010/main" val="108264638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a:p>
            <a:r>
              <a:rPr lang="en-GB" dirty="0" smtClean="0"/>
              <a:t>Christie, Chris (2002).</a:t>
            </a:r>
            <a:r>
              <a:rPr lang="en-GB" baseline="0" dirty="0" smtClean="0"/>
              <a:t> “Politeness and the linguistic construction of gender in Parliament: An analysis of transgressions and apology behaviour”. In: Linguistic Research Group (</a:t>
            </a:r>
            <a:r>
              <a:rPr lang="en-GB" baseline="0" dirty="0" err="1" smtClean="0"/>
              <a:t>ed</a:t>
            </a:r>
            <a:r>
              <a:rPr lang="en-GB" baseline="0" dirty="0" smtClean="0"/>
              <a:t>). </a:t>
            </a:r>
            <a:r>
              <a:rPr lang="en-GB" i="1" baseline="0" dirty="0" smtClean="0"/>
              <a:t>Working Papers on the Web </a:t>
            </a:r>
            <a:r>
              <a:rPr lang="en-GB" i="0" baseline="0" dirty="0" smtClean="0"/>
              <a:t>(www.shu.ac.uk/wpw).</a:t>
            </a:r>
          </a:p>
          <a:p>
            <a:endParaRPr lang="en-GB" i="0" baseline="0" dirty="0" smtClean="0"/>
          </a:p>
          <a:p>
            <a:r>
              <a:rPr lang="en-GB" i="0" baseline="0" dirty="0" smtClean="0"/>
              <a:t>Bayley, Paul (2004). </a:t>
            </a:r>
            <a:r>
              <a:rPr lang="en-GB" i="1" baseline="0" dirty="0" smtClean="0"/>
              <a:t>Cross-cultural Perspectives on Parliamentary Discourse</a:t>
            </a:r>
            <a:r>
              <a:rPr lang="en-GB" i="0" baseline="0" dirty="0" smtClean="0"/>
              <a:t>. Amsterdam and Philadelphia: John </a:t>
            </a:r>
            <a:r>
              <a:rPr lang="en-GB" i="0" baseline="0" dirty="0" err="1" smtClean="0"/>
              <a:t>Benjamins</a:t>
            </a:r>
            <a:r>
              <a:rPr lang="en-GB" i="0" baseline="0" dirty="0" smtClean="0"/>
              <a:t>. </a:t>
            </a:r>
          </a:p>
          <a:p>
            <a:endParaRPr lang="en-GB" i="0" baseline="0" dirty="0" smtClean="0"/>
          </a:p>
          <a:p>
            <a:r>
              <a:rPr lang="en-GB" i="0" baseline="0" dirty="0" smtClean="0"/>
              <a:t>Harris, Sandra (2001). “Being politically impolite: Extending politeness theory to adversarial political discourse”. </a:t>
            </a:r>
            <a:r>
              <a:rPr lang="en-GB" i="1" baseline="0" dirty="0" smtClean="0"/>
              <a:t>Discourse &amp; Society</a:t>
            </a:r>
            <a:r>
              <a:rPr lang="en-GB" i="0" baseline="0" dirty="0" smtClean="0"/>
              <a:t> 12: 451-472.</a:t>
            </a:r>
          </a:p>
          <a:p>
            <a:endParaRPr lang="en-GB" i="0" baseline="0" dirty="0" smtClean="0"/>
          </a:p>
          <a:p>
            <a:r>
              <a:rPr lang="en-GB" i="0" baseline="0" dirty="0" err="1" smtClean="0"/>
              <a:t>Kampf</a:t>
            </a:r>
            <a:r>
              <a:rPr lang="en-GB" i="0" baseline="0" dirty="0" smtClean="0"/>
              <a:t>, Zohar and Shoshana Blum-</a:t>
            </a:r>
            <a:r>
              <a:rPr lang="en-GB" i="0" baseline="0" dirty="0" err="1" smtClean="0"/>
              <a:t>Kulka</a:t>
            </a:r>
            <a:r>
              <a:rPr lang="en-GB" i="0" baseline="0" dirty="0" smtClean="0"/>
              <a:t> (2011) “Why are Israeli children better at settling disputes than Israeli politicians?”, pp.85-105. In: </a:t>
            </a:r>
            <a:r>
              <a:rPr lang="en-GB" i="0" baseline="0" dirty="0" err="1" smtClean="0"/>
              <a:t>Bargiela-Chiappini</a:t>
            </a:r>
            <a:r>
              <a:rPr lang="en-GB" i="0" baseline="0" dirty="0" smtClean="0"/>
              <a:t>, Francesca and Daniel Z. Kadar (eds.) Politeness Across Cultures. Palgrave Macmillan. </a:t>
            </a:r>
          </a:p>
          <a:p>
            <a:endParaRPr lang="en-GB" i="0" baseline="0" dirty="0" smtClean="0"/>
          </a:p>
          <a:p>
            <a:endParaRPr lang="en-GB" i="0" baseline="0" dirty="0" smtClean="0"/>
          </a:p>
          <a:p>
            <a:r>
              <a:rPr lang="en-GB" dirty="0" err="1" smtClean="0"/>
              <a:t>Ionescu-Ruxăndoiu</a:t>
            </a:r>
            <a:r>
              <a:rPr lang="en-GB" dirty="0" smtClean="0"/>
              <a:t>, Liliana (2013).</a:t>
            </a:r>
            <a:r>
              <a:rPr lang="en-GB" baseline="0" dirty="0" smtClean="0"/>
              <a:t> </a:t>
            </a:r>
            <a:r>
              <a:rPr lang="en-GB" i="1" baseline="0" dirty="0" smtClean="0"/>
              <a:t>Parliamentary Discourses Across Cultures.</a:t>
            </a:r>
            <a:r>
              <a:rPr lang="en-GB" i="0" baseline="0" dirty="0" smtClean="0"/>
              <a:t> </a:t>
            </a:r>
            <a:r>
              <a:rPr lang="en-GB" dirty="0" smtClean="0"/>
              <a:t>Cambridge Scholars Publishing.</a:t>
            </a:r>
          </a:p>
          <a:p>
            <a:endParaRPr lang="en-GB" dirty="0" smtClean="0"/>
          </a:p>
          <a:p>
            <a:r>
              <a:rPr lang="en-GB" dirty="0" smtClean="0"/>
              <a:t>Mills, Sara (2003). </a:t>
            </a:r>
            <a:r>
              <a:rPr lang="en-GB" i="1" dirty="0" smtClean="0"/>
              <a:t>Gender and Politeness.</a:t>
            </a:r>
            <a:r>
              <a:rPr lang="en-GB" i="0" dirty="0" smtClean="0"/>
              <a:t> Cambridge: Cambridge University</a:t>
            </a:r>
            <a:r>
              <a:rPr lang="en-GB" i="0" baseline="0" dirty="0" smtClean="0"/>
              <a:t> Press.</a:t>
            </a:r>
          </a:p>
          <a:p>
            <a:endParaRPr lang="en-GB" i="0" baseline="0" dirty="0" smtClean="0"/>
          </a:p>
          <a:p>
            <a:r>
              <a:rPr lang="en-GB" i="0" baseline="0" dirty="0" smtClean="0"/>
              <a:t>Chilton, Paul (2004). </a:t>
            </a:r>
            <a:r>
              <a:rPr lang="en-GB" i="1" baseline="0" dirty="0" smtClean="0"/>
              <a:t>Analysing Political Discourse: Theory and Practice.</a:t>
            </a:r>
            <a:r>
              <a:rPr lang="en-GB" i="0" baseline="0" dirty="0" smtClean="0"/>
              <a:t> Routledge. </a:t>
            </a:r>
            <a:endParaRPr lang="en-GB" dirty="0" smtClean="0"/>
          </a:p>
          <a:p>
            <a:endParaRPr lang="en-GB" dirty="0"/>
          </a:p>
        </p:txBody>
      </p:sp>
      <p:sp>
        <p:nvSpPr>
          <p:cNvPr id="4" name="Slide Number Placeholder 3"/>
          <p:cNvSpPr>
            <a:spLocks noGrp="1"/>
          </p:cNvSpPr>
          <p:nvPr>
            <p:ph type="sldNum" sz="quarter" idx="10"/>
          </p:nvPr>
        </p:nvSpPr>
        <p:spPr/>
        <p:txBody>
          <a:bodyPr/>
          <a:lstStyle/>
          <a:p>
            <a:fld id="{F1CAC1E7-DC1F-442F-8E51-0BFF581109C8}" type="slidenum">
              <a:rPr lang="en-GB" smtClean="0"/>
              <a:t>39</a:t>
            </a:fld>
            <a:endParaRPr lang="en-GB"/>
          </a:p>
        </p:txBody>
      </p:sp>
    </p:spTree>
    <p:extLst>
      <p:ext uri="{BB962C8B-B14F-4D97-AF65-F5344CB8AC3E}">
        <p14:creationId xmlns:p14="http://schemas.microsoft.com/office/powerpoint/2010/main" val="11673308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1CAC1E7-DC1F-442F-8E51-0BFF581109C8}" type="slidenum">
              <a:rPr lang="en-GB" smtClean="0"/>
              <a:t>4</a:t>
            </a:fld>
            <a:endParaRPr lang="en-GB"/>
          </a:p>
        </p:txBody>
      </p:sp>
    </p:spTree>
    <p:extLst>
      <p:ext uri="{BB962C8B-B14F-4D97-AF65-F5344CB8AC3E}">
        <p14:creationId xmlns:p14="http://schemas.microsoft.com/office/powerpoint/2010/main" val="416420673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1CAC1E7-DC1F-442F-8E51-0BFF581109C8}" type="slidenum">
              <a:rPr lang="en-GB" smtClean="0"/>
              <a:t>40</a:t>
            </a:fld>
            <a:endParaRPr lang="en-GB"/>
          </a:p>
        </p:txBody>
      </p:sp>
    </p:spTree>
    <p:extLst>
      <p:ext uri="{BB962C8B-B14F-4D97-AF65-F5344CB8AC3E}">
        <p14:creationId xmlns:p14="http://schemas.microsoft.com/office/powerpoint/2010/main" val="39803896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1CAC1E7-DC1F-442F-8E51-0BFF581109C8}" type="slidenum">
              <a:rPr lang="en-GB" smtClean="0"/>
              <a:t>41</a:t>
            </a:fld>
            <a:endParaRPr lang="en-GB"/>
          </a:p>
        </p:txBody>
      </p:sp>
    </p:spTree>
    <p:extLst>
      <p:ext uri="{BB962C8B-B14F-4D97-AF65-F5344CB8AC3E}">
        <p14:creationId xmlns:p14="http://schemas.microsoft.com/office/powerpoint/2010/main" val="19946497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1CAC1E7-DC1F-442F-8E51-0BFF581109C8}" type="slidenum">
              <a:rPr lang="en-GB" smtClean="0"/>
              <a:t>5</a:t>
            </a:fld>
            <a:endParaRPr lang="en-GB"/>
          </a:p>
        </p:txBody>
      </p:sp>
    </p:spTree>
    <p:extLst>
      <p:ext uri="{BB962C8B-B14F-4D97-AF65-F5344CB8AC3E}">
        <p14:creationId xmlns:p14="http://schemas.microsoft.com/office/powerpoint/2010/main" val="3020512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smtClean="0">
                <a:solidFill>
                  <a:schemeClr val="tx1"/>
                </a:solidFill>
                <a:effectLst/>
                <a:latin typeface="+mn-lt"/>
                <a:ea typeface="+mn-ea"/>
                <a:cs typeface="+mn-cs"/>
              </a:rPr>
              <a:t>The information in DNA is stored as a code made up of four chemical bases: adenine (A), guanine (G), cytosine (C), and thymine (T). DNA bases pair up with each other, A with T and C with G, to form units called base pairs. Each base is also attached to a sugar molecule and a phosphate molecule. Together, a base, sugar, and phosphate are called a nucleotide. Nucleotides are arranged in two long strands that form a spiral called a double helix. The structure of the double helix is somewhat like a ladder, with the base pairs forming the ladder’s rungs and the sugar and phosphate molecules forming the vertical sidepieces of the </a:t>
            </a:r>
            <a:r>
              <a:rPr lang="en-GB" sz="1200" b="0" i="0" kern="1200" dirty="0" err="1" smtClean="0">
                <a:solidFill>
                  <a:schemeClr val="tx1"/>
                </a:solidFill>
                <a:effectLst/>
                <a:latin typeface="+mn-lt"/>
                <a:ea typeface="+mn-ea"/>
                <a:cs typeface="+mn-cs"/>
              </a:rPr>
              <a:t>ladder.The</a:t>
            </a:r>
            <a:r>
              <a:rPr lang="en-GB" sz="1200" b="0" i="0" kern="1200" dirty="0" smtClean="0">
                <a:solidFill>
                  <a:schemeClr val="tx1"/>
                </a:solidFill>
                <a:effectLst/>
                <a:latin typeface="+mn-lt"/>
                <a:ea typeface="+mn-ea"/>
                <a:cs typeface="+mn-cs"/>
              </a:rPr>
              <a:t> order, or sequence, of these bases determines the information available for building and maintaining an organism, similar to the way in which letters of the alphabet appear in a certain order to form words and sentences. [http://ghr.nlm.nih.gov/handbook/basics/dna]</a:t>
            </a:r>
          </a:p>
          <a:p>
            <a:endParaRPr lang="en-GB" sz="1200" b="0" i="0" kern="1200" dirty="0" smtClean="0">
              <a:solidFill>
                <a:schemeClr val="tx1"/>
              </a:solidFill>
              <a:effectLst/>
              <a:latin typeface="+mn-lt"/>
              <a:ea typeface="+mn-ea"/>
              <a:cs typeface="+mn-cs"/>
            </a:endParaRPr>
          </a:p>
          <a:p>
            <a:r>
              <a:rPr lang="en-GB" sz="1200" b="0" i="0" kern="1200" dirty="0" smtClean="0">
                <a:solidFill>
                  <a:schemeClr val="tx1"/>
                </a:solidFill>
                <a:effectLst/>
                <a:latin typeface="+mn-lt"/>
                <a:ea typeface="+mn-ea"/>
                <a:cs typeface="+mn-cs"/>
              </a:rPr>
              <a:t>Our hunch is that when words are used to “do” things, like aggression, particular</a:t>
            </a:r>
            <a:r>
              <a:rPr lang="en-GB" sz="1200" b="0" i="0" kern="1200" baseline="0" dirty="0" smtClean="0">
                <a:solidFill>
                  <a:schemeClr val="tx1"/>
                </a:solidFill>
                <a:effectLst/>
                <a:latin typeface="+mn-lt"/>
                <a:ea typeface="+mn-ea"/>
                <a:cs typeface="+mn-cs"/>
              </a:rPr>
              <a:t> words captured by specific semantic fields and POS also combine to form meaning chains. </a:t>
            </a:r>
            <a:endParaRPr lang="en-GB" sz="1200" b="0"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1CAC1E7-DC1F-442F-8E51-0BFF581109C8}" type="slidenum">
              <a:rPr lang="en-GB" smtClean="0"/>
              <a:t>6</a:t>
            </a:fld>
            <a:endParaRPr lang="en-GB"/>
          </a:p>
        </p:txBody>
      </p:sp>
    </p:spTree>
    <p:extLst>
      <p:ext uri="{BB962C8B-B14F-4D97-AF65-F5344CB8AC3E}">
        <p14:creationId xmlns:p14="http://schemas.microsoft.com/office/powerpoint/2010/main" val="10023678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1CAC1E7-DC1F-442F-8E51-0BFF581109C8}" type="slidenum">
              <a:rPr lang="en-GB" smtClean="0"/>
              <a:t>7</a:t>
            </a:fld>
            <a:endParaRPr lang="en-GB"/>
          </a:p>
        </p:txBody>
      </p:sp>
    </p:spTree>
    <p:extLst>
      <p:ext uri="{BB962C8B-B14F-4D97-AF65-F5344CB8AC3E}">
        <p14:creationId xmlns:p14="http://schemas.microsoft.com/office/powerpoint/2010/main" val="35435620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1CAC1E7-DC1F-442F-8E51-0BFF581109C8}" type="slidenum">
              <a:rPr lang="en-GB" smtClean="0"/>
              <a:t>8</a:t>
            </a:fld>
            <a:endParaRPr lang="en-GB"/>
          </a:p>
        </p:txBody>
      </p:sp>
    </p:spTree>
    <p:extLst>
      <p:ext uri="{BB962C8B-B14F-4D97-AF65-F5344CB8AC3E}">
        <p14:creationId xmlns:p14="http://schemas.microsoft.com/office/powerpoint/2010/main" val="2399286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Showing how</a:t>
            </a:r>
            <a:r>
              <a:rPr lang="en-GB" baseline="0" dirty="0" smtClean="0"/>
              <a:t> the six </a:t>
            </a:r>
            <a:r>
              <a:rPr lang="en-GB" baseline="0" dirty="0" err="1" smtClean="0"/>
              <a:t>semtags</a:t>
            </a:r>
            <a:r>
              <a:rPr lang="en-GB" baseline="0" dirty="0" smtClean="0"/>
              <a:t> … </a:t>
            </a:r>
            <a:r>
              <a:rPr lang="en-GB" sz="1200" b="1" dirty="0" smtClean="0"/>
              <a:t>Q2.2</a:t>
            </a:r>
            <a:r>
              <a:rPr lang="en-GB" sz="1200" dirty="0" smtClean="0"/>
              <a:t> (speech acts), </a:t>
            </a:r>
            <a:r>
              <a:rPr lang="en-GB" sz="1200" b="1" dirty="0" smtClean="0"/>
              <a:t>A5.1+/-</a:t>
            </a:r>
            <a:r>
              <a:rPr lang="en-GB" sz="1200" dirty="0" smtClean="0"/>
              <a:t> (‘good/bad’ evaluation), </a:t>
            </a:r>
            <a:r>
              <a:rPr lang="en-GB" sz="1200" b="1" dirty="0" smtClean="0"/>
              <a:t>A5.2+/-</a:t>
            </a:r>
            <a:r>
              <a:rPr lang="en-GB" sz="1200" dirty="0" smtClean="0"/>
              <a:t> (‘true/false’ evaluation), </a:t>
            </a:r>
            <a:r>
              <a:rPr lang="en-GB" sz="1200" b="1" dirty="0" smtClean="0"/>
              <a:t>E3-</a:t>
            </a:r>
            <a:r>
              <a:rPr lang="en-GB" sz="1200" dirty="0" smtClean="0"/>
              <a:t> (‘angry/violent’), </a:t>
            </a:r>
            <a:r>
              <a:rPr lang="en-GB" sz="1200" b="1" dirty="0" smtClean="0"/>
              <a:t>S1.2.4+/-</a:t>
            </a:r>
            <a:r>
              <a:rPr lang="en-GB" sz="1200" dirty="0" smtClean="0"/>
              <a:t> (‘</a:t>
            </a:r>
            <a:r>
              <a:rPr lang="en-GB" sz="1200" dirty="0" err="1" smtClean="0"/>
              <a:t>im</a:t>
            </a:r>
            <a:r>
              <a:rPr lang="en-GB" sz="1200" dirty="0" smtClean="0"/>
              <a:t>/politeness’), and </a:t>
            </a:r>
            <a:r>
              <a:rPr lang="en-GB" sz="1200" b="1" dirty="0" smtClean="0"/>
              <a:t>S7.2+/-</a:t>
            </a:r>
            <a:r>
              <a:rPr lang="en-GB" sz="1200" dirty="0" smtClean="0"/>
              <a:t> (‘respect/lack of respect’) </a:t>
            </a:r>
            <a:r>
              <a:rPr lang="en-GB" sz="1200" baseline="0" dirty="0" smtClean="0"/>
              <a:t>… are used as part of portmanteau tags with one another and also other tags.</a:t>
            </a:r>
          </a:p>
          <a:p>
            <a:endParaRPr lang="en-GB" sz="1200" baseline="0" dirty="0" smtClean="0"/>
          </a:p>
          <a:p>
            <a:r>
              <a:rPr lang="en-GB" sz="1200" baseline="0" dirty="0" smtClean="0"/>
              <a:t>Those “other tags” include: </a:t>
            </a:r>
          </a:p>
          <a:p>
            <a:pPr marL="171450" indent="-171450">
              <a:buFont typeface="Arial" panose="020B0604020202020204" pitchFamily="34" charset="0"/>
              <a:buChar char="•"/>
            </a:pPr>
            <a:r>
              <a:rPr lang="en-GB" sz="1200" b="1" baseline="0" dirty="0" smtClean="0"/>
              <a:t>A1.1.1 </a:t>
            </a:r>
            <a:r>
              <a:rPr lang="en-GB" sz="1200" b="0" baseline="0" dirty="0" smtClean="0"/>
              <a:t>(general actions/making),</a:t>
            </a:r>
            <a:r>
              <a:rPr lang="en-GB" sz="1200" b="1" baseline="0" dirty="0" smtClean="0"/>
              <a:t> A1.1.2</a:t>
            </a:r>
            <a:r>
              <a:rPr lang="en-GB" sz="1200" b="0" baseline="0" dirty="0" smtClean="0"/>
              <a:t> (damaging/destroying),</a:t>
            </a:r>
            <a:r>
              <a:rPr lang="en-GB" sz="1200" baseline="0" dirty="0" smtClean="0"/>
              <a:t> </a:t>
            </a:r>
            <a:r>
              <a:rPr lang="en-GB" sz="1200" b="1" baseline="0" dirty="0" smtClean="0"/>
              <a:t>A2.1</a:t>
            </a:r>
            <a:r>
              <a:rPr lang="en-GB" sz="1200" b="0" baseline="0" dirty="0" smtClean="0"/>
              <a:t> (modify/change),</a:t>
            </a:r>
            <a:r>
              <a:rPr lang="en-GB" sz="1200" baseline="0" dirty="0" smtClean="0"/>
              <a:t> </a:t>
            </a:r>
            <a:r>
              <a:rPr lang="en-GB" sz="1200" b="1" baseline="0" dirty="0" smtClean="0"/>
              <a:t>A2.2 </a:t>
            </a:r>
            <a:r>
              <a:rPr lang="en-GB" sz="1200" b="0" baseline="0" dirty="0" smtClean="0"/>
              <a:t>(cause/effect),</a:t>
            </a:r>
            <a:r>
              <a:rPr lang="en-GB" sz="1200" baseline="0" dirty="0" smtClean="0"/>
              <a:t> </a:t>
            </a:r>
            <a:r>
              <a:rPr lang="en-GB" sz="1200" b="1" baseline="0" dirty="0" smtClean="0"/>
              <a:t>A5.3-</a:t>
            </a:r>
            <a:r>
              <a:rPr lang="en-GB" sz="1200" b="0" baseline="0" dirty="0" smtClean="0"/>
              <a:t> (evaluation/(in)accuracy)</a:t>
            </a:r>
            <a:r>
              <a:rPr lang="en-GB" sz="1200" baseline="0" dirty="0" smtClean="0"/>
              <a:t> </a:t>
            </a:r>
            <a:r>
              <a:rPr lang="en-GB" sz="1200" b="1" baseline="0" dirty="0" smtClean="0"/>
              <a:t>A6.1- </a:t>
            </a:r>
            <a:r>
              <a:rPr lang="en-GB" sz="1200" b="0" baseline="0" dirty="0" smtClean="0"/>
              <a:t>(comparing: different)</a:t>
            </a:r>
            <a:r>
              <a:rPr lang="en-GB" sz="1200" baseline="0" dirty="0" smtClean="0"/>
              <a:t>, </a:t>
            </a:r>
            <a:r>
              <a:rPr lang="en-GB" sz="1200" b="1" baseline="0" dirty="0" smtClean="0"/>
              <a:t>A6.2-</a:t>
            </a:r>
            <a:r>
              <a:rPr lang="en-GB" sz="1200" b="0" baseline="0" dirty="0" smtClean="0"/>
              <a:t> (comparing: unusual),</a:t>
            </a:r>
            <a:r>
              <a:rPr lang="en-GB" sz="1200" baseline="0" dirty="0" smtClean="0"/>
              <a:t> </a:t>
            </a:r>
            <a:r>
              <a:rPr lang="en-GB" sz="1200" b="1" baseline="0" dirty="0" smtClean="0"/>
              <a:t>A7/-</a:t>
            </a:r>
            <a:r>
              <a:rPr lang="en-GB" sz="1200" b="0" baseline="0" dirty="0" smtClean="0"/>
              <a:t> (probability/unlikely), </a:t>
            </a:r>
            <a:r>
              <a:rPr lang="en-GB" sz="1200" baseline="0" dirty="0" smtClean="0"/>
              <a:t> </a:t>
            </a:r>
            <a:r>
              <a:rPr lang="en-GB" sz="1200" b="1" baseline="0" dirty="0" smtClean="0"/>
              <a:t>A8</a:t>
            </a:r>
            <a:r>
              <a:rPr lang="en-GB" sz="1200" b="0" baseline="0" dirty="0" smtClean="0"/>
              <a:t> (seem), </a:t>
            </a:r>
            <a:r>
              <a:rPr lang="en-GB" sz="1200" baseline="0" dirty="0" smtClean="0"/>
              <a:t> </a:t>
            </a:r>
            <a:r>
              <a:rPr lang="en-GB" sz="1200" b="1" baseline="0" dirty="0" smtClean="0"/>
              <a:t>A10</a:t>
            </a:r>
            <a:r>
              <a:rPr lang="en-GB" sz="1200" baseline="0" dirty="0" smtClean="0"/>
              <a:t>+ (open/finding/showing),  </a:t>
            </a:r>
            <a:r>
              <a:rPr lang="en-GB" sz="1200" b="1" baseline="0" dirty="0" smtClean="0"/>
              <a:t>A11.1/1-</a:t>
            </a:r>
            <a:r>
              <a:rPr lang="en-GB" sz="1200" b="0" baseline="0" dirty="0" smtClean="0"/>
              <a:t> (unimportant)</a:t>
            </a:r>
            <a:r>
              <a:rPr lang="en-GB" sz="1200" baseline="0" dirty="0" smtClean="0"/>
              <a:t> </a:t>
            </a:r>
          </a:p>
          <a:p>
            <a:pPr marL="171450" indent="-171450">
              <a:buFont typeface="Arial" panose="020B0604020202020204" pitchFamily="34" charset="0"/>
              <a:buChar char="•"/>
            </a:pPr>
            <a:r>
              <a:rPr lang="en-GB" sz="1200" b="1" baseline="0" dirty="0" smtClean="0"/>
              <a:t>E2-</a:t>
            </a:r>
            <a:r>
              <a:rPr lang="en-GB" sz="1200" b="0" baseline="0" dirty="0" smtClean="0"/>
              <a:t> (dislike),</a:t>
            </a:r>
            <a:r>
              <a:rPr lang="en-GB" sz="1200" baseline="0" dirty="0" smtClean="0"/>
              <a:t> </a:t>
            </a:r>
            <a:r>
              <a:rPr lang="en-GB" sz="1200" b="1" baseline="0" dirty="0" smtClean="0"/>
              <a:t>E4.1-</a:t>
            </a:r>
            <a:r>
              <a:rPr lang="en-GB" sz="1200" b="0" baseline="0" dirty="0" smtClean="0"/>
              <a:t> (sad/unhappy), </a:t>
            </a:r>
            <a:r>
              <a:rPr lang="en-GB" sz="1200" b="1" baseline="0" dirty="0" smtClean="0"/>
              <a:t>E4.2- </a:t>
            </a:r>
            <a:r>
              <a:rPr lang="en-GB" sz="1200" b="0" baseline="0" dirty="0" smtClean="0"/>
              <a:t>(discontent)</a:t>
            </a:r>
          </a:p>
          <a:p>
            <a:pPr marL="171450" indent="-171450">
              <a:buFont typeface="Arial" panose="020B0604020202020204" pitchFamily="34" charset="0"/>
              <a:buChar char="•"/>
            </a:pPr>
            <a:r>
              <a:rPr lang="en-GB" sz="1200" b="1" baseline="0" dirty="0" smtClean="0"/>
              <a:t>G2</a:t>
            </a:r>
            <a:r>
              <a:rPr lang="en-GB" sz="1200" b="0" baseline="0" dirty="0" smtClean="0"/>
              <a:t> (crime, law and order)</a:t>
            </a:r>
            <a:r>
              <a:rPr lang="en-GB" sz="1200" baseline="0" dirty="0" smtClean="0"/>
              <a:t> </a:t>
            </a:r>
            <a:r>
              <a:rPr lang="en-GB" sz="1200" b="1" baseline="0" dirty="0" smtClean="0"/>
              <a:t>G2.1/-</a:t>
            </a:r>
            <a:r>
              <a:rPr lang="en-GB" sz="1200" b="0" baseline="0" dirty="0" smtClean="0"/>
              <a:t> (law and order/unlawful)</a:t>
            </a:r>
            <a:r>
              <a:rPr lang="en-GB" sz="1200" baseline="0" dirty="0" smtClean="0"/>
              <a:t> </a:t>
            </a:r>
            <a:r>
              <a:rPr lang="en-GB" sz="1200" b="1" baseline="0" dirty="0" smtClean="0"/>
              <a:t>G2.2-</a:t>
            </a:r>
            <a:r>
              <a:rPr lang="en-GB" sz="1200" baseline="0" dirty="0" smtClean="0"/>
              <a:t> (unethical)</a:t>
            </a:r>
          </a:p>
          <a:p>
            <a:pPr marL="171450" indent="-171450">
              <a:buFont typeface="Arial" panose="020B0604020202020204" pitchFamily="34" charset="0"/>
              <a:buChar char="•"/>
            </a:pPr>
            <a:r>
              <a:rPr lang="en-GB" sz="1200" b="1" baseline="0" dirty="0" smtClean="0"/>
              <a:t>Q2.1 </a:t>
            </a:r>
            <a:r>
              <a:rPr lang="en-GB" sz="1200" b="0" baseline="0" dirty="0" smtClean="0"/>
              <a:t>(speech: communicative)</a:t>
            </a:r>
          </a:p>
          <a:p>
            <a:pPr marL="171450" indent="-171450">
              <a:buFont typeface="Arial" panose="020B0604020202020204" pitchFamily="34" charset="0"/>
              <a:buChar char="•"/>
            </a:pPr>
            <a:r>
              <a:rPr lang="en-GB" sz="1200" b="1" baseline="0" dirty="0" smtClean="0"/>
              <a:t>S1.2.3</a:t>
            </a:r>
            <a:r>
              <a:rPr lang="en-GB" sz="1200" baseline="0" dirty="0" smtClean="0"/>
              <a:t>+ (selfish), </a:t>
            </a:r>
            <a:r>
              <a:rPr lang="en-GB" sz="1200" b="1" baseline="0" dirty="0" smtClean="0"/>
              <a:t>S2mf</a:t>
            </a:r>
            <a:r>
              <a:rPr lang="en-GB" sz="1200" b="0" baseline="0" dirty="0" smtClean="0"/>
              <a:t> (people), </a:t>
            </a:r>
            <a:r>
              <a:rPr lang="en-GB" sz="1200" b="1" baseline="0" dirty="0" smtClean="0"/>
              <a:t>S6+</a:t>
            </a:r>
            <a:r>
              <a:rPr lang="en-GB" sz="1200" b="0" baseline="0" dirty="0" smtClean="0"/>
              <a:t>(strong obligation or necessity)</a:t>
            </a:r>
            <a:r>
              <a:rPr lang="en-GB" sz="1200" baseline="0" dirty="0" smtClean="0"/>
              <a:t> </a:t>
            </a:r>
            <a:r>
              <a:rPr lang="en-GB" sz="1200" b="1" baseline="0" dirty="0" smtClean="0"/>
              <a:t>S7.1/+</a:t>
            </a:r>
            <a:r>
              <a:rPr lang="en-GB" sz="1200" b="0" baseline="0" dirty="0" smtClean="0"/>
              <a:t> (power and organising/in power)</a:t>
            </a:r>
            <a:r>
              <a:rPr lang="en-GB" sz="1200" b="1" baseline="0" dirty="0" smtClean="0"/>
              <a:t> </a:t>
            </a:r>
            <a:endParaRPr lang="en-GB" sz="1200" b="0" baseline="0" dirty="0" smtClean="0"/>
          </a:p>
          <a:p>
            <a:pPr marL="171450" indent="-171450">
              <a:buFont typeface="Arial" panose="020B0604020202020204" pitchFamily="34" charset="0"/>
              <a:buChar char="•"/>
            </a:pPr>
            <a:r>
              <a:rPr lang="en-GB" sz="1200" b="1" baseline="0" dirty="0" smtClean="0"/>
              <a:t>T1.1.3</a:t>
            </a:r>
            <a:r>
              <a:rPr lang="en-GB" sz="1200" b="0" baseline="0" dirty="0" smtClean="0"/>
              <a:t> (time: future)</a:t>
            </a:r>
            <a:r>
              <a:rPr lang="en-GB" sz="1200" b="1" baseline="0" dirty="0" smtClean="0"/>
              <a:t> </a:t>
            </a:r>
          </a:p>
          <a:p>
            <a:pPr marL="171450" indent="-171450">
              <a:buFont typeface="Arial" panose="020B0604020202020204" pitchFamily="34" charset="0"/>
              <a:buChar char="•"/>
            </a:pPr>
            <a:r>
              <a:rPr lang="en-GB" sz="1200" b="1" baseline="0" dirty="0" smtClean="0"/>
              <a:t>X2.1</a:t>
            </a:r>
            <a:r>
              <a:rPr lang="en-GB" sz="1200" b="0" baseline="0" dirty="0" smtClean="0"/>
              <a:t> (thought/belief),</a:t>
            </a:r>
            <a:r>
              <a:rPr lang="en-GB" sz="1200" b="1" baseline="0" dirty="0" smtClean="0"/>
              <a:t> X2.6</a:t>
            </a:r>
            <a:r>
              <a:rPr lang="en-GB" sz="1200" b="0" baseline="0" dirty="0" smtClean="0"/>
              <a:t> (expect),</a:t>
            </a:r>
            <a:r>
              <a:rPr lang="en-GB" sz="1200" b="1" baseline="0" dirty="0" smtClean="0"/>
              <a:t> X3.2/- </a:t>
            </a:r>
            <a:r>
              <a:rPr lang="en-GB" sz="1200" b="0" baseline="0" dirty="0" smtClean="0"/>
              <a:t>(sound/quiet),</a:t>
            </a:r>
            <a:r>
              <a:rPr lang="en-GB" sz="1200" b="1" baseline="0" dirty="0" smtClean="0"/>
              <a:t> X4.1</a:t>
            </a:r>
            <a:r>
              <a:rPr lang="en-GB" sz="1200" b="0" baseline="0" dirty="0" smtClean="0"/>
              <a:t> (conceptual object)</a:t>
            </a:r>
            <a:r>
              <a:rPr lang="en-GB" sz="1200" b="1" baseline="0" dirty="0" smtClean="0"/>
              <a:t> </a:t>
            </a:r>
          </a:p>
          <a:p>
            <a:pPr marL="171450" indent="-171450">
              <a:buFont typeface="Arial" panose="020B0604020202020204" pitchFamily="34" charset="0"/>
              <a:buChar char="•"/>
            </a:pPr>
            <a:r>
              <a:rPr lang="en-GB" sz="1200" b="1" baseline="0" dirty="0" smtClean="0"/>
              <a:t>Z6 </a:t>
            </a:r>
            <a:r>
              <a:rPr lang="en-GB" sz="1200" b="0" baseline="0" dirty="0" smtClean="0"/>
              <a:t>(negative)</a:t>
            </a:r>
            <a:endParaRPr lang="en-GB" b="0" dirty="0"/>
          </a:p>
        </p:txBody>
      </p:sp>
      <p:sp>
        <p:nvSpPr>
          <p:cNvPr id="4" name="Slide Number Placeholder 3"/>
          <p:cNvSpPr>
            <a:spLocks noGrp="1"/>
          </p:cNvSpPr>
          <p:nvPr>
            <p:ph type="sldNum" sz="quarter" idx="10"/>
          </p:nvPr>
        </p:nvSpPr>
        <p:spPr/>
        <p:txBody>
          <a:bodyPr/>
          <a:lstStyle/>
          <a:p>
            <a:fld id="{F1CAC1E7-DC1F-442F-8E51-0BFF581109C8}" type="slidenum">
              <a:rPr lang="en-GB" smtClean="0"/>
              <a:t>9</a:t>
            </a:fld>
            <a:endParaRPr lang="en-GB"/>
          </a:p>
        </p:txBody>
      </p:sp>
    </p:spTree>
    <p:extLst>
      <p:ext uri="{BB962C8B-B14F-4D97-AF65-F5344CB8AC3E}">
        <p14:creationId xmlns:p14="http://schemas.microsoft.com/office/powerpoint/2010/main" val="29232338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3/25/2015</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3/25/2015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3/25/2015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3/25/2015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3/25/2015</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3/25/2015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3/25/2015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3/25/2015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3/25/2015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t>3/25/2015</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3/25/2015</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3/25/2015</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b="0" i="0" u="none"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ucrel.lancs.ac.uk/wmatrix/"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3600" dirty="0"/>
              <a:t>Tracing verbal </a:t>
            </a:r>
            <a:r>
              <a:rPr lang="en-GB" sz="3600" i="1" dirty="0"/>
              <a:t>aggression </a:t>
            </a:r>
            <a:br>
              <a:rPr lang="en-GB" sz="3600" i="1" dirty="0"/>
            </a:br>
            <a:r>
              <a:rPr lang="en-GB" sz="3600" dirty="0"/>
              <a:t>[AND OTHER FACEWORK STRATEGIES] over time, using themes derived from the Historical Thesaurus of English</a:t>
            </a:r>
          </a:p>
        </p:txBody>
      </p:sp>
      <p:sp>
        <p:nvSpPr>
          <p:cNvPr id="3" name="Subtitle 2"/>
          <p:cNvSpPr>
            <a:spLocks noGrp="1"/>
          </p:cNvSpPr>
          <p:nvPr>
            <p:ph type="subTitle" idx="1"/>
          </p:nvPr>
        </p:nvSpPr>
        <p:spPr/>
        <p:txBody>
          <a:bodyPr/>
          <a:lstStyle/>
          <a:p>
            <a:r>
              <a:rPr lang="en-GB" dirty="0" smtClean="0"/>
              <a:t>Dawn Archer and Bethan Malory</a:t>
            </a:r>
            <a:endParaRPr lang="en-GB" dirty="0"/>
          </a:p>
        </p:txBody>
      </p:sp>
    </p:spTree>
    <p:extLst>
      <p:ext uri="{BB962C8B-B14F-4D97-AF65-F5344CB8AC3E}">
        <p14:creationId xmlns:p14="http://schemas.microsoft.com/office/powerpoint/2010/main" val="16642725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Archer’s (2015) </a:t>
            </a:r>
            <a:r>
              <a:rPr lang="en-GB" b="1" dirty="0" err="1" smtClean="0"/>
              <a:t>Facework</a:t>
            </a:r>
            <a:r>
              <a:rPr lang="en-GB" b="1" dirty="0" smtClean="0"/>
              <a:t> Scale</a:t>
            </a:r>
            <a:endParaRPr lang="en-GB" b="1" dirty="0"/>
          </a:p>
        </p:txBody>
      </p:sp>
      <p:sp>
        <p:nvSpPr>
          <p:cNvPr id="4" name="Text Box 8"/>
          <p:cNvSpPr txBox="1">
            <a:spLocks noChangeArrowheads="1"/>
          </p:cNvSpPr>
          <p:nvPr/>
        </p:nvSpPr>
        <p:spPr bwMode="auto">
          <a:xfrm rot="10800000" flipV="1">
            <a:off x="1270862" y="2205599"/>
            <a:ext cx="3460273" cy="829509"/>
          </a:xfrm>
          <a:prstGeom prst="rect">
            <a:avLst/>
          </a:prstGeom>
          <a:noFill/>
          <a:ln>
            <a:noFill/>
          </a:ln>
          <a:extLst/>
        </p:spPr>
        <p:txBody>
          <a:bodyPr wrap="square">
            <a:noAutofit/>
          </a:bodyPr>
          <a:lstStyle/>
          <a:p>
            <a:pPr>
              <a:spcAft>
                <a:spcPts val="1000"/>
              </a:spcAft>
            </a:pPr>
            <a:r>
              <a:rPr lang="en-GB" sz="1600" kern="1200" dirty="0">
                <a:effectLst/>
                <a:latin typeface="Calibri" panose="020F0502020204030204" pitchFamily="34" charset="0"/>
                <a:ea typeface="Times New Roman" panose="02020603050405020304" pitchFamily="18" charset="0"/>
                <a:cs typeface="Times New Roman" panose="02020603050405020304" pitchFamily="18" charset="0"/>
              </a:rPr>
              <a:t>FTA as (or becoming) primary goal of S</a:t>
            </a:r>
            <a:br>
              <a:rPr lang="en-GB" sz="1600" kern="1200" dirty="0">
                <a:effectLst/>
                <a:latin typeface="Calibri" panose="020F0502020204030204" pitchFamily="34" charset="0"/>
                <a:ea typeface="Times New Roman" panose="02020603050405020304" pitchFamily="18" charset="0"/>
                <a:cs typeface="Times New Roman" panose="02020603050405020304" pitchFamily="18" charset="0"/>
              </a:rPr>
            </a:br>
            <a:r>
              <a:rPr lang="en-GB" sz="1600" kern="1200" dirty="0">
                <a:effectLst/>
                <a:latin typeface="Calibri" panose="020F0502020204030204" pitchFamily="34" charset="0"/>
                <a:ea typeface="Times New Roman" panose="02020603050405020304" pitchFamily="18" charset="0"/>
                <a:cs typeface="Times New Roman" panose="02020603050405020304" pitchFamily="18" charset="0"/>
              </a:rPr>
              <a:t>FTA recognised by H</a:t>
            </a:r>
            <a:endParaRPr lang="en-GB" sz="2400" dirty="0">
              <a:effectLst/>
              <a:latin typeface="Times New Roman" panose="02020603050405020304" pitchFamily="18" charset="0"/>
              <a:ea typeface="Times New Roman" panose="02020603050405020304" pitchFamily="18" charset="0"/>
            </a:endParaRPr>
          </a:p>
        </p:txBody>
      </p:sp>
      <p:sp>
        <p:nvSpPr>
          <p:cNvPr id="5" name="Text Box 8"/>
          <p:cNvSpPr txBox="1">
            <a:spLocks noChangeArrowheads="1"/>
          </p:cNvSpPr>
          <p:nvPr/>
        </p:nvSpPr>
        <p:spPr bwMode="auto">
          <a:xfrm>
            <a:off x="7423681" y="2164852"/>
            <a:ext cx="3487118" cy="814608"/>
          </a:xfrm>
          <a:prstGeom prst="rect">
            <a:avLst/>
          </a:prstGeom>
          <a:noFill/>
          <a:ln>
            <a:noFill/>
          </a:ln>
          <a:extLst/>
        </p:spPr>
        <p:txBody>
          <a:bodyPr wrap="square">
            <a:noAutofit/>
          </a:bodyPr>
          <a:lstStyle/>
          <a:p>
            <a:pPr algn="r">
              <a:spcAft>
                <a:spcPts val="1000"/>
              </a:spcAft>
            </a:pPr>
            <a:r>
              <a:rPr lang="en-GB" sz="1600" kern="1200" dirty="0">
                <a:effectLst/>
                <a:latin typeface="Calibri" panose="020F0502020204030204" pitchFamily="34" charset="0"/>
                <a:ea typeface="Times New Roman" panose="02020603050405020304" pitchFamily="18" charset="0"/>
                <a:cs typeface="Times New Roman" panose="02020603050405020304" pitchFamily="18" charset="0"/>
              </a:rPr>
              <a:t>FEA as (or </a:t>
            </a:r>
            <a:r>
              <a:rPr lang="en-GB" kern="1200" dirty="0">
                <a:effectLst/>
                <a:latin typeface="Calibri" panose="020F0502020204030204" pitchFamily="34" charset="0"/>
                <a:ea typeface="Times New Roman" panose="02020603050405020304" pitchFamily="18" charset="0"/>
                <a:cs typeface="Times New Roman" panose="02020603050405020304" pitchFamily="18" charset="0"/>
              </a:rPr>
              <a:t>becoming</a:t>
            </a:r>
            <a:r>
              <a:rPr lang="en-GB" sz="1600" kern="1200" dirty="0">
                <a:effectLst/>
                <a:latin typeface="Calibri" panose="020F0502020204030204" pitchFamily="34" charset="0"/>
                <a:ea typeface="Times New Roman" panose="02020603050405020304" pitchFamily="18" charset="0"/>
                <a:cs typeface="Times New Roman" panose="02020603050405020304" pitchFamily="18" charset="0"/>
              </a:rPr>
              <a:t>) primary goal of S</a:t>
            </a:r>
            <a:br>
              <a:rPr lang="en-GB" sz="1600" kern="1200" dirty="0">
                <a:effectLst/>
                <a:latin typeface="Calibri" panose="020F0502020204030204" pitchFamily="34" charset="0"/>
                <a:ea typeface="Times New Roman" panose="02020603050405020304" pitchFamily="18" charset="0"/>
                <a:cs typeface="Times New Roman" panose="02020603050405020304" pitchFamily="18" charset="0"/>
              </a:rPr>
            </a:br>
            <a:r>
              <a:rPr lang="en-GB" sz="1600" kern="1200" dirty="0">
                <a:effectLst/>
                <a:latin typeface="Calibri" panose="020F0502020204030204" pitchFamily="34" charset="0"/>
                <a:ea typeface="Times New Roman" panose="02020603050405020304" pitchFamily="18" charset="0"/>
                <a:cs typeface="Times New Roman" panose="02020603050405020304" pitchFamily="18" charset="0"/>
              </a:rPr>
              <a:t>FEA recognised by H</a:t>
            </a:r>
            <a:endParaRPr lang="en-GB" sz="2400" dirty="0">
              <a:effectLst/>
              <a:latin typeface="Times New Roman" panose="02020603050405020304" pitchFamily="18" charset="0"/>
              <a:ea typeface="Times New Roman" panose="02020603050405020304" pitchFamily="18" charset="0"/>
            </a:endParaRPr>
          </a:p>
        </p:txBody>
      </p:sp>
      <p:sp>
        <p:nvSpPr>
          <p:cNvPr id="6" name="Text Box 41"/>
          <p:cNvSpPr txBox="1">
            <a:spLocks noChangeArrowheads="1"/>
          </p:cNvSpPr>
          <p:nvPr/>
        </p:nvSpPr>
        <p:spPr bwMode="auto">
          <a:xfrm>
            <a:off x="1348352" y="3242012"/>
            <a:ext cx="1947677" cy="20899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spcAft>
                <a:spcPts val="0"/>
              </a:spcAft>
            </a:pPr>
            <a:r>
              <a:rPr lang="en-GB" sz="2400" dirty="0">
                <a:effectLst/>
                <a:latin typeface="Calibri" panose="020F0502020204030204" pitchFamily="34" charset="0"/>
                <a:ea typeface="Calibri" panose="020F0502020204030204" pitchFamily="34" charset="0"/>
                <a:cs typeface="Times New Roman" panose="02020603050405020304" pitchFamily="18" charset="0"/>
              </a:rPr>
              <a:t>Intentional</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 </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n-GB"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i.e., primary intent is </a:t>
            </a:r>
            <a:r>
              <a:rPr lang="en-GB" sz="14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r>
            <a:br>
              <a:rPr lang="en-GB" sz="14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br>
            <a:r>
              <a:rPr lang="en-GB" sz="14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to attack/threaten </a:t>
            </a:r>
            <a:r>
              <a:rPr lang="en-GB"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face</a:t>
            </a:r>
            <a:endParaRPr lang="en-GB"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 </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 Box 42"/>
          <p:cNvSpPr txBox="1">
            <a:spLocks noChangeArrowheads="1"/>
          </p:cNvSpPr>
          <p:nvPr/>
        </p:nvSpPr>
        <p:spPr bwMode="auto">
          <a:xfrm>
            <a:off x="3429031" y="3189203"/>
            <a:ext cx="1579116" cy="21197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lnSpc>
                <a:spcPct val="115000"/>
              </a:lnSpc>
              <a:spcAft>
                <a:spcPts val="1000"/>
              </a:spcAft>
            </a:pPr>
            <a:r>
              <a:rPr lang="en-GB" sz="2400" dirty="0">
                <a:effectLst/>
                <a:latin typeface="Calibri" panose="020F0502020204030204" pitchFamily="34" charset="0"/>
                <a:ea typeface="Calibri" panose="020F0502020204030204" pitchFamily="34" charset="0"/>
                <a:cs typeface="Times New Roman" panose="02020603050405020304" pitchFamily="18" charset="0"/>
              </a:rPr>
              <a:t>Ambiguous-as-to S’s FT intent</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GB" sz="1400" dirty="0" smtClean="0">
                <a:effectLst/>
                <a:latin typeface="Calibri" panose="020F0502020204030204" pitchFamily="34" charset="0"/>
                <a:ea typeface="Calibri" panose="020F0502020204030204" pitchFamily="34" charset="0"/>
                <a:cs typeface="Times New Roman" panose="02020603050405020304" pitchFamily="18" charset="0"/>
              </a:rPr>
              <a:t>due </a:t>
            </a:r>
            <a:r>
              <a:rPr lang="en-GB" sz="1400" dirty="0">
                <a:effectLst/>
                <a:latin typeface="Calibri" panose="020F0502020204030204" pitchFamily="34" charset="0"/>
                <a:ea typeface="Calibri" panose="020F0502020204030204" pitchFamily="34" charset="0"/>
                <a:cs typeface="Times New Roman" panose="02020603050405020304" pitchFamily="18" charset="0"/>
              </a:rPr>
              <a:t>to [potential] multiple  </a:t>
            </a:r>
            <a:r>
              <a:rPr lang="en-GB" sz="1400" dirty="0" smtClean="0">
                <a:effectLst/>
                <a:latin typeface="Calibri" panose="020F0502020204030204" pitchFamily="34" charset="0"/>
                <a:ea typeface="Calibri" panose="020F0502020204030204" pitchFamily="34" charset="0"/>
                <a:cs typeface="Times New Roman" panose="02020603050405020304" pitchFamily="18" charset="0"/>
              </a:rPr>
              <a:t>goals</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 Box 43"/>
          <p:cNvSpPr txBox="1">
            <a:spLocks noChangeArrowheads="1"/>
          </p:cNvSpPr>
          <p:nvPr/>
        </p:nvSpPr>
        <p:spPr bwMode="auto">
          <a:xfrm>
            <a:off x="8917979" y="3209400"/>
            <a:ext cx="1775852" cy="2091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lnSpc>
                <a:spcPct val="115000"/>
              </a:lnSpc>
              <a:spcAft>
                <a:spcPts val="1000"/>
              </a:spcAft>
            </a:pPr>
            <a:r>
              <a:rPr lang="en-GB" sz="2400" dirty="0">
                <a:effectLst/>
                <a:latin typeface="Calibri" panose="020F0502020204030204" pitchFamily="34" charset="0"/>
                <a:ea typeface="Calibri" panose="020F0502020204030204" pitchFamily="34" charset="0"/>
                <a:cs typeface="Times New Roman" panose="02020603050405020304" pitchFamily="18" charset="0"/>
              </a:rPr>
              <a:t>Intentional</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GB" sz="1400" b="1" dirty="0">
                <a:solidFill>
                  <a:schemeClr val="accent5"/>
                </a:solidFill>
                <a:effectLst/>
                <a:latin typeface="Calibri" panose="020F0502020204030204" pitchFamily="34" charset="0"/>
                <a:ea typeface="Calibri" panose="020F0502020204030204" pitchFamily="34" charset="0"/>
                <a:cs typeface="Times New Roman" panose="02020603050405020304" pitchFamily="18" charset="0"/>
              </a:rPr>
              <a:t>i.e., primary intent is to enhance face</a:t>
            </a:r>
            <a:endParaRPr lang="en-GB" b="1" dirty="0">
              <a:solidFill>
                <a:schemeClr val="accent5"/>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 </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9" name="Straight Connector 8"/>
          <p:cNvCxnSpPr>
            <a:cxnSpLocks noChangeShapeType="1"/>
          </p:cNvCxnSpPr>
          <p:nvPr/>
        </p:nvCxnSpPr>
        <p:spPr bwMode="auto">
          <a:xfrm>
            <a:off x="3370364" y="3072448"/>
            <a:ext cx="0" cy="2265006"/>
          </a:xfrm>
          <a:prstGeom prst="line">
            <a:avLst/>
          </a:prstGeom>
          <a:noFill/>
          <a:ln w="9525">
            <a:solidFill>
              <a:srgbClr val="000000"/>
            </a:solidFill>
            <a:prstDash val="dashDot"/>
            <a:round/>
            <a:headEnd/>
            <a:tailEnd/>
          </a:ln>
          <a:extLst>
            <a:ext uri="{909E8E84-426E-40DD-AFC4-6F175D3DCCD1}">
              <a14:hiddenFill xmlns:a14="http://schemas.microsoft.com/office/drawing/2010/main">
                <a:noFill/>
              </a14:hiddenFill>
            </a:ext>
          </a:extLst>
        </p:spPr>
      </p:cxnSp>
      <p:sp>
        <p:nvSpPr>
          <p:cNvPr id="10" name="Text Box 47"/>
          <p:cNvSpPr txBox="1">
            <a:spLocks noChangeArrowheads="1"/>
          </p:cNvSpPr>
          <p:nvPr/>
        </p:nvSpPr>
        <p:spPr bwMode="auto">
          <a:xfrm>
            <a:off x="5097980" y="3209877"/>
            <a:ext cx="1827105" cy="2091158"/>
          </a:xfrm>
          <a:prstGeom prst="rect">
            <a:avLst/>
          </a:prstGeom>
          <a:solidFill>
            <a:schemeClr val="accent2">
              <a:lumMod val="20000"/>
              <a:lumOff val="80000"/>
            </a:schemeClr>
          </a:solidFill>
          <a:ln>
            <a:noFill/>
          </a:ln>
          <a:extLst/>
        </p:spPr>
        <p:txBody>
          <a:bodyPr rot="0" vert="horz" wrap="square" lIns="91440" tIns="45720" rIns="91440" bIns="45720" anchor="t" anchorCtr="0" upright="1">
            <a:noAutofit/>
          </a:bodyPr>
          <a:lstStyle/>
          <a:p>
            <a:pPr algn="ctr">
              <a:spcAft>
                <a:spcPts val="0"/>
              </a:spcAft>
            </a:pPr>
            <a:r>
              <a:rPr lang="en-GB" sz="2400" dirty="0">
                <a:effectLst/>
                <a:latin typeface="Calibri" panose="020F0502020204030204" pitchFamily="34" charset="0"/>
                <a:ea typeface="Calibri" panose="020F0502020204030204" pitchFamily="34" charset="0"/>
                <a:cs typeface="Times New Roman" panose="02020603050405020304" pitchFamily="18" charset="0"/>
              </a:rPr>
              <a:t>Incidental</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n-GB" sz="1400" kern="1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i.e., no tangible</a:t>
            </a:r>
            <a:r>
              <a:rPr lang="en-GB" sz="1400" kern="120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 planned </a:t>
            </a:r>
            <a:r>
              <a:rPr lang="en-GB" sz="1400" kern="1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intent </a:t>
            </a:r>
            <a:r>
              <a:rPr lang="en-GB" sz="1400" kern="120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
            </a:r>
            <a:br>
              <a:rPr lang="en-GB" sz="1400" kern="120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br>
            <a:r>
              <a:rPr lang="en-GB" sz="1400" kern="120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to </a:t>
            </a:r>
            <a:r>
              <a:rPr lang="en-GB" sz="1400" kern="1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enhance or </a:t>
            </a:r>
            <a:r>
              <a:rPr lang="en-GB" sz="1400" kern="120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
            </a:r>
            <a:br>
              <a:rPr lang="en-GB" sz="1400" kern="120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br>
            <a:r>
              <a:rPr lang="en-GB" sz="1400" kern="120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to aggravate </a:t>
            </a:r>
            <a:r>
              <a:rPr lang="en-GB" sz="1400" kern="1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face </a:t>
            </a:r>
            <a:br>
              <a:rPr lang="en-GB" sz="1400" kern="1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br>
            <a:r>
              <a:rPr lang="en-GB" sz="900" kern="1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r>
            <a:br>
              <a:rPr lang="en-GB" sz="900" kern="1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br>
            <a:r>
              <a:rPr lang="en-GB" sz="1400" kern="120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r>
              <a:rPr lang="en-GB" sz="1400" kern="1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acting </a:t>
            </a:r>
            <a:r>
              <a:rPr lang="en-GB" sz="1400" kern="120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according </a:t>
            </a:r>
            <a:br>
              <a:rPr lang="en-GB" sz="1400" kern="120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br>
            <a:r>
              <a:rPr lang="en-GB" sz="1400" kern="120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to </a:t>
            </a:r>
            <a:r>
              <a:rPr lang="en-GB" sz="1400" kern="1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“norms” of </a:t>
            </a:r>
            <a:r>
              <a:rPr lang="en-GB" sz="1400" kern="120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
            </a:r>
            <a:br>
              <a:rPr lang="en-GB" sz="1400" kern="120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br>
            <a:r>
              <a:rPr lang="en-GB" sz="1400" kern="120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role</a:t>
            </a:r>
            <a:r>
              <a:rPr lang="en-GB" sz="1400" kern="1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context, </a:t>
            </a:r>
            <a:r>
              <a:rPr lang="en-GB" sz="1400" kern="120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 etc.</a:t>
            </a:r>
            <a:r>
              <a:rPr lang="en-GB" sz="1400" dirty="0">
                <a:effectLst/>
                <a:latin typeface="Calibri" panose="020F0502020204030204" pitchFamily="34" charset="0"/>
                <a:ea typeface="Calibri" panose="020F0502020204030204" pitchFamily="34" charset="0"/>
                <a:cs typeface="Times New Roman" panose="02020603050405020304" pitchFamily="18" charset="0"/>
              </a:rPr>
              <a:t> </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Text Box 48"/>
          <p:cNvSpPr txBox="1">
            <a:spLocks noChangeArrowheads="1"/>
          </p:cNvSpPr>
          <p:nvPr/>
        </p:nvSpPr>
        <p:spPr bwMode="auto">
          <a:xfrm>
            <a:off x="6897250" y="3199210"/>
            <a:ext cx="1779721" cy="21197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lnSpc>
                <a:spcPct val="115000"/>
              </a:lnSpc>
              <a:spcAft>
                <a:spcPts val="1000"/>
              </a:spcAft>
            </a:pPr>
            <a:r>
              <a:rPr lang="en-GB" sz="2400" dirty="0" smtClean="0">
                <a:effectLst/>
                <a:latin typeface="Calibri" panose="020F0502020204030204" pitchFamily="34" charset="0"/>
                <a:ea typeface="Calibri" panose="020F0502020204030204" pitchFamily="34" charset="0"/>
                <a:cs typeface="Times New Roman" panose="02020603050405020304" pitchFamily="18" charset="0"/>
              </a:rPr>
              <a:t>Ambiguous</a:t>
            </a:r>
            <a:br>
              <a:rPr lang="en-GB" sz="2400" dirty="0" smtClean="0">
                <a:effectLst/>
                <a:latin typeface="Calibri" panose="020F0502020204030204" pitchFamily="34" charset="0"/>
                <a:ea typeface="Calibri" panose="020F0502020204030204" pitchFamily="34" charset="0"/>
                <a:cs typeface="Times New Roman" panose="02020603050405020304" pitchFamily="18" charset="0"/>
              </a:rPr>
            </a:br>
            <a:r>
              <a:rPr lang="en-GB" sz="2400" dirty="0" smtClean="0">
                <a:effectLst/>
                <a:latin typeface="Calibri" panose="020F0502020204030204" pitchFamily="34" charset="0"/>
                <a:ea typeface="Calibri" panose="020F0502020204030204" pitchFamily="34" charset="0"/>
                <a:cs typeface="Times New Roman" panose="02020603050405020304" pitchFamily="18" charset="0"/>
              </a:rPr>
              <a:t>-</a:t>
            </a:r>
            <a:r>
              <a:rPr lang="en-GB" sz="2400" dirty="0">
                <a:effectLst/>
                <a:latin typeface="Calibri" panose="020F0502020204030204" pitchFamily="34" charset="0"/>
                <a:ea typeface="Calibri" panose="020F0502020204030204" pitchFamily="34" charset="0"/>
                <a:cs typeface="Times New Roman" panose="02020603050405020304" pitchFamily="18" charset="0"/>
              </a:rPr>
              <a:t>as-to S’s </a:t>
            </a:r>
            <a:r>
              <a:rPr lang="en-GB" sz="2400" dirty="0" smtClean="0">
                <a:effectLst/>
                <a:latin typeface="Calibri" panose="020F0502020204030204" pitchFamily="34" charset="0"/>
                <a:ea typeface="Calibri" panose="020F0502020204030204" pitchFamily="34" charset="0"/>
                <a:cs typeface="Times New Roman" panose="02020603050405020304" pitchFamily="18" charset="0"/>
              </a:rPr>
              <a:t/>
            </a:r>
            <a:br>
              <a:rPr lang="en-GB" sz="2400" dirty="0" smtClean="0">
                <a:effectLst/>
                <a:latin typeface="Calibri" panose="020F0502020204030204" pitchFamily="34" charset="0"/>
                <a:ea typeface="Calibri" panose="020F0502020204030204" pitchFamily="34" charset="0"/>
                <a:cs typeface="Times New Roman" panose="02020603050405020304" pitchFamily="18" charset="0"/>
              </a:rPr>
            </a:br>
            <a:r>
              <a:rPr lang="en-GB" sz="2400" dirty="0" smtClean="0">
                <a:effectLst/>
                <a:latin typeface="Calibri" panose="020F0502020204030204" pitchFamily="34" charset="0"/>
                <a:ea typeface="Calibri" panose="020F0502020204030204" pitchFamily="34" charset="0"/>
                <a:cs typeface="Times New Roman" panose="02020603050405020304" pitchFamily="18" charset="0"/>
              </a:rPr>
              <a:t>FE </a:t>
            </a:r>
            <a:r>
              <a:rPr lang="en-GB" sz="2400" dirty="0">
                <a:effectLst/>
                <a:latin typeface="Calibri" panose="020F0502020204030204" pitchFamily="34" charset="0"/>
                <a:ea typeface="Calibri" panose="020F0502020204030204" pitchFamily="34" charset="0"/>
                <a:cs typeface="Times New Roman" panose="02020603050405020304" pitchFamily="18" charset="0"/>
              </a:rPr>
              <a:t>intent</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GB" sz="1400" dirty="0" smtClean="0">
                <a:effectLst/>
                <a:latin typeface="Calibri" panose="020F0502020204030204" pitchFamily="34" charset="0"/>
                <a:ea typeface="Calibri" panose="020F0502020204030204" pitchFamily="34" charset="0"/>
                <a:cs typeface="Times New Roman" panose="02020603050405020304" pitchFamily="18" charset="0"/>
              </a:rPr>
              <a:t>due </a:t>
            </a:r>
            <a:r>
              <a:rPr lang="en-GB" sz="1400" dirty="0">
                <a:effectLst/>
                <a:latin typeface="Calibri" panose="020F0502020204030204" pitchFamily="34" charset="0"/>
                <a:ea typeface="Calibri" panose="020F0502020204030204" pitchFamily="34" charset="0"/>
                <a:cs typeface="Times New Roman" panose="02020603050405020304" pitchFamily="18" charset="0"/>
              </a:rPr>
              <a:t>to [potential] multiple  </a:t>
            </a:r>
            <a:r>
              <a:rPr lang="en-GB" sz="1400" dirty="0" smtClean="0">
                <a:effectLst/>
                <a:latin typeface="Calibri" panose="020F0502020204030204" pitchFamily="34" charset="0"/>
                <a:ea typeface="Calibri" panose="020F0502020204030204" pitchFamily="34" charset="0"/>
                <a:cs typeface="Times New Roman" panose="02020603050405020304" pitchFamily="18" charset="0"/>
              </a:rPr>
              <a:t>goals</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12" name="Straight Connector 11"/>
          <p:cNvCxnSpPr>
            <a:cxnSpLocks noChangeShapeType="1"/>
          </p:cNvCxnSpPr>
          <p:nvPr/>
        </p:nvCxnSpPr>
        <p:spPr bwMode="auto">
          <a:xfrm>
            <a:off x="8723465" y="3104198"/>
            <a:ext cx="0" cy="2227753"/>
          </a:xfrm>
          <a:prstGeom prst="line">
            <a:avLst/>
          </a:prstGeom>
          <a:noFill/>
          <a:ln w="9525">
            <a:solidFill>
              <a:srgbClr val="000000"/>
            </a:solidFill>
            <a:prstDash val="dashDot"/>
            <a:round/>
            <a:headEnd/>
            <a:tailEnd/>
          </a:ln>
          <a:extLst>
            <a:ext uri="{909E8E84-426E-40DD-AFC4-6F175D3DCCD1}">
              <a14:hiddenFill xmlns:a14="http://schemas.microsoft.com/office/drawing/2010/main">
                <a:noFill/>
              </a14:hiddenFill>
            </a:ext>
          </a:extLst>
        </p:spPr>
      </p:cxnSp>
      <p:sp>
        <p:nvSpPr>
          <p:cNvPr id="13" name="Rectangle 12"/>
          <p:cNvSpPr>
            <a:spLocks noChangeArrowheads="1"/>
          </p:cNvSpPr>
          <p:nvPr/>
        </p:nvSpPr>
        <p:spPr bwMode="auto">
          <a:xfrm>
            <a:off x="1332855" y="3073718"/>
            <a:ext cx="9484962" cy="2350689"/>
          </a:xfrm>
          <a:prstGeom prst="rect">
            <a:avLst/>
          </a:prstGeom>
          <a:noFill/>
          <a:ln w="9525">
            <a:solidFill>
              <a:srgbClr val="000000"/>
            </a:solidFill>
            <a:miter lim="800000"/>
            <a:headEnd/>
            <a:tailEnd/>
          </a:ln>
        </p:spPr>
        <p:txBody>
          <a:bodyPr rot="0" vert="horz" wrap="square" lIns="91440" tIns="45720" rIns="91440" bIns="45720" anchor="t" anchorCtr="0" upright="1">
            <a:noAutofit/>
          </a:bodyPr>
          <a:lstStyle/>
          <a:p>
            <a:endParaRPr lang="en-GB" sz="3200"/>
          </a:p>
        </p:txBody>
      </p:sp>
      <p:cxnSp>
        <p:nvCxnSpPr>
          <p:cNvPr id="21" name="Straight Arrow Connector 20"/>
          <p:cNvCxnSpPr/>
          <p:nvPr/>
        </p:nvCxnSpPr>
        <p:spPr>
          <a:xfrm flipH="1">
            <a:off x="1332854" y="2913681"/>
            <a:ext cx="3675293"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6925085" y="2913681"/>
            <a:ext cx="3892731" cy="0"/>
          </a:xfrm>
          <a:prstGeom prst="straightConnector1">
            <a:avLst/>
          </a:prstGeom>
          <a:ln w="381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500607" y="3088639"/>
            <a:ext cx="746166" cy="2338332"/>
          </a:xfrm>
          <a:prstGeom prst="rect">
            <a:avLst/>
          </a:prstGeom>
          <a:noFill/>
          <a:ln>
            <a:solidFill>
              <a:srgbClr val="FF0000"/>
            </a:solidFill>
          </a:ln>
        </p:spPr>
        <p:txBody>
          <a:bodyPr vert="wordArtVert" wrap="none" rtlCol="0">
            <a:spAutoFit/>
          </a:bodyPr>
          <a:lstStyle/>
          <a:p>
            <a:r>
              <a:rPr lang="en-GB" sz="1050" dirty="0" smtClean="0">
                <a:solidFill>
                  <a:srgbClr val="FF0000"/>
                </a:solidFill>
              </a:rPr>
              <a:t>PROTOTYPICAL</a:t>
            </a:r>
          </a:p>
          <a:p>
            <a:endParaRPr lang="en-GB" sz="1050" dirty="0" smtClean="0">
              <a:solidFill>
                <a:srgbClr val="FF0000"/>
              </a:solidFill>
            </a:endParaRPr>
          </a:p>
          <a:p>
            <a:r>
              <a:rPr lang="en-GB" sz="1050" dirty="0" smtClean="0">
                <a:solidFill>
                  <a:srgbClr val="FF0000"/>
                </a:solidFill>
              </a:rPr>
              <a:t>IMPOLITENESS</a:t>
            </a:r>
            <a:endParaRPr lang="en-GB" sz="1050" dirty="0">
              <a:solidFill>
                <a:srgbClr val="FF0000"/>
              </a:solidFill>
            </a:endParaRPr>
          </a:p>
        </p:txBody>
      </p:sp>
      <p:cxnSp>
        <p:nvCxnSpPr>
          <p:cNvPr id="30" name="Straight Arrow Connector 29"/>
          <p:cNvCxnSpPr/>
          <p:nvPr/>
        </p:nvCxnSpPr>
        <p:spPr>
          <a:xfrm flipV="1">
            <a:off x="1255364" y="4286981"/>
            <a:ext cx="191576" cy="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1336640" y="5535246"/>
            <a:ext cx="4583712" cy="79974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GB" dirty="0">
                <a:solidFill>
                  <a:srgbClr val="000000"/>
                </a:solidFill>
                <a:effectLst/>
                <a:ea typeface="Calibri" panose="020F0502020204030204" pitchFamily="34" charset="0"/>
                <a:cs typeface="Times New Roman" panose="02020603050405020304" pitchFamily="18" charset="0"/>
              </a:rPr>
              <a:t>Accidental “offenses” committed by S</a:t>
            </a:r>
            <a:endParaRPr lang="en-GB" sz="2400" dirty="0">
              <a:effectLst/>
              <a:ea typeface="Calibri" panose="020F0502020204030204" pitchFamily="34" charset="0"/>
              <a:cs typeface="Times New Roman" panose="02020603050405020304" pitchFamily="18" charset="0"/>
            </a:endParaRPr>
          </a:p>
          <a:p>
            <a:pPr algn="ctr">
              <a:lnSpc>
                <a:spcPct val="115000"/>
              </a:lnSpc>
              <a:spcAft>
                <a:spcPts val="1000"/>
              </a:spcAft>
            </a:pPr>
            <a:r>
              <a:rPr lang="en-GB" dirty="0" smtClean="0">
                <a:solidFill>
                  <a:srgbClr val="000000"/>
                </a:solidFill>
                <a:effectLst/>
                <a:ea typeface="Calibri" panose="020F0502020204030204" pitchFamily="34" charset="0"/>
                <a:cs typeface="Times New Roman" panose="02020603050405020304" pitchFamily="18" charset="0"/>
              </a:rPr>
              <a:t>Inc. </a:t>
            </a:r>
            <a:r>
              <a:rPr lang="en-GB" dirty="0">
                <a:solidFill>
                  <a:srgbClr val="000000"/>
                </a:solidFill>
                <a:effectLst/>
                <a:ea typeface="Calibri" panose="020F0502020204030204" pitchFamily="34" charset="0"/>
                <a:cs typeface="Times New Roman" panose="02020603050405020304" pitchFamily="18" charset="0"/>
              </a:rPr>
              <a:t>H-constructed “offenses” (?)</a:t>
            </a:r>
            <a:endParaRPr lang="en-GB" sz="2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264469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8800" y="642594"/>
            <a:ext cx="11216640" cy="1371600"/>
          </a:xfrm>
        </p:spPr>
        <p:txBody>
          <a:bodyPr>
            <a:normAutofit/>
          </a:bodyPr>
          <a:lstStyle/>
          <a:p>
            <a:r>
              <a:rPr lang="en-GB" sz="3600" b="1" dirty="0" err="1"/>
              <a:t>F</a:t>
            </a:r>
            <a:r>
              <a:rPr lang="en-GB" sz="3600" b="1" dirty="0" err="1" smtClean="0"/>
              <a:t>acework</a:t>
            </a:r>
            <a:r>
              <a:rPr lang="en-GB" sz="3600" b="1" dirty="0" smtClean="0"/>
              <a:t> strategies involving </a:t>
            </a:r>
            <a:r>
              <a:rPr lang="en-GB" sz="3600" b="1" i="1" dirty="0" err="1" smtClean="0"/>
              <a:t>glorifi</a:t>
            </a:r>
            <a:r>
              <a:rPr lang="en-GB" sz="3600" b="1" i="1" dirty="0" smtClean="0"/>
              <a:t>* </a:t>
            </a:r>
            <a:r>
              <a:rPr lang="en-GB" sz="3600" b="1" dirty="0" smtClean="0"/>
              <a:t>(S7.2+/Q2.2)</a:t>
            </a:r>
            <a:endParaRPr lang="en-GB" sz="3600" b="1" dirty="0"/>
          </a:p>
        </p:txBody>
      </p:sp>
      <p:sp>
        <p:nvSpPr>
          <p:cNvPr id="3" name="Content Placeholder 2"/>
          <p:cNvSpPr>
            <a:spLocks noGrp="1"/>
          </p:cNvSpPr>
          <p:nvPr>
            <p:ph idx="1"/>
          </p:nvPr>
        </p:nvSpPr>
        <p:spPr>
          <a:xfrm>
            <a:off x="365760" y="1737360"/>
            <a:ext cx="11602720" cy="4886960"/>
          </a:xfrm>
        </p:spPr>
        <p:txBody>
          <a:bodyPr>
            <a:noAutofit/>
          </a:bodyPr>
          <a:lstStyle/>
          <a:p>
            <a:r>
              <a:rPr lang="en-GB" sz="2400" dirty="0" smtClean="0"/>
              <a:t>If </a:t>
            </a:r>
            <a:r>
              <a:rPr lang="en-GB" sz="2400" dirty="0"/>
              <a:t>I may be allowed to say so </a:t>
            </a:r>
            <a:r>
              <a:rPr lang="en-GB" sz="2400" b="1" dirty="0">
                <a:solidFill>
                  <a:srgbClr val="00B050"/>
                </a:solidFill>
              </a:rPr>
              <a:t>with great respect to the gentleman </a:t>
            </a:r>
            <a:r>
              <a:rPr lang="en-GB" sz="2400" dirty="0"/>
              <a:t>who is to </a:t>
            </a:r>
            <a:r>
              <a:rPr lang="en-GB" sz="2400" dirty="0" smtClean="0"/>
              <a:t>be, </a:t>
            </a:r>
            <a:r>
              <a:rPr lang="en-GB" sz="2400" dirty="0"/>
              <a:t>as I </a:t>
            </a:r>
            <a:r>
              <a:rPr lang="en-GB" sz="2400" dirty="0" smtClean="0"/>
              <a:t>understand, </a:t>
            </a:r>
            <a:r>
              <a:rPr lang="en-GB" sz="2400" dirty="0"/>
              <a:t>the new </a:t>
            </a:r>
            <a:r>
              <a:rPr lang="en-GB" sz="2400" dirty="0" smtClean="0"/>
              <a:t>Minister, </a:t>
            </a:r>
            <a:r>
              <a:rPr lang="en-GB" sz="2400" dirty="0"/>
              <a:t>the Minister of Reconstruction is going to be a </a:t>
            </a:r>
            <a:r>
              <a:rPr lang="en-GB" sz="2400" b="1" dirty="0"/>
              <a:t>glorified </a:t>
            </a:r>
            <a:r>
              <a:rPr lang="en-GB" sz="2400" b="1" dirty="0">
                <a:solidFill>
                  <a:srgbClr val="FF0000"/>
                </a:solidFill>
              </a:rPr>
              <a:t>Under-Secretary of the Prime </a:t>
            </a:r>
            <a:r>
              <a:rPr lang="en-GB" sz="2400" b="1" dirty="0" smtClean="0">
                <a:solidFill>
                  <a:srgbClr val="FF0000"/>
                </a:solidFill>
              </a:rPr>
              <a:t>Minister  </a:t>
            </a:r>
            <a:r>
              <a:rPr lang="en-GB" sz="1000" dirty="0" smtClean="0"/>
              <a:t>(WW1, H Lords, S5LV0026P0_00787)</a:t>
            </a:r>
            <a:endParaRPr lang="en-GB" sz="1600" dirty="0" smtClean="0"/>
          </a:p>
          <a:p>
            <a:endParaRPr lang="en-GB" sz="600" dirty="0"/>
          </a:p>
          <a:p>
            <a:r>
              <a:rPr lang="en-GB" sz="2400" dirty="0"/>
              <a:t>I think in the minds of all of </a:t>
            </a:r>
            <a:r>
              <a:rPr lang="en-GB" sz="2400" dirty="0" smtClean="0"/>
              <a:t>us…is </a:t>
            </a:r>
            <a:r>
              <a:rPr lang="en-GB" sz="2400" dirty="0"/>
              <a:t>that it demands in the foreground and in the background the support of public </a:t>
            </a:r>
            <a:r>
              <a:rPr lang="en-GB" sz="2400" dirty="0" smtClean="0"/>
              <a:t>opinion: </a:t>
            </a:r>
            <a:r>
              <a:rPr lang="en-GB" sz="2400" dirty="0">
                <a:solidFill>
                  <a:srgbClr val="CC6600"/>
                </a:solidFill>
              </a:rPr>
              <a:t>I have never </a:t>
            </a:r>
            <a:r>
              <a:rPr lang="en-GB" sz="2400" dirty="0" smtClean="0">
                <a:solidFill>
                  <a:srgbClr val="CC6600"/>
                </a:solidFill>
              </a:rPr>
              <a:t>been </a:t>
            </a:r>
            <a:r>
              <a:rPr lang="en-GB" sz="2400" dirty="0">
                <a:solidFill>
                  <a:srgbClr val="CC6600"/>
                </a:solidFill>
              </a:rPr>
              <a:t>addicted to undue </a:t>
            </a:r>
            <a:r>
              <a:rPr lang="en-GB" sz="2400" b="1" dirty="0">
                <a:solidFill>
                  <a:srgbClr val="CC6600"/>
                </a:solidFill>
              </a:rPr>
              <a:t>glorification </a:t>
            </a:r>
            <a:r>
              <a:rPr lang="en-GB" sz="2400" dirty="0">
                <a:solidFill>
                  <a:srgbClr val="CC6600"/>
                </a:solidFill>
              </a:rPr>
              <a:t>of public </a:t>
            </a:r>
            <a:r>
              <a:rPr lang="en-GB" sz="2400" dirty="0" smtClean="0">
                <a:solidFill>
                  <a:srgbClr val="CC6600"/>
                </a:solidFill>
              </a:rPr>
              <a:t>opinion, </a:t>
            </a:r>
            <a:r>
              <a:rPr lang="en-GB" sz="2400" dirty="0">
                <a:solidFill>
                  <a:srgbClr val="CC6600"/>
                </a:solidFill>
              </a:rPr>
              <a:t>because I have very often found myself a </a:t>
            </a:r>
            <a:r>
              <a:rPr lang="en-GB" sz="2400" dirty="0" smtClean="0">
                <a:solidFill>
                  <a:srgbClr val="CC6600"/>
                </a:solidFill>
              </a:rPr>
              <a:t>minority; </a:t>
            </a:r>
            <a:r>
              <a:rPr lang="en-GB" sz="2400" dirty="0">
                <a:solidFill>
                  <a:srgbClr val="CC6600"/>
                </a:solidFill>
              </a:rPr>
              <a:t>I have never been addicted to a </a:t>
            </a:r>
            <a:r>
              <a:rPr lang="en-GB" sz="2400" b="1" dirty="0">
                <a:solidFill>
                  <a:srgbClr val="CC6600"/>
                </a:solidFill>
              </a:rPr>
              <a:t>glorification</a:t>
            </a:r>
            <a:r>
              <a:rPr lang="en-GB" sz="2400" dirty="0">
                <a:solidFill>
                  <a:srgbClr val="CC6600"/>
                </a:solidFill>
              </a:rPr>
              <a:t> of the infallibility of public </a:t>
            </a:r>
            <a:r>
              <a:rPr lang="en-GB" sz="2400" dirty="0" smtClean="0">
                <a:solidFill>
                  <a:srgbClr val="CC6600"/>
                </a:solidFill>
              </a:rPr>
              <a:t>opinion</a:t>
            </a:r>
            <a:r>
              <a:rPr lang="en-GB" sz="2400" dirty="0" smtClean="0"/>
              <a:t>: </a:t>
            </a:r>
            <a:r>
              <a:rPr lang="en-GB" sz="2400" b="1" dirty="0">
                <a:solidFill>
                  <a:srgbClr val="FF0000"/>
                </a:solidFill>
              </a:rPr>
              <a:t>But public opinion is not half as fallible as the individual opinion of </a:t>
            </a:r>
            <a:r>
              <a:rPr lang="en-GB" sz="2400" b="1" dirty="0" smtClean="0">
                <a:solidFill>
                  <a:srgbClr val="FF0000"/>
                </a:solidFill>
              </a:rPr>
              <a:t>Monarchs, Pontiffs, </a:t>
            </a:r>
            <a:r>
              <a:rPr lang="en-GB" sz="2400" b="1" dirty="0">
                <a:solidFill>
                  <a:srgbClr val="FF0000"/>
                </a:solidFill>
              </a:rPr>
              <a:t>or even Prime </a:t>
            </a:r>
            <a:r>
              <a:rPr lang="en-GB" sz="2400" b="1" dirty="0" smtClean="0">
                <a:solidFill>
                  <a:srgbClr val="FF0000"/>
                </a:solidFill>
              </a:rPr>
              <a:t>Ministers</a:t>
            </a:r>
            <a:r>
              <a:rPr lang="en-GB" sz="2400" dirty="0" smtClean="0"/>
              <a:t>: </a:t>
            </a:r>
            <a:r>
              <a:rPr lang="en-GB" sz="2400" dirty="0"/>
              <a:t>It is the root of the matter that the Government must lean on public </a:t>
            </a:r>
            <a:r>
              <a:rPr lang="en-GB" sz="2400" dirty="0" smtClean="0"/>
              <a:t>opinion, </a:t>
            </a:r>
            <a:r>
              <a:rPr lang="en-GB" sz="2400" dirty="0"/>
              <a:t>good or </a:t>
            </a:r>
            <a:r>
              <a:rPr lang="en-GB" sz="2400" dirty="0" smtClean="0"/>
              <a:t>bad: </a:t>
            </a:r>
            <a:r>
              <a:rPr lang="en-GB" sz="2400" b="1" dirty="0">
                <a:solidFill>
                  <a:srgbClr val="FF0000"/>
                </a:solidFill>
              </a:rPr>
              <a:t>Then I ask how in the world are you </a:t>
            </a:r>
            <a:r>
              <a:rPr lang="en-GB" sz="2400" dirty="0"/>
              <a:t>to get and lean upon a </a:t>
            </a:r>
            <a:r>
              <a:rPr lang="en-GB" sz="2400" dirty="0" smtClean="0"/>
              <a:t>free, full, </a:t>
            </a:r>
            <a:r>
              <a:rPr lang="en-GB" sz="2400" dirty="0"/>
              <a:t>and correct public opinion unless the public has free </a:t>
            </a:r>
            <a:r>
              <a:rPr lang="en-GB" sz="2400" dirty="0" smtClean="0"/>
              <a:t>[…] </a:t>
            </a:r>
            <a:r>
              <a:rPr lang="en-GB" sz="1000" dirty="0" smtClean="0"/>
              <a:t>(WWI, </a:t>
            </a:r>
            <a:r>
              <a:rPr lang="en-GB" sz="1000" dirty="0" err="1" smtClean="0"/>
              <a:t>Hansard</a:t>
            </a:r>
            <a:r>
              <a:rPr lang="en-GB" sz="1000" dirty="0" smtClean="0"/>
              <a:t> Lords, S5LV0020P0_00321)</a:t>
            </a:r>
            <a:endParaRPr lang="en-GB" sz="2400" dirty="0"/>
          </a:p>
        </p:txBody>
      </p:sp>
      <p:sp>
        <p:nvSpPr>
          <p:cNvPr id="4" name="TextBox 3"/>
          <p:cNvSpPr txBox="1"/>
          <p:nvPr/>
        </p:nvSpPr>
        <p:spPr>
          <a:xfrm>
            <a:off x="7237709" y="557939"/>
            <a:ext cx="4464684" cy="369332"/>
          </a:xfrm>
          <a:prstGeom prst="rect">
            <a:avLst/>
          </a:prstGeom>
          <a:noFill/>
        </p:spPr>
        <p:txBody>
          <a:bodyPr wrap="none" rtlCol="0">
            <a:spAutoFit/>
          </a:bodyPr>
          <a:lstStyle/>
          <a:p>
            <a:r>
              <a:rPr lang="en-GB" dirty="0" smtClean="0"/>
              <a:t>= speech relating to/signalling respect</a:t>
            </a:r>
            <a:endParaRPr lang="en-GB" dirty="0"/>
          </a:p>
        </p:txBody>
      </p:sp>
    </p:spTree>
    <p:extLst>
      <p:ext uri="{BB962C8B-B14F-4D97-AF65-F5344CB8AC3E}">
        <p14:creationId xmlns:p14="http://schemas.microsoft.com/office/powerpoint/2010/main" val="2085461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6560" y="226034"/>
            <a:ext cx="11379200" cy="756438"/>
          </a:xfrm>
        </p:spPr>
        <p:txBody>
          <a:bodyPr>
            <a:normAutofit/>
          </a:bodyPr>
          <a:lstStyle/>
          <a:p>
            <a:pPr algn="ctr"/>
            <a:r>
              <a:rPr lang="en-GB" sz="4000" b="1" dirty="0" smtClean="0"/>
              <a:t>Using HTOED themes to trace FTAs --- FEAs</a:t>
            </a:r>
            <a:endParaRPr lang="en-GB" sz="40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93368865"/>
              </p:ext>
            </p:extLst>
          </p:nvPr>
        </p:nvGraphicFramePr>
        <p:xfrm>
          <a:off x="534174" y="1055413"/>
          <a:ext cx="11094720" cy="539496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584960"/>
                <a:gridCol w="1584960"/>
                <a:gridCol w="1584960"/>
                <a:gridCol w="1584960"/>
                <a:gridCol w="1584960"/>
                <a:gridCol w="1584960"/>
                <a:gridCol w="1584960"/>
              </a:tblGrid>
              <a:tr h="633905">
                <a:tc>
                  <a:txBody>
                    <a:bodyPr/>
                    <a:lstStyle/>
                    <a:p>
                      <a:pPr algn="ctr"/>
                      <a:r>
                        <a:rPr lang="en-GB" sz="1600" b="1" kern="1200" dirty="0" smtClean="0">
                          <a:solidFill>
                            <a:schemeClr val="dk1"/>
                          </a:solidFill>
                          <a:effectLst/>
                          <a:latin typeface="+mn-lt"/>
                          <a:ea typeface="+mn-ea"/>
                          <a:cs typeface="+mn-cs"/>
                        </a:rPr>
                        <a:t>AO18a </a:t>
                      </a:r>
                      <a:br>
                        <a:rPr lang="en-GB" sz="1600" b="1" kern="1200" dirty="0" smtClean="0">
                          <a:solidFill>
                            <a:schemeClr val="dk1"/>
                          </a:solidFill>
                          <a:effectLst/>
                          <a:latin typeface="+mn-lt"/>
                          <a:ea typeface="+mn-ea"/>
                          <a:cs typeface="+mn-cs"/>
                        </a:rPr>
                      </a:br>
                      <a:r>
                        <a:rPr lang="en-GB" sz="1200" b="0" kern="1200" dirty="0" smtClean="0">
                          <a:solidFill>
                            <a:schemeClr val="dk1"/>
                          </a:solidFill>
                          <a:effectLst/>
                          <a:latin typeface="+mn-lt"/>
                          <a:ea typeface="+mn-ea"/>
                          <a:cs typeface="+mn-cs"/>
                        </a:rPr>
                        <a:t>(Hostile action/attack)</a:t>
                      </a:r>
                      <a:endParaRPr lang="en-GB" sz="1200" b="0" dirty="0"/>
                    </a:p>
                  </a:txBody>
                  <a:tcPr>
                    <a:solidFill>
                      <a:schemeClr val="bg2"/>
                    </a:solidFill>
                  </a:tcPr>
                </a:tc>
                <a:tc>
                  <a:txBody>
                    <a:bodyPr/>
                    <a:lstStyle/>
                    <a:p>
                      <a:pPr algn="ctr"/>
                      <a:r>
                        <a:rPr lang="en-GB" sz="1600" b="1" kern="1200" dirty="0" smtClean="0">
                          <a:solidFill>
                            <a:schemeClr val="dk1"/>
                          </a:solidFill>
                          <a:effectLst/>
                          <a:latin typeface="+mn-lt"/>
                          <a:ea typeface="+mn-ea"/>
                          <a:cs typeface="+mn-cs"/>
                        </a:rPr>
                        <a:t>AO21c </a:t>
                      </a:r>
                      <a:endParaRPr lang="en-GB" sz="1200" b="1" kern="1200" dirty="0" smtClean="0">
                        <a:solidFill>
                          <a:schemeClr val="dk1"/>
                        </a:solidFill>
                        <a:effectLst/>
                        <a:latin typeface="+mn-lt"/>
                        <a:ea typeface="+mn-ea"/>
                        <a:cs typeface="+mn-cs"/>
                      </a:endParaRPr>
                    </a:p>
                    <a:p>
                      <a:pPr algn="ctr"/>
                      <a:endParaRPr lang="en-GB" sz="1200" b="0" kern="1200" dirty="0" smtClean="0">
                        <a:solidFill>
                          <a:schemeClr val="dk1"/>
                        </a:solidFill>
                        <a:effectLst/>
                        <a:latin typeface="+mn-lt"/>
                        <a:ea typeface="+mn-ea"/>
                        <a:cs typeface="+mn-cs"/>
                      </a:endParaRPr>
                    </a:p>
                    <a:p>
                      <a:pPr algn="ctr"/>
                      <a:r>
                        <a:rPr lang="en-GB" sz="1200" b="0" kern="1200" dirty="0" smtClean="0">
                          <a:solidFill>
                            <a:schemeClr val="dk1"/>
                          </a:solidFill>
                          <a:effectLst/>
                          <a:latin typeface="+mn-lt"/>
                          <a:ea typeface="+mn-ea"/>
                          <a:cs typeface="+mn-cs"/>
                        </a:rPr>
                        <a:t>(Violent</a:t>
                      </a:r>
                      <a:r>
                        <a:rPr lang="en-GB" sz="1200" b="0" kern="1200" baseline="0" dirty="0" smtClean="0">
                          <a:solidFill>
                            <a:schemeClr val="dk1"/>
                          </a:solidFill>
                          <a:effectLst/>
                          <a:latin typeface="+mn-lt"/>
                          <a:ea typeface="+mn-ea"/>
                          <a:cs typeface="+mn-cs"/>
                        </a:rPr>
                        <a:t> action)</a:t>
                      </a:r>
                    </a:p>
                  </a:txBody>
                  <a:tcPr>
                    <a:solidFill>
                      <a:schemeClr val="bg2"/>
                    </a:solidFill>
                  </a:tcPr>
                </a:tc>
                <a:tc>
                  <a:txBody>
                    <a:bodyPr/>
                    <a:lstStyle/>
                    <a:p>
                      <a:pPr algn="ctr"/>
                      <a:r>
                        <a:rPr lang="en-GB" sz="1600" b="1" kern="1200" dirty="0" smtClean="0">
                          <a:solidFill>
                            <a:schemeClr val="tx1"/>
                          </a:solidFill>
                          <a:effectLst/>
                          <a:latin typeface="+mn-lt"/>
                          <a:ea typeface="+mn-ea"/>
                          <a:cs typeface="+mn-cs"/>
                        </a:rPr>
                        <a:t>AO22d</a:t>
                      </a:r>
                    </a:p>
                    <a:p>
                      <a:pPr algn="ctr"/>
                      <a:r>
                        <a:rPr lang="en-GB" sz="1200" b="0" dirty="0" smtClean="0">
                          <a:solidFill>
                            <a:schemeClr val="tx1"/>
                          </a:solidFill>
                        </a:rPr>
                        <a:t>(Bad</a:t>
                      </a:r>
                      <a:r>
                        <a:rPr lang="en-GB" sz="1200" b="0" baseline="0" dirty="0" smtClean="0">
                          <a:solidFill>
                            <a:schemeClr val="tx1"/>
                          </a:solidFill>
                        </a:rPr>
                        <a:t> behaviour)</a:t>
                      </a:r>
                      <a:endParaRPr lang="en-GB" sz="1200" b="0" dirty="0">
                        <a:solidFill>
                          <a:schemeClr val="tx1"/>
                        </a:solidFill>
                      </a:endParaRPr>
                    </a:p>
                  </a:txBody>
                  <a:tcPr>
                    <a:solidFill>
                      <a:schemeClr val="bg2"/>
                    </a:solidFill>
                  </a:tcPr>
                </a:tc>
                <a:tc>
                  <a:txBody>
                    <a:bodyPr/>
                    <a:lstStyle/>
                    <a:p>
                      <a:pPr algn="ctr"/>
                      <a:r>
                        <a:rPr lang="en-GB" sz="1600" b="1" kern="1200" dirty="0" smtClean="0">
                          <a:solidFill>
                            <a:schemeClr val="tx1"/>
                          </a:solidFill>
                          <a:effectLst/>
                          <a:latin typeface="+mn-lt"/>
                          <a:ea typeface="+mn-ea"/>
                          <a:cs typeface="+mn-cs"/>
                        </a:rPr>
                        <a:t>AP03b</a:t>
                      </a:r>
                    </a:p>
                    <a:p>
                      <a:pPr algn="ctr"/>
                      <a:endParaRPr lang="en-GB" sz="1200" b="0" dirty="0" smtClean="0">
                        <a:solidFill>
                          <a:schemeClr val="tx1"/>
                        </a:solidFill>
                      </a:endParaRPr>
                    </a:p>
                    <a:p>
                      <a:pPr algn="ctr"/>
                      <a:r>
                        <a:rPr lang="en-GB" sz="1200" b="0" dirty="0" smtClean="0">
                          <a:solidFill>
                            <a:schemeClr val="tx1"/>
                          </a:solidFill>
                        </a:rPr>
                        <a:t>(Disorder</a:t>
                      </a:r>
                      <a:r>
                        <a:rPr lang="en-GB" sz="1200" b="0" baseline="0" dirty="0" smtClean="0">
                          <a:solidFill>
                            <a:schemeClr val="tx1"/>
                          </a:solidFill>
                        </a:rPr>
                        <a:t>)</a:t>
                      </a:r>
                      <a:endParaRPr lang="en-GB" sz="1200" b="1" dirty="0">
                        <a:solidFill>
                          <a:schemeClr val="tx1"/>
                        </a:solidFill>
                      </a:endParaRPr>
                    </a:p>
                  </a:txBody>
                  <a:tcPr>
                    <a:solidFill>
                      <a:schemeClr val="bg2"/>
                    </a:solidFill>
                  </a:tcPr>
                </a:tc>
                <a:tc>
                  <a:txBody>
                    <a:bodyPr/>
                    <a:lstStyle/>
                    <a:p>
                      <a:pPr algn="ctr"/>
                      <a:r>
                        <a:rPr lang="en-GB" sz="1600" b="1" kern="1200" dirty="0" smtClean="0">
                          <a:solidFill>
                            <a:schemeClr val="tx1"/>
                          </a:solidFill>
                          <a:effectLst/>
                          <a:latin typeface="+mn-lt"/>
                          <a:ea typeface="+mn-ea"/>
                          <a:cs typeface="+mn-cs"/>
                        </a:rPr>
                        <a:t>AP03b03</a:t>
                      </a:r>
                    </a:p>
                    <a:p>
                      <a:pPr algn="ctr"/>
                      <a:r>
                        <a:rPr lang="en-GB" sz="1200" b="0" dirty="0" smtClean="0">
                          <a:solidFill>
                            <a:schemeClr val="tx1"/>
                          </a:solidFill>
                        </a:rPr>
                        <a:t>(disharmony, incongruity)</a:t>
                      </a:r>
                      <a:endParaRPr lang="en-GB" sz="1200" b="0" dirty="0">
                        <a:solidFill>
                          <a:schemeClr val="tx1"/>
                        </a:solidFill>
                      </a:endParaRPr>
                    </a:p>
                  </a:txBody>
                  <a:tcPr>
                    <a:solidFill>
                      <a:schemeClr val="bg2"/>
                    </a:solidFill>
                  </a:tcPr>
                </a:tc>
                <a:tc>
                  <a:txBody>
                    <a:bodyPr/>
                    <a:lstStyle/>
                    <a:p>
                      <a:pPr algn="ctr"/>
                      <a:r>
                        <a:rPr lang="en-GB" sz="1600" b="1" kern="1200" dirty="0" smtClean="0">
                          <a:solidFill>
                            <a:schemeClr val="tx1"/>
                          </a:solidFill>
                          <a:effectLst/>
                          <a:latin typeface="+mn-lt"/>
                          <a:ea typeface="+mn-ea"/>
                          <a:cs typeface="+mn-cs"/>
                        </a:rPr>
                        <a:t>AR21a</a:t>
                      </a:r>
                    </a:p>
                    <a:p>
                      <a:pPr algn="ctr"/>
                      <a:r>
                        <a:rPr lang="en-GB" sz="1200" b="0" dirty="0" smtClean="0">
                          <a:solidFill>
                            <a:schemeClr val="tx1"/>
                          </a:solidFill>
                        </a:rPr>
                        <a:t>(hair-splitting, quibbling)</a:t>
                      </a:r>
                      <a:endParaRPr lang="en-GB" sz="1200" b="1" dirty="0">
                        <a:solidFill>
                          <a:schemeClr val="tx1"/>
                        </a:solidFill>
                      </a:endParaRPr>
                    </a:p>
                  </a:txBody>
                  <a:tcPr>
                    <a:solidFill>
                      <a:schemeClr val="bg2"/>
                    </a:solidFill>
                  </a:tcPr>
                </a:tc>
                <a:tc>
                  <a:txBody>
                    <a:bodyPr/>
                    <a:lstStyle/>
                    <a:p>
                      <a:pPr algn="ctr"/>
                      <a:r>
                        <a:rPr lang="en-GB" sz="1600" b="1" dirty="0" smtClean="0">
                          <a:solidFill>
                            <a:srgbClr val="7030A0"/>
                          </a:solidFill>
                        </a:rPr>
                        <a:t>AR:33:a</a:t>
                      </a:r>
                    </a:p>
                    <a:p>
                      <a:pPr algn="ctr"/>
                      <a:r>
                        <a:rPr lang="en-GB" sz="1200" b="0" dirty="0" smtClean="0">
                          <a:solidFill>
                            <a:srgbClr val="7030A0"/>
                          </a:solidFill>
                        </a:rPr>
                        <a:t>(nonsense,</a:t>
                      </a:r>
                      <a:r>
                        <a:rPr lang="en-GB" sz="1200" b="0" baseline="0" dirty="0" smtClean="0">
                          <a:solidFill>
                            <a:srgbClr val="7030A0"/>
                          </a:solidFill>
                        </a:rPr>
                        <a:t> rubbish)</a:t>
                      </a:r>
                      <a:endParaRPr lang="en-GB" sz="1200" b="0" dirty="0">
                        <a:solidFill>
                          <a:srgbClr val="7030A0"/>
                        </a:solidFill>
                      </a:endParaRPr>
                    </a:p>
                  </a:txBody>
                  <a:tcPr>
                    <a:solidFill>
                      <a:schemeClr val="bg2"/>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b="1" kern="1200" dirty="0" smtClean="0">
                          <a:solidFill>
                            <a:schemeClr val="dk1"/>
                          </a:solidFill>
                          <a:effectLst/>
                          <a:latin typeface="+mn-lt"/>
                          <a:ea typeface="+mn-ea"/>
                          <a:cs typeface="+mn-cs"/>
                        </a:rPr>
                        <a:t>AR45g </a:t>
                      </a:r>
                      <a:br>
                        <a:rPr lang="en-GB" sz="1600" b="1" kern="1200" dirty="0" smtClean="0">
                          <a:solidFill>
                            <a:schemeClr val="dk1"/>
                          </a:solidFill>
                          <a:effectLst/>
                          <a:latin typeface="+mn-lt"/>
                          <a:ea typeface="+mn-ea"/>
                          <a:cs typeface="+mn-cs"/>
                        </a:rPr>
                      </a:br>
                      <a:r>
                        <a:rPr lang="en-GB" sz="1200" b="0" kern="1200" dirty="0" smtClean="0">
                          <a:solidFill>
                            <a:schemeClr val="dk1"/>
                          </a:solidFill>
                          <a:effectLst/>
                          <a:latin typeface="+mn-lt"/>
                          <a:ea typeface="+mn-ea"/>
                          <a:cs typeface="+mn-cs"/>
                        </a:rPr>
                        <a:t>(Bias,</a:t>
                      </a:r>
                      <a:r>
                        <a:rPr lang="en-GB" sz="1200" b="0" kern="1200" baseline="0" dirty="0" smtClean="0">
                          <a:solidFill>
                            <a:schemeClr val="dk1"/>
                          </a:solidFill>
                          <a:effectLst/>
                          <a:latin typeface="+mn-lt"/>
                          <a:ea typeface="+mn-ea"/>
                          <a:cs typeface="+mn-cs"/>
                        </a:rPr>
                        <a:t> </a:t>
                      </a:r>
                      <a:r>
                        <a:rPr lang="en-GB" sz="1200" b="0" kern="1200" dirty="0" smtClean="0">
                          <a:solidFill>
                            <a:schemeClr val="dk1"/>
                          </a:solidFill>
                          <a:effectLst/>
                          <a:latin typeface="+mn-lt"/>
                          <a:ea typeface="+mn-ea"/>
                          <a:cs typeface="+mn-cs"/>
                        </a:rPr>
                        <a:t>prejudice, intolerance)</a:t>
                      </a:r>
                      <a:endParaRPr lang="en-GB" sz="1200" b="1" dirty="0"/>
                    </a:p>
                  </a:txBody>
                  <a:tcPr>
                    <a:solidFill>
                      <a:schemeClr val="bg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b="1" kern="1200" dirty="0" smtClean="0">
                          <a:solidFill>
                            <a:schemeClr val="dk1"/>
                          </a:solidFill>
                          <a:effectLst/>
                          <a:latin typeface="+mn-lt"/>
                          <a:ea typeface="+mn-ea"/>
                          <a:cs typeface="+mn-cs"/>
                        </a:rPr>
                        <a:t>AS06 </a:t>
                      </a:r>
                      <a:br>
                        <a:rPr lang="en-GB" sz="1600" b="1" kern="1200" dirty="0" smtClean="0">
                          <a:solidFill>
                            <a:schemeClr val="dk1"/>
                          </a:solidFill>
                          <a:effectLst/>
                          <a:latin typeface="+mn-lt"/>
                          <a:ea typeface="+mn-ea"/>
                          <a:cs typeface="+mn-cs"/>
                        </a:rPr>
                      </a:br>
                      <a:r>
                        <a:rPr lang="en-GB" sz="1200" b="0" kern="1200" dirty="0" smtClean="0">
                          <a:solidFill>
                            <a:schemeClr val="dk1"/>
                          </a:solidFill>
                          <a:effectLst/>
                          <a:latin typeface="+mn-lt"/>
                          <a:ea typeface="+mn-ea"/>
                          <a:cs typeface="+mn-cs"/>
                        </a:rPr>
                        <a:t>(Accusation, charge)</a:t>
                      </a:r>
                      <a:endParaRPr lang="en-GB" sz="1200" b="1" dirty="0"/>
                    </a:p>
                  </a:txBody>
                  <a:tcPr>
                    <a:solidFill>
                      <a:schemeClr val="bg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b="1" kern="1200" dirty="0" smtClean="0">
                          <a:solidFill>
                            <a:schemeClr val="dk1"/>
                          </a:solidFill>
                          <a:effectLst/>
                          <a:latin typeface="+mn-lt"/>
                          <a:ea typeface="+mn-ea"/>
                          <a:cs typeface="+mn-cs"/>
                        </a:rPr>
                        <a:t>AS06a </a:t>
                      </a:r>
                      <a:br>
                        <a:rPr lang="en-GB" sz="1600" b="1" kern="1200" dirty="0" smtClean="0">
                          <a:solidFill>
                            <a:schemeClr val="dk1"/>
                          </a:solidFill>
                          <a:effectLst/>
                          <a:latin typeface="+mn-lt"/>
                          <a:ea typeface="+mn-ea"/>
                          <a:cs typeface="+mn-cs"/>
                        </a:rPr>
                      </a:br>
                      <a:endParaRPr lang="en-GB" sz="1200" b="1" kern="1200" dirty="0" smtClean="0">
                        <a:solidFill>
                          <a:schemeClr val="dk1"/>
                        </a:solidFill>
                        <a:effectLst/>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GB" sz="1200" b="0" kern="1200" dirty="0" smtClean="0">
                          <a:solidFill>
                            <a:schemeClr val="dk1"/>
                          </a:solidFill>
                          <a:effectLst/>
                          <a:latin typeface="+mn-lt"/>
                          <a:ea typeface="+mn-ea"/>
                          <a:cs typeface="+mn-cs"/>
                        </a:rPr>
                        <a:t>(Disproof)</a:t>
                      </a:r>
                      <a:endParaRPr lang="en-GB" sz="1200" b="1" dirty="0">
                        <a:solidFill>
                          <a:schemeClr val="tx1"/>
                        </a:solidFill>
                      </a:endParaRPr>
                    </a:p>
                  </a:txBody>
                  <a:tcPr>
                    <a:solidFill>
                      <a:schemeClr val="bg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b="1" kern="1200" dirty="0" smtClean="0">
                          <a:solidFill>
                            <a:schemeClr val="tx1"/>
                          </a:solidFill>
                          <a:effectLst/>
                          <a:latin typeface="+mn-lt"/>
                          <a:ea typeface="+mn-ea"/>
                          <a:cs typeface="+mn-cs"/>
                        </a:rPr>
                        <a:t>AS14 </a:t>
                      </a:r>
                      <a:br>
                        <a:rPr lang="en-GB" sz="1600" b="1" kern="1200" dirty="0" smtClean="0">
                          <a:solidFill>
                            <a:schemeClr val="tx1"/>
                          </a:solidFill>
                          <a:effectLst/>
                          <a:latin typeface="+mn-lt"/>
                          <a:ea typeface="+mn-ea"/>
                          <a:cs typeface="+mn-cs"/>
                        </a:rPr>
                      </a:br>
                      <a:endParaRPr lang="en-GB" sz="1200" b="1" kern="1200" dirty="0" smtClean="0">
                        <a:solidFill>
                          <a:schemeClr val="tx1"/>
                        </a:solidFill>
                        <a:effectLst/>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GB" sz="1200" b="0" kern="1200" dirty="0" smtClean="0">
                          <a:solidFill>
                            <a:schemeClr val="tx1"/>
                          </a:solidFill>
                          <a:effectLst/>
                          <a:latin typeface="+mn-lt"/>
                          <a:ea typeface="+mn-ea"/>
                          <a:cs typeface="+mn-cs"/>
                        </a:rPr>
                        <a:t>(Contempt)</a:t>
                      </a:r>
                      <a:endParaRPr lang="en-GB" sz="1200" b="1" dirty="0">
                        <a:solidFill>
                          <a:schemeClr val="tx1"/>
                        </a:solidFill>
                      </a:endParaRPr>
                    </a:p>
                  </a:txBody>
                  <a:tcPr>
                    <a:solidFill>
                      <a:schemeClr val="bg2"/>
                    </a:solidFill>
                  </a:tcPr>
                </a:tc>
                <a:tc>
                  <a:txBody>
                    <a:bodyPr/>
                    <a:lstStyle/>
                    <a:p>
                      <a:pPr algn="ctr"/>
                      <a:r>
                        <a:rPr lang="en-GB" sz="1600" b="1" kern="1200" dirty="0" smtClean="0">
                          <a:solidFill>
                            <a:schemeClr val="tx1"/>
                          </a:solidFill>
                          <a:effectLst/>
                          <a:latin typeface="+mn-lt"/>
                          <a:ea typeface="+mn-ea"/>
                          <a:cs typeface="+mn-cs"/>
                        </a:rPr>
                        <a:t>AS14a</a:t>
                      </a:r>
                    </a:p>
                    <a:p>
                      <a:pPr algn="ctr"/>
                      <a:r>
                        <a:rPr lang="en-GB" sz="1200" b="0" dirty="0" smtClean="0">
                          <a:solidFill>
                            <a:schemeClr val="tx1"/>
                          </a:solidFill>
                        </a:rPr>
                        <a:t>(Derision, ridicule, mockery)</a:t>
                      </a:r>
                    </a:p>
                  </a:txBody>
                  <a:tcPr>
                    <a:solidFill>
                      <a:schemeClr val="bg2"/>
                    </a:solidFill>
                  </a:tcPr>
                </a:tc>
                <a:tc>
                  <a:txBody>
                    <a:bodyPr/>
                    <a:lstStyle/>
                    <a:p>
                      <a:pPr algn="ctr"/>
                      <a:r>
                        <a:rPr lang="en-GB" sz="1600" b="1" kern="1200" dirty="0" smtClean="0">
                          <a:solidFill>
                            <a:schemeClr val="tx1"/>
                          </a:solidFill>
                          <a:effectLst/>
                          <a:latin typeface="+mn-lt"/>
                          <a:ea typeface="+mn-ea"/>
                          <a:cs typeface="+mn-cs"/>
                        </a:rPr>
                        <a:t>AS14b</a:t>
                      </a:r>
                    </a:p>
                    <a:p>
                      <a:pPr algn="ctr"/>
                      <a:r>
                        <a:rPr lang="en-GB" sz="1200" b="0" dirty="0" smtClean="0">
                          <a:solidFill>
                            <a:schemeClr val="tx1"/>
                          </a:solidFill>
                        </a:rPr>
                        <a:t>(Disrespect, disfavour, insult)</a:t>
                      </a:r>
                      <a:endParaRPr lang="en-GB" sz="1200" b="1" dirty="0">
                        <a:solidFill>
                          <a:schemeClr val="tx1"/>
                        </a:solidFill>
                      </a:endParaRPr>
                    </a:p>
                  </a:txBody>
                  <a:tcPr>
                    <a:solidFill>
                      <a:schemeClr val="bg2"/>
                    </a:solidFill>
                  </a:tcPr>
                </a:tc>
                <a:tc>
                  <a:txBody>
                    <a:bodyPr/>
                    <a:lstStyle/>
                    <a:p>
                      <a:pPr algn="ctr"/>
                      <a:r>
                        <a:rPr lang="en-GB" sz="1600" b="1" dirty="0" smtClean="0">
                          <a:solidFill>
                            <a:srgbClr val="7030A0"/>
                          </a:solidFill>
                        </a:rPr>
                        <a:t>AU:45</a:t>
                      </a:r>
                    </a:p>
                    <a:p>
                      <a:pPr algn="ctr"/>
                      <a:endParaRPr lang="en-GB" sz="1200" b="0" dirty="0" smtClean="0">
                        <a:solidFill>
                          <a:srgbClr val="7030A0"/>
                        </a:solidFill>
                      </a:endParaRPr>
                    </a:p>
                    <a:p>
                      <a:pPr algn="ctr"/>
                      <a:r>
                        <a:rPr lang="en-GB" sz="1200" b="0" dirty="0" smtClean="0">
                          <a:solidFill>
                            <a:srgbClr val="7030A0"/>
                          </a:solidFill>
                        </a:rPr>
                        <a:t>(Cowardice</a:t>
                      </a:r>
                      <a:r>
                        <a:rPr lang="en-GB" sz="1200" b="0" baseline="0" dirty="0" smtClean="0">
                          <a:solidFill>
                            <a:srgbClr val="7030A0"/>
                          </a:solidFill>
                        </a:rPr>
                        <a:t>)</a:t>
                      </a:r>
                      <a:endParaRPr lang="en-GB" sz="1200" b="1" dirty="0">
                        <a:solidFill>
                          <a:schemeClr val="tx1"/>
                        </a:solidFill>
                      </a:endParaRPr>
                    </a:p>
                  </a:txBody>
                  <a:tcPr>
                    <a:solidFill>
                      <a:schemeClr val="bg2"/>
                    </a:solidFill>
                  </a:tcPr>
                </a:tc>
              </a:tr>
              <a:tr h="370840">
                <a:tc>
                  <a:txBody>
                    <a:bodyPr/>
                    <a:lstStyle/>
                    <a:p>
                      <a:pPr algn="ctr"/>
                      <a:r>
                        <a:rPr lang="en-GB" sz="1600" b="1" kern="1200" dirty="0" smtClean="0">
                          <a:solidFill>
                            <a:schemeClr val="tx1"/>
                          </a:solidFill>
                          <a:effectLst/>
                          <a:latin typeface="+mn-lt"/>
                          <a:ea typeface="+mn-ea"/>
                          <a:cs typeface="+mn-cs"/>
                        </a:rPr>
                        <a:t>AS14e</a:t>
                      </a:r>
                    </a:p>
                    <a:p>
                      <a:pPr algn="ctr"/>
                      <a:r>
                        <a:rPr lang="en-GB" sz="1200" b="0" dirty="0" smtClean="0">
                          <a:solidFill>
                            <a:schemeClr val="tx1"/>
                          </a:solidFill>
                        </a:rPr>
                        <a:t>(Denunciation, invective)</a:t>
                      </a:r>
                      <a:endParaRPr lang="en-GB" sz="1200" b="1" dirty="0"/>
                    </a:p>
                  </a:txBody>
                  <a:tcPr>
                    <a:solidFill>
                      <a:schemeClr val="bg2"/>
                    </a:solidFill>
                  </a:tcPr>
                </a:tc>
                <a:tc>
                  <a:txBody>
                    <a:bodyPr/>
                    <a:lstStyle/>
                    <a:p>
                      <a:pPr algn="ctr"/>
                      <a:r>
                        <a:rPr lang="en-GB" sz="1600" b="1" kern="1200" dirty="0" smtClean="0">
                          <a:solidFill>
                            <a:schemeClr val="tx1"/>
                          </a:solidFill>
                          <a:effectLst/>
                          <a:latin typeface="+mn-lt"/>
                          <a:ea typeface="+mn-ea"/>
                          <a:cs typeface="+mn-cs"/>
                        </a:rPr>
                        <a:t>AS15b01</a:t>
                      </a:r>
                    </a:p>
                    <a:p>
                      <a:pPr algn="ctr"/>
                      <a:endParaRPr lang="en-GB" sz="1200" b="0" dirty="0" smtClean="0">
                        <a:solidFill>
                          <a:schemeClr val="tx1"/>
                        </a:solidFill>
                      </a:endParaRPr>
                    </a:p>
                    <a:p>
                      <a:pPr algn="ctr"/>
                      <a:r>
                        <a:rPr lang="en-GB" sz="1200" b="0" dirty="0" smtClean="0">
                          <a:solidFill>
                            <a:schemeClr val="tx1"/>
                          </a:solidFill>
                        </a:rPr>
                        <a:t>(Slander, calumny)</a:t>
                      </a:r>
                      <a:endParaRPr lang="en-GB" sz="1200" b="1" dirty="0"/>
                    </a:p>
                  </a:txBody>
                  <a:tcPr>
                    <a:solidFill>
                      <a:schemeClr val="bg2"/>
                    </a:solidFill>
                  </a:tcPr>
                </a:tc>
                <a:tc>
                  <a:txBody>
                    <a:bodyPr/>
                    <a:lstStyle/>
                    <a:p>
                      <a:pPr algn="ctr"/>
                      <a:r>
                        <a:rPr lang="en-GB" sz="1600" b="1" kern="1200" dirty="0" smtClean="0">
                          <a:solidFill>
                            <a:schemeClr val="tx1"/>
                          </a:solidFill>
                          <a:effectLst/>
                          <a:latin typeface="+mn-lt"/>
                          <a:ea typeface="+mn-ea"/>
                          <a:cs typeface="+mn-cs"/>
                        </a:rPr>
                        <a:t>AT10a</a:t>
                      </a:r>
                    </a:p>
                    <a:p>
                      <a:pPr algn="ctr"/>
                      <a:endParaRPr lang="en-GB" sz="1200" b="0" dirty="0" smtClean="0">
                        <a:solidFill>
                          <a:schemeClr val="tx1"/>
                        </a:solidFill>
                      </a:endParaRPr>
                    </a:p>
                    <a:p>
                      <a:pPr algn="ctr"/>
                      <a:r>
                        <a:rPr lang="en-GB" sz="1200" b="0" dirty="0" smtClean="0">
                          <a:solidFill>
                            <a:schemeClr val="tx1"/>
                          </a:solidFill>
                        </a:rPr>
                        <a:t>(</a:t>
                      </a:r>
                      <a:r>
                        <a:rPr lang="en-GB" sz="1200" b="0" dirty="0" err="1" smtClean="0">
                          <a:solidFill>
                            <a:schemeClr val="tx1"/>
                          </a:solidFill>
                        </a:rPr>
                        <a:t>Ruffianly</a:t>
                      </a:r>
                      <a:r>
                        <a:rPr lang="en-GB" sz="1200" b="0" dirty="0" smtClean="0">
                          <a:solidFill>
                            <a:schemeClr val="tx1"/>
                          </a:solidFill>
                        </a:rPr>
                        <a:t> conduct)</a:t>
                      </a:r>
                      <a:endParaRPr lang="en-GB" sz="1200" b="1" dirty="0"/>
                    </a:p>
                  </a:txBody>
                  <a:tcPr>
                    <a:solidFill>
                      <a:schemeClr val="bg2"/>
                    </a:solidFill>
                  </a:tcPr>
                </a:tc>
                <a:tc>
                  <a:txBody>
                    <a:bodyPr/>
                    <a:lstStyle/>
                    <a:p>
                      <a:pPr algn="ctr"/>
                      <a:r>
                        <a:rPr lang="en-GB" sz="1600" b="1" kern="1200" dirty="0" smtClean="0">
                          <a:solidFill>
                            <a:schemeClr val="tx1"/>
                          </a:solidFill>
                          <a:effectLst/>
                          <a:latin typeface="+mn-lt"/>
                          <a:ea typeface="+mn-ea"/>
                          <a:cs typeface="+mn-cs"/>
                        </a:rPr>
                        <a:t>AT14</a:t>
                      </a:r>
                    </a:p>
                    <a:p>
                      <a:pPr algn="ctr"/>
                      <a:r>
                        <a:rPr lang="en-GB" sz="1200" b="0" dirty="0" smtClean="0">
                          <a:solidFill>
                            <a:schemeClr val="tx1"/>
                          </a:solidFill>
                        </a:rPr>
                        <a:t>(Accursedness, cursing)</a:t>
                      </a:r>
                      <a:endParaRPr lang="en-GB" sz="1200" b="1" dirty="0"/>
                    </a:p>
                  </a:txBody>
                  <a:tcPr>
                    <a:solidFill>
                      <a:schemeClr val="bg2"/>
                    </a:solidFill>
                  </a:tcPr>
                </a:tc>
                <a:tc>
                  <a:txBody>
                    <a:bodyPr/>
                    <a:lstStyle/>
                    <a:p>
                      <a:pPr algn="ctr"/>
                      <a:r>
                        <a:rPr lang="en-GB" sz="1600" b="1" kern="1200" dirty="0" smtClean="0">
                          <a:solidFill>
                            <a:schemeClr val="tx1"/>
                          </a:solidFill>
                          <a:effectLst/>
                          <a:latin typeface="+mn-lt"/>
                          <a:ea typeface="+mn-ea"/>
                          <a:cs typeface="+mn-cs"/>
                        </a:rPr>
                        <a:t>AT20</a:t>
                      </a:r>
                    </a:p>
                    <a:p>
                      <a:pPr algn="ctr"/>
                      <a:endParaRPr lang="en-GB" sz="1200" b="0" dirty="0" smtClean="0">
                        <a:solidFill>
                          <a:schemeClr val="tx1"/>
                        </a:solidFill>
                      </a:endParaRPr>
                    </a:p>
                    <a:p>
                      <a:pPr algn="ctr"/>
                      <a:r>
                        <a:rPr lang="en-GB" sz="1200" b="0" dirty="0" smtClean="0">
                          <a:solidFill>
                            <a:schemeClr val="tx1"/>
                          </a:solidFill>
                        </a:rPr>
                        <a:t>(Spitefulness, ill-will)</a:t>
                      </a:r>
                      <a:endParaRPr lang="en-GB" sz="1200" b="1" dirty="0"/>
                    </a:p>
                  </a:txBody>
                  <a:tcPr>
                    <a:solidFill>
                      <a:schemeClr val="bg2"/>
                    </a:solidFill>
                  </a:tcPr>
                </a:tc>
                <a:tc>
                  <a:txBody>
                    <a:bodyPr/>
                    <a:lstStyle/>
                    <a:p>
                      <a:pPr algn="ctr"/>
                      <a:r>
                        <a:rPr lang="en-GB" sz="1600" b="1" kern="1200" dirty="0" smtClean="0">
                          <a:solidFill>
                            <a:schemeClr val="tx1"/>
                          </a:solidFill>
                          <a:effectLst/>
                          <a:latin typeface="+mn-lt"/>
                          <a:ea typeface="+mn-ea"/>
                          <a:cs typeface="+mn-cs"/>
                        </a:rPr>
                        <a:t>AU22</a:t>
                      </a:r>
                    </a:p>
                    <a:p>
                      <a:pPr algn="ctr"/>
                      <a:endParaRPr lang="en-GB" sz="1200" b="0" dirty="0" smtClean="0">
                        <a:solidFill>
                          <a:schemeClr val="tx1"/>
                        </a:solidFill>
                      </a:endParaRPr>
                    </a:p>
                    <a:p>
                      <a:pPr algn="ctr"/>
                      <a:r>
                        <a:rPr lang="en-GB" sz="1200" b="0" dirty="0" smtClean="0">
                          <a:solidFill>
                            <a:schemeClr val="tx1"/>
                          </a:solidFill>
                        </a:rPr>
                        <a:t>(Displeasure)</a:t>
                      </a:r>
                      <a:endParaRPr lang="en-GB" sz="1200" b="1" dirty="0"/>
                    </a:p>
                  </a:txBody>
                  <a:tcPr>
                    <a:solidFill>
                      <a:schemeClr val="bg2"/>
                    </a:solidFill>
                  </a:tcPr>
                </a:tc>
                <a:tc>
                  <a:txBody>
                    <a:bodyPr/>
                    <a:lstStyle/>
                    <a:p>
                      <a:pPr algn="ctr"/>
                      <a:r>
                        <a:rPr lang="en-GB" sz="1600" b="1" dirty="0" smtClean="0">
                          <a:solidFill>
                            <a:srgbClr val="7030A0"/>
                          </a:solidFill>
                        </a:rPr>
                        <a:t>AU:46:a</a:t>
                      </a:r>
                    </a:p>
                    <a:p>
                      <a:pPr algn="ctr"/>
                      <a:endParaRPr lang="en-GB" sz="1200" b="0" dirty="0" smtClean="0">
                        <a:solidFill>
                          <a:srgbClr val="7030A0"/>
                        </a:solidFill>
                      </a:endParaRPr>
                    </a:p>
                    <a:p>
                      <a:pPr algn="ctr"/>
                      <a:r>
                        <a:rPr lang="en-GB" sz="1200" b="0" dirty="0" smtClean="0">
                          <a:solidFill>
                            <a:srgbClr val="7030A0"/>
                          </a:solidFill>
                        </a:rPr>
                        <a:t>(Intimidation</a:t>
                      </a:r>
                      <a:r>
                        <a:rPr lang="en-GB" sz="1200" b="0" baseline="0" dirty="0" smtClean="0">
                          <a:solidFill>
                            <a:srgbClr val="7030A0"/>
                          </a:solidFill>
                        </a:rPr>
                        <a:t>)</a:t>
                      </a:r>
                      <a:endParaRPr lang="en-GB" sz="1200" b="1" dirty="0" smtClean="0">
                        <a:solidFill>
                          <a:schemeClr val="tx1"/>
                        </a:solidFill>
                      </a:endParaRPr>
                    </a:p>
                    <a:p>
                      <a:pPr algn="ctr"/>
                      <a:endParaRPr lang="en-GB" sz="1200" b="1" dirty="0"/>
                    </a:p>
                  </a:txBody>
                  <a:tcPr>
                    <a:solidFill>
                      <a:schemeClr val="bg2"/>
                    </a:solidFill>
                  </a:tcPr>
                </a:tc>
              </a:tr>
              <a:tr h="370840">
                <a:tc>
                  <a:txBody>
                    <a:bodyPr/>
                    <a:lstStyle/>
                    <a:p>
                      <a:pPr algn="ctr"/>
                      <a:r>
                        <a:rPr lang="en-GB" sz="1600" b="1" kern="1200" dirty="0" smtClean="0">
                          <a:solidFill>
                            <a:schemeClr val="tx1"/>
                          </a:solidFill>
                          <a:effectLst/>
                          <a:latin typeface="+mn-lt"/>
                          <a:ea typeface="+mn-ea"/>
                          <a:cs typeface="+mn-cs"/>
                        </a:rPr>
                        <a:t>AU23</a:t>
                      </a:r>
                    </a:p>
                    <a:p>
                      <a:pPr algn="ctr"/>
                      <a:r>
                        <a:rPr lang="en-GB" sz="1200" b="0" dirty="0" smtClean="0">
                          <a:solidFill>
                            <a:schemeClr val="tx1"/>
                          </a:solidFill>
                        </a:rPr>
                        <a:t>(Annoyance, vexation)</a:t>
                      </a:r>
                      <a:endParaRPr lang="en-GB" sz="1200" b="1" dirty="0"/>
                    </a:p>
                  </a:txBody>
                  <a:tcPr>
                    <a:solidFill>
                      <a:schemeClr val="bg2"/>
                    </a:solidFill>
                  </a:tcPr>
                </a:tc>
                <a:tc>
                  <a:txBody>
                    <a:bodyPr/>
                    <a:lstStyle/>
                    <a:p>
                      <a:pPr algn="ctr"/>
                      <a:r>
                        <a:rPr lang="en-GB" sz="1600" b="1" kern="1200" dirty="0" smtClean="0">
                          <a:solidFill>
                            <a:schemeClr val="tx1"/>
                          </a:solidFill>
                          <a:effectLst/>
                          <a:latin typeface="+mn-lt"/>
                          <a:ea typeface="+mn-ea"/>
                          <a:cs typeface="+mn-cs"/>
                        </a:rPr>
                        <a:t>AU25</a:t>
                      </a:r>
                    </a:p>
                    <a:p>
                      <a:pPr algn="ctr"/>
                      <a:endParaRPr lang="en-GB" sz="1200" b="0" dirty="0" smtClean="0">
                        <a:solidFill>
                          <a:schemeClr val="tx1"/>
                        </a:solidFill>
                      </a:endParaRPr>
                    </a:p>
                    <a:p>
                      <a:pPr algn="ctr"/>
                      <a:r>
                        <a:rPr lang="en-GB" sz="1200" b="0" dirty="0" smtClean="0">
                          <a:solidFill>
                            <a:schemeClr val="tx1"/>
                          </a:solidFill>
                        </a:rPr>
                        <a:t>(Anger)</a:t>
                      </a:r>
                      <a:endParaRPr lang="en-GB" sz="1200" b="1" dirty="0"/>
                    </a:p>
                  </a:txBody>
                  <a:tcPr>
                    <a:solidFill>
                      <a:schemeClr val="bg2"/>
                    </a:solidFill>
                  </a:tcPr>
                </a:tc>
                <a:tc>
                  <a:txBody>
                    <a:bodyPr/>
                    <a:lstStyle/>
                    <a:p>
                      <a:pPr algn="ctr"/>
                      <a:r>
                        <a:rPr lang="en-GB" sz="1600" b="1" kern="1200" dirty="0" smtClean="0">
                          <a:solidFill>
                            <a:schemeClr val="tx1"/>
                          </a:solidFill>
                          <a:effectLst/>
                          <a:latin typeface="+mn-lt"/>
                          <a:ea typeface="+mn-ea"/>
                          <a:cs typeface="+mn-cs"/>
                        </a:rPr>
                        <a:t>AU32</a:t>
                      </a:r>
                    </a:p>
                    <a:p>
                      <a:pPr algn="ctr"/>
                      <a:endParaRPr lang="en-GB" sz="1200" b="0" dirty="0" smtClean="0">
                        <a:solidFill>
                          <a:schemeClr val="tx1"/>
                        </a:solidFill>
                      </a:endParaRPr>
                    </a:p>
                    <a:p>
                      <a:pPr algn="ctr"/>
                      <a:r>
                        <a:rPr lang="en-GB" sz="1200" b="0" dirty="0" smtClean="0">
                          <a:solidFill>
                            <a:schemeClr val="tx1"/>
                          </a:solidFill>
                        </a:rPr>
                        <a:t>(Hostility, enmity)</a:t>
                      </a:r>
                      <a:endParaRPr lang="en-GB" sz="1200" b="1" dirty="0"/>
                    </a:p>
                  </a:txBody>
                  <a:tcPr>
                    <a:solidFill>
                      <a:schemeClr val="bg2"/>
                    </a:solidFill>
                  </a:tcPr>
                </a:tc>
                <a:tc>
                  <a:txBody>
                    <a:bodyPr/>
                    <a:lstStyle/>
                    <a:p>
                      <a:pPr algn="ctr"/>
                      <a:r>
                        <a:rPr lang="en-GB" sz="1600" b="1" kern="1200" dirty="0" smtClean="0">
                          <a:solidFill>
                            <a:schemeClr val="tx1"/>
                          </a:solidFill>
                          <a:effectLst/>
                          <a:latin typeface="+mn-lt"/>
                          <a:ea typeface="+mn-ea"/>
                          <a:cs typeface="+mn-cs"/>
                        </a:rPr>
                        <a:t>AU40a</a:t>
                      </a:r>
                    </a:p>
                    <a:p>
                      <a:pPr algn="ctr"/>
                      <a:endParaRPr lang="en-GB" sz="1200" b="0" dirty="0" smtClean="0">
                        <a:solidFill>
                          <a:schemeClr val="tx1"/>
                        </a:solidFill>
                      </a:endParaRPr>
                    </a:p>
                    <a:p>
                      <a:pPr algn="ctr"/>
                      <a:r>
                        <a:rPr lang="en-GB" sz="1200" b="0" dirty="0" smtClean="0">
                          <a:solidFill>
                            <a:schemeClr val="tx1"/>
                          </a:solidFill>
                        </a:rPr>
                        <a:t>(Humiliation)</a:t>
                      </a:r>
                      <a:endParaRPr lang="en-GB" sz="1200" b="1" dirty="0"/>
                    </a:p>
                  </a:txBody>
                  <a:tcPr>
                    <a:solidFill>
                      <a:schemeClr val="bg2"/>
                    </a:solidFill>
                  </a:tcPr>
                </a:tc>
                <a:tc>
                  <a:txBody>
                    <a:bodyPr/>
                    <a:lstStyle/>
                    <a:p>
                      <a:pPr algn="ctr"/>
                      <a:r>
                        <a:rPr lang="en-GB" sz="1600" b="1" kern="1200" dirty="0" smtClean="0">
                          <a:solidFill>
                            <a:schemeClr val="dk1"/>
                          </a:solidFill>
                          <a:effectLst/>
                          <a:latin typeface="+mn-lt"/>
                          <a:ea typeface="+mn-ea"/>
                          <a:cs typeface="+mn-cs"/>
                        </a:rPr>
                        <a:t>AV04b02</a:t>
                      </a:r>
                      <a:endParaRPr lang="en-GB" sz="1600" b="1" kern="1200" dirty="0" smtClean="0">
                        <a:solidFill>
                          <a:schemeClr val="tx1"/>
                        </a:solidFill>
                        <a:effectLst/>
                        <a:latin typeface="+mn-lt"/>
                        <a:ea typeface="+mn-ea"/>
                        <a:cs typeface="+mn-cs"/>
                      </a:endParaRPr>
                    </a:p>
                    <a:p>
                      <a:pPr algn="ctr"/>
                      <a:r>
                        <a:rPr lang="en-GB" sz="1200" b="0" dirty="0" smtClean="0">
                          <a:solidFill>
                            <a:schemeClr val="tx1"/>
                          </a:solidFill>
                        </a:rPr>
                        <a:t>(</a:t>
                      </a:r>
                      <a:r>
                        <a:rPr lang="en-GB" sz="1200" kern="1200" dirty="0" smtClean="0">
                          <a:solidFill>
                            <a:schemeClr val="dk1"/>
                          </a:solidFill>
                          <a:effectLst/>
                          <a:latin typeface="+mn-lt"/>
                          <a:ea typeface="+mn-ea"/>
                          <a:cs typeface="+mn-cs"/>
                        </a:rPr>
                        <a:t>Obstinacy, stubbornness</a:t>
                      </a:r>
                      <a:r>
                        <a:rPr lang="en-GB" sz="1200" b="0" dirty="0" smtClean="0">
                          <a:solidFill>
                            <a:schemeClr val="tx1"/>
                          </a:solidFill>
                        </a:rPr>
                        <a:t>)</a:t>
                      </a:r>
                      <a:endParaRPr lang="en-GB" sz="1200" b="1" dirty="0"/>
                    </a:p>
                  </a:txBody>
                  <a:tcPr>
                    <a:solidFill>
                      <a:schemeClr val="bg2"/>
                    </a:solidFill>
                  </a:tcPr>
                </a:tc>
                <a:tc>
                  <a:txBody>
                    <a:bodyPr/>
                    <a:lstStyle/>
                    <a:p>
                      <a:pPr algn="ctr"/>
                      <a:r>
                        <a:rPr lang="en-GB" sz="1600" b="1" kern="1200" dirty="0" smtClean="0">
                          <a:solidFill>
                            <a:schemeClr val="dk1"/>
                          </a:solidFill>
                          <a:effectLst/>
                          <a:latin typeface="+mn-lt"/>
                          <a:ea typeface="+mn-ea"/>
                          <a:cs typeface="+mn-cs"/>
                        </a:rPr>
                        <a:t>AX13</a:t>
                      </a:r>
                      <a:endParaRPr lang="en-GB" sz="1600" b="1" kern="1200" dirty="0" smtClean="0">
                        <a:solidFill>
                          <a:schemeClr val="tx1"/>
                        </a:solidFill>
                        <a:effectLst/>
                        <a:latin typeface="+mn-lt"/>
                        <a:ea typeface="+mn-ea"/>
                        <a:cs typeface="+mn-cs"/>
                      </a:endParaRPr>
                    </a:p>
                    <a:p>
                      <a:pPr algn="ctr"/>
                      <a:r>
                        <a:rPr lang="en-GB" sz="1200" b="0" dirty="0" smtClean="0">
                          <a:solidFill>
                            <a:schemeClr val="tx1"/>
                          </a:solidFill>
                        </a:rPr>
                        <a:t>(</a:t>
                      </a:r>
                      <a:r>
                        <a:rPr lang="en-GB" sz="1200" kern="1200" dirty="0" smtClean="0">
                          <a:solidFill>
                            <a:schemeClr val="dk1"/>
                          </a:solidFill>
                          <a:effectLst/>
                          <a:latin typeface="+mn-lt"/>
                          <a:ea typeface="+mn-ea"/>
                          <a:cs typeface="+mn-cs"/>
                        </a:rPr>
                        <a:t>Protest, remonstrance</a:t>
                      </a:r>
                      <a:r>
                        <a:rPr lang="en-GB" sz="1200" b="0" dirty="0" smtClean="0">
                          <a:solidFill>
                            <a:schemeClr val="tx1"/>
                          </a:solidFill>
                        </a:rPr>
                        <a:t>)</a:t>
                      </a:r>
                      <a:endParaRPr lang="en-GB" sz="1200" b="1" dirty="0"/>
                    </a:p>
                  </a:txBody>
                  <a:tcPr>
                    <a:solidFill>
                      <a:schemeClr val="bg2"/>
                    </a:solidFill>
                  </a:tcPr>
                </a:tc>
                <a:tc>
                  <a:txBody>
                    <a:bodyPr/>
                    <a:lstStyle/>
                    <a:p>
                      <a:pPr algn="ctr"/>
                      <a:r>
                        <a:rPr lang="en-GB" sz="1600" b="1" dirty="0" smtClean="0">
                          <a:solidFill>
                            <a:srgbClr val="7030A0"/>
                          </a:solidFill>
                        </a:rPr>
                        <a:t>BC:06:b</a:t>
                      </a:r>
                      <a:endParaRPr lang="en-GB" sz="1200" b="0" dirty="0" smtClean="0">
                        <a:solidFill>
                          <a:srgbClr val="7030A0"/>
                        </a:solidFill>
                      </a:endParaRPr>
                    </a:p>
                    <a:p>
                      <a:pPr algn="ctr"/>
                      <a:endParaRPr lang="en-GB" sz="1200" b="0" dirty="0" smtClean="0">
                        <a:solidFill>
                          <a:srgbClr val="7030A0"/>
                        </a:solidFill>
                      </a:endParaRPr>
                    </a:p>
                    <a:p>
                      <a:pPr algn="ctr"/>
                      <a:r>
                        <a:rPr lang="en-GB" sz="1200" b="0" dirty="0" smtClean="0">
                          <a:solidFill>
                            <a:srgbClr val="7030A0"/>
                          </a:solidFill>
                        </a:rPr>
                        <a:t>(Lawlessness</a:t>
                      </a:r>
                      <a:r>
                        <a:rPr lang="en-GB" sz="1200" b="0" baseline="0" dirty="0" smtClean="0">
                          <a:solidFill>
                            <a:srgbClr val="7030A0"/>
                          </a:solidFill>
                        </a:rPr>
                        <a:t>)</a:t>
                      </a:r>
                      <a:endParaRPr lang="en-GB" sz="1200" b="1" dirty="0">
                        <a:solidFill>
                          <a:schemeClr val="tx1"/>
                        </a:solidFill>
                      </a:endParaRPr>
                    </a:p>
                  </a:txBody>
                  <a:tcPr>
                    <a:solidFill>
                      <a:schemeClr val="bg2"/>
                    </a:solidFill>
                  </a:tcPr>
                </a:tc>
              </a:tr>
              <a:tr h="370840">
                <a:tc>
                  <a:txBody>
                    <a:bodyPr/>
                    <a:lstStyle/>
                    <a:p>
                      <a:pPr algn="ctr"/>
                      <a:r>
                        <a:rPr lang="en-GB" sz="1600" b="1" kern="1200" dirty="0" smtClean="0">
                          <a:solidFill>
                            <a:schemeClr val="dk1"/>
                          </a:solidFill>
                          <a:effectLst/>
                          <a:latin typeface="+mn-lt"/>
                          <a:ea typeface="+mn-ea"/>
                          <a:cs typeface="+mn-cs"/>
                        </a:rPr>
                        <a:t>AX24</a:t>
                      </a:r>
                      <a:endParaRPr lang="en-GB" sz="1600" b="1" kern="1200" dirty="0" smtClean="0">
                        <a:solidFill>
                          <a:schemeClr val="tx1"/>
                        </a:solidFill>
                        <a:effectLst/>
                        <a:latin typeface="+mn-lt"/>
                        <a:ea typeface="+mn-ea"/>
                        <a:cs typeface="+mn-cs"/>
                      </a:endParaRPr>
                    </a:p>
                    <a:p>
                      <a:pPr algn="ctr"/>
                      <a:r>
                        <a:rPr lang="en-GB" sz="1200" b="0" dirty="0" smtClean="0">
                          <a:solidFill>
                            <a:schemeClr val="tx1"/>
                          </a:solidFill>
                        </a:rPr>
                        <a:t>(</a:t>
                      </a:r>
                      <a:r>
                        <a:rPr lang="en-GB" sz="1200" kern="1200" dirty="0" smtClean="0">
                          <a:solidFill>
                            <a:schemeClr val="dk1"/>
                          </a:solidFill>
                          <a:effectLst/>
                          <a:latin typeface="+mn-lt"/>
                          <a:ea typeface="+mn-ea"/>
                          <a:cs typeface="+mn-cs"/>
                        </a:rPr>
                        <a:t>Denial, dissent</a:t>
                      </a:r>
                      <a:r>
                        <a:rPr lang="en-GB" sz="1200" b="0" dirty="0" smtClean="0">
                          <a:solidFill>
                            <a:schemeClr val="tx1"/>
                          </a:solidFill>
                        </a:rPr>
                        <a:t>)</a:t>
                      </a:r>
                      <a:endParaRPr lang="en-GB" sz="1200" b="1" dirty="0"/>
                    </a:p>
                  </a:txBody>
                  <a:tcPr>
                    <a:solidFill>
                      <a:schemeClr val="bg2"/>
                    </a:solidFill>
                  </a:tcPr>
                </a:tc>
                <a:tc>
                  <a:txBody>
                    <a:bodyPr/>
                    <a:lstStyle/>
                    <a:p>
                      <a:pPr algn="ctr"/>
                      <a:r>
                        <a:rPr lang="en-GB" sz="1600" b="1" kern="1200" dirty="0" smtClean="0">
                          <a:solidFill>
                            <a:schemeClr val="dk1"/>
                          </a:solidFill>
                          <a:effectLst/>
                          <a:latin typeface="+mn-lt"/>
                          <a:ea typeface="+mn-ea"/>
                          <a:cs typeface="+mn-cs"/>
                        </a:rPr>
                        <a:t>AX26</a:t>
                      </a:r>
                      <a:endParaRPr lang="en-GB" sz="1600" b="1" kern="1200" dirty="0" smtClean="0">
                        <a:solidFill>
                          <a:schemeClr val="tx1"/>
                        </a:solidFill>
                        <a:effectLst/>
                        <a:latin typeface="+mn-lt"/>
                        <a:ea typeface="+mn-ea"/>
                        <a:cs typeface="+mn-cs"/>
                      </a:endParaRPr>
                    </a:p>
                    <a:p>
                      <a:pPr algn="ctr"/>
                      <a:r>
                        <a:rPr lang="en-GB" sz="1200" b="0" dirty="0" smtClean="0">
                          <a:solidFill>
                            <a:schemeClr val="tx1"/>
                          </a:solidFill>
                        </a:rPr>
                        <a:t>(</a:t>
                      </a:r>
                      <a:r>
                        <a:rPr lang="en-GB" sz="1200" kern="1200" dirty="0" smtClean="0">
                          <a:solidFill>
                            <a:schemeClr val="dk1"/>
                          </a:solidFill>
                          <a:effectLst/>
                          <a:latin typeface="+mn-lt"/>
                          <a:ea typeface="+mn-ea"/>
                          <a:cs typeface="+mn-cs"/>
                        </a:rPr>
                        <a:t>Malediction</a:t>
                      </a:r>
                      <a:r>
                        <a:rPr lang="en-GB" sz="1200" b="0" dirty="0" smtClean="0">
                          <a:solidFill>
                            <a:schemeClr val="tx1"/>
                          </a:solidFill>
                        </a:rPr>
                        <a:t>)</a:t>
                      </a:r>
                      <a:endParaRPr lang="en-GB" sz="1200" b="1" dirty="0"/>
                    </a:p>
                  </a:txBody>
                  <a:tcPr>
                    <a:solidFill>
                      <a:schemeClr val="bg2"/>
                    </a:solidFill>
                  </a:tcPr>
                </a:tc>
                <a:tc>
                  <a:txBody>
                    <a:bodyPr/>
                    <a:lstStyle/>
                    <a:p>
                      <a:pPr algn="ctr"/>
                      <a:r>
                        <a:rPr lang="en-GB" sz="1600" b="1" kern="1200" dirty="0" smtClean="0">
                          <a:solidFill>
                            <a:schemeClr val="dk1"/>
                          </a:solidFill>
                          <a:effectLst/>
                          <a:latin typeface="+mn-lt"/>
                          <a:ea typeface="+mn-ea"/>
                          <a:cs typeface="+mn-cs"/>
                        </a:rPr>
                        <a:t>BA05</a:t>
                      </a:r>
                      <a:endParaRPr lang="en-GB" sz="1600" b="1" kern="1200" dirty="0" smtClean="0">
                        <a:solidFill>
                          <a:schemeClr val="tx1"/>
                        </a:solidFill>
                        <a:effectLst/>
                        <a:latin typeface="+mn-lt"/>
                        <a:ea typeface="+mn-ea"/>
                        <a:cs typeface="+mn-cs"/>
                      </a:endParaRPr>
                    </a:p>
                    <a:p>
                      <a:pPr algn="ctr"/>
                      <a:r>
                        <a:rPr lang="en-GB" sz="1200" b="0" dirty="0" smtClean="0">
                          <a:solidFill>
                            <a:schemeClr val="tx1"/>
                          </a:solidFill>
                        </a:rPr>
                        <a:t>(</a:t>
                      </a:r>
                      <a:r>
                        <a:rPr lang="en-GB" sz="1200" kern="1200" dirty="0" smtClean="0">
                          <a:solidFill>
                            <a:schemeClr val="dk1"/>
                          </a:solidFill>
                          <a:effectLst/>
                          <a:latin typeface="+mn-lt"/>
                          <a:ea typeface="+mn-ea"/>
                          <a:cs typeface="+mn-cs"/>
                        </a:rPr>
                        <a:t>Attack</a:t>
                      </a:r>
                      <a:r>
                        <a:rPr lang="en-GB" sz="1200" b="0" dirty="0" smtClean="0">
                          <a:solidFill>
                            <a:schemeClr val="tx1"/>
                          </a:solidFill>
                        </a:rPr>
                        <a:t>)</a:t>
                      </a:r>
                      <a:endParaRPr lang="en-GB" sz="1200" b="1" dirty="0"/>
                    </a:p>
                  </a:txBody>
                  <a:tcPr>
                    <a:solidFill>
                      <a:schemeClr val="bg2"/>
                    </a:solidFill>
                  </a:tcPr>
                </a:tc>
                <a:tc>
                  <a:txBody>
                    <a:bodyPr/>
                    <a:lstStyle/>
                    <a:p>
                      <a:pPr algn="ctr"/>
                      <a:r>
                        <a:rPr lang="en-GB" sz="1600" b="1" kern="1200" dirty="0" smtClean="0">
                          <a:solidFill>
                            <a:schemeClr val="dk1"/>
                          </a:solidFill>
                          <a:effectLst/>
                          <a:latin typeface="+mn-lt"/>
                          <a:ea typeface="+mn-ea"/>
                          <a:cs typeface="+mn-cs"/>
                        </a:rPr>
                        <a:t>BB09d03</a:t>
                      </a:r>
                    </a:p>
                    <a:p>
                      <a:pPr algn="ctr"/>
                      <a:r>
                        <a:rPr lang="en-GB" sz="1200" b="0" dirty="0" smtClean="0"/>
                        <a:t>(Compulsion)</a:t>
                      </a:r>
                      <a:endParaRPr lang="en-GB" sz="1200" b="0" dirty="0"/>
                    </a:p>
                  </a:txBody>
                  <a:tcPr>
                    <a:solidFill>
                      <a:schemeClr val="bg2"/>
                    </a:solidFill>
                  </a:tcPr>
                </a:tc>
                <a:tc>
                  <a:txBody>
                    <a:bodyPr/>
                    <a:lstStyle/>
                    <a:p>
                      <a:pPr algn="ctr"/>
                      <a:r>
                        <a:rPr lang="en-GB" sz="1600" b="1" kern="1200" dirty="0" smtClean="0">
                          <a:solidFill>
                            <a:schemeClr val="dk1"/>
                          </a:solidFill>
                          <a:effectLst/>
                          <a:latin typeface="+mn-lt"/>
                          <a:ea typeface="+mn-ea"/>
                          <a:cs typeface="+mn-cs"/>
                        </a:rPr>
                        <a:t>BB10a</a:t>
                      </a:r>
                    </a:p>
                    <a:p>
                      <a:pPr algn="ctr"/>
                      <a:r>
                        <a:rPr lang="en-GB" sz="1200" b="0" dirty="0" smtClean="0"/>
                        <a:t>(Unruliness)</a:t>
                      </a:r>
                      <a:endParaRPr lang="en-GB" sz="1200" b="1" dirty="0"/>
                    </a:p>
                  </a:txBody>
                  <a:tcPr>
                    <a:solidFill>
                      <a:schemeClr val="bg2"/>
                    </a:solidFill>
                  </a:tcPr>
                </a:tc>
                <a:tc>
                  <a:txBody>
                    <a:bodyPr/>
                    <a:lstStyle/>
                    <a:p>
                      <a:pPr algn="ctr"/>
                      <a:r>
                        <a:rPr lang="en-GB" sz="1600" b="1" kern="1200" dirty="0" smtClean="0">
                          <a:solidFill>
                            <a:schemeClr val="dk1"/>
                          </a:solidFill>
                          <a:effectLst/>
                          <a:latin typeface="+mn-lt"/>
                          <a:ea typeface="+mn-ea"/>
                          <a:cs typeface="+mn-cs"/>
                        </a:rPr>
                        <a:t>BB10a01</a:t>
                      </a:r>
                    </a:p>
                    <a:p>
                      <a:pPr algn="ctr"/>
                      <a:r>
                        <a:rPr lang="en-GB" sz="1200" b="0" dirty="0" smtClean="0"/>
                        <a:t>(Disorder/riot)</a:t>
                      </a:r>
                      <a:endParaRPr lang="en-GB" sz="1200" b="1" dirty="0"/>
                    </a:p>
                  </a:txBody>
                  <a:tcPr>
                    <a:solidFill>
                      <a:schemeClr val="bg2"/>
                    </a:solidFill>
                  </a:tcPr>
                </a:tc>
                <a:tc>
                  <a:txBody>
                    <a:bodyPr/>
                    <a:lstStyle/>
                    <a:p>
                      <a:pPr algn="ctr"/>
                      <a:r>
                        <a:rPr lang="en-GB" sz="1600" b="1" dirty="0" smtClean="0">
                          <a:solidFill>
                            <a:srgbClr val="7030A0"/>
                          </a:solidFill>
                        </a:rPr>
                        <a:t>BD:05:g:02.*</a:t>
                      </a:r>
                    </a:p>
                    <a:p>
                      <a:pPr algn="ctr"/>
                      <a:endParaRPr lang="en-GB" sz="1200" b="0" dirty="0" smtClean="0">
                        <a:solidFill>
                          <a:srgbClr val="7030A0"/>
                        </a:solidFill>
                      </a:endParaRPr>
                    </a:p>
                    <a:p>
                      <a:pPr algn="ctr"/>
                      <a:r>
                        <a:rPr lang="en-GB" sz="1200" b="0" dirty="0" smtClean="0">
                          <a:solidFill>
                            <a:srgbClr val="7030A0"/>
                          </a:solidFill>
                        </a:rPr>
                        <a:t>(</a:t>
                      </a:r>
                      <a:r>
                        <a:rPr lang="en-GB" sz="1200" b="0" dirty="0" err="1" smtClean="0">
                          <a:solidFill>
                            <a:srgbClr val="7030A0"/>
                          </a:solidFill>
                        </a:rPr>
                        <a:t>Unchastity</a:t>
                      </a:r>
                      <a:r>
                        <a:rPr lang="en-GB" sz="1200" b="0" dirty="0" smtClean="0">
                          <a:solidFill>
                            <a:srgbClr val="7030A0"/>
                          </a:solidFill>
                        </a:rPr>
                        <a:t> …)</a:t>
                      </a:r>
                      <a:endParaRPr lang="en-GB" sz="1200" b="1" dirty="0"/>
                    </a:p>
                  </a:txBody>
                  <a:tcPr>
                    <a:solidFill>
                      <a:schemeClr val="bg2"/>
                    </a:solidFill>
                  </a:tcPr>
                </a:tc>
              </a:tr>
              <a:tr h="370840">
                <a:tc>
                  <a:txBody>
                    <a:bodyPr/>
                    <a:lstStyle/>
                    <a:p>
                      <a:pPr algn="ctr"/>
                      <a:r>
                        <a:rPr lang="en-GB" sz="1600" b="1" dirty="0" smtClean="0">
                          <a:solidFill>
                            <a:srgbClr val="7030A0"/>
                          </a:solidFill>
                        </a:rPr>
                        <a:t>AR37.*</a:t>
                      </a:r>
                    </a:p>
                    <a:p>
                      <a:pPr algn="ctr"/>
                      <a:endParaRPr lang="en-GB" sz="1200" b="0" dirty="0" smtClean="0">
                        <a:solidFill>
                          <a:schemeClr val="tx1"/>
                        </a:solidFill>
                      </a:endParaRPr>
                    </a:p>
                    <a:p>
                      <a:pPr algn="ctr"/>
                      <a:r>
                        <a:rPr lang="en-GB" sz="1200" b="0" dirty="0" smtClean="0">
                          <a:solidFill>
                            <a:schemeClr val="tx1"/>
                          </a:solidFill>
                        </a:rPr>
                        <a:t>(</a:t>
                      </a:r>
                      <a:r>
                        <a:rPr lang="en-GB" sz="1200" kern="1200" dirty="0" smtClean="0">
                          <a:solidFill>
                            <a:schemeClr val="dk1"/>
                          </a:solidFill>
                          <a:effectLst/>
                          <a:latin typeface="+mn-lt"/>
                          <a:ea typeface="+mn-ea"/>
                          <a:cs typeface="+mn-cs"/>
                        </a:rPr>
                        <a:t>Ignorance</a:t>
                      </a:r>
                      <a:r>
                        <a:rPr lang="en-GB" sz="1200" b="0" dirty="0" smtClean="0">
                          <a:solidFill>
                            <a:schemeClr val="tx1"/>
                          </a:solidFill>
                        </a:rPr>
                        <a:t>)</a:t>
                      </a:r>
                      <a:endParaRPr lang="en-GB" sz="1200" b="1" dirty="0">
                        <a:solidFill>
                          <a:srgbClr val="7030A0"/>
                        </a:solidFill>
                      </a:endParaRPr>
                    </a:p>
                  </a:txBody>
                  <a:tcPr>
                    <a:solidFill>
                      <a:schemeClr val="bg2"/>
                    </a:solidFill>
                  </a:tcPr>
                </a:tc>
                <a:tc>
                  <a:txBody>
                    <a:bodyPr/>
                    <a:lstStyle/>
                    <a:p>
                      <a:pPr algn="ctr"/>
                      <a:r>
                        <a:rPr lang="en-GB" sz="1600" b="1" dirty="0" smtClean="0">
                          <a:solidFill>
                            <a:srgbClr val="7030A0"/>
                          </a:solidFill>
                        </a:rPr>
                        <a:t>AR22.*</a:t>
                      </a:r>
                    </a:p>
                    <a:p>
                      <a:pPr algn="ctr"/>
                      <a:r>
                        <a:rPr lang="en-GB" sz="1200" b="0" dirty="0" smtClean="0">
                          <a:solidFill>
                            <a:schemeClr val="tx1"/>
                          </a:solidFill>
                        </a:rPr>
                        <a:t>(</a:t>
                      </a:r>
                      <a:r>
                        <a:rPr lang="en-GB" sz="1200" b="0" kern="1200" dirty="0" smtClean="0">
                          <a:solidFill>
                            <a:schemeClr val="dk1"/>
                          </a:solidFill>
                          <a:effectLst/>
                          <a:latin typeface="+mn-lt"/>
                          <a:ea typeface="+mn-ea"/>
                          <a:cs typeface="+mn-cs"/>
                        </a:rPr>
                        <a:t>Lack</a:t>
                      </a:r>
                      <a:r>
                        <a:rPr lang="en-GB" sz="1200" b="0" kern="1200" baseline="0" dirty="0" smtClean="0">
                          <a:solidFill>
                            <a:schemeClr val="dk1"/>
                          </a:solidFill>
                          <a:effectLst/>
                          <a:latin typeface="+mn-lt"/>
                          <a:ea typeface="+mn-ea"/>
                          <a:cs typeface="+mn-cs"/>
                        </a:rPr>
                        <a:t> of understanding</a:t>
                      </a:r>
                      <a:r>
                        <a:rPr lang="en-GB" sz="1200" b="0" dirty="0" smtClean="0">
                          <a:solidFill>
                            <a:schemeClr val="tx1"/>
                          </a:solidFill>
                        </a:rPr>
                        <a:t>)</a:t>
                      </a:r>
                      <a:endParaRPr lang="en-GB" sz="1600" b="1" dirty="0">
                        <a:solidFill>
                          <a:srgbClr val="7030A0"/>
                        </a:solidFill>
                      </a:endParaRPr>
                    </a:p>
                  </a:txBody>
                  <a:tcPr>
                    <a:solidFill>
                      <a:schemeClr val="bg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b="1" dirty="0" smtClean="0">
                          <a:solidFill>
                            <a:srgbClr val="7030A0"/>
                          </a:solidFill>
                        </a:rPr>
                        <a:t>AC:01:g.*</a:t>
                      </a:r>
                    </a:p>
                    <a:p>
                      <a:pPr marL="0" marR="0" indent="0" algn="ctr" defTabSz="914400" rtl="0" eaLnBrk="1" fontAlgn="auto" latinLnBrk="0" hangingPunct="1">
                        <a:lnSpc>
                          <a:spcPct val="100000"/>
                        </a:lnSpc>
                        <a:spcBef>
                          <a:spcPts val="0"/>
                        </a:spcBef>
                        <a:spcAft>
                          <a:spcPts val="0"/>
                        </a:spcAft>
                        <a:buClrTx/>
                        <a:buSzTx/>
                        <a:buFontTx/>
                        <a:buNone/>
                        <a:tabLst/>
                        <a:defRPr/>
                      </a:pPr>
                      <a:endParaRPr lang="en-GB" sz="1200" b="0" dirty="0" smtClean="0">
                        <a:solidFill>
                          <a:srgbClr val="7030A0"/>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GB" sz="1200" b="0" dirty="0" smtClean="0">
                          <a:solidFill>
                            <a:srgbClr val="7030A0"/>
                          </a:solidFill>
                        </a:rPr>
                        <a:t>(mental illness)</a:t>
                      </a:r>
                      <a:endParaRPr lang="en-GB" sz="1200" b="0" dirty="0">
                        <a:solidFill>
                          <a:srgbClr val="7030A0"/>
                        </a:solidFill>
                      </a:endParaRPr>
                    </a:p>
                  </a:txBody>
                  <a:tcPr>
                    <a:solidFill>
                      <a:schemeClr val="bg2"/>
                    </a:solidFill>
                  </a:tcPr>
                </a:tc>
                <a:tc>
                  <a:txBody>
                    <a:bodyPr/>
                    <a:lstStyle/>
                    <a:p>
                      <a:pPr algn="ctr"/>
                      <a:r>
                        <a:rPr lang="en-GB" sz="1600" b="1" dirty="0" smtClean="0">
                          <a:solidFill>
                            <a:srgbClr val="7030A0"/>
                          </a:solidFill>
                        </a:rPr>
                        <a:t>AR24a &amp; b</a:t>
                      </a:r>
                    </a:p>
                    <a:p>
                      <a:pPr algn="ctr"/>
                      <a:r>
                        <a:rPr lang="en-GB" sz="1200" b="0" dirty="0" smtClean="0">
                          <a:solidFill>
                            <a:srgbClr val="7030A0"/>
                          </a:solidFill>
                        </a:rPr>
                        <a:t>(oafishness </a:t>
                      </a:r>
                      <a:br>
                        <a:rPr lang="en-GB" sz="1200" b="0" dirty="0" smtClean="0">
                          <a:solidFill>
                            <a:srgbClr val="7030A0"/>
                          </a:solidFill>
                        </a:rPr>
                      </a:br>
                      <a:r>
                        <a:rPr lang="en-GB" sz="1200" b="0" dirty="0" smtClean="0">
                          <a:solidFill>
                            <a:srgbClr val="7030A0"/>
                          </a:solidFill>
                        </a:rPr>
                        <a:t>&amp; foolishness)</a:t>
                      </a:r>
                      <a:endParaRPr lang="en-GB" sz="1200" b="1" dirty="0">
                        <a:solidFill>
                          <a:srgbClr val="7030A0"/>
                        </a:solidFill>
                      </a:endParaRPr>
                    </a:p>
                  </a:txBody>
                  <a:tcPr>
                    <a:solidFill>
                      <a:schemeClr val="bg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b="1" dirty="0" smtClean="0">
                          <a:solidFill>
                            <a:srgbClr val="7030A0"/>
                          </a:solidFill>
                        </a:rPr>
                        <a:t>AY:06:b:03.*</a:t>
                      </a:r>
                      <a:r>
                        <a:rPr lang="en-GB" sz="1600" b="1" baseline="0" dirty="0" smtClean="0">
                          <a:solidFill>
                            <a:srgbClr val="7030A0"/>
                          </a:solidFill>
                        </a:rPr>
                        <a:t> </a:t>
                      </a:r>
                      <a:endParaRPr lang="en-GB" sz="1600" b="1" dirty="0" smtClean="0">
                        <a:solidFill>
                          <a:srgbClr val="7030A0"/>
                        </a:solidFill>
                      </a:endParaRPr>
                    </a:p>
                    <a:p>
                      <a:pPr algn="ctr"/>
                      <a:endParaRPr lang="en-GB" sz="1200" b="0" dirty="0" smtClean="0">
                        <a:solidFill>
                          <a:srgbClr val="7030A0"/>
                        </a:solidFill>
                      </a:endParaRPr>
                    </a:p>
                    <a:p>
                      <a:pPr algn="ctr"/>
                      <a:r>
                        <a:rPr lang="en-GB" sz="1200" b="0" dirty="0" smtClean="0">
                          <a:solidFill>
                            <a:srgbClr val="7030A0"/>
                          </a:solidFill>
                        </a:rPr>
                        <a:t>(socially inferior)</a:t>
                      </a:r>
                      <a:endParaRPr lang="en-GB" sz="1200" b="0" dirty="0">
                        <a:solidFill>
                          <a:srgbClr val="7030A0"/>
                        </a:solidFill>
                      </a:endParaRPr>
                    </a:p>
                  </a:txBody>
                  <a:tcPr>
                    <a:solidFill>
                      <a:schemeClr val="bg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b="1" dirty="0" smtClean="0">
                          <a:solidFill>
                            <a:srgbClr val="7030A0"/>
                          </a:solidFill>
                        </a:rPr>
                        <a:t>AY:06:b:04.*</a:t>
                      </a:r>
                      <a:r>
                        <a:rPr lang="en-GB" sz="1600" b="1" baseline="0" dirty="0" smtClean="0">
                          <a:solidFill>
                            <a:srgbClr val="7030A0"/>
                          </a:solidFill>
                        </a:rPr>
                        <a:t> </a:t>
                      </a:r>
                      <a:endParaRPr lang="en-GB" sz="1600" b="1" dirty="0" smtClean="0">
                        <a:solidFill>
                          <a:srgbClr val="7030A0"/>
                        </a:solidFill>
                      </a:endParaRPr>
                    </a:p>
                    <a:p>
                      <a:pPr algn="ctr"/>
                      <a:r>
                        <a:rPr lang="en-GB" sz="1200" b="0" dirty="0" smtClean="0">
                          <a:solidFill>
                            <a:srgbClr val="7030A0"/>
                          </a:solidFill>
                        </a:rPr>
                        <a:t>(a – low/vulgar)</a:t>
                      </a:r>
                    </a:p>
                    <a:p>
                      <a:pPr algn="ctr"/>
                      <a:r>
                        <a:rPr lang="en-GB" sz="1200" b="0" dirty="0" smtClean="0">
                          <a:solidFill>
                            <a:srgbClr val="7030A0"/>
                          </a:solidFill>
                        </a:rPr>
                        <a:t>(b – lout/boor)</a:t>
                      </a:r>
                      <a:endParaRPr lang="en-GB" sz="2400" b="1" dirty="0">
                        <a:solidFill>
                          <a:srgbClr val="7030A0"/>
                        </a:solidFill>
                      </a:endParaRPr>
                    </a:p>
                  </a:txBody>
                  <a:tcPr>
                    <a:solidFill>
                      <a:schemeClr val="bg2"/>
                    </a:solidFill>
                  </a:tcPr>
                </a:tc>
                <a:tc>
                  <a:txBody>
                    <a:bodyPr/>
                    <a:lstStyle/>
                    <a:p>
                      <a:pPr algn="ctr"/>
                      <a:r>
                        <a:rPr lang="en-GB" sz="1600" b="1" dirty="0" smtClean="0">
                          <a:solidFill>
                            <a:srgbClr val="7030A0"/>
                          </a:solidFill>
                        </a:rPr>
                        <a:t>BD:05:g:03.*</a:t>
                      </a:r>
                    </a:p>
                    <a:p>
                      <a:pPr algn="ctr"/>
                      <a:r>
                        <a:rPr lang="en-GB" sz="1200" b="0" dirty="0" smtClean="0">
                          <a:solidFill>
                            <a:srgbClr val="7030A0"/>
                          </a:solidFill>
                        </a:rPr>
                        <a:t>(Moral/spiritual impurity …)</a:t>
                      </a:r>
                      <a:endParaRPr lang="en-GB" sz="1200" b="0" dirty="0">
                        <a:solidFill>
                          <a:srgbClr val="7030A0"/>
                        </a:solidFill>
                      </a:endParaRPr>
                    </a:p>
                  </a:txBody>
                  <a:tcPr>
                    <a:solidFill>
                      <a:schemeClr val="bg2"/>
                    </a:solidFill>
                  </a:tcPr>
                </a:tc>
              </a:tr>
              <a:tr h="370840">
                <a:tc>
                  <a:txBody>
                    <a:bodyPr/>
                    <a:lstStyle/>
                    <a:p>
                      <a:pPr algn="ctr"/>
                      <a:r>
                        <a:rPr lang="en-GB" sz="1600" b="1" kern="1200" dirty="0" smtClean="0">
                          <a:solidFill>
                            <a:schemeClr val="dk1"/>
                          </a:solidFill>
                          <a:effectLst/>
                          <a:latin typeface="+mn-lt"/>
                          <a:ea typeface="+mn-ea"/>
                          <a:cs typeface="+mn-cs"/>
                        </a:rPr>
                        <a:t>BB09d02a</a:t>
                      </a:r>
                      <a:endParaRPr lang="en-GB" sz="1800" b="1" kern="1200" dirty="0" smtClean="0">
                        <a:solidFill>
                          <a:schemeClr val="tx1"/>
                        </a:solidFill>
                        <a:effectLst/>
                        <a:latin typeface="+mn-lt"/>
                        <a:ea typeface="+mn-ea"/>
                        <a:cs typeface="+mn-cs"/>
                      </a:endParaRPr>
                    </a:p>
                    <a:p>
                      <a:pPr algn="ctr"/>
                      <a:endParaRPr lang="en-GB" sz="1400" b="0" dirty="0" smtClean="0">
                        <a:solidFill>
                          <a:schemeClr val="tx1"/>
                        </a:solidFill>
                      </a:endParaRPr>
                    </a:p>
                    <a:p>
                      <a:pPr algn="ctr"/>
                      <a:r>
                        <a:rPr lang="en-GB" sz="1400" b="0" dirty="0" smtClean="0">
                          <a:solidFill>
                            <a:schemeClr val="tx1"/>
                          </a:solidFill>
                        </a:rPr>
                        <a:t>(</a:t>
                      </a:r>
                      <a:r>
                        <a:rPr lang="en-GB" sz="1400" kern="1200" dirty="0" smtClean="0">
                          <a:solidFill>
                            <a:schemeClr val="dk1"/>
                          </a:solidFill>
                          <a:effectLst/>
                          <a:latin typeface="+mn-lt"/>
                          <a:ea typeface="+mn-ea"/>
                          <a:cs typeface="+mn-cs"/>
                        </a:rPr>
                        <a:t>Submission</a:t>
                      </a:r>
                      <a:r>
                        <a:rPr lang="en-GB" sz="1400" b="0" dirty="0" smtClean="0">
                          <a:solidFill>
                            <a:schemeClr val="tx1"/>
                          </a:solidFill>
                        </a:rPr>
                        <a:t>)</a:t>
                      </a:r>
                      <a:endParaRPr lang="en-GB" sz="1400" b="1" dirty="0"/>
                    </a:p>
                  </a:txBody>
                  <a:tcPr>
                    <a:solidFill>
                      <a:schemeClr val="bg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b="1" kern="1200" dirty="0" smtClean="0">
                          <a:solidFill>
                            <a:schemeClr val="tx1"/>
                          </a:solidFill>
                          <a:effectLst/>
                          <a:latin typeface="+mn-lt"/>
                          <a:ea typeface="+mn-ea"/>
                          <a:cs typeface="+mn-cs"/>
                        </a:rPr>
                        <a:t>AO21d </a:t>
                      </a:r>
                      <a:br>
                        <a:rPr lang="en-GB" sz="1600" b="1" kern="1200" dirty="0" smtClean="0">
                          <a:solidFill>
                            <a:schemeClr val="tx1"/>
                          </a:solidFill>
                          <a:effectLst/>
                          <a:latin typeface="+mn-lt"/>
                          <a:ea typeface="+mn-ea"/>
                          <a:cs typeface="+mn-cs"/>
                        </a:rPr>
                      </a:br>
                      <a:endParaRPr lang="en-GB" sz="1600" b="1" kern="1200" dirty="0" smtClean="0">
                        <a:solidFill>
                          <a:schemeClr val="tx1"/>
                        </a:solidFill>
                        <a:effectLst/>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GB" sz="1200" b="0" kern="1200" dirty="0" smtClean="0">
                          <a:solidFill>
                            <a:schemeClr val="tx1"/>
                          </a:solidFill>
                          <a:effectLst/>
                          <a:latin typeface="+mn-lt"/>
                          <a:ea typeface="+mn-ea"/>
                          <a:cs typeface="+mn-cs"/>
                        </a:rPr>
                        <a:t>(lack of violence/ severity/ intensity)</a:t>
                      </a:r>
                      <a:endParaRPr lang="en-GB" sz="1200" b="1" dirty="0"/>
                    </a:p>
                  </a:txBody>
                  <a:tcPr>
                    <a:solidFill>
                      <a:schemeClr val="bg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b="1" kern="1200" dirty="0" smtClean="0">
                          <a:solidFill>
                            <a:schemeClr val="tx1"/>
                          </a:solidFill>
                          <a:effectLst/>
                          <a:latin typeface="+mn-lt"/>
                          <a:ea typeface="+mn-ea"/>
                          <a:cs typeface="+mn-cs"/>
                        </a:rPr>
                        <a:t>AO22c </a:t>
                      </a:r>
                      <a:br>
                        <a:rPr lang="en-GB" sz="1600" b="1" kern="1200" dirty="0" smtClean="0">
                          <a:solidFill>
                            <a:schemeClr val="tx1"/>
                          </a:solidFill>
                          <a:effectLst/>
                          <a:latin typeface="+mn-lt"/>
                          <a:ea typeface="+mn-ea"/>
                          <a:cs typeface="+mn-cs"/>
                        </a:rPr>
                      </a:br>
                      <a:endParaRPr lang="en-GB" sz="1200" b="1" kern="1200" dirty="0" smtClean="0">
                        <a:solidFill>
                          <a:schemeClr val="tx1"/>
                        </a:solidFill>
                        <a:effectLst/>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GB" sz="1200" b="0" kern="1200" dirty="0" smtClean="0">
                          <a:solidFill>
                            <a:schemeClr val="tx1"/>
                          </a:solidFill>
                          <a:effectLst/>
                          <a:latin typeface="+mn-lt"/>
                          <a:ea typeface="+mn-ea"/>
                          <a:cs typeface="+mn-cs"/>
                        </a:rPr>
                        <a:t>(Good behaviour)</a:t>
                      </a:r>
                      <a:endParaRPr lang="en-GB" sz="1600" b="1" dirty="0"/>
                    </a:p>
                  </a:txBody>
                  <a:tcPr>
                    <a:solidFill>
                      <a:schemeClr val="bg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b="1" kern="1200" dirty="0" smtClean="0">
                          <a:solidFill>
                            <a:schemeClr val="tx1"/>
                          </a:solidFill>
                          <a:effectLst/>
                          <a:latin typeface="+mn-lt"/>
                          <a:ea typeface="+mn-ea"/>
                          <a:cs typeface="+mn-cs"/>
                        </a:rPr>
                        <a:t>AS07 </a:t>
                      </a:r>
                      <a:br>
                        <a:rPr lang="en-GB" sz="1600" b="1" kern="1200" dirty="0" smtClean="0">
                          <a:solidFill>
                            <a:schemeClr val="tx1"/>
                          </a:solidFill>
                          <a:effectLst/>
                          <a:latin typeface="+mn-lt"/>
                          <a:ea typeface="+mn-ea"/>
                          <a:cs typeface="+mn-cs"/>
                        </a:rPr>
                      </a:br>
                      <a:r>
                        <a:rPr lang="en-GB" sz="1200" b="0" kern="1200" dirty="0" smtClean="0">
                          <a:solidFill>
                            <a:schemeClr val="tx1"/>
                          </a:solidFill>
                          <a:effectLst/>
                          <a:latin typeface="+mn-lt"/>
                          <a:ea typeface="+mn-ea"/>
                          <a:cs typeface="+mn-cs"/>
                        </a:rPr>
                        <a:t>(Evaluation, estimation, appraisal)</a:t>
                      </a:r>
                      <a:endParaRPr lang="en-GB" sz="1200" b="1" dirty="0"/>
                    </a:p>
                  </a:txBody>
                  <a:tcPr>
                    <a:solidFill>
                      <a:schemeClr val="bg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b="1" kern="1200" dirty="0" smtClean="0">
                          <a:solidFill>
                            <a:schemeClr val="tx1"/>
                          </a:solidFill>
                          <a:effectLst/>
                          <a:latin typeface="+mn-lt"/>
                          <a:ea typeface="+mn-ea"/>
                          <a:cs typeface="+mn-cs"/>
                        </a:rPr>
                        <a:t>AS12b </a:t>
                      </a:r>
                      <a:br>
                        <a:rPr lang="en-GB" sz="1600" b="1" kern="1200" dirty="0" smtClean="0">
                          <a:solidFill>
                            <a:schemeClr val="tx1"/>
                          </a:solidFill>
                          <a:effectLst/>
                          <a:latin typeface="+mn-lt"/>
                          <a:ea typeface="+mn-ea"/>
                          <a:cs typeface="+mn-cs"/>
                        </a:rPr>
                      </a:br>
                      <a:endParaRPr lang="en-GB" sz="1200" b="1" kern="1200" dirty="0" smtClean="0">
                        <a:solidFill>
                          <a:schemeClr val="tx1"/>
                        </a:solidFill>
                        <a:effectLst/>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GB" sz="1200" b="0" kern="1200" dirty="0" smtClean="0">
                          <a:solidFill>
                            <a:schemeClr val="tx1"/>
                          </a:solidFill>
                          <a:effectLst/>
                          <a:latin typeface="+mn-lt"/>
                          <a:ea typeface="+mn-ea"/>
                          <a:cs typeface="+mn-cs"/>
                        </a:rPr>
                        <a:t>(Respect)</a:t>
                      </a:r>
                      <a:endParaRPr lang="en-GB" sz="1200" b="1" dirty="0" smtClean="0"/>
                    </a:p>
                    <a:p>
                      <a:pPr marL="0" marR="0" indent="0" algn="ctr" defTabSz="914400" rtl="0" eaLnBrk="1" fontAlgn="auto" latinLnBrk="0" hangingPunct="1">
                        <a:lnSpc>
                          <a:spcPct val="100000"/>
                        </a:lnSpc>
                        <a:spcBef>
                          <a:spcPts val="0"/>
                        </a:spcBef>
                        <a:spcAft>
                          <a:spcPts val="0"/>
                        </a:spcAft>
                        <a:buClrTx/>
                        <a:buSzTx/>
                        <a:buFontTx/>
                        <a:buNone/>
                        <a:tabLst/>
                        <a:defRPr/>
                      </a:pPr>
                      <a:endParaRPr lang="en-GB" sz="1050" b="1" dirty="0"/>
                    </a:p>
                  </a:txBody>
                  <a:tcPr>
                    <a:solidFill>
                      <a:schemeClr val="bg2"/>
                    </a:solidFill>
                  </a:tcPr>
                </a:tc>
                <a:tc>
                  <a:txBody>
                    <a:bodyPr/>
                    <a:lstStyle/>
                    <a:p>
                      <a:pPr algn="ctr"/>
                      <a:r>
                        <a:rPr lang="en-GB" sz="1600" b="1" kern="1200" dirty="0" smtClean="0">
                          <a:solidFill>
                            <a:schemeClr val="dk1"/>
                          </a:solidFill>
                          <a:effectLst/>
                          <a:latin typeface="+mn-lt"/>
                          <a:ea typeface="+mn-ea"/>
                          <a:cs typeface="+mn-cs"/>
                        </a:rPr>
                        <a:t>AX14</a:t>
                      </a:r>
                      <a:endParaRPr lang="en-GB" sz="1600" b="1" kern="1200" dirty="0" smtClean="0">
                        <a:solidFill>
                          <a:schemeClr val="tx1"/>
                        </a:solidFill>
                        <a:effectLst/>
                        <a:latin typeface="+mn-lt"/>
                        <a:ea typeface="+mn-ea"/>
                        <a:cs typeface="+mn-cs"/>
                      </a:endParaRPr>
                    </a:p>
                    <a:p>
                      <a:pPr algn="ctr"/>
                      <a:endParaRPr lang="en-GB" sz="1200" b="0" dirty="0" smtClean="0">
                        <a:solidFill>
                          <a:schemeClr val="tx1"/>
                        </a:solidFill>
                      </a:endParaRPr>
                    </a:p>
                    <a:p>
                      <a:pPr algn="ctr"/>
                      <a:r>
                        <a:rPr lang="en-GB" sz="1200" b="0" dirty="0" smtClean="0">
                          <a:solidFill>
                            <a:schemeClr val="tx1"/>
                          </a:solidFill>
                        </a:rPr>
                        <a:t>(</a:t>
                      </a:r>
                      <a:r>
                        <a:rPr lang="en-GB" sz="1200" kern="1200" dirty="0" smtClean="0">
                          <a:solidFill>
                            <a:schemeClr val="dk1"/>
                          </a:solidFill>
                          <a:effectLst/>
                          <a:latin typeface="+mn-lt"/>
                          <a:ea typeface="+mn-ea"/>
                          <a:cs typeface="+mn-cs"/>
                        </a:rPr>
                        <a:t>Agreement, consent</a:t>
                      </a:r>
                      <a:r>
                        <a:rPr lang="en-GB" sz="1200" b="0" dirty="0" smtClean="0">
                          <a:solidFill>
                            <a:schemeClr val="tx1"/>
                          </a:solidFill>
                        </a:rPr>
                        <a:t>)</a:t>
                      </a:r>
                      <a:endParaRPr lang="en-GB" sz="1200" b="1" dirty="0"/>
                    </a:p>
                  </a:txBody>
                  <a:tcPr>
                    <a:solidFill>
                      <a:schemeClr val="bg2"/>
                    </a:solidFill>
                  </a:tcPr>
                </a:tc>
                <a:tc>
                  <a:txBody>
                    <a:bodyPr/>
                    <a:lstStyle/>
                    <a:p>
                      <a:pPr algn="ctr"/>
                      <a:r>
                        <a:rPr lang="en-GB" sz="1800" b="1" dirty="0" smtClean="0">
                          <a:solidFill>
                            <a:srgbClr val="7030A0"/>
                          </a:solidFill>
                        </a:rPr>
                        <a:t>AI:16:f.*</a:t>
                      </a:r>
                    </a:p>
                    <a:p>
                      <a:pPr algn="ctr"/>
                      <a:endParaRPr lang="en-GB" sz="1400" b="0" dirty="0" smtClean="0">
                        <a:solidFill>
                          <a:srgbClr val="7030A0"/>
                        </a:solidFill>
                      </a:endParaRPr>
                    </a:p>
                    <a:p>
                      <a:pPr algn="ctr"/>
                      <a:r>
                        <a:rPr lang="en-GB" sz="1400" b="0" dirty="0" smtClean="0">
                          <a:solidFill>
                            <a:srgbClr val="7030A0"/>
                          </a:solidFill>
                        </a:rPr>
                        <a:t>(Dirtiness…)</a:t>
                      </a:r>
                      <a:endParaRPr lang="en-GB" sz="1400" b="1" dirty="0" smtClean="0"/>
                    </a:p>
                    <a:p>
                      <a:pPr algn="ctr"/>
                      <a:endParaRPr lang="en-GB" sz="1400" b="1" dirty="0"/>
                    </a:p>
                  </a:txBody>
                  <a:tcPr>
                    <a:solidFill>
                      <a:schemeClr val="bg2"/>
                    </a:solidFill>
                  </a:tcPr>
                </a:tc>
              </a:tr>
            </a:tbl>
          </a:graphicData>
        </a:graphic>
      </p:graphicFrame>
      <p:sp>
        <p:nvSpPr>
          <p:cNvPr id="5" name="Right Arrow 4"/>
          <p:cNvSpPr/>
          <p:nvPr/>
        </p:nvSpPr>
        <p:spPr>
          <a:xfrm>
            <a:off x="9337040" y="342860"/>
            <a:ext cx="772160" cy="484632"/>
          </a:xfrm>
          <a:prstGeom prst="rightArrow">
            <a:avLst/>
          </a:prstGeom>
          <a:solidFill>
            <a:schemeClr val="bg2">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260315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1444" y="642594"/>
            <a:ext cx="10613756" cy="1371600"/>
          </a:xfrm>
        </p:spPr>
        <p:txBody>
          <a:bodyPr/>
          <a:lstStyle/>
          <a:p>
            <a:pPr algn="ctr"/>
            <a:r>
              <a:rPr lang="en-GB" b="1" dirty="0"/>
              <a:t>AY:06:b:04:b</a:t>
            </a:r>
            <a:r>
              <a:rPr lang="en-GB" dirty="0" smtClean="0"/>
              <a:t>.* (lout/boor)</a:t>
            </a:r>
            <a:endParaRPr lang="en-GB" dirty="0"/>
          </a:p>
        </p:txBody>
      </p:sp>
      <p:sp>
        <p:nvSpPr>
          <p:cNvPr id="3" name="Content Placeholder 2"/>
          <p:cNvSpPr>
            <a:spLocks noGrp="1"/>
          </p:cNvSpPr>
          <p:nvPr>
            <p:ph idx="1"/>
          </p:nvPr>
        </p:nvSpPr>
        <p:spPr>
          <a:xfrm>
            <a:off x="340963" y="2103120"/>
            <a:ext cx="11499742" cy="4282182"/>
          </a:xfrm>
        </p:spPr>
        <p:txBody>
          <a:bodyPr>
            <a:noAutofit/>
          </a:bodyPr>
          <a:lstStyle/>
          <a:p>
            <a:pPr marL="0" indent="0">
              <a:buNone/>
            </a:pPr>
            <a:r>
              <a:rPr lang="en-GB" sz="2400" dirty="0" smtClean="0"/>
              <a:t>[…] who </a:t>
            </a:r>
            <a:r>
              <a:rPr lang="en-GB" sz="2400" dirty="0"/>
              <a:t>was </a:t>
            </a:r>
            <a:r>
              <a:rPr lang="en-GB" sz="2400" dirty="0" smtClean="0"/>
              <a:t>speaking, </a:t>
            </a:r>
            <a:r>
              <a:rPr lang="en-GB" sz="2400" dirty="0"/>
              <a:t>as he </a:t>
            </a:r>
            <a:r>
              <a:rPr lang="en-GB" sz="2400" dirty="0" smtClean="0"/>
              <a:t>said, </a:t>
            </a:r>
            <a:r>
              <a:rPr lang="en-GB" sz="2400" dirty="0"/>
              <a:t>for the other Members of the </a:t>
            </a:r>
            <a:r>
              <a:rPr lang="en-GB" sz="2400" dirty="0" smtClean="0"/>
              <a:t>EEC:  </a:t>
            </a:r>
            <a:r>
              <a:rPr lang="en-GB" sz="2400" dirty="0"/>
              <a:t>I believe that the Government may find that they have caused more damage to Britain by this tiff than any advantage likely to be gained by separate representation at this </a:t>
            </a:r>
            <a:r>
              <a:rPr lang="en-GB" sz="2400" dirty="0" smtClean="0"/>
              <a:t>conference: </a:t>
            </a:r>
            <a:r>
              <a:rPr lang="en-GB" sz="2400" dirty="0"/>
              <a:t>My </a:t>
            </a:r>
            <a:r>
              <a:rPr lang="en-GB" sz="2400" dirty="0" smtClean="0"/>
              <a:t>Lords, </a:t>
            </a:r>
            <a:r>
              <a:rPr lang="en-GB" sz="2400" dirty="0"/>
              <a:t>the right honourable gentleman the Prime Minister has recently been delving into </a:t>
            </a:r>
            <a:r>
              <a:rPr lang="en-GB" sz="2400" dirty="0" smtClean="0"/>
              <a:t>anthropology: </a:t>
            </a:r>
            <a:r>
              <a:rPr lang="en-GB" sz="2400" dirty="0"/>
              <a:t>He has made some barbed references to Piltdown Man </a:t>
            </a:r>
            <a:r>
              <a:rPr lang="en-GB" sz="2400" dirty="0" smtClean="0"/>
              <a:t>and, </a:t>
            </a:r>
            <a:r>
              <a:rPr lang="en-GB" sz="2400" dirty="0"/>
              <a:t>for that </a:t>
            </a:r>
            <a:r>
              <a:rPr lang="en-GB" sz="2400" dirty="0" smtClean="0"/>
              <a:t>reason, </a:t>
            </a:r>
            <a:r>
              <a:rPr lang="en-GB" sz="2400" dirty="0"/>
              <a:t>I can not refrain from pointing out that at the moment he appears to be giving a good imitation of </a:t>
            </a:r>
            <a:r>
              <a:rPr lang="en-GB" sz="2400" b="1" dirty="0"/>
              <a:t>Neanderthal </a:t>
            </a:r>
            <a:r>
              <a:rPr lang="en-GB" sz="2400" dirty="0" smtClean="0"/>
              <a:t>Man, </a:t>
            </a:r>
            <a:r>
              <a:rPr lang="en-GB" sz="2400" dirty="0"/>
              <a:t>beating his breast as a way of expressing his willingness to trust and co-operate with his </a:t>
            </a:r>
            <a:r>
              <a:rPr lang="en-GB" sz="2400" dirty="0" smtClean="0"/>
              <a:t>neighbours: </a:t>
            </a:r>
            <a:r>
              <a:rPr lang="en-GB" sz="2400" dirty="0"/>
              <a:t>If it is </a:t>
            </a:r>
            <a:r>
              <a:rPr lang="en-GB" sz="2400" dirty="0" smtClean="0"/>
              <a:t>any consolation, </a:t>
            </a:r>
            <a:r>
              <a:rPr lang="en-GB" sz="2400" dirty="0"/>
              <a:t>Neanderthal Man is described in an encyclopaedia as the most primitive known </a:t>
            </a:r>
            <a:r>
              <a:rPr lang="en-GB" sz="2400" dirty="0" smtClean="0"/>
              <a:t>European </a:t>
            </a:r>
            <a:r>
              <a:rPr lang="en-GB" sz="1400" dirty="0" smtClean="0"/>
              <a:t>(</a:t>
            </a:r>
            <a:r>
              <a:rPr lang="en-GB" dirty="0" smtClean="0"/>
              <a:t>HL</a:t>
            </a:r>
            <a:r>
              <a:rPr lang="en-GB" sz="1400" dirty="0" smtClean="0"/>
              <a:t>, S5LV0366P0_01278)</a:t>
            </a:r>
            <a:endParaRPr lang="en-GB" sz="2400" dirty="0"/>
          </a:p>
        </p:txBody>
      </p:sp>
    </p:spTree>
    <p:extLst>
      <p:ext uri="{BB962C8B-B14F-4D97-AF65-F5344CB8AC3E}">
        <p14:creationId xmlns:p14="http://schemas.microsoft.com/office/powerpoint/2010/main" val="16491132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5465" y="317131"/>
            <a:ext cx="11623728" cy="767752"/>
          </a:xfrm>
        </p:spPr>
        <p:txBody>
          <a:bodyPr>
            <a:normAutofit/>
          </a:bodyPr>
          <a:lstStyle/>
          <a:p>
            <a:pPr algn="ctr"/>
            <a:r>
              <a:rPr lang="en-GB" b="1" dirty="0" smtClean="0"/>
              <a:t>Not in the theme(s) … name calling?</a:t>
            </a:r>
            <a:endParaRPr lang="en-GB" b="1" dirty="0"/>
          </a:p>
        </p:txBody>
      </p:sp>
      <p:sp>
        <p:nvSpPr>
          <p:cNvPr id="3" name="Content Placeholder 2"/>
          <p:cNvSpPr>
            <a:spLocks noGrp="1"/>
          </p:cNvSpPr>
          <p:nvPr>
            <p:ph idx="1"/>
          </p:nvPr>
        </p:nvSpPr>
        <p:spPr>
          <a:xfrm>
            <a:off x="201479" y="1084883"/>
            <a:ext cx="11959525" cy="5548392"/>
          </a:xfrm>
        </p:spPr>
        <p:txBody>
          <a:bodyPr>
            <a:normAutofit/>
          </a:bodyPr>
          <a:lstStyle/>
          <a:p>
            <a:r>
              <a:rPr lang="en-GB" sz="2000" dirty="0" smtClean="0">
                <a:solidFill>
                  <a:srgbClr val="7030A0"/>
                </a:solidFill>
              </a:rPr>
              <a:t>01.02.01.02.01.03</a:t>
            </a:r>
            <a:r>
              <a:rPr lang="en-GB" sz="2000" dirty="0" smtClean="0"/>
              <a:t> (n) - </a:t>
            </a:r>
            <a:r>
              <a:rPr lang="en-GB" sz="2000" dirty="0" smtClean="0">
                <a:solidFill>
                  <a:srgbClr val="7030A0"/>
                </a:solidFill>
              </a:rPr>
              <a:t>01 </a:t>
            </a:r>
            <a:r>
              <a:rPr lang="en-GB" sz="2000" b="1" i="1" dirty="0" smtClean="0">
                <a:solidFill>
                  <a:srgbClr val="7030A0"/>
                </a:solidFill>
              </a:rPr>
              <a:t>Mental Deficiency</a:t>
            </a:r>
            <a:r>
              <a:rPr lang="en-GB" sz="2000" b="1" i="1" dirty="0" smtClean="0"/>
              <a:t> </a:t>
            </a:r>
            <a:r>
              <a:rPr lang="en-GB" sz="2000" dirty="0" smtClean="0"/>
              <a:t>(e.g. natural fool, idiot) – </a:t>
            </a:r>
            <a:r>
              <a:rPr lang="en-GB" sz="2000" dirty="0" smtClean="0">
                <a:solidFill>
                  <a:srgbClr val="7030A0"/>
                </a:solidFill>
              </a:rPr>
              <a:t>02.01</a:t>
            </a:r>
            <a:r>
              <a:rPr lang="en-GB" sz="2000" dirty="0" smtClean="0"/>
              <a:t> </a:t>
            </a:r>
            <a:r>
              <a:rPr lang="en-GB" sz="2000" b="1" i="1" dirty="0" smtClean="0">
                <a:solidFill>
                  <a:srgbClr val="7030A0"/>
                </a:solidFill>
              </a:rPr>
              <a:t>Person</a:t>
            </a:r>
            <a:r>
              <a:rPr lang="en-GB" sz="2000" i="1" dirty="0" smtClean="0"/>
              <a:t> </a:t>
            </a:r>
            <a:r>
              <a:rPr lang="en-GB" sz="2000" dirty="0" smtClean="0"/>
              <a:t>(e.g. </a:t>
            </a:r>
            <a:r>
              <a:rPr lang="en-GB" sz="2000" b="1" dirty="0" smtClean="0"/>
              <a:t>moron</a:t>
            </a:r>
            <a:r>
              <a:rPr lang="en-GB" sz="2000" dirty="0" smtClean="0"/>
              <a:t>)</a:t>
            </a:r>
          </a:p>
          <a:p>
            <a:r>
              <a:rPr lang="en-GB" sz="2000" dirty="0" smtClean="0">
                <a:solidFill>
                  <a:srgbClr val="7030A0"/>
                </a:solidFill>
              </a:rPr>
              <a:t>01.03.02.06.02 </a:t>
            </a:r>
            <a:r>
              <a:rPr lang="en-GB" sz="2000" dirty="0" smtClean="0"/>
              <a:t>(n) – </a:t>
            </a:r>
            <a:r>
              <a:rPr lang="en-GB" sz="2000" b="1" i="1" dirty="0" smtClean="0">
                <a:solidFill>
                  <a:srgbClr val="7030A0"/>
                </a:solidFill>
              </a:rPr>
              <a:t>Homosexuality</a:t>
            </a:r>
            <a:r>
              <a:rPr lang="en-GB" sz="2000" i="1" dirty="0" smtClean="0">
                <a:solidFill>
                  <a:srgbClr val="7030A0"/>
                </a:solidFill>
              </a:rPr>
              <a:t> </a:t>
            </a:r>
            <a:r>
              <a:rPr lang="en-GB" sz="2000" dirty="0" smtClean="0"/>
              <a:t>– 07.01 </a:t>
            </a:r>
            <a:r>
              <a:rPr lang="en-GB" sz="2000" b="1" i="1" dirty="0">
                <a:solidFill>
                  <a:srgbClr val="7030A0"/>
                </a:solidFill>
              </a:rPr>
              <a:t>M</a:t>
            </a:r>
            <a:r>
              <a:rPr lang="en-GB" sz="2000" b="1" i="1" dirty="0" smtClean="0">
                <a:solidFill>
                  <a:srgbClr val="7030A0"/>
                </a:solidFill>
              </a:rPr>
              <a:t>ale</a:t>
            </a:r>
            <a:r>
              <a:rPr lang="en-GB" sz="2000" i="1" dirty="0" smtClean="0">
                <a:solidFill>
                  <a:srgbClr val="7030A0"/>
                </a:solidFill>
              </a:rPr>
              <a:t> </a:t>
            </a:r>
            <a:r>
              <a:rPr lang="en-GB" sz="2000" dirty="0" smtClean="0"/>
              <a:t>(e.g., </a:t>
            </a:r>
            <a:r>
              <a:rPr lang="en-GB" sz="2000" b="1" dirty="0" smtClean="0"/>
              <a:t>fairy</a:t>
            </a:r>
            <a:r>
              <a:rPr lang="en-GB" sz="2000" dirty="0" smtClean="0"/>
              <a:t>, </a:t>
            </a:r>
            <a:r>
              <a:rPr lang="en-GB" sz="2000" b="1" dirty="0" smtClean="0"/>
              <a:t>faggot</a:t>
            </a:r>
            <a:r>
              <a:rPr lang="en-GB" sz="2000" dirty="0" smtClean="0"/>
              <a:t>, </a:t>
            </a:r>
            <a:r>
              <a:rPr lang="en-GB" sz="2000" b="1" dirty="0" smtClean="0"/>
              <a:t>fruit</a:t>
            </a:r>
            <a:r>
              <a:rPr lang="en-GB" sz="2000" dirty="0" smtClean="0"/>
              <a:t>, </a:t>
            </a:r>
            <a:r>
              <a:rPr lang="en-GB" sz="2000" b="1" dirty="0" smtClean="0"/>
              <a:t>queer</a:t>
            </a:r>
            <a:r>
              <a:rPr lang="en-GB" sz="2000" dirty="0" smtClean="0"/>
              <a:t>, </a:t>
            </a:r>
            <a:r>
              <a:rPr lang="en-GB" sz="2000" b="1" dirty="0" smtClean="0"/>
              <a:t>ginger</a:t>
            </a:r>
            <a:r>
              <a:rPr lang="en-GB" sz="2000" dirty="0" smtClean="0"/>
              <a:t> </a:t>
            </a:r>
            <a:r>
              <a:rPr lang="en-GB" sz="2000" b="1" dirty="0" smtClean="0"/>
              <a:t>beer</a:t>
            </a:r>
            <a:r>
              <a:rPr lang="en-GB" sz="2000" dirty="0" smtClean="0"/>
              <a:t>)</a:t>
            </a:r>
          </a:p>
          <a:p>
            <a:r>
              <a:rPr lang="en-GB" sz="2000" dirty="0" smtClean="0"/>
              <a:t>01.05.05.21.05.06 (n) </a:t>
            </a:r>
            <a:r>
              <a:rPr lang="en-GB" sz="2000" b="1" i="1" dirty="0" smtClean="0">
                <a:solidFill>
                  <a:srgbClr val="7030A0"/>
                </a:solidFill>
              </a:rPr>
              <a:t>Violent Behaviour </a:t>
            </a:r>
            <a:r>
              <a:rPr lang="en-GB" sz="2000" dirty="0" smtClean="0"/>
              <a:t>– 02 </a:t>
            </a:r>
            <a:r>
              <a:rPr lang="en-GB" sz="2000" b="1" i="1" dirty="0" smtClean="0">
                <a:solidFill>
                  <a:srgbClr val="7030A0"/>
                </a:solidFill>
              </a:rPr>
              <a:t>Person</a:t>
            </a:r>
            <a:r>
              <a:rPr lang="en-GB" sz="2000" dirty="0" smtClean="0"/>
              <a:t> (e.g., </a:t>
            </a:r>
            <a:r>
              <a:rPr lang="en-GB" sz="2000" b="1" dirty="0" smtClean="0"/>
              <a:t>tyrant</a:t>
            </a:r>
            <a:r>
              <a:rPr lang="en-GB" sz="2000" dirty="0" smtClean="0"/>
              <a:t>, </a:t>
            </a:r>
            <a:r>
              <a:rPr lang="en-GB" sz="2000" b="1" dirty="0" smtClean="0"/>
              <a:t>ruffian</a:t>
            </a:r>
            <a:r>
              <a:rPr lang="en-GB" sz="2000" dirty="0" smtClean="0"/>
              <a:t>, </a:t>
            </a:r>
            <a:r>
              <a:rPr lang="en-GB" sz="2000" b="1" dirty="0" smtClean="0"/>
              <a:t>bully</a:t>
            </a:r>
            <a:r>
              <a:rPr lang="en-GB" sz="2000" dirty="0" smtClean="0"/>
              <a:t>, </a:t>
            </a:r>
            <a:r>
              <a:rPr lang="en-GB" sz="2000" b="1" dirty="0" smtClean="0"/>
              <a:t>hooligan</a:t>
            </a:r>
            <a:r>
              <a:rPr lang="en-GB" sz="2000" dirty="0" smtClean="0"/>
              <a:t>, </a:t>
            </a:r>
            <a:r>
              <a:rPr lang="en-GB" sz="2000" b="1" dirty="0" err="1" smtClean="0"/>
              <a:t>yobo</a:t>
            </a:r>
            <a:r>
              <a:rPr lang="en-GB" sz="2000" dirty="0" smtClean="0"/>
              <a:t>)</a:t>
            </a:r>
          </a:p>
          <a:p>
            <a:r>
              <a:rPr lang="en-GB" sz="2000" dirty="0" smtClean="0">
                <a:solidFill>
                  <a:srgbClr val="7030A0"/>
                </a:solidFill>
              </a:rPr>
              <a:t>01.05.05.22.02.01</a:t>
            </a:r>
            <a:r>
              <a:rPr lang="en-GB" sz="2000" dirty="0" smtClean="0"/>
              <a:t> (n) – 06.02.01 </a:t>
            </a:r>
            <a:r>
              <a:rPr lang="en-GB" sz="2000" b="1" i="1" dirty="0" smtClean="0">
                <a:solidFill>
                  <a:srgbClr val="7030A0"/>
                </a:solidFill>
              </a:rPr>
              <a:t>With Skill to Hide/Deceive </a:t>
            </a:r>
            <a:r>
              <a:rPr lang="en-GB" sz="2000" i="1" dirty="0" smtClean="0"/>
              <a:t>– </a:t>
            </a:r>
            <a:r>
              <a:rPr lang="en-GB" sz="2000" dirty="0" smtClean="0">
                <a:solidFill>
                  <a:srgbClr val="7030A0"/>
                </a:solidFill>
              </a:rPr>
              <a:t>06.02.11 </a:t>
            </a:r>
            <a:r>
              <a:rPr lang="en-GB" sz="2000" dirty="0" smtClean="0"/>
              <a:t>(e.g. </a:t>
            </a:r>
            <a:r>
              <a:rPr lang="en-GB" sz="2000" b="1" dirty="0" smtClean="0"/>
              <a:t>slyly</a:t>
            </a:r>
            <a:r>
              <a:rPr lang="en-GB" sz="2000" dirty="0" smtClean="0"/>
              <a:t>)</a:t>
            </a:r>
            <a:endParaRPr lang="en-GB" sz="2000" b="1" dirty="0" smtClean="0"/>
          </a:p>
          <a:p>
            <a:r>
              <a:rPr lang="en-GB" sz="2000" dirty="0" smtClean="0">
                <a:solidFill>
                  <a:srgbClr val="7030A0"/>
                </a:solidFill>
              </a:rPr>
              <a:t>01.05.05.22.01.01</a:t>
            </a:r>
            <a:r>
              <a:rPr lang="en-GB" sz="2000" dirty="0" smtClean="0"/>
              <a:t> (n) – </a:t>
            </a:r>
            <a:r>
              <a:rPr lang="en-GB" sz="2000" b="1" dirty="0" smtClean="0"/>
              <a:t>cunning</a:t>
            </a:r>
          </a:p>
          <a:p>
            <a:r>
              <a:rPr lang="en-GB" sz="2000" dirty="0" smtClean="0">
                <a:solidFill>
                  <a:srgbClr val="7030A0"/>
                </a:solidFill>
              </a:rPr>
              <a:t>02.07.06</a:t>
            </a:r>
            <a:r>
              <a:rPr lang="en-GB" sz="2000" dirty="0" smtClean="0"/>
              <a:t>/</a:t>
            </a:r>
            <a:r>
              <a:rPr lang="en-GB" sz="2000" dirty="0" smtClean="0">
                <a:solidFill>
                  <a:srgbClr val="7030A0"/>
                </a:solidFill>
              </a:rPr>
              <a:t>10.14</a:t>
            </a:r>
            <a:r>
              <a:rPr lang="en-GB" sz="2000" dirty="0" smtClean="0"/>
              <a:t> (n) – </a:t>
            </a:r>
            <a:r>
              <a:rPr lang="en-GB" sz="2000" b="1" dirty="0" smtClean="0">
                <a:solidFill>
                  <a:srgbClr val="7030A0"/>
                </a:solidFill>
              </a:rPr>
              <a:t>poor person of any colour </a:t>
            </a:r>
            <a:r>
              <a:rPr lang="en-GB" sz="2000" dirty="0" smtClean="0"/>
              <a:t>[contempt.] (e.g., </a:t>
            </a:r>
            <a:r>
              <a:rPr lang="en-GB" sz="2000" b="1" dirty="0" smtClean="0"/>
              <a:t>nigger</a:t>
            </a:r>
            <a:r>
              <a:rPr lang="en-GB" sz="2000" dirty="0" smtClean="0"/>
              <a:t>)</a:t>
            </a:r>
          </a:p>
          <a:p>
            <a:r>
              <a:rPr lang="en-GB" sz="2000" dirty="0" smtClean="0">
                <a:solidFill>
                  <a:srgbClr val="7030A0"/>
                </a:solidFill>
              </a:rPr>
              <a:t>02.01.09.06</a:t>
            </a:r>
            <a:r>
              <a:rPr lang="en-GB" sz="2000" dirty="0" smtClean="0"/>
              <a:t> (n) – </a:t>
            </a:r>
            <a:r>
              <a:rPr lang="en-GB" sz="2000" b="1" i="1" dirty="0" smtClean="0">
                <a:solidFill>
                  <a:srgbClr val="7030A0"/>
                </a:solidFill>
              </a:rPr>
              <a:t>Stupid/Foolish/Inadequate person</a:t>
            </a:r>
          </a:p>
          <a:p>
            <a:r>
              <a:rPr lang="en-GB" sz="2000" dirty="0" smtClean="0">
                <a:solidFill>
                  <a:srgbClr val="7030A0"/>
                </a:solidFill>
              </a:rPr>
              <a:t>02.01.09.06.01</a:t>
            </a:r>
            <a:r>
              <a:rPr lang="en-GB" sz="2000" dirty="0" smtClean="0"/>
              <a:t> (n) </a:t>
            </a:r>
            <a:r>
              <a:rPr lang="en-GB" sz="2000" b="1" i="1" dirty="0" smtClean="0">
                <a:solidFill>
                  <a:srgbClr val="7030A0"/>
                </a:solidFill>
              </a:rPr>
              <a:t>Stupid Person, Dolt, Blockhead</a:t>
            </a:r>
          </a:p>
          <a:p>
            <a:r>
              <a:rPr lang="en-GB" sz="2000" dirty="0" smtClean="0">
                <a:solidFill>
                  <a:srgbClr val="7030A0"/>
                </a:solidFill>
              </a:rPr>
              <a:t>02.01.09.06.01.01</a:t>
            </a:r>
            <a:r>
              <a:rPr lang="en-GB" sz="2000" dirty="0" smtClean="0"/>
              <a:t> (n) </a:t>
            </a:r>
            <a:r>
              <a:rPr lang="en-GB" sz="2000" b="1" i="1" dirty="0" smtClean="0">
                <a:solidFill>
                  <a:srgbClr val="7030A0"/>
                </a:solidFill>
              </a:rPr>
              <a:t>Lout, Oaf, Booby</a:t>
            </a:r>
            <a:r>
              <a:rPr lang="en-GB" sz="2000" b="1" dirty="0" smtClean="0">
                <a:solidFill>
                  <a:srgbClr val="7030A0"/>
                </a:solidFill>
              </a:rPr>
              <a:t> </a:t>
            </a:r>
            <a:r>
              <a:rPr lang="en-GB" sz="2000" dirty="0" smtClean="0"/>
              <a:t>(e.g., </a:t>
            </a:r>
            <a:r>
              <a:rPr lang="en-GB" sz="2000" b="1" dirty="0" smtClean="0"/>
              <a:t>brute</a:t>
            </a:r>
            <a:r>
              <a:rPr lang="en-GB" sz="2000" dirty="0" smtClean="0"/>
              <a:t>)</a:t>
            </a:r>
            <a:endParaRPr lang="en-GB" sz="2000" b="1" dirty="0" smtClean="0">
              <a:solidFill>
                <a:srgbClr val="7030A0"/>
              </a:solidFill>
            </a:endParaRPr>
          </a:p>
          <a:p>
            <a:r>
              <a:rPr lang="en-GB" sz="2000" dirty="0" smtClean="0">
                <a:solidFill>
                  <a:srgbClr val="7030A0"/>
                </a:solidFill>
              </a:rPr>
              <a:t>02.01.09.06.02</a:t>
            </a:r>
            <a:r>
              <a:rPr lang="en-GB" sz="2000" dirty="0" smtClean="0"/>
              <a:t> (n) – </a:t>
            </a:r>
            <a:r>
              <a:rPr lang="en-GB" sz="2000" b="1" i="1" dirty="0" smtClean="0">
                <a:solidFill>
                  <a:srgbClr val="7030A0"/>
                </a:solidFill>
              </a:rPr>
              <a:t>Foolish </a:t>
            </a:r>
            <a:r>
              <a:rPr lang="en-GB" sz="2000" b="1" i="1" dirty="0">
                <a:solidFill>
                  <a:srgbClr val="7030A0"/>
                </a:solidFill>
              </a:rPr>
              <a:t>P</a:t>
            </a:r>
            <a:r>
              <a:rPr lang="en-GB" sz="2000" b="1" i="1" dirty="0" smtClean="0">
                <a:solidFill>
                  <a:srgbClr val="7030A0"/>
                </a:solidFill>
              </a:rPr>
              <a:t>erson</a:t>
            </a:r>
            <a:r>
              <a:rPr lang="en-GB" sz="2000" b="1" dirty="0" smtClean="0">
                <a:solidFill>
                  <a:srgbClr val="7030A0"/>
                </a:solidFill>
              </a:rPr>
              <a:t>, </a:t>
            </a:r>
            <a:r>
              <a:rPr lang="en-GB" sz="2000" b="1" i="1" dirty="0" smtClean="0">
                <a:solidFill>
                  <a:srgbClr val="7030A0"/>
                </a:solidFill>
              </a:rPr>
              <a:t>Fool</a:t>
            </a:r>
          </a:p>
          <a:p>
            <a:r>
              <a:rPr lang="en-GB" sz="2000" dirty="0" smtClean="0">
                <a:solidFill>
                  <a:srgbClr val="7030A0"/>
                </a:solidFill>
              </a:rPr>
              <a:t>02.01.09.06.02.01</a:t>
            </a:r>
            <a:r>
              <a:rPr lang="en-GB" sz="2000" dirty="0" smtClean="0"/>
              <a:t> (n) – </a:t>
            </a:r>
            <a:r>
              <a:rPr lang="en-GB" sz="2000" b="1" i="1" dirty="0" smtClean="0">
                <a:solidFill>
                  <a:srgbClr val="7030A0"/>
                </a:solidFill>
              </a:rPr>
              <a:t>Fool</a:t>
            </a:r>
            <a:r>
              <a:rPr lang="en-GB" sz="2000" i="1" dirty="0" smtClean="0">
                <a:solidFill>
                  <a:srgbClr val="7030A0"/>
                </a:solidFill>
              </a:rPr>
              <a:t>, </a:t>
            </a:r>
            <a:r>
              <a:rPr lang="en-GB" sz="2000" b="1" i="1" dirty="0" smtClean="0">
                <a:solidFill>
                  <a:srgbClr val="7030A0"/>
                </a:solidFill>
              </a:rPr>
              <a:t>Simpleton</a:t>
            </a:r>
          </a:p>
          <a:p>
            <a:r>
              <a:rPr lang="en-GB" sz="2000" dirty="0" smtClean="0">
                <a:solidFill>
                  <a:srgbClr val="7030A0"/>
                </a:solidFill>
              </a:rPr>
              <a:t>02.01.09.06.03</a:t>
            </a:r>
            <a:r>
              <a:rPr lang="en-GB" sz="2000" dirty="0" smtClean="0"/>
              <a:t> (n) – </a:t>
            </a:r>
            <a:r>
              <a:rPr lang="en-GB" sz="2000" dirty="0" smtClean="0">
                <a:solidFill>
                  <a:srgbClr val="7030A0"/>
                </a:solidFill>
              </a:rPr>
              <a:t>03</a:t>
            </a:r>
            <a:r>
              <a:rPr lang="en-GB" sz="2000" dirty="0" smtClean="0"/>
              <a:t> </a:t>
            </a:r>
            <a:r>
              <a:rPr lang="en-GB" sz="2000" b="1" i="1" dirty="0" smtClean="0">
                <a:solidFill>
                  <a:srgbClr val="7030A0"/>
                </a:solidFill>
              </a:rPr>
              <a:t>Simpleton</a:t>
            </a:r>
            <a:r>
              <a:rPr lang="en-GB" sz="2000" b="1" i="1" dirty="0" smtClean="0"/>
              <a:t> </a:t>
            </a:r>
            <a:r>
              <a:rPr lang="en-GB" sz="2000" dirty="0" smtClean="0"/>
              <a:t>– </a:t>
            </a:r>
            <a:r>
              <a:rPr lang="en-GB" sz="2000" dirty="0" smtClean="0">
                <a:solidFill>
                  <a:srgbClr val="7030A0"/>
                </a:solidFill>
              </a:rPr>
              <a:t>04</a:t>
            </a:r>
            <a:r>
              <a:rPr lang="en-GB" sz="2000" dirty="0" smtClean="0"/>
              <a:t> </a:t>
            </a:r>
            <a:r>
              <a:rPr lang="en-GB" sz="2000" b="1" i="1" dirty="0" smtClean="0">
                <a:solidFill>
                  <a:srgbClr val="7030A0"/>
                </a:solidFill>
              </a:rPr>
              <a:t>Idiot, Crazy Person</a:t>
            </a:r>
            <a:r>
              <a:rPr lang="en-GB" sz="2000" b="1" dirty="0" smtClean="0">
                <a:solidFill>
                  <a:srgbClr val="7030A0"/>
                </a:solidFill>
              </a:rPr>
              <a:t> </a:t>
            </a:r>
            <a:r>
              <a:rPr lang="en-GB" sz="2000" dirty="0" smtClean="0"/>
              <a:t>(e.g. </a:t>
            </a:r>
            <a:r>
              <a:rPr lang="en-GB" sz="2000" b="1" dirty="0" err="1" smtClean="0"/>
              <a:t>ratbag</a:t>
            </a:r>
            <a:r>
              <a:rPr lang="en-GB" sz="2000" dirty="0" smtClean="0"/>
              <a:t>, </a:t>
            </a:r>
            <a:r>
              <a:rPr lang="en-GB" sz="2000" b="1" dirty="0" smtClean="0"/>
              <a:t>ding-a-ling</a:t>
            </a:r>
            <a:r>
              <a:rPr lang="en-GB" sz="2000" dirty="0" smtClean="0"/>
              <a:t>, </a:t>
            </a:r>
            <a:r>
              <a:rPr lang="en-GB" sz="2000" b="1" dirty="0" smtClean="0"/>
              <a:t>flake</a:t>
            </a:r>
            <a:r>
              <a:rPr lang="en-GB" sz="2000" dirty="0" smtClean="0"/>
              <a:t>)</a:t>
            </a:r>
          </a:p>
          <a:p>
            <a:r>
              <a:rPr lang="en-GB" sz="2000" dirty="0" smtClean="0">
                <a:solidFill>
                  <a:srgbClr val="7030A0"/>
                </a:solidFill>
              </a:rPr>
              <a:t>02.01.12.07 </a:t>
            </a:r>
            <a:r>
              <a:rPr lang="en-GB" sz="2000" dirty="0" smtClean="0"/>
              <a:t>(n) – </a:t>
            </a:r>
            <a:r>
              <a:rPr lang="en-GB" sz="2000" b="1" i="1" dirty="0" smtClean="0">
                <a:solidFill>
                  <a:srgbClr val="7030A0"/>
                </a:solidFill>
              </a:rPr>
              <a:t>Want of Knowledge/Ignorance</a:t>
            </a:r>
            <a:r>
              <a:rPr lang="en-GB" sz="2000" b="1" dirty="0" smtClean="0">
                <a:solidFill>
                  <a:srgbClr val="7030A0"/>
                </a:solidFill>
              </a:rPr>
              <a:t> </a:t>
            </a:r>
            <a:r>
              <a:rPr lang="en-GB" sz="2000" dirty="0" smtClean="0"/>
              <a:t>– </a:t>
            </a:r>
            <a:r>
              <a:rPr lang="en-GB" sz="2000" dirty="0" smtClean="0">
                <a:solidFill>
                  <a:srgbClr val="7030A0"/>
                </a:solidFill>
              </a:rPr>
              <a:t>06</a:t>
            </a:r>
            <a:r>
              <a:rPr lang="en-GB" sz="2000" dirty="0" smtClean="0"/>
              <a:t> Ignorant </a:t>
            </a:r>
            <a:r>
              <a:rPr lang="en-GB" sz="2000" b="1" i="1" dirty="0" smtClean="0">
                <a:solidFill>
                  <a:srgbClr val="7030A0"/>
                </a:solidFill>
              </a:rPr>
              <a:t>Person</a:t>
            </a:r>
            <a:r>
              <a:rPr lang="en-GB" sz="2000" i="1" dirty="0" smtClean="0"/>
              <a:t> </a:t>
            </a:r>
            <a:r>
              <a:rPr lang="en-GB" sz="2000" dirty="0" smtClean="0"/>
              <a:t>(e.g., </a:t>
            </a:r>
            <a:r>
              <a:rPr lang="en-GB" sz="2000" b="1" dirty="0" smtClean="0"/>
              <a:t>know-nothing</a:t>
            </a:r>
            <a:r>
              <a:rPr lang="en-GB" sz="2000" dirty="0" smtClean="0"/>
              <a:t>)</a:t>
            </a:r>
          </a:p>
          <a:p>
            <a:endParaRPr lang="en-GB" sz="2000" b="1" i="1" dirty="0"/>
          </a:p>
        </p:txBody>
      </p:sp>
      <p:sp>
        <p:nvSpPr>
          <p:cNvPr id="4" name="TextBox 3"/>
          <p:cNvSpPr txBox="1"/>
          <p:nvPr/>
        </p:nvSpPr>
        <p:spPr>
          <a:xfrm>
            <a:off x="9531458" y="4122549"/>
            <a:ext cx="2121093" cy="523220"/>
          </a:xfrm>
          <a:prstGeom prst="rect">
            <a:avLst/>
          </a:prstGeom>
          <a:noFill/>
          <a:ln w="38100">
            <a:solidFill>
              <a:schemeClr val="bg2">
                <a:lumMod val="10000"/>
              </a:schemeClr>
            </a:solidFill>
          </a:ln>
        </p:spPr>
        <p:txBody>
          <a:bodyPr wrap="none" rtlCol="0">
            <a:spAutoFit/>
          </a:bodyPr>
          <a:lstStyle/>
          <a:p>
            <a:r>
              <a:rPr lang="en-GB" sz="2800" b="1" dirty="0" smtClean="0">
                <a:solidFill>
                  <a:schemeClr val="bg2">
                    <a:lumMod val="10000"/>
                  </a:schemeClr>
                </a:solidFill>
              </a:rPr>
              <a:t>OTHERS …?</a:t>
            </a:r>
            <a:endParaRPr lang="en-GB" sz="2800" b="1" dirty="0">
              <a:solidFill>
                <a:schemeClr val="bg2">
                  <a:lumMod val="10000"/>
                </a:schemeClr>
              </a:solidFill>
            </a:endParaRPr>
          </a:p>
        </p:txBody>
      </p:sp>
    </p:spTree>
    <p:extLst>
      <p:ext uri="{BB962C8B-B14F-4D97-AF65-F5344CB8AC3E}">
        <p14:creationId xmlns:p14="http://schemas.microsoft.com/office/powerpoint/2010/main" val="27351279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7939" y="642594"/>
            <a:ext cx="10567261" cy="907237"/>
          </a:xfrm>
        </p:spPr>
        <p:txBody>
          <a:bodyPr/>
          <a:lstStyle/>
          <a:p>
            <a:pPr algn="ctr"/>
            <a:r>
              <a:rPr lang="en-GB" b="1" dirty="0" smtClean="0"/>
              <a:t>AR:24:a.* []* PPY (you)</a:t>
            </a:r>
            <a:endParaRPr lang="en-GB" b="1" dirty="0"/>
          </a:p>
        </p:txBody>
      </p:sp>
      <p:sp>
        <p:nvSpPr>
          <p:cNvPr id="3" name="Content Placeholder 2"/>
          <p:cNvSpPr>
            <a:spLocks noGrp="1"/>
          </p:cNvSpPr>
          <p:nvPr>
            <p:ph idx="1"/>
          </p:nvPr>
        </p:nvSpPr>
        <p:spPr>
          <a:xfrm>
            <a:off x="356461" y="1549831"/>
            <a:ext cx="11530739" cy="5052447"/>
          </a:xfrm>
        </p:spPr>
        <p:txBody>
          <a:bodyPr>
            <a:noAutofit/>
          </a:bodyPr>
          <a:lstStyle/>
          <a:p>
            <a:pPr marL="0" indent="0">
              <a:buNone/>
            </a:pPr>
            <a:r>
              <a:rPr lang="en-GB" sz="2400" dirty="0"/>
              <a:t>No one who has done any ordinary grass-roots </a:t>
            </a:r>
            <a:r>
              <a:rPr lang="en-GB" sz="2400" dirty="0" smtClean="0"/>
              <a:t>canvassing, </a:t>
            </a:r>
            <a:r>
              <a:rPr lang="en-GB" sz="2400" dirty="0"/>
              <a:t>would deny that at least four out of every five votes are cast against something or </a:t>
            </a:r>
            <a:r>
              <a:rPr lang="en-GB" sz="2400" dirty="0" smtClean="0"/>
              <a:t>somebody, </a:t>
            </a:r>
            <a:r>
              <a:rPr lang="en-GB" sz="2400" dirty="0"/>
              <a:t>rather than for </a:t>
            </a:r>
            <a:r>
              <a:rPr lang="en-GB" sz="2400" dirty="0" smtClean="0"/>
              <a:t>anything: </a:t>
            </a:r>
            <a:r>
              <a:rPr lang="en-GB" sz="2400" dirty="0"/>
              <a:t>This is how we have to behave under an electoral system which was described yesterday by The Times as </a:t>
            </a:r>
            <a:r>
              <a:rPr lang="en-GB" sz="2400" dirty="0" smtClean="0"/>
              <a:t>"a </a:t>
            </a:r>
            <a:r>
              <a:rPr lang="en-GB" sz="2400" dirty="0"/>
              <a:t>lethal </a:t>
            </a:r>
            <a:r>
              <a:rPr lang="en-GB" sz="2400" dirty="0" smtClean="0"/>
              <a:t>gamble": </a:t>
            </a:r>
            <a:r>
              <a:rPr lang="en-GB" sz="2400" dirty="0"/>
              <a:t>This </a:t>
            </a:r>
            <a:r>
              <a:rPr lang="en-GB" sz="2400" dirty="0" smtClean="0"/>
              <a:t>rough, </a:t>
            </a:r>
            <a:r>
              <a:rPr lang="en-GB" sz="2400" b="1" dirty="0"/>
              <a:t>oafish game depends essentially upon </a:t>
            </a:r>
            <a:r>
              <a:rPr lang="en-GB" sz="2400" b="1" dirty="0" smtClean="0"/>
              <a:t>fear: </a:t>
            </a:r>
            <a:r>
              <a:rPr lang="en-GB" sz="2400" b="1" dirty="0"/>
              <a:t>You </a:t>
            </a:r>
            <a:r>
              <a:rPr lang="en-GB" sz="2400" dirty="0"/>
              <a:t>have to frighten people into believing that the other lot are going to be even worse than you have already shown yourselves to </a:t>
            </a:r>
            <a:r>
              <a:rPr lang="en-GB" sz="2400" dirty="0" smtClean="0"/>
              <a:t>be, </a:t>
            </a:r>
            <a:r>
              <a:rPr lang="en-GB" sz="2400" dirty="0"/>
              <a:t>and in order to pull off this propaganda trick you need bugaboos or </a:t>
            </a:r>
            <a:r>
              <a:rPr lang="en-GB" sz="2400" dirty="0" smtClean="0"/>
              <a:t>bogeymen: </a:t>
            </a:r>
            <a:r>
              <a:rPr lang="en-GB" sz="2400" dirty="0"/>
              <a:t>You need a name to make the flesh </a:t>
            </a:r>
            <a:r>
              <a:rPr lang="en-GB" sz="2400" dirty="0" smtClean="0"/>
              <a:t>creep: </a:t>
            </a:r>
            <a:r>
              <a:rPr lang="en-GB" sz="2400" dirty="0"/>
              <a:t>The late and very much respected </a:t>
            </a:r>
            <a:r>
              <a:rPr lang="en-GB" sz="2400" dirty="0" err="1"/>
              <a:t>Aneurin</a:t>
            </a:r>
            <a:r>
              <a:rPr lang="en-GB" sz="2400" dirty="0"/>
              <a:t> Bevan served the party opposite in that capacity very well for some </a:t>
            </a:r>
            <a:r>
              <a:rPr lang="en-GB" sz="2400" dirty="0" smtClean="0"/>
              <a:t>time: Once, </a:t>
            </a:r>
            <a:r>
              <a:rPr lang="en-GB" sz="2400" dirty="0"/>
              <a:t>noble Lords may </a:t>
            </a:r>
            <a:r>
              <a:rPr lang="en-GB" sz="2400" dirty="0" smtClean="0"/>
              <a:t>remember, </a:t>
            </a:r>
            <a:r>
              <a:rPr lang="en-GB" sz="2400" dirty="0"/>
              <a:t>in a lean year they had to make do with Harold </a:t>
            </a:r>
            <a:r>
              <a:rPr lang="en-GB" sz="2400" dirty="0" smtClean="0"/>
              <a:t>Laski: </a:t>
            </a:r>
            <a:r>
              <a:rPr lang="en-GB" sz="2400" dirty="0"/>
              <a:t>But look what the Wembley conference has given </a:t>
            </a:r>
            <a:r>
              <a:rPr lang="en-GB" sz="2400" dirty="0" smtClean="0"/>
              <a:t>them … </a:t>
            </a:r>
          </a:p>
          <a:p>
            <a:pPr marL="0" indent="0" algn="r">
              <a:buNone/>
            </a:pPr>
            <a:r>
              <a:rPr lang="en-GB" sz="1400" dirty="0" smtClean="0"/>
              <a:t>(</a:t>
            </a:r>
            <a:r>
              <a:rPr lang="en-GB" sz="2000" dirty="0" smtClean="0"/>
              <a:t>HL</a:t>
            </a:r>
            <a:r>
              <a:rPr lang="en-GB" sz="1400" dirty="0" smtClean="0"/>
              <a:t>, S5LV0417P0_01590)</a:t>
            </a:r>
            <a:endParaRPr lang="en-GB" sz="1400" dirty="0"/>
          </a:p>
        </p:txBody>
      </p:sp>
    </p:spTree>
    <p:extLst>
      <p:ext uri="{BB962C8B-B14F-4D97-AF65-F5344CB8AC3E}">
        <p14:creationId xmlns:p14="http://schemas.microsoft.com/office/powerpoint/2010/main" val="42862062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8800" y="601954"/>
            <a:ext cx="10993120" cy="1371600"/>
          </a:xfrm>
        </p:spPr>
        <p:txBody>
          <a:bodyPr>
            <a:normAutofit fontScale="90000"/>
          </a:bodyPr>
          <a:lstStyle/>
          <a:p>
            <a:r>
              <a:rPr lang="en-GB" b="1" dirty="0" smtClean="0"/>
              <a:t>Observation respecting new themes?</a:t>
            </a:r>
            <a:endParaRPr lang="en-GB" b="1" dirty="0"/>
          </a:p>
        </p:txBody>
      </p:sp>
      <p:sp>
        <p:nvSpPr>
          <p:cNvPr id="3" name="Content Placeholder 2"/>
          <p:cNvSpPr>
            <a:spLocks noGrp="1"/>
          </p:cNvSpPr>
          <p:nvPr>
            <p:ph idx="1"/>
          </p:nvPr>
        </p:nvSpPr>
        <p:spPr>
          <a:xfrm>
            <a:off x="345440" y="2146274"/>
            <a:ext cx="11521440" cy="4234206"/>
          </a:xfrm>
        </p:spPr>
        <p:txBody>
          <a:bodyPr>
            <a:normAutofit/>
          </a:bodyPr>
          <a:lstStyle/>
          <a:p>
            <a:pPr marL="0" indent="0" algn="ctr">
              <a:buNone/>
            </a:pPr>
            <a:r>
              <a:rPr lang="en-GB" sz="2600" dirty="0" smtClean="0"/>
              <a:t>As THEMEs are more detailed than SEMTAGs, a single </a:t>
            </a:r>
            <a:r>
              <a:rPr lang="en-GB" sz="2600" dirty="0" err="1" smtClean="0"/>
              <a:t>ht_thm</a:t>
            </a:r>
            <a:r>
              <a:rPr lang="en-GB" sz="2600" dirty="0" smtClean="0"/>
              <a:t> </a:t>
            </a:r>
            <a:br>
              <a:rPr lang="en-GB" sz="2600" dirty="0" smtClean="0"/>
            </a:br>
            <a:r>
              <a:rPr lang="en-GB" sz="2600" dirty="0" smtClean="0"/>
              <a:t>will tend to provide many genuine examples of FTAs/FEAs …</a:t>
            </a:r>
          </a:p>
          <a:p>
            <a:endParaRPr lang="en-GB" sz="1050" dirty="0" smtClean="0"/>
          </a:p>
        </p:txBody>
      </p:sp>
      <p:graphicFrame>
        <p:nvGraphicFramePr>
          <p:cNvPr id="4" name="Table 3"/>
          <p:cNvGraphicFramePr>
            <a:graphicFrameLocks noGrp="1"/>
          </p:cNvGraphicFramePr>
          <p:nvPr>
            <p:extLst>
              <p:ext uri="{D42A27DB-BD31-4B8C-83A1-F6EECF244321}">
                <p14:modId xmlns:p14="http://schemas.microsoft.com/office/powerpoint/2010/main" val="1841055657"/>
              </p:ext>
            </p:extLst>
          </p:nvPr>
        </p:nvGraphicFramePr>
        <p:xfrm>
          <a:off x="325120" y="3259666"/>
          <a:ext cx="11562081" cy="2763520"/>
        </p:xfrm>
        <a:graphic>
          <a:graphicData uri="http://schemas.openxmlformats.org/drawingml/2006/table">
            <a:tbl>
              <a:tblPr firstRow="1" bandRow="1">
                <a:tableStyleId>{5C22544A-7EE6-4342-B048-85BDC9FD1C3A}</a:tableStyleId>
              </a:tblPr>
              <a:tblGrid>
                <a:gridCol w="4287520"/>
                <a:gridCol w="1188720"/>
                <a:gridCol w="4778730"/>
                <a:gridCol w="1307111"/>
              </a:tblGrid>
              <a:tr h="370840">
                <a:tc>
                  <a:txBody>
                    <a:bodyPr/>
                    <a:lstStyle/>
                    <a:p>
                      <a:r>
                        <a:rPr lang="en-GB" dirty="0" smtClean="0"/>
                        <a:t>Theme</a:t>
                      </a:r>
                      <a:endParaRPr lang="en-GB" dirty="0"/>
                    </a:p>
                  </a:txBody>
                  <a:tcPr>
                    <a:solidFill>
                      <a:schemeClr val="bg2"/>
                    </a:solidFill>
                  </a:tcPr>
                </a:tc>
                <a:tc>
                  <a:txBody>
                    <a:bodyPr/>
                    <a:lstStyle/>
                    <a:p>
                      <a:pPr algn="ctr"/>
                      <a:r>
                        <a:rPr lang="en-GB" dirty="0" smtClean="0"/>
                        <a:t>Results returned</a:t>
                      </a:r>
                      <a:endParaRPr lang="en-GB" dirty="0"/>
                    </a:p>
                  </a:txBody>
                  <a:tcPr>
                    <a:solidFill>
                      <a:schemeClr val="bg2"/>
                    </a:solidFill>
                  </a:tcPr>
                </a:tc>
                <a:tc>
                  <a:txBody>
                    <a:bodyPr/>
                    <a:lstStyle/>
                    <a:p>
                      <a:r>
                        <a:rPr lang="en-GB" dirty="0" smtClean="0"/>
                        <a:t>Theme</a:t>
                      </a:r>
                      <a:endParaRPr lang="en-GB" dirty="0"/>
                    </a:p>
                  </a:txBody>
                  <a:tcPr>
                    <a:solidFill>
                      <a:schemeClr val="bg2"/>
                    </a:solidFill>
                  </a:tcPr>
                </a:tc>
                <a:tc>
                  <a:txBody>
                    <a:bodyPr/>
                    <a:lstStyle/>
                    <a:p>
                      <a:pPr algn="ctr"/>
                      <a:r>
                        <a:rPr lang="en-GB" dirty="0" smtClean="0"/>
                        <a:t>Results returned</a:t>
                      </a:r>
                      <a:endParaRPr lang="en-GB" dirty="0"/>
                    </a:p>
                  </a:txBody>
                  <a:tcPr>
                    <a:solidFill>
                      <a:schemeClr val="bg2"/>
                    </a:solidFill>
                  </a:tcPr>
                </a:tc>
              </a:tr>
              <a:tr h="370840">
                <a:tc>
                  <a:txBody>
                    <a:bodyPr/>
                    <a:lstStyle/>
                    <a:p>
                      <a:r>
                        <a:rPr lang="en-GB" sz="1800" b="1" kern="1200" dirty="0" smtClean="0">
                          <a:solidFill>
                            <a:schemeClr val="dk1"/>
                          </a:solidFill>
                          <a:effectLst/>
                          <a:latin typeface="+mn-lt"/>
                          <a:ea typeface="+mn-ea"/>
                          <a:cs typeface="+mn-cs"/>
                        </a:rPr>
                        <a:t>Contempt </a:t>
                      </a:r>
                      <a:r>
                        <a:rPr lang="en-GB" sz="1800" kern="1200" dirty="0" smtClean="0">
                          <a:solidFill>
                            <a:schemeClr val="dk1"/>
                          </a:solidFill>
                          <a:effectLst/>
                          <a:latin typeface="+mn-lt"/>
                          <a:ea typeface="+mn-ea"/>
                          <a:cs typeface="+mn-cs"/>
                        </a:rPr>
                        <a:t>[AS:14]</a:t>
                      </a:r>
                      <a:endParaRPr lang="en-GB" sz="1800" dirty="0">
                        <a:solidFill>
                          <a:schemeClr val="tx1"/>
                        </a:solidFill>
                      </a:endParaRPr>
                    </a:p>
                  </a:txBody>
                  <a:tcPr>
                    <a:solidFill>
                      <a:schemeClr val="bg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800" dirty="0" smtClean="0">
                          <a:solidFill>
                            <a:schemeClr val="tx1"/>
                          </a:solidFill>
                        </a:rPr>
                        <a:t>2,462</a:t>
                      </a:r>
                      <a:endParaRPr lang="en-GB" dirty="0"/>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kern="1200" dirty="0" smtClean="0">
                          <a:solidFill>
                            <a:schemeClr val="tx1"/>
                          </a:solidFill>
                          <a:effectLst/>
                          <a:latin typeface="+mn-lt"/>
                          <a:ea typeface="+mn-ea"/>
                          <a:cs typeface="+mn-cs"/>
                        </a:rPr>
                        <a:t>Lack of violence</a:t>
                      </a:r>
                      <a:r>
                        <a:rPr lang="en-GB" sz="1800" b="0" kern="1200" baseline="0" dirty="0" smtClean="0">
                          <a:solidFill>
                            <a:schemeClr val="tx1"/>
                          </a:solidFill>
                          <a:effectLst/>
                          <a:latin typeface="+mn-lt"/>
                          <a:ea typeface="+mn-ea"/>
                          <a:cs typeface="+mn-cs"/>
                        </a:rPr>
                        <a:t> […] [</a:t>
                      </a:r>
                      <a:r>
                        <a:rPr lang="en-GB" sz="1800" b="0" kern="1200" dirty="0" smtClean="0">
                          <a:solidFill>
                            <a:schemeClr val="tx1"/>
                          </a:solidFill>
                          <a:effectLst/>
                          <a:latin typeface="+mn-lt"/>
                          <a:ea typeface="+mn-ea"/>
                          <a:cs typeface="+mn-cs"/>
                        </a:rPr>
                        <a:t>AO21d] </a:t>
                      </a:r>
                      <a:endParaRPr lang="en-GB" b="0" dirty="0"/>
                    </a:p>
                  </a:txBody>
                  <a:tcPr>
                    <a:solidFill>
                      <a:schemeClr val="bg2"/>
                    </a:solidFill>
                  </a:tcPr>
                </a:tc>
                <a:tc>
                  <a:txBody>
                    <a:bodyPr/>
                    <a:lstStyle/>
                    <a:p>
                      <a:pPr algn="ctr"/>
                      <a:r>
                        <a:rPr lang="en-GB" dirty="0" smtClean="0"/>
                        <a:t>161</a:t>
                      </a:r>
                      <a:endParaRPr lang="en-GB" dirty="0"/>
                    </a:p>
                  </a:txBody>
                  <a:tcPr>
                    <a:solidFill>
                      <a:schemeClr val="bg2"/>
                    </a:solidFill>
                  </a:tcPr>
                </a:tc>
              </a:tr>
              <a:tr h="370840">
                <a:tc>
                  <a:txBody>
                    <a:bodyPr/>
                    <a:lstStyle/>
                    <a:p>
                      <a:r>
                        <a:rPr lang="en-GB" sz="1800" b="1" dirty="0" smtClean="0"/>
                        <a:t>Bad</a:t>
                      </a:r>
                      <a:r>
                        <a:rPr lang="en-GB" sz="1800" dirty="0" smtClean="0"/>
                        <a:t> </a:t>
                      </a:r>
                      <a:r>
                        <a:rPr lang="en-GB" sz="1800" b="1" dirty="0" smtClean="0"/>
                        <a:t>behaviour</a:t>
                      </a:r>
                      <a:r>
                        <a:rPr lang="en-GB" sz="1800" dirty="0" smtClean="0"/>
                        <a:t> </a:t>
                      </a:r>
                      <a:r>
                        <a:rPr lang="en-GB" sz="1800" b="0" dirty="0" smtClean="0"/>
                        <a:t>[</a:t>
                      </a:r>
                      <a:r>
                        <a:rPr lang="en-GB" sz="1800" b="0" kern="1200" dirty="0" smtClean="0">
                          <a:solidFill>
                            <a:schemeClr val="tx1"/>
                          </a:solidFill>
                          <a:effectLst/>
                          <a:latin typeface="+mn-lt"/>
                          <a:ea typeface="+mn-ea"/>
                          <a:cs typeface="+mn-cs"/>
                        </a:rPr>
                        <a:t>AO:22:d]</a:t>
                      </a:r>
                      <a:endParaRPr lang="en-GB" sz="1800" b="0" dirty="0"/>
                    </a:p>
                  </a:txBody>
                  <a:tcPr>
                    <a:solidFill>
                      <a:schemeClr val="bg2"/>
                    </a:solidFill>
                  </a:tcPr>
                </a:tc>
                <a:tc>
                  <a:txBody>
                    <a:bodyPr/>
                    <a:lstStyle/>
                    <a:p>
                      <a:pPr algn="ctr"/>
                      <a:r>
                        <a:rPr lang="en-GB" dirty="0" smtClean="0"/>
                        <a:t>853</a:t>
                      </a:r>
                      <a:endParaRPr lang="en-GB" dirty="0"/>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kern="1200" dirty="0" smtClean="0">
                          <a:solidFill>
                            <a:schemeClr val="tx1"/>
                          </a:solidFill>
                          <a:effectLst/>
                          <a:latin typeface="+mn-lt"/>
                          <a:ea typeface="+mn-ea"/>
                          <a:cs typeface="+mn-cs"/>
                        </a:rPr>
                        <a:t>Good behaviour</a:t>
                      </a:r>
                      <a:r>
                        <a:rPr lang="en-GB" sz="1800" b="1" kern="1200" baseline="0" dirty="0" smtClean="0">
                          <a:solidFill>
                            <a:schemeClr val="tx1"/>
                          </a:solidFill>
                          <a:effectLst/>
                          <a:latin typeface="+mn-lt"/>
                          <a:ea typeface="+mn-ea"/>
                          <a:cs typeface="+mn-cs"/>
                        </a:rPr>
                        <a:t> </a:t>
                      </a:r>
                      <a:r>
                        <a:rPr lang="en-GB" sz="1800" b="0" kern="1200" baseline="0" dirty="0" smtClean="0">
                          <a:solidFill>
                            <a:schemeClr val="tx1"/>
                          </a:solidFill>
                          <a:effectLst/>
                          <a:latin typeface="+mn-lt"/>
                          <a:ea typeface="+mn-ea"/>
                          <a:cs typeface="+mn-cs"/>
                        </a:rPr>
                        <a:t>[</a:t>
                      </a:r>
                      <a:r>
                        <a:rPr lang="en-GB" sz="1800" b="0" kern="1200" dirty="0" smtClean="0">
                          <a:solidFill>
                            <a:schemeClr val="tx1"/>
                          </a:solidFill>
                          <a:effectLst/>
                          <a:latin typeface="+mn-lt"/>
                          <a:ea typeface="+mn-ea"/>
                          <a:cs typeface="+mn-cs"/>
                        </a:rPr>
                        <a:t>AO:22:c]</a:t>
                      </a:r>
                      <a:endParaRPr lang="en-GB" dirty="0"/>
                    </a:p>
                  </a:txBody>
                  <a:tcPr>
                    <a:solidFill>
                      <a:schemeClr val="bg2"/>
                    </a:solidFill>
                  </a:tcPr>
                </a:tc>
                <a:tc>
                  <a:txBody>
                    <a:bodyPr/>
                    <a:lstStyle/>
                    <a:p>
                      <a:pPr algn="ctr"/>
                      <a:r>
                        <a:rPr lang="en-GB" dirty="0" smtClean="0"/>
                        <a:t>3,828</a:t>
                      </a:r>
                      <a:endParaRPr lang="en-GB" dirty="0"/>
                    </a:p>
                  </a:txBody>
                  <a:tcPr>
                    <a:solidFill>
                      <a:schemeClr val="bg2"/>
                    </a:solidFill>
                  </a:tcPr>
                </a:tc>
              </a:tr>
              <a:tr h="370840">
                <a:tc>
                  <a:txBody>
                    <a:bodyPr/>
                    <a:lstStyle/>
                    <a:p>
                      <a:pPr algn="l"/>
                      <a:r>
                        <a:rPr lang="en-GB" sz="1800" b="1" dirty="0" smtClean="0">
                          <a:solidFill>
                            <a:schemeClr val="tx1"/>
                          </a:solidFill>
                        </a:rPr>
                        <a:t>Derision</a:t>
                      </a:r>
                      <a:r>
                        <a:rPr lang="en-GB" sz="1800" b="0" dirty="0" smtClean="0">
                          <a:solidFill>
                            <a:schemeClr val="tx1"/>
                          </a:solidFill>
                        </a:rPr>
                        <a:t>, </a:t>
                      </a:r>
                      <a:r>
                        <a:rPr lang="en-GB" sz="1800" b="1" dirty="0" smtClean="0">
                          <a:solidFill>
                            <a:schemeClr val="tx1"/>
                          </a:solidFill>
                        </a:rPr>
                        <a:t>ridicule</a:t>
                      </a:r>
                      <a:r>
                        <a:rPr lang="en-GB" sz="1800" b="0" dirty="0" smtClean="0">
                          <a:solidFill>
                            <a:schemeClr val="tx1"/>
                          </a:solidFill>
                        </a:rPr>
                        <a:t>, </a:t>
                      </a:r>
                      <a:r>
                        <a:rPr lang="en-GB" sz="1800" b="1" dirty="0" smtClean="0">
                          <a:solidFill>
                            <a:schemeClr val="tx1"/>
                          </a:solidFill>
                        </a:rPr>
                        <a:t>mockery</a:t>
                      </a:r>
                      <a:r>
                        <a:rPr lang="en-GB" sz="1800" b="0" baseline="0" dirty="0" smtClean="0">
                          <a:solidFill>
                            <a:schemeClr val="tx1"/>
                          </a:solidFill>
                        </a:rPr>
                        <a:t> [AS:14:a]</a:t>
                      </a:r>
                      <a:endParaRPr lang="en-GB" sz="1800" dirty="0"/>
                    </a:p>
                  </a:txBody>
                  <a:tcPr>
                    <a:solidFill>
                      <a:schemeClr val="bg2"/>
                    </a:solidFill>
                  </a:tcPr>
                </a:tc>
                <a:tc>
                  <a:txBody>
                    <a:bodyPr/>
                    <a:lstStyle/>
                    <a:p>
                      <a:pPr algn="ctr"/>
                      <a:r>
                        <a:rPr lang="en-GB" dirty="0" smtClean="0"/>
                        <a:t>387</a:t>
                      </a:r>
                      <a:endParaRPr lang="en-GB" dirty="0"/>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kern="1200" dirty="0" smtClean="0">
                          <a:solidFill>
                            <a:schemeClr val="tx1"/>
                          </a:solidFill>
                          <a:effectLst/>
                          <a:latin typeface="+mn-lt"/>
                          <a:ea typeface="+mn-ea"/>
                          <a:cs typeface="+mn-cs"/>
                        </a:rPr>
                        <a:t>Evaluation, estimation, appraisal</a:t>
                      </a:r>
                      <a:r>
                        <a:rPr lang="en-GB" sz="1800" b="0" kern="1200" baseline="0" dirty="0" smtClean="0">
                          <a:solidFill>
                            <a:schemeClr val="tx1"/>
                          </a:solidFill>
                          <a:effectLst/>
                          <a:latin typeface="+mn-lt"/>
                          <a:ea typeface="+mn-ea"/>
                          <a:cs typeface="+mn-cs"/>
                        </a:rPr>
                        <a:t> [</a:t>
                      </a:r>
                      <a:r>
                        <a:rPr lang="en-GB" sz="1800" b="0" kern="1200" dirty="0" smtClean="0">
                          <a:solidFill>
                            <a:schemeClr val="tx1"/>
                          </a:solidFill>
                          <a:effectLst/>
                          <a:latin typeface="+mn-lt"/>
                          <a:ea typeface="+mn-ea"/>
                          <a:cs typeface="+mn-cs"/>
                        </a:rPr>
                        <a:t>AS:07]</a:t>
                      </a:r>
                      <a:endParaRPr lang="en-GB" dirty="0"/>
                    </a:p>
                  </a:txBody>
                  <a:tcPr>
                    <a:solidFill>
                      <a:schemeClr val="bg2"/>
                    </a:solidFill>
                  </a:tcPr>
                </a:tc>
                <a:tc>
                  <a:txBody>
                    <a:bodyPr/>
                    <a:lstStyle/>
                    <a:p>
                      <a:pPr algn="ctr"/>
                      <a:r>
                        <a:rPr lang="en-GB" dirty="0" smtClean="0"/>
                        <a:t>2,154</a:t>
                      </a:r>
                      <a:endParaRPr lang="en-GB" dirty="0"/>
                    </a:p>
                  </a:txBody>
                  <a:tcPr>
                    <a:solidFill>
                      <a:schemeClr val="bg2"/>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dirty="0" smtClean="0">
                          <a:solidFill>
                            <a:schemeClr val="tx1"/>
                          </a:solidFill>
                        </a:rPr>
                        <a:t>Denunciation</a:t>
                      </a:r>
                      <a:r>
                        <a:rPr lang="en-GB" sz="1800" b="0" dirty="0" smtClean="0">
                          <a:solidFill>
                            <a:schemeClr val="tx1"/>
                          </a:solidFill>
                        </a:rPr>
                        <a:t>, </a:t>
                      </a:r>
                      <a:r>
                        <a:rPr lang="en-GB" sz="1800" b="1" dirty="0" smtClean="0">
                          <a:solidFill>
                            <a:schemeClr val="tx1"/>
                          </a:solidFill>
                        </a:rPr>
                        <a:t>invective</a:t>
                      </a:r>
                      <a:r>
                        <a:rPr lang="en-GB" sz="1800" b="0" baseline="0" dirty="0" smtClean="0">
                          <a:solidFill>
                            <a:schemeClr val="tx1"/>
                          </a:solidFill>
                        </a:rPr>
                        <a:t> [</a:t>
                      </a:r>
                      <a:r>
                        <a:rPr lang="en-GB" sz="1800" b="0" kern="1200" dirty="0" smtClean="0">
                          <a:solidFill>
                            <a:schemeClr val="tx1"/>
                          </a:solidFill>
                          <a:effectLst/>
                          <a:latin typeface="+mn-lt"/>
                          <a:ea typeface="+mn-ea"/>
                          <a:cs typeface="+mn-cs"/>
                        </a:rPr>
                        <a:t>AS:14:e]</a:t>
                      </a:r>
                      <a:endParaRPr lang="en-GB" sz="1800" b="0" dirty="0"/>
                    </a:p>
                  </a:txBody>
                  <a:tcPr>
                    <a:solidFill>
                      <a:schemeClr val="bg2"/>
                    </a:solidFill>
                  </a:tcPr>
                </a:tc>
                <a:tc>
                  <a:txBody>
                    <a:bodyPr/>
                    <a:lstStyle/>
                    <a:p>
                      <a:pPr algn="ctr"/>
                      <a:r>
                        <a:rPr lang="en-GB" dirty="0" smtClean="0"/>
                        <a:t>252</a:t>
                      </a:r>
                      <a:endParaRPr lang="en-GB" dirty="0"/>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kern="1200" dirty="0" smtClean="0">
                          <a:solidFill>
                            <a:schemeClr val="dk1"/>
                          </a:solidFill>
                          <a:effectLst/>
                          <a:latin typeface="+mn-lt"/>
                          <a:ea typeface="+mn-ea"/>
                          <a:cs typeface="+mn-cs"/>
                        </a:rPr>
                        <a:t>Agreement, consent</a:t>
                      </a:r>
                      <a:r>
                        <a:rPr lang="en-GB" sz="1800" b="0" kern="1200" baseline="0" dirty="0" smtClean="0">
                          <a:solidFill>
                            <a:schemeClr val="tx1"/>
                          </a:solidFill>
                          <a:effectLst/>
                          <a:latin typeface="+mn-lt"/>
                          <a:ea typeface="+mn-ea"/>
                          <a:cs typeface="+mn-cs"/>
                        </a:rPr>
                        <a:t> [</a:t>
                      </a:r>
                      <a:r>
                        <a:rPr lang="en-GB" sz="1800" b="0" kern="1200" dirty="0" smtClean="0">
                          <a:solidFill>
                            <a:schemeClr val="dk1"/>
                          </a:solidFill>
                          <a:effectLst/>
                          <a:latin typeface="+mn-lt"/>
                          <a:ea typeface="+mn-ea"/>
                          <a:cs typeface="+mn-cs"/>
                        </a:rPr>
                        <a:t>AX:14]</a:t>
                      </a:r>
                      <a:endParaRPr lang="en-GB" b="0" dirty="0"/>
                    </a:p>
                  </a:txBody>
                  <a:tcPr>
                    <a:solidFill>
                      <a:schemeClr val="bg2"/>
                    </a:solidFill>
                  </a:tcPr>
                </a:tc>
                <a:tc>
                  <a:txBody>
                    <a:bodyPr/>
                    <a:lstStyle/>
                    <a:p>
                      <a:pPr algn="ctr"/>
                      <a:r>
                        <a:rPr lang="en-GB" dirty="0" smtClean="0"/>
                        <a:t>3,619</a:t>
                      </a:r>
                      <a:endParaRPr lang="en-GB" dirty="0"/>
                    </a:p>
                  </a:txBody>
                  <a:tcPr>
                    <a:solidFill>
                      <a:schemeClr val="bg2"/>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dirty="0" smtClean="0">
                          <a:solidFill>
                            <a:schemeClr val="tx1"/>
                          </a:solidFill>
                        </a:rPr>
                        <a:t>Disrespect, disfavour, insult</a:t>
                      </a:r>
                      <a:r>
                        <a:rPr lang="en-GB" sz="1800" b="1" baseline="0" dirty="0" smtClean="0">
                          <a:solidFill>
                            <a:schemeClr val="tx1"/>
                          </a:solidFill>
                        </a:rPr>
                        <a:t> </a:t>
                      </a:r>
                      <a:r>
                        <a:rPr lang="en-GB" sz="1800" b="0" baseline="0" dirty="0" smtClean="0">
                          <a:solidFill>
                            <a:schemeClr val="tx1"/>
                          </a:solidFill>
                        </a:rPr>
                        <a:t>[</a:t>
                      </a:r>
                      <a:r>
                        <a:rPr lang="en-GB" sz="1800" b="0" kern="1200" dirty="0" smtClean="0">
                          <a:solidFill>
                            <a:schemeClr val="tx1"/>
                          </a:solidFill>
                          <a:effectLst/>
                          <a:latin typeface="+mn-lt"/>
                          <a:ea typeface="+mn-ea"/>
                          <a:cs typeface="+mn-cs"/>
                        </a:rPr>
                        <a:t>AS:14:b]</a:t>
                      </a:r>
                      <a:endParaRPr lang="en-GB" sz="1800" dirty="0"/>
                    </a:p>
                  </a:txBody>
                  <a:tcPr>
                    <a:solidFill>
                      <a:schemeClr val="bg2"/>
                    </a:solidFill>
                  </a:tcPr>
                </a:tc>
                <a:tc>
                  <a:txBody>
                    <a:bodyPr/>
                    <a:lstStyle/>
                    <a:p>
                      <a:pPr algn="ctr"/>
                      <a:r>
                        <a:rPr lang="en-GB" dirty="0" smtClean="0"/>
                        <a:t>543</a:t>
                      </a:r>
                      <a:endParaRPr lang="en-GB" dirty="0"/>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kern="1200" dirty="0" smtClean="0">
                          <a:solidFill>
                            <a:schemeClr val="tx1"/>
                          </a:solidFill>
                          <a:effectLst/>
                          <a:latin typeface="+mn-lt"/>
                          <a:ea typeface="+mn-ea"/>
                          <a:cs typeface="+mn-cs"/>
                        </a:rPr>
                        <a:t>Respect</a:t>
                      </a:r>
                      <a:r>
                        <a:rPr lang="en-GB" sz="1800" b="0" kern="1200" baseline="0" dirty="0" smtClean="0">
                          <a:solidFill>
                            <a:schemeClr val="tx1"/>
                          </a:solidFill>
                          <a:effectLst/>
                          <a:latin typeface="+mn-lt"/>
                          <a:ea typeface="+mn-ea"/>
                          <a:cs typeface="+mn-cs"/>
                        </a:rPr>
                        <a:t> [</a:t>
                      </a:r>
                      <a:r>
                        <a:rPr lang="en-GB" sz="1800" b="0" kern="1200" dirty="0" smtClean="0">
                          <a:solidFill>
                            <a:schemeClr val="tx1"/>
                          </a:solidFill>
                          <a:effectLst/>
                          <a:latin typeface="+mn-lt"/>
                          <a:ea typeface="+mn-ea"/>
                          <a:cs typeface="+mn-cs"/>
                        </a:rPr>
                        <a:t>AS:12:b]</a:t>
                      </a:r>
                    </a:p>
                    <a:p>
                      <a:pPr marL="0" marR="0" indent="0" algn="l" defTabSz="914400" rtl="0" eaLnBrk="1" fontAlgn="auto" latinLnBrk="0" hangingPunct="1">
                        <a:lnSpc>
                          <a:spcPct val="100000"/>
                        </a:lnSpc>
                        <a:spcBef>
                          <a:spcPts val="0"/>
                        </a:spcBef>
                        <a:spcAft>
                          <a:spcPts val="0"/>
                        </a:spcAft>
                        <a:buClrTx/>
                        <a:buSzTx/>
                        <a:buFontTx/>
                        <a:buNone/>
                        <a:tabLst/>
                        <a:defRPr/>
                      </a:pPr>
                      <a:r>
                        <a:rPr lang="en-GB" sz="1800" b="1" kern="1200" dirty="0" smtClean="0">
                          <a:solidFill>
                            <a:schemeClr val="tx1"/>
                          </a:solidFill>
                          <a:effectLst/>
                          <a:latin typeface="+mn-lt"/>
                          <a:ea typeface="+mn-ea"/>
                          <a:cs typeface="+mn-cs"/>
                        </a:rPr>
                        <a:t>Respect</a:t>
                      </a:r>
                      <a:r>
                        <a:rPr lang="en-GB" sz="1800" b="0" kern="1200" dirty="0" smtClean="0">
                          <a:solidFill>
                            <a:schemeClr val="tx1"/>
                          </a:solidFill>
                          <a:effectLst/>
                          <a:latin typeface="+mn-lt"/>
                          <a:ea typeface="+mn-ea"/>
                          <a:cs typeface="+mn-cs"/>
                        </a:rPr>
                        <a:t> [(AS:23:b) &amp; (</a:t>
                      </a:r>
                      <a:r>
                        <a:rPr lang="en-GB" sz="1800" b="0" kern="1200" dirty="0" err="1" smtClean="0">
                          <a:solidFill>
                            <a:schemeClr val="tx1"/>
                          </a:solidFill>
                          <a:effectLst/>
                          <a:latin typeface="+mn-lt"/>
                          <a:ea typeface="+mn-ea"/>
                          <a:cs typeface="+mn-cs"/>
                        </a:rPr>
                        <a:t>pos</a:t>
                      </a:r>
                      <a:r>
                        <a:rPr lang="en-GB" sz="1800" b="0" kern="1200" dirty="0" smtClean="0">
                          <a:solidFill>
                            <a:schemeClr val="tx1"/>
                          </a:solidFill>
                          <a:effectLst/>
                          <a:latin typeface="+mn-lt"/>
                          <a:ea typeface="+mn-ea"/>
                          <a:cs typeface="+mn-cs"/>
                        </a:rPr>
                        <a:t> !=“W”)]</a:t>
                      </a:r>
                      <a:endParaRPr lang="en-GB" dirty="0"/>
                    </a:p>
                  </a:txBody>
                  <a:tcPr>
                    <a:solidFill>
                      <a:schemeClr val="bg2"/>
                    </a:solidFill>
                  </a:tcPr>
                </a:tc>
                <a:tc>
                  <a:txBody>
                    <a:bodyPr/>
                    <a:lstStyle/>
                    <a:p>
                      <a:pPr algn="ctr"/>
                      <a:r>
                        <a:rPr lang="en-GB" dirty="0" smtClean="0"/>
                        <a:t>1,751</a:t>
                      </a:r>
                    </a:p>
                    <a:p>
                      <a:pPr algn="ctr"/>
                      <a:r>
                        <a:rPr lang="en-GB" dirty="0" smtClean="0"/>
                        <a:t>1,061</a:t>
                      </a:r>
                      <a:endParaRPr lang="en-GB" dirty="0"/>
                    </a:p>
                  </a:txBody>
                  <a:tcPr>
                    <a:solidFill>
                      <a:schemeClr val="bg2"/>
                    </a:solidFill>
                  </a:tcPr>
                </a:tc>
              </a:tr>
            </a:tbl>
          </a:graphicData>
        </a:graphic>
      </p:graphicFrame>
      <p:sp>
        <p:nvSpPr>
          <p:cNvPr id="5" name="TextBox 4"/>
          <p:cNvSpPr txBox="1"/>
          <p:nvPr/>
        </p:nvSpPr>
        <p:spPr>
          <a:xfrm>
            <a:off x="4043680" y="6573520"/>
            <a:ext cx="3169457" cy="276999"/>
          </a:xfrm>
          <a:prstGeom prst="rect">
            <a:avLst/>
          </a:prstGeom>
          <a:noFill/>
        </p:spPr>
        <p:txBody>
          <a:bodyPr wrap="none" rtlCol="0">
            <a:spAutoFit/>
          </a:bodyPr>
          <a:lstStyle/>
          <a:p>
            <a:r>
              <a:rPr lang="en-GB" sz="1200" b="1" dirty="0" smtClean="0"/>
              <a:t>Winter of Discontent, </a:t>
            </a:r>
            <a:r>
              <a:rPr lang="en-GB" sz="1200" b="1" dirty="0" err="1" smtClean="0"/>
              <a:t>Hansard</a:t>
            </a:r>
            <a:r>
              <a:rPr lang="en-GB" sz="1200" b="1" dirty="0" smtClean="0"/>
              <a:t> Commons</a:t>
            </a:r>
            <a:endParaRPr lang="en-GB" sz="1200" b="1" dirty="0"/>
          </a:p>
        </p:txBody>
      </p:sp>
    </p:spTree>
    <p:extLst>
      <p:ext uri="{BB962C8B-B14F-4D97-AF65-F5344CB8AC3E}">
        <p14:creationId xmlns:p14="http://schemas.microsoft.com/office/powerpoint/2010/main" val="38152363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GRAPH – </a:t>
            </a:r>
            <a:r>
              <a:rPr lang="en-GB" dirty="0" err="1" smtClean="0"/>
              <a:t>Hansard</a:t>
            </a:r>
            <a:r>
              <a:rPr lang="en-GB" dirty="0" smtClean="0"/>
              <a:t> Commons</a:t>
            </a:r>
            <a:endParaRPr lang="en-GB" dirty="0"/>
          </a:p>
        </p:txBody>
      </p:sp>
      <p:sp>
        <p:nvSpPr>
          <p:cNvPr id="3" name="Content Placeholder 2"/>
          <p:cNvSpPr>
            <a:spLocks noGrp="1"/>
          </p:cNvSpPr>
          <p:nvPr>
            <p:ph idx="1"/>
          </p:nvPr>
        </p:nvSpPr>
        <p:spPr>
          <a:xfrm>
            <a:off x="1066800" y="1628775"/>
            <a:ext cx="10058400" cy="4217920"/>
          </a:xfrm>
        </p:spPr>
        <p:txBody>
          <a:bodyPr/>
          <a:lstStyle/>
          <a:p>
            <a:r>
              <a:rPr lang="en-GB" dirty="0"/>
              <a:t>Showing number of instances per million words of individual HT themes relating to the four </a:t>
            </a:r>
            <a:r>
              <a:rPr lang="en-GB" dirty="0" err="1"/>
              <a:t>Hansard</a:t>
            </a:r>
            <a:r>
              <a:rPr lang="en-GB" dirty="0"/>
              <a:t> </a:t>
            </a:r>
            <a:r>
              <a:rPr lang="en-GB" dirty="0" smtClean="0"/>
              <a:t>Commons sub-corpora</a:t>
            </a:r>
            <a:endParaRPr lang="en-GB" dirty="0"/>
          </a:p>
          <a:p>
            <a:endParaRPr lang="en-GB" dirty="0" smtClean="0"/>
          </a:p>
        </p:txBody>
      </p:sp>
      <p:graphicFrame>
        <p:nvGraphicFramePr>
          <p:cNvPr id="4" name="Chart 3"/>
          <p:cNvGraphicFramePr>
            <a:graphicFrameLocks/>
          </p:cNvGraphicFramePr>
          <p:nvPr>
            <p:extLst>
              <p:ext uri="{D42A27DB-BD31-4B8C-83A1-F6EECF244321}">
                <p14:modId xmlns:p14="http://schemas.microsoft.com/office/powerpoint/2010/main" val="1921026657"/>
              </p:ext>
            </p:extLst>
          </p:nvPr>
        </p:nvGraphicFramePr>
        <p:xfrm>
          <a:off x="2771776" y="2428875"/>
          <a:ext cx="6353174" cy="40719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881486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GRAPH – </a:t>
            </a:r>
            <a:r>
              <a:rPr lang="en-GB" dirty="0" err="1" smtClean="0"/>
              <a:t>Hansard</a:t>
            </a:r>
            <a:r>
              <a:rPr lang="en-GB" dirty="0" smtClean="0"/>
              <a:t> Lords</a:t>
            </a:r>
            <a:endParaRPr lang="en-GB" dirty="0"/>
          </a:p>
        </p:txBody>
      </p:sp>
      <p:sp>
        <p:nvSpPr>
          <p:cNvPr id="3" name="Content Placeholder 2"/>
          <p:cNvSpPr>
            <a:spLocks noGrp="1"/>
          </p:cNvSpPr>
          <p:nvPr>
            <p:ph idx="1"/>
          </p:nvPr>
        </p:nvSpPr>
        <p:spPr>
          <a:xfrm>
            <a:off x="1066800" y="1700213"/>
            <a:ext cx="10058400" cy="4334827"/>
          </a:xfrm>
        </p:spPr>
        <p:txBody>
          <a:bodyPr/>
          <a:lstStyle/>
          <a:p>
            <a:r>
              <a:rPr lang="en-GB" dirty="0"/>
              <a:t>Showing </a:t>
            </a:r>
            <a:r>
              <a:rPr lang="en-GB" dirty="0" smtClean="0"/>
              <a:t>number </a:t>
            </a:r>
            <a:r>
              <a:rPr lang="en-GB" dirty="0"/>
              <a:t>of instances </a:t>
            </a:r>
            <a:r>
              <a:rPr lang="en-GB" dirty="0" smtClean="0"/>
              <a:t>per million words of </a:t>
            </a:r>
            <a:r>
              <a:rPr lang="en-GB" dirty="0" smtClean="0"/>
              <a:t>individual HT themes relating </a:t>
            </a:r>
            <a:r>
              <a:rPr lang="en-GB" dirty="0" smtClean="0"/>
              <a:t>to the </a:t>
            </a:r>
            <a:r>
              <a:rPr lang="en-GB" dirty="0" smtClean="0"/>
              <a:t>four </a:t>
            </a:r>
            <a:r>
              <a:rPr lang="en-GB" dirty="0" err="1" smtClean="0"/>
              <a:t>Hansard</a:t>
            </a:r>
            <a:r>
              <a:rPr lang="en-GB" dirty="0" smtClean="0"/>
              <a:t> </a:t>
            </a:r>
            <a:r>
              <a:rPr lang="en-GB" dirty="0" smtClean="0"/>
              <a:t>Lords </a:t>
            </a:r>
            <a:r>
              <a:rPr lang="en-GB" dirty="0" smtClean="0"/>
              <a:t>sub-corpora</a:t>
            </a:r>
            <a:endParaRPr lang="en-GB" dirty="0"/>
          </a:p>
        </p:txBody>
      </p:sp>
      <p:graphicFrame>
        <p:nvGraphicFramePr>
          <p:cNvPr id="5" name="Chart 4"/>
          <p:cNvGraphicFramePr>
            <a:graphicFrameLocks/>
          </p:cNvGraphicFramePr>
          <p:nvPr>
            <p:extLst>
              <p:ext uri="{D42A27DB-BD31-4B8C-83A1-F6EECF244321}">
                <p14:modId xmlns:p14="http://schemas.microsoft.com/office/powerpoint/2010/main" val="4141288651"/>
              </p:ext>
            </p:extLst>
          </p:nvPr>
        </p:nvGraphicFramePr>
        <p:xfrm>
          <a:off x="2614612" y="2514600"/>
          <a:ext cx="6410325" cy="39776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705361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3"/>
            <a:ext cx="10058400" cy="957607"/>
          </a:xfrm>
        </p:spPr>
        <p:txBody>
          <a:bodyPr>
            <a:noAutofit/>
          </a:bodyPr>
          <a:lstStyle/>
          <a:p>
            <a:r>
              <a:rPr lang="en-GB" sz="4000" dirty="0"/>
              <a:t>GRAPH </a:t>
            </a:r>
            <a:r>
              <a:rPr lang="en-GB" sz="4000" dirty="0" smtClean="0"/>
              <a:t>– EEBO (Popish Plot 1678-71)</a:t>
            </a:r>
            <a:endParaRPr lang="en-GB" sz="4000" dirty="0"/>
          </a:p>
        </p:txBody>
      </p:sp>
      <p:sp>
        <p:nvSpPr>
          <p:cNvPr id="4" name="TextBox 3"/>
          <p:cNvSpPr txBox="1"/>
          <p:nvPr/>
        </p:nvSpPr>
        <p:spPr>
          <a:xfrm>
            <a:off x="1066800" y="1657350"/>
            <a:ext cx="10248899" cy="369332"/>
          </a:xfrm>
          <a:prstGeom prst="rect">
            <a:avLst/>
          </a:prstGeom>
          <a:noFill/>
        </p:spPr>
        <p:txBody>
          <a:bodyPr wrap="square" rtlCol="0">
            <a:spAutoFit/>
          </a:bodyPr>
          <a:lstStyle/>
          <a:p>
            <a:r>
              <a:rPr lang="en-GB" dirty="0"/>
              <a:t>Showing number of instances per million words of </a:t>
            </a:r>
            <a:r>
              <a:rPr lang="en-GB" dirty="0" smtClean="0"/>
              <a:t>individual HT themes</a:t>
            </a:r>
            <a:endParaRPr lang="en-GB" dirty="0"/>
          </a:p>
        </p:txBody>
      </p:sp>
      <p:graphicFrame>
        <p:nvGraphicFramePr>
          <p:cNvPr id="5" name="Chart 4"/>
          <p:cNvGraphicFramePr>
            <a:graphicFrameLocks/>
          </p:cNvGraphicFramePr>
          <p:nvPr>
            <p:extLst>
              <p:ext uri="{D42A27DB-BD31-4B8C-83A1-F6EECF244321}">
                <p14:modId xmlns:p14="http://schemas.microsoft.com/office/powerpoint/2010/main" val="1242898537"/>
              </p:ext>
            </p:extLst>
          </p:nvPr>
        </p:nvGraphicFramePr>
        <p:xfrm>
          <a:off x="2386012" y="2185988"/>
          <a:ext cx="6981825" cy="42433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909093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320" y="642594"/>
            <a:ext cx="10596880" cy="1371600"/>
          </a:xfrm>
        </p:spPr>
        <p:txBody>
          <a:bodyPr>
            <a:normAutofit/>
          </a:bodyPr>
          <a:lstStyle/>
          <a:p>
            <a:r>
              <a:rPr lang="en-GB" b="1" dirty="0" smtClean="0"/>
              <a:t>Previous work …</a:t>
            </a:r>
            <a:endParaRPr lang="en-GB" b="1" dirty="0"/>
          </a:p>
        </p:txBody>
      </p:sp>
      <p:sp>
        <p:nvSpPr>
          <p:cNvPr id="3" name="Content Placeholder 2"/>
          <p:cNvSpPr>
            <a:spLocks noGrp="1"/>
          </p:cNvSpPr>
          <p:nvPr>
            <p:ph idx="1"/>
          </p:nvPr>
        </p:nvSpPr>
        <p:spPr>
          <a:xfrm>
            <a:off x="357809" y="2014193"/>
            <a:ext cx="11449877" cy="4561535"/>
          </a:xfrm>
        </p:spPr>
        <p:txBody>
          <a:bodyPr>
            <a:noAutofit/>
          </a:bodyPr>
          <a:lstStyle/>
          <a:p>
            <a:r>
              <a:rPr lang="en-GB" sz="2400" dirty="0" smtClean="0"/>
              <a:t>Confirmed that automated content analysis tools (Wmatrix3) can be used </a:t>
            </a:r>
            <a:br>
              <a:rPr lang="en-GB" sz="2400" dirty="0" smtClean="0"/>
            </a:br>
            <a:r>
              <a:rPr lang="en-GB" sz="2400" dirty="0" smtClean="0"/>
              <a:t>to trace pragmatic phenomena such as verbal aggression (Archer, 2014)</a:t>
            </a:r>
          </a:p>
          <a:p>
            <a:endParaRPr lang="en-GB" sz="2400" dirty="0"/>
          </a:p>
          <a:p>
            <a:pPr marL="0" indent="0" algn="ctr">
              <a:buNone/>
            </a:pPr>
            <a:r>
              <a:rPr lang="en-GB" sz="2400" dirty="0" smtClean="0"/>
              <a:t>Archer (2104) procedure: </a:t>
            </a:r>
          </a:p>
          <a:p>
            <a:pPr lvl="1"/>
            <a:r>
              <a:rPr lang="en-GB" sz="2400" dirty="0" smtClean="0"/>
              <a:t>Prioritization of </a:t>
            </a:r>
            <a:r>
              <a:rPr lang="en-GB" sz="2400" b="1" dirty="0" smtClean="0"/>
              <a:t>SIX</a:t>
            </a:r>
            <a:r>
              <a:rPr lang="en-GB" sz="2400" dirty="0" smtClean="0"/>
              <a:t> </a:t>
            </a:r>
            <a:r>
              <a:rPr lang="en-GB" sz="2400" dirty="0" err="1" smtClean="0"/>
              <a:t>semtags</a:t>
            </a:r>
            <a:r>
              <a:rPr lang="en-GB" sz="2400" dirty="0" smtClean="0"/>
              <a:t>  … </a:t>
            </a:r>
            <a:r>
              <a:rPr lang="en-GB" sz="2400" b="1" dirty="0"/>
              <a:t>Q2.2</a:t>
            </a:r>
            <a:r>
              <a:rPr lang="en-GB" sz="2400" dirty="0"/>
              <a:t> (speech acts), </a:t>
            </a:r>
            <a:r>
              <a:rPr lang="en-GB" sz="2400" b="1" dirty="0"/>
              <a:t>A5.1+/-</a:t>
            </a:r>
            <a:r>
              <a:rPr lang="en-GB" sz="2400" dirty="0"/>
              <a:t> (‘good/bad’ evaluation), </a:t>
            </a:r>
            <a:r>
              <a:rPr lang="en-GB" sz="2400" b="1" dirty="0"/>
              <a:t>A5.2+/-</a:t>
            </a:r>
            <a:r>
              <a:rPr lang="en-GB" sz="2400" dirty="0"/>
              <a:t> (‘true/false’ evaluation), </a:t>
            </a:r>
            <a:r>
              <a:rPr lang="en-GB" sz="2400" b="1" dirty="0"/>
              <a:t>E3-</a:t>
            </a:r>
            <a:r>
              <a:rPr lang="en-GB" sz="2400" dirty="0"/>
              <a:t> (‘angry/violent’), </a:t>
            </a:r>
            <a:r>
              <a:rPr lang="en-GB" sz="2400" b="1" dirty="0"/>
              <a:t>S1.2.4+/-</a:t>
            </a:r>
            <a:r>
              <a:rPr lang="en-GB" sz="2400" dirty="0"/>
              <a:t> (‘</a:t>
            </a:r>
            <a:r>
              <a:rPr lang="en-GB" sz="2400" dirty="0" err="1"/>
              <a:t>im</a:t>
            </a:r>
            <a:r>
              <a:rPr lang="en-GB" sz="2400" dirty="0"/>
              <a:t>/politeness’), and </a:t>
            </a:r>
            <a:r>
              <a:rPr lang="en-GB" sz="2400" b="1" dirty="0"/>
              <a:t>S7.2+/-</a:t>
            </a:r>
            <a:r>
              <a:rPr lang="en-GB" sz="2400" dirty="0"/>
              <a:t> (‘respect/lack of respect’) </a:t>
            </a:r>
            <a:r>
              <a:rPr lang="en-GB" sz="2400" dirty="0" smtClean="0"/>
              <a:t>… as opposed to, e.g., focussing on most frequent words / statistical key words</a:t>
            </a:r>
          </a:p>
          <a:p>
            <a:pPr lvl="1"/>
            <a:r>
              <a:rPr lang="en-GB" sz="2400" dirty="0" smtClean="0"/>
              <a:t>Use of ‘expand context’ facility to re-contextualise PFAIs (= “potential face aggression indicators”) </a:t>
            </a:r>
            <a:endParaRPr lang="en-GB" sz="2400" dirty="0"/>
          </a:p>
        </p:txBody>
      </p:sp>
    </p:spTree>
    <p:extLst>
      <p:ext uri="{BB962C8B-B14F-4D97-AF65-F5344CB8AC3E}">
        <p14:creationId xmlns:p14="http://schemas.microsoft.com/office/powerpoint/2010/main" val="26587134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984728"/>
          </a:xfrm>
        </p:spPr>
        <p:txBody>
          <a:bodyPr/>
          <a:lstStyle/>
          <a:p>
            <a:r>
              <a:rPr lang="en-GB" dirty="0" smtClean="0"/>
              <a:t>Another observation </a:t>
            </a:r>
            <a:r>
              <a:rPr lang="en-GB" dirty="0" smtClean="0"/>
              <a:t>re: </a:t>
            </a:r>
            <a:r>
              <a:rPr lang="en-GB" dirty="0" smtClean="0"/>
              <a:t>themes?</a:t>
            </a:r>
            <a:endParaRPr lang="en-GB" dirty="0"/>
          </a:p>
        </p:txBody>
      </p:sp>
      <p:sp>
        <p:nvSpPr>
          <p:cNvPr id="3" name="Content Placeholder 2"/>
          <p:cNvSpPr>
            <a:spLocks noGrp="1"/>
          </p:cNvSpPr>
          <p:nvPr>
            <p:ph idx="1"/>
          </p:nvPr>
        </p:nvSpPr>
        <p:spPr>
          <a:xfrm>
            <a:off x="356461" y="1456841"/>
            <a:ext cx="11608231" cy="886309"/>
          </a:xfrm>
        </p:spPr>
        <p:txBody>
          <a:bodyPr>
            <a:normAutofit fontScale="85000" lnSpcReduction="20000"/>
          </a:bodyPr>
          <a:lstStyle/>
          <a:p>
            <a:pPr marL="0" indent="0">
              <a:buNone/>
            </a:pPr>
            <a:r>
              <a:rPr lang="en-GB" sz="2400" dirty="0"/>
              <a:t> </a:t>
            </a:r>
            <a:r>
              <a:rPr lang="en-GB" sz="2400" dirty="0" smtClean="0"/>
              <a:t>They may reveal potential </a:t>
            </a:r>
            <a:r>
              <a:rPr lang="en-GB" sz="2400" dirty="0" smtClean="0"/>
              <a:t>differences in </a:t>
            </a:r>
            <a:r>
              <a:rPr lang="en-GB" sz="2400" dirty="0" smtClean="0"/>
              <a:t>levels of pragmatic phenomena, e.g. aggression,</a:t>
            </a:r>
            <a:r>
              <a:rPr lang="en-GB" sz="2400" dirty="0" smtClean="0"/>
              <a:t> </a:t>
            </a:r>
            <a:r>
              <a:rPr lang="en-GB" sz="2400" dirty="0" smtClean="0"/>
              <a:t>across our </a:t>
            </a:r>
            <a:r>
              <a:rPr lang="en-GB" sz="2400" dirty="0" smtClean="0"/>
              <a:t>datasets. Th</a:t>
            </a:r>
            <a:r>
              <a:rPr lang="en-GB" sz="2400" dirty="0" smtClean="0"/>
              <a:t>e graph below shows number of instances per million words of individual HT themes across all datasets (</a:t>
            </a:r>
            <a:r>
              <a:rPr lang="en-GB" sz="2400" dirty="0" err="1" smtClean="0"/>
              <a:t>Hansard</a:t>
            </a:r>
            <a:r>
              <a:rPr lang="en-GB" sz="2400" dirty="0" smtClean="0"/>
              <a:t> and EEBO).</a:t>
            </a:r>
            <a:endParaRPr lang="en-GB" sz="2400" dirty="0"/>
          </a:p>
        </p:txBody>
      </p:sp>
      <p:graphicFrame>
        <p:nvGraphicFramePr>
          <p:cNvPr id="4" name="Chart 3"/>
          <p:cNvGraphicFramePr>
            <a:graphicFrameLocks/>
          </p:cNvGraphicFramePr>
          <p:nvPr>
            <p:extLst>
              <p:ext uri="{D42A27DB-BD31-4B8C-83A1-F6EECF244321}">
                <p14:modId xmlns:p14="http://schemas.microsoft.com/office/powerpoint/2010/main" val="2891802616"/>
              </p:ext>
            </p:extLst>
          </p:nvPr>
        </p:nvGraphicFramePr>
        <p:xfrm>
          <a:off x="2486025" y="2343150"/>
          <a:ext cx="6824662" cy="40862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987620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sz="4000" dirty="0" smtClean="0"/>
              <a:t>Some examples of different types of </a:t>
            </a:r>
            <a:r>
              <a:rPr lang="en-GB" sz="4000" dirty="0" err="1" smtClean="0"/>
              <a:t>facework</a:t>
            </a:r>
            <a:r>
              <a:rPr lang="en-GB" sz="4000" dirty="0" smtClean="0"/>
              <a:t> strategies …</a:t>
            </a:r>
            <a:endParaRPr lang="en-GB" sz="4000" dirty="0"/>
          </a:p>
        </p:txBody>
      </p:sp>
    </p:spTree>
    <p:extLst>
      <p:ext uri="{BB962C8B-B14F-4D97-AF65-F5344CB8AC3E}">
        <p14:creationId xmlns:p14="http://schemas.microsoft.com/office/powerpoint/2010/main" val="28523958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919" y="642594"/>
            <a:ext cx="10381281" cy="1371600"/>
          </a:xfrm>
        </p:spPr>
        <p:txBody>
          <a:bodyPr/>
          <a:lstStyle/>
          <a:p>
            <a:r>
              <a:rPr lang="en-GB" dirty="0" smtClean="0"/>
              <a:t>Example using </a:t>
            </a:r>
            <a:r>
              <a:rPr lang="en-GB" dirty="0"/>
              <a:t>AX:13</a:t>
            </a:r>
            <a:r>
              <a:rPr lang="en-GB" dirty="0" smtClean="0"/>
              <a:t>. (protest)</a:t>
            </a:r>
            <a:endParaRPr lang="en-GB" dirty="0"/>
          </a:p>
        </p:txBody>
      </p:sp>
      <p:sp>
        <p:nvSpPr>
          <p:cNvPr id="3" name="Content Placeholder 2"/>
          <p:cNvSpPr>
            <a:spLocks noGrp="1"/>
          </p:cNvSpPr>
          <p:nvPr>
            <p:ph idx="1"/>
          </p:nvPr>
        </p:nvSpPr>
        <p:spPr>
          <a:xfrm>
            <a:off x="449451" y="2103120"/>
            <a:ext cx="11422251" cy="4421666"/>
          </a:xfrm>
        </p:spPr>
        <p:txBody>
          <a:bodyPr>
            <a:noAutofit/>
          </a:bodyPr>
          <a:lstStyle/>
          <a:p>
            <a:r>
              <a:rPr lang="en-GB" sz="2400" dirty="0"/>
              <a:t>What </a:t>
            </a:r>
            <a:r>
              <a:rPr lang="en-GB" sz="2400" dirty="0" smtClean="0"/>
              <a:t>we </a:t>
            </a:r>
            <a:r>
              <a:rPr lang="en-GB" sz="2400" dirty="0"/>
              <a:t>seem to have now in this report is a report from the Procedure </a:t>
            </a:r>
            <a:r>
              <a:rPr lang="en-GB" sz="2400" dirty="0" smtClean="0"/>
              <a:t>Committee, </a:t>
            </a:r>
            <a:r>
              <a:rPr lang="en-GB" sz="2400" dirty="0"/>
              <a:t>wanting to go over the whole principle </a:t>
            </a:r>
            <a:r>
              <a:rPr lang="en-GB" sz="2400" dirty="0" smtClean="0"/>
              <a:t>again: </a:t>
            </a:r>
            <a:r>
              <a:rPr lang="en-GB" sz="2400" dirty="0">
                <a:solidFill>
                  <a:srgbClr val="FF0000"/>
                </a:solidFill>
              </a:rPr>
              <a:t>This really is not good </a:t>
            </a:r>
            <a:r>
              <a:rPr lang="en-GB" sz="2400" dirty="0" smtClean="0">
                <a:solidFill>
                  <a:srgbClr val="FF0000"/>
                </a:solidFill>
              </a:rPr>
              <a:t>enough</a:t>
            </a:r>
            <a:r>
              <a:rPr lang="en-GB" sz="2400" dirty="0" smtClean="0"/>
              <a:t>, </a:t>
            </a:r>
            <a:r>
              <a:rPr lang="en-GB" sz="2400" dirty="0"/>
              <a:t>and I strongly </a:t>
            </a:r>
            <a:r>
              <a:rPr lang="en-GB" sz="2400" b="1" dirty="0"/>
              <a:t>protest </a:t>
            </a:r>
            <a:r>
              <a:rPr lang="en-GB" sz="2400" dirty="0"/>
              <a:t>and say that </a:t>
            </a:r>
            <a:r>
              <a:rPr lang="en-GB" sz="2400" dirty="0">
                <a:solidFill>
                  <a:srgbClr val="FF0000"/>
                </a:solidFill>
              </a:rPr>
              <a:t>the House should not be treated in this way </a:t>
            </a:r>
            <a:r>
              <a:rPr lang="en-GB" sz="2400" dirty="0"/>
              <a:t>by one of its Committees and that an offer honestly made and honestly accepted by those who had worked hard on the Select Committee on Practice and Procedure should not take so long to be carried </a:t>
            </a:r>
            <a:r>
              <a:rPr lang="en-GB" sz="2400" dirty="0" smtClean="0"/>
              <a:t>out: Indeed, </a:t>
            </a:r>
            <a:r>
              <a:rPr lang="en-GB" sz="2400" dirty="0"/>
              <a:t>it seems that it is going to be two or three years before a simple recommendation of one experiment is put into </a:t>
            </a:r>
            <a:r>
              <a:rPr lang="en-GB" sz="2400" dirty="0" smtClean="0"/>
              <a:t>effect: </a:t>
            </a:r>
            <a:r>
              <a:rPr lang="en-GB" sz="2400" dirty="0"/>
              <a:t>I personally do not agree to accepting this Report from the </a:t>
            </a:r>
            <a:r>
              <a:rPr lang="en-GB" sz="2400" dirty="0" smtClean="0"/>
              <a:t>Committee: </a:t>
            </a:r>
            <a:br>
              <a:rPr lang="en-GB" sz="2400" dirty="0" smtClean="0"/>
            </a:br>
            <a:r>
              <a:rPr lang="en-GB" sz="2400" dirty="0" smtClean="0"/>
              <a:t>It </a:t>
            </a:r>
            <a:r>
              <a:rPr lang="en-GB" sz="2400" dirty="0"/>
              <a:t>is time the House itself had in front of </a:t>
            </a:r>
            <a:r>
              <a:rPr lang="en-GB" sz="2400" dirty="0" smtClean="0"/>
              <a:t>it … </a:t>
            </a:r>
            <a:r>
              <a:rPr lang="en-GB" sz="1400" dirty="0" smtClean="0"/>
              <a:t>(HL, </a:t>
            </a:r>
            <a:r>
              <a:rPr lang="en-GB" sz="2400" dirty="0" smtClean="0"/>
              <a:t>WOD, </a:t>
            </a:r>
            <a:r>
              <a:rPr lang="en-GB" sz="1400" dirty="0" smtClean="0"/>
              <a:t>S5LV0396P0_00994)</a:t>
            </a:r>
            <a:endParaRPr lang="en-GB" sz="1400" dirty="0"/>
          </a:p>
        </p:txBody>
      </p:sp>
    </p:spTree>
    <p:extLst>
      <p:ext uri="{BB962C8B-B14F-4D97-AF65-F5344CB8AC3E}">
        <p14:creationId xmlns:p14="http://schemas.microsoft.com/office/powerpoint/2010/main" val="10595488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7939" y="642594"/>
            <a:ext cx="11019295" cy="1371600"/>
          </a:xfrm>
        </p:spPr>
        <p:txBody>
          <a:bodyPr>
            <a:normAutofit/>
          </a:bodyPr>
          <a:lstStyle/>
          <a:p>
            <a:r>
              <a:rPr lang="en-GB" sz="3600" dirty="0" smtClean="0"/>
              <a:t>Example </a:t>
            </a:r>
            <a:r>
              <a:rPr lang="en-GB" sz="3600" dirty="0"/>
              <a:t>using AR:21:a</a:t>
            </a:r>
            <a:r>
              <a:rPr lang="en-GB" sz="3600" dirty="0" smtClean="0"/>
              <a:t>. (hair-splitting, quibbling)</a:t>
            </a:r>
            <a:endParaRPr lang="en-GB" sz="3600" dirty="0"/>
          </a:p>
        </p:txBody>
      </p:sp>
      <p:sp>
        <p:nvSpPr>
          <p:cNvPr id="3" name="Content Placeholder 2"/>
          <p:cNvSpPr>
            <a:spLocks noGrp="1"/>
          </p:cNvSpPr>
          <p:nvPr>
            <p:ph idx="1"/>
          </p:nvPr>
        </p:nvSpPr>
        <p:spPr>
          <a:xfrm>
            <a:off x="449451" y="2103119"/>
            <a:ext cx="11127783" cy="4344175"/>
          </a:xfrm>
        </p:spPr>
        <p:txBody>
          <a:bodyPr>
            <a:normAutofit/>
          </a:bodyPr>
          <a:lstStyle/>
          <a:p>
            <a:pPr marL="0" indent="0">
              <a:buNone/>
            </a:pPr>
            <a:r>
              <a:rPr lang="en-GB" sz="2400" dirty="0"/>
              <a:t>If I may say </a:t>
            </a:r>
            <a:r>
              <a:rPr lang="en-GB" sz="2400" dirty="0" smtClean="0"/>
              <a:t>so, </a:t>
            </a:r>
            <a:r>
              <a:rPr lang="en-GB" sz="2400" dirty="0">
                <a:solidFill>
                  <a:srgbClr val="FF0000"/>
                </a:solidFill>
              </a:rPr>
              <a:t>though perhaps it is discourteous to suggest </a:t>
            </a:r>
            <a:r>
              <a:rPr lang="en-GB" sz="2400" dirty="0" smtClean="0">
                <a:solidFill>
                  <a:srgbClr val="FF0000"/>
                </a:solidFill>
              </a:rPr>
              <a:t>it</a:t>
            </a:r>
            <a:r>
              <a:rPr lang="en-GB" sz="2400" dirty="0" smtClean="0"/>
              <a:t>, </a:t>
            </a:r>
            <a:r>
              <a:rPr lang="en-GB" sz="2400" dirty="0"/>
              <a:t>this was </a:t>
            </a:r>
            <a:r>
              <a:rPr lang="en-GB" sz="2400" dirty="0">
                <a:solidFill>
                  <a:srgbClr val="FF0000"/>
                </a:solidFill>
              </a:rPr>
              <a:t>professional jealousy</a:t>
            </a:r>
            <a:r>
              <a:rPr lang="en-GB" sz="2400" dirty="0"/>
              <a:t> or </a:t>
            </a:r>
            <a:r>
              <a:rPr lang="en-GB" sz="2400" dirty="0">
                <a:solidFill>
                  <a:srgbClr val="FF0000"/>
                </a:solidFill>
              </a:rPr>
              <a:t>perhaps just a </a:t>
            </a:r>
            <a:r>
              <a:rPr lang="en-GB" sz="2400" b="1" dirty="0">
                <a:solidFill>
                  <a:srgbClr val="FF0000"/>
                </a:solidFill>
              </a:rPr>
              <a:t>subtle </a:t>
            </a:r>
            <a:r>
              <a:rPr lang="en-GB" sz="2400" dirty="0">
                <a:solidFill>
                  <a:srgbClr val="FF0000"/>
                </a:solidFill>
              </a:rPr>
              <a:t>red herring </a:t>
            </a:r>
            <a:r>
              <a:rPr lang="en-GB" sz="2400" dirty="0"/>
              <a:t>by the noble Lord who is speaking on behalf of the </a:t>
            </a:r>
            <a:r>
              <a:rPr lang="en-GB" sz="2400" dirty="0" smtClean="0"/>
              <a:t>Government: </a:t>
            </a:r>
            <a:r>
              <a:rPr lang="en-GB" sz="2400" dirty="0"/>
              <a:t>One </a:t>
            </a:r>
            <a:r>
              <a:rPr lang="en-GB" sz="2400" dirty="0" smtClean="0"/>
              <a:t>has, </a:t>
            </a:r>
            <a:r>
              <a:rPr lang="en-GB" sz="2400" dirty="0"/>
              <a:t>of </a:t>
            </a:r>
            <a:r>
              <a:rPr lang="en-GB" sz="2400" dirty="0" smtClean="0"/>
              <a:t>course, </a:t>
            </a:r>
            <a:r>
              <a:rPr lang="en-GB" sz="2400" dirty="0"/>
              <a:t>enormous respect for the Law </a:t>
            </a:r>
            <a:r>
              <a:rPr lang="en-GB" sz="2400" dirty="0" smtClean="0"/>
              <a:t>Societies </a:t>
            </a:r>
            <a:r>
              <a:rPr lang="en-GB" sz="2400" dirty="0"/>
              <a:t>of Scotland and </a:t>
            </a:r>
            <a:r>
              <a:rPr lang="en-GB" sz="2400" dirty="0" smtClean="0"/>
              <a:t>England: </a:t>
            </a:r>
            <a:r>
              <a:rPr lang="en-GB" sz="2400" dirty="0"/>
              <a:t>From the </a:t>
            </a:r>
            <a:r>
              <a:rPr lang="en-GB" sz="2400" dirty="0" smtClean="0"/>
              <a:t>consumer's </a:t>
            </a:r>
            <a:r>
              <a:rPr lang="en-GB" sz="2400" dirty="0"/>
              <a:t>point of view , </a:t>
            </a:r>
            <a:r>
              <a:rPr lang="en-GB" sz="2400" dirty="0">
                <a:solidFill>
                  <a:schemeClr val="accent5">
                    <a:lumMod val="75000"/>
                  </a:schemeClr>
                </a:solidFill>
              </a:rPr>
              <a:t>they have done a tremendous </a:t>
            </a:r>
            <a:r>
              <a:rPr lang="en-GB" sz="2400" dirty="0" smtClean="0">
                <a:solidFill>
                  <a:schemeClr val="accent5">
                    <a:lumMod val="75000"/>
                  </a:schemeClr>
                </a:solidFill>
              </a:rPr>
              <a:t>service</a:t>
            </a:r>
            <a:r>
              <a:rPr lang="en-GB" sz="2400" dirty="0" smtClean="0"/>
              <a:t>, </a:t>
            </a:r>
            <a:r>
              <a:rPr lang="en-GB" sz="2400" dirty="0"/>
              <a:t>and indeed </a:t>
            </a:r>
            <a:r>
              <a:rPr lang="en-GB" sz="2400" dirty="0">
                <a:solidFill>
                  <a:schemeClr val="accent5">
                    <a:lumMod val="75000"/>
                  </a:schemeClr>
                </a:solidFill>
              </a:rPr>
              <a:t>their members also do a tremendous </a:t>
            </a:r>
            <a:r>
              <a:rPr lang="en-GB" sz="2400" dirty="0" smtClean="0">
                <a:solidFill>
                  <a:schemeClr val="accent5">
                    <a:lumMod val="75000"/>
                  </a:schemeClr>
                </a:solidFill>
              </a:rPr>
              <a:t>service</a:t>
            </a:r>
            <a:r>
              <a:rPr lang="en-GB" sz="2400" dirty="0" smtClean="0"/>
              <a:t>: </a:t>
            </a:r>
            <a:r>
              <a:rPr lang="en-GB" sz="2400" dirty="0">
                <a:solidFill>
                  <a:srgbClr val="FF0000"/>
                </a:solidFill>
              </a:rPr>
              <a:t>But what they are not qualified </a:t>
            </a:r>
            <a:r>
              <a:rPr lang="en-GB" sz="2400" dirty="0" smtClean="0">
                <a:solidFill>
                  <a:srgbClr val="FF0000"/>
                </a:solidFill>
              </a:rPr>
              <a:t>for, </a:t>
            </a:r>
            <a:r>
              <a:rPr lang="en-GB" sz="2400" dirty="0">
                <a:solidFill>
                  <a:srgbClr val="FF0000"/>
                </a:solidFill>
              </a:rPr>
              <a:t>quite </a:t>
            </a:r>
            <a:r>
              <a:rPr lang="en-GB" sz="2400" dirty="0" smtClean="0">
                <a:solidFill>
                  <a:srgbClr val="FF0000"/>
                </a:solidFill>
              </a:rPr>
              <a:t>frankly, </a:t>
            </a:r>
            <a:r>
              <a:rPr lang="en-GB" sz="2400" dirty="0">
                <a:solidFill>
                  <a:srgbClr val="FF0000"/>
                </a:solidFill>
              </a:rPr>
              <a:t>is to be </a:t>
            </a:r>
            <a:r>
              <a:rPr lang="en-GB" sz="2400" dirty="0" err="1" smtClean="0">
                <a:solidFill>
                  <a:srgbClr val="FF0000"/>
                </a:solidFill>
              </a:rPr>
              <a:t>valuers</a:t>
            </a:r>
            <a:r>
              <a:rPr lang="en-GB" sz="2400" dirty="0" smtClean="0"/>
              <a:t>: </a:t>
            </a:r>
            <a:r>
              <a:rPr lang="en-GB" sz="2400" dirty="0"/>
              <a:t>That is the simple </a:t>
            </a:r>
            <a:r>
              <a:rPr lang="en-GB" sz="2400" dirty="0" smtClean="0"/>
              <a:t>argument: </a:t>
            </a:r>
            <a:r>
              <a:rPr lang="en-GB" sz="2400" dirty="0"/>
              <a:t>I do not intend to press this case on solicitors </a:t>
            </a:r>
            <a:r>
              <a:rPr lang="en-GB" sz="2400" dirty="0" smtClean="0"/>
              <a:t>tonight, </a:t>
            </a:r>
            <a:r>
              <a:rPr lang="en-GB" sz="2400" dirty="0"/>
              <a:t>but I would ask your Lordships to </a:t>
            </a:r>
            <a:r>
              <a:rPr lang="en-GB" sz="2400" dirty="0" smtClean="0"/>
              <a:t>look … (</a:t>
            </a:r>
            <a:r>
              <a:rPr lang="en-GB" sz="1400" dirty="0" smtClean="0"/>
              <a:t>HL, </a:t>
            </a:r>
            <a:r>
              <a:rPr lang="en-GB" sz="2400" dirty="0" smtClean="0"/>
              <a:t>WOD, </a:t>
            </a:r>
            <a:r>
              <a:rPr lang="en-GB" sz="1400" dirty="0" smtClean="0"/>
              <a:t>S5LV0399P0_00503</a:t>
            </a:r>
            <a:r>
              <a:rPr lang="en-GB" sz="2400" dirty="0" smtClean="0"/>
              <a:t>)</a:t>
            </a:r>
            <a:endParaRPr lang="en-GB" sz="2400" dirty="0"/>
          </a:p>
        </p:txBody>
      </p:sp>
    </p:spTree>
    <p:extLst>
      <p:ext uri="{BB962C8B-B14F-4D97-AF65-F5344CB8AC3E}">
        <p14:creationId xmlns:p14="http://schemas.microsoft.com/office/powerpoint/2010/main" val="8440230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8480" y="642594"/>
            <a:ext cx="10586720" cy="1371600"/>
          </a:xfrm>
        </p:spPr>
        <p:txBody>
          <a:bodyPr>
            <a:normAutofit/>
          </a:bodyPr>
          <a:lstStyle/>
          <a:p>
            <a:pPr algn="ctr"/>
            <a:r>
              <a:rPr lang="en-GB" sz="4000" b="1" dirty="0" smtClean="0"/>
              <a:t>STRATEGIC FEA AND FTA </a:t>
            </a:r>
            <a:r>
              <a:rPr lang="en-GB" sz="4000" b="1" dirty="0"/>
              <a:t>…?</a:t>
            </a:r>
            <a:br>
              <a:rPr lang="en-GB" sz="4000" b="1" dirty="0"/>
            </a:br>
            <a:r>
              <a:rPr lang="en-GB" sz="4000" b="1" dirty="0"/>
              <a:t>AO:21:d </a:t>
            </a:r>
            <a:r>
              <a:rPr lang="en-GB" sz="4000" dirty="0"/>
              <a:t>– </a:t>
            </a:r>
            <a:r>
              <a:rPr lang="en-GB" sz="4000" dirty="0" smtClean="0"/>
              <a:t>… </a:t>
            </a:r>
            <a:r>
              <a:rPr lang="en-GB" sz="4000" i="1" dirty="0" smtClean="0"/>
              <a:t>violence/severity (lack of)</a:t>
            </a:r>
            <a:endParaRPr lang="en-GB" sz="4000" b="1" dirty="0"/>
          </a:p>
        </p:txBody>
      </p:sp>
      <p:sp>
        <p:nvSpPr>
          <p:cNvPr id="3" name="Content Placeholder 2"/>
          <p:cNvSpPr>
            <a:spLocks noGrp="1"/>
          </p:cNvSpPr>
          <p:nvPr>
            <p:ph idx="1"/>
          </p:nvPr>
        </p:nvSpPr>
        <p:spPr>
          <a:xfrm>
            <a:off x="345440" y="2245360"/>
            <a:ext cx="11419840" cy="3931920"/>
          </a:xfrm>
        </p:spPr>
        <p:txBody>
          <a:bodyPr>
            <a:normAutofit fontScale="92500" lnSpcReduction="10000"/>
          </a:bodyPr>
          <a:lstStyle/>
          <a:p>
            <a:r>
              <a:rPr lang="en-GB" sz="2800" dirty="0"/>
              <a:t>My hon: Friend the Member for </a:t>
            </a:r>
            <a:r>
              <a:rPr lang="en-GB" sz="2800" dirty="0" smtClean="0"/>
              <a:t>Brent, </a:t>
            </a:r>
            <a:r>
              <a:rPr lang="en-GB" sz="2800" dirty="0"/>
              <a:t>South </a:t>
            </a:r>
            <a:r>
              <a:rPr lang="en-GB" sz="2800" dirty="0" smtClean="0"/>
              <a:t>(Mr</a:t>
            </a:r>
            <a:r>
              <a:rPr lang="en-GB" sz="2800" dirty="0"/>
              <a:t>: </a:t>
            </a:r>
            <a:r>
              <a:rPr lang="en-GB" sz="2800" dirty="0" err="1" smtClean="0"/>
              <a:t>Pavitt</a:t>
            </a:r>
            <a:r>
              <a:rPr lang="en-GB" sz="2800" dirty="0" smtClean="0"/>
              <a:t>) </a:t>
            </a:r>
            <a:r>
              <a:rPr lang="en-GB" sz="2800" dirty="0">
                <a:solidFill>
                  <a:srgbClr val="FF0000"/>
                </a:solidFill>
              </a:rPr>
              <a:t>was quite right to </a:t>
            </a:r>
            <a:r>
              <a:rPr lang="en-GB" sz="2800" b="1" dirty="0">
                <a:solidFill>
                  <a:srgbClr val="FF0000"/>
                </a:solidFill>
              </a:rPr>
              <a:t>castigate</a:t>
            </a:r>
            <a:r>
              <a:rPr lang="en-GB" sz="2800" b="1" dirty="0"/>
              <a:t> </a:t>
            </a:r>
            <a:r>
              <a:rPr lang="en-GB" sz="2800" dirty="0"/>
              <a:t>the right hon Member for Wanstead and Woodford </a:t>
            </a:r>
            <a:r>
              <a:rPr lang="en-GB" sz="2800" dirty="0" smtClean="0"/>
              <a:t>(Mr</a:t>
            </a:r>
            <a:r>
              <a:rPr lang="en-GB" sz="2800" dirty="0"/>
              <a:t>: </a:t>
            </a:r>
            <a:r>
              <a:rPr lang="en-GB" sz="2800" dirty="0" smtClean="0"/>
              <a:t>Jenkin): </a:t>
            </a:r>
            <a:r>
              <a:rPr lang="en-GB" sz="2800" dirty="0">
                <a:solidFill>
                  <a:srgbClr val="FF0000"/>
                </a:solidFill>
              </a:rPr>
              <a:t>He made not even a veiled attack but an </a:t>
            </a:r>
            <a:r>
              <a:rPr lang="en-GB" sz="2800" dirty="0" smtClean="0">
                <a:solidFill>
                  <a:srgbClr val="FF0000"/>
                </a:solidFill>
              </a:rPr>
              <a:t>open, </a:t>
            </a:r>
            <a:r>
              <a:rPr lang="en-GB" sz="2800" dirty="0">
                <a:solidFill>
                  <a:srgbClr val="FF0000"/>
                </a:solidFill>
              </a:rPr>
              <a:t>unconcealed attack on the trade </a:t>
            </a:r>
            <a:r>
              <a:rPr lang="en-GB" sz="2800" dirty="0" smtClean="0">
                <a:solidFill>
                  <a:srgbClr val="FF0000"/>
                </a:solidFill>
              </a:rPr>
              <a:t>unions, </a:t>
            </a:r>
            <a:r>
              <a:rPr lang="en-GB" sz="2800" dirty="0">
                <a:solidFill>
                  <a:srgbClr val="FF0000"/>
                </a:solidFill>
              </a:rPr>
              <a:t>separately and </a:t>
            </a:r>
            <a:r>
              <a:rPr lang="en-GB" sz="2800" dirty="0" smtClean="0">
                <a:solidFill>
                  <a:srgbClr val="FF0000"/>
                </a:solidFill>
              </a:rPr>
              <a:t>collectively</a:t>
            </a:r>
            <a:r>
              <a:rPr lang="en-GB" sz="2800" dirty="0" smtClean="0"/>
              <a:t>: </a:t>
            </a:r>
            <a:r>
              <a:rPr lang="en-GB" sz="2800" dirty="0"/>
              <a:t>As a sponsored </a:t>
            </a:r>
            <a:r>
              <a:rPr lang="en-GB" sz="2800" dirty="0" smtClean="0"/>
              <a:t>Member, </a:t>
            </a:r>
            <a:r>
              <a:rPr lang="en-GB" sz="2800" dirty="0">
                <a:solidFill>
                  <a:srgbClr val="FF0000"/>
                </a:solidFill>
              </a:rPr>
              <a:t>I take very strong exception to those </a:t>
            </a:r>
            <a:r>
              <a:rPr lang="en-GB" sz="2800" dirty="0" smtClean="0">
                <a:solidFill>
                  <a:srgbClr val="FF0000"/>
                </a:solidFill>
              </a:rPr>
              <a:t>attacks</a:t>
            </a:r>
            <a:r>
              <a:rPr lang="en-GB" sz="2800" dirty="0" smtClean="0"/>
              <a:t>: </a:t>
            </a:r>
            <a:r>
              <a:rPr lang="en-GB" sz="2800" dirty="0">
                <a:solidFill>
                  <a:srgbClr val="00CC00"/>
                </a:solidFill>
              </a:rPr>
              <a:t>There is no more responsible or moderate trade union operating within the Health </a:t>
            </a:r>
            <a:r>
              <a:rPr lang="en-GB" sz="2800" dirty="0" smtClean="0">
                <a:solidFill>
                  <a:srgbClr val="00CC00"/>
                </a:solidFill>
              </a:rPr>
              <a:t>Service </a:t>
            </a:r>
            <a:r>
              <a:rPr lang="en-GB" sz="2800" dirty="0">
                <a:solidFill>
                  <a:srgbClr val="00CC00"/>
                </a:solidFill>
              </a:rPr>
              <a:t>than the Confederation of Health Service </a:t>
            </a:r>
            <a:r>
              <a:rPr lang="en-GB" sz="2800" dirty="0" smtClean="0">
                <a:solidFill>
                  <a:srgbClr val="00CC00"/>
                </a:solidFill>
              </a:rPr>
              <a:t>Employees</a:t>
            </a:r>
            <a:r>
              <a:rPr lang="en-GB" sz="2800" dirty="0" smtClean="0"/>
              <a:t>: </a:t>
            </a:r>
            <a:r>
              <a:rPr lang="en-GB" sz="2800" dirty="0"/>
              <a:t>It is </a:t>
            </a:r>
            <a:r>
              <a:rPr lang="en-GB" sz="2800" dirty="0">
                <a:solidFill>
                  <a:srgbClr val="00CC00"/>
                </a:solidFill>
              </a:rPr>
              <a:t>dedicated</a:t>
            </a:r>
            <a:r>
              <a:rPr lang="en-GB" sz="2800" dirty="0"/>
              <a:t> to the preservation and improvement of the </a:t>
            </a:r>
            <a:r>
              <a:rPr lang="en-GB" sz="2800" dirty="0" smtClean="0"/>
              <a:t>NHS, </a:t>
            </a:r>
            <a:r>
              <a:rPr lang="en-GB" sz="2800" dirty="0"/>
              <a:t>and nowhere more so than in the mental health </a:t>
            </a:r>
            <a:r>
              <a:rPr lang="en-GB" sz="2800" dirty="0" smtClean="0"/>
              <a:t>service, </a:t>
            </a:r>
            <a:r>
              <a:rPr lang="en-GB" sz="2800" dirty="0"/>
              <a:t>the Cinderella of the </a:t>
            </a:r>
            <a:r>
              <a:rPr lang="en-GB" sz="2800" dirty="0" smtClean="0"/>
              <a:t>Service </a:t>
            </a:r>
            <a:r>
              <a:rPr lang="en-GB" sz="1050" dirty="0" smtClean="0"/>
              <a:t>(HC, </a:t>
            </a:r>
            <a:r>
              <a:rPr lang="en-GB" sz="2200" dirty="0" err="1" smtClean="0"/>
              <a:t>WoD</a:t>
            </a:r>
            <a:r>
              <a:rPr lang="en-GB" sz="1050" dirty="0" smtClean="0"/>
              <a:t>, S5CV0953P0_00595_xml)</a:t>
            </a:r>
            <a:endParaRPr lang="en-GB" sz="2000" dirty="0"/>
          </a:p>
        </p:txBody>
      </p:sp>
    </p:spTree>
    <p:extLst>
      <p:ext uri="{BB962C8B-B14F-4D97-AF65-F5344CB8AC3E}">
        <p14:creationId xmlns:p14="http://schemas.microsoft.com/office/powerpoint/2010/main" val="42095990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2441" y="642594"/>
            <a:ext cx="11220773" cy="829745"/>
          </a:xfrm>
        </p:spPr>
        <p:txBody>
          <a:bodyPr>
            <a:normAutofit/>
          </a:bodyPr>
          <a:lstStyle/>
          <a:p>
            <a:r>
              <a:rPr lang="en-GB" sz="3200" dirty="0" smtClean="0"/>
              <a:t>Examples of FTAs using </a:t>
            </a:r>
            <a:r>
              <a:rPr lang="en-GB" sz="3200" dirty="0"/>
              <a:t>AS:14:a.* </a:t>
            </a:r>
            <a:r>
              <a:rPr lang="en-GB" sz="2000" dirty="0" smtClean="0"/>
              <a:t>[derision/ridicule/mockery…] EEBO </a:t>
            </a:r>
            <a:endParaRPr lang="en-GB" sz="3200" dirty="0"/>
          </a:p>
        </p:txBody>
      </p:sp>
      <p:sp>
        <p:nvSpPr>
          <p:cNvPr id="3" name="Content Placeholder 2"/>
          <p:cNvSpPr>
            <a:spLocks noGrp="1"/>
          </p:cNvSpPr>
          <p:nvPr>
            <p:ph idx="1"/>
          </p:nvPr>
        </p:nvSpPr>
        <p:spPr>
          <a:xfrm>
            <a:off x="371959" y="1472339"/>
            <a:ext cx="11391255" cy="5238427"/>
          </a:xfrm>
        </p:spPr>
        <p:txBody>
          <a:bodyPr>
            <a:normAutofit fontScale="92500" lnSpcReduction="20000"/>
          </a:bodyPr>
          <a:lstStyle/>
          <a:p>
            <a:r>
              <a:rPr lang="en-GB" sz="2600" dirty="0" smtClean="0"/>
              <a:t>… I </a:t>
            </a:r>
            <a:r>
              <a:rPr lang="en-GB" sz="2600" dirty="0"/>
              <a:t>think no man </a:t>
            </a:r>
            <a:r>
              <a:rPr lang="en-GB" sz="2600" dirty="0" smtClean="0"/>
              <a:t>… can </a:t>
            </a:r>
            <a:r>
              <a:rPr lang="en-GB" sz="2600" dirty="0"/>
              <a:t>doubt the verity of </a:t>
            </a:r>
            <a:r>
              <a:rPr lang="en-GB" sz="2600" dirty="0" smtClean="0"/>
              <a:t>it [the Plot]: </a:t>
            </a:r>
            <a:r>
              <a:rPr lang="en-GB" sz="2600" dirty="0"/>
              <a:t>Indeed at the first many thought to cast a suspicion upon what Oates and </a:t>
            </a:r>
            <a:r>
              <a:rPr lang="en-GB" sz="2600" dirty="0" err="1"/>
              <a:t>Bedlow</a:t>
            </a:r>
            <a:r>
              <a:rPr lang="en-GB" sz="2600" dirty="0"/>
              <a:t> inform </a:t>
            </a:r>
            <a:r>
              <a:rPr lang="en-GB" sz="2600" dirty="0" smtClean="0"/>
              <a:t>'d, </a:t>
            </a:r>
            <a:r>
              <a:rPr lang="en-GB" sz="2600" dirty="0"/>
              <a:t>as being two persons of an idle life and </a:t>
            </a:r>
            <a:r>
              <a:rPr lang="en-GB" sz="2600" dirty="0" smtClean="0"/>
              <a:t>conversation; </a:t>
            </a:r>
            <a:r>
              <a:rPr lang="en-GB" sz="2600" dirty="0"/>
              <a:t>but how </a:t>
            </a:r>
            <a:r>
              <a:rPr lang="en-GB" sz="2600" b="1" dirty="0"/>
              <a:t>ridiculous </a:t>
            </a:r>
            <a:r>
              <a:rPr lang="en-GB" sz="2600" dirty="0"/>
              <a:t>is </a:t>
            </a:r>
            <a:r>
              <a:rPr lang="en-GB" sz="2600" dirty="0" smtClean="0"/>
              <a:t>this? As </a:t>
            </a:r>
            <a:r>
              <a:rPr lang="en-GB" sz="2600" dirty="0"/>
              <a:t>if such Rogues would trust such a </a:t>
            </a:r>
            <a:r>
              <a:rPr lang="en-GB" sz="2600" dirty="0" err="1"/>
              <a:t>Villany</a:t>
            </a:r>
            <a:r>
              <a:rPr lang="en-GB" sz="2600" dirty="0"/>
              <a:t> with honest </a:t>
            </a:r>
            <a:r>
              <a:rPr lang="en-GB" sz="2600" dirty="0" smtClean="0"/>
              <a:t>men, </a:t>
            </a:r>
            <a:r>
              <a:rPr lang="en-GB" sz="2600" dirty="0"/>
              <a:t>or any but those that had been as bad as </a:t>
            </a:r>
            <a:r>
              <a:rPr lang="en-GB" sz="2600" dirty="0" smtClean="0"/>
              <a:t>themselves; </a:t>
            </a:r>
            <a:r>
              <a:rPr lang="en-GB" sz="2600" dirty="0"/>
              <a:t>you might as well expect a Highway-man should go and </a:t>
            </a:r>
            <a:r>
              <a:rPr lang="en-GB" sz="2600" dirty="0" err="1"/>
              <a:t>acquiant</a:t>
            </a:r>
            <a:r>
              <a:rPr lang="en-GB" sz="2600" dirty="0"/>
              <a:t> my Lord Chief </a:t>
            </a:r>
            <a:r>
              <a:rPr lang="en-GB" sz="2600" dirty="0" smtClean="0"/>
              <a:t>Justice, </a:t>
            </a:r>
            <a:r>
              <a:rPr lang="en-GB" sz="2600" dirty="0"/>
              <a:t>or my Lord of </a:t>
            </a:r>
            <a:r>
              <a:rPr lang="en-GB" sz="2600" dirty="0" smtClean="0"/>
              <a:t>Canterbury, </a:t>
            </a:r>
            <a:r>
              <a:rPr lang="en-GB" sz="2600" dirty="0"/>
              <a:t>when he meant to commit the next </a:t>
            </a:r>
            <a:r>
              <a:rPr lang="en-GB" sz="2600" dirty="0" smtClean="0"/>
              <a:t>Robbery; </a:t>
            </a:r>
            <a:r>
              <a:rPr lang="en-GB" sz="2600" dirty="0"/>
              <a:t>but a bad shift is better than none at </a:t>
            </a:r>
            <a:r>
              <a:rPr lang="en-GB" sz="2600" dirty="0" smtClean="0"/>
              <a:t>all: </a:t>
            </a:r>
            <a:r>
              <a:rPr lang="en-GB" sz="2600" dirty="0"/>
              <a:t>So that from the nature of the </a:t>
            </a:r>
            <a:r>
              <a:rPr lang="en-GB" sz="2600" dirty="0" smtClean="0"/>
              <a:t>Evidence, </a:t>
            </a:r>
            <a:r>
              <a:rPr lang="en-GB" sz="2600" dirty="0"/>
              <a:t>or credit of the </a:t>
            </a:r>
            <a:r>
              <a:rPr lang="en-GB" sz="2600" dirty="0" smtClean="0"/>
              <a:t>Informants, </a:t>
            </a:r>
            <a:r>
              <a:rPr lang="en-GB" sz="2600" dirty="0"/>
              <a:t>no man can take exception against the Information either of Dr: </a:t>
            </a:r>
            <a:r>
              <a:rPr lang="en-GB" sz="2600" dirty="0" smtClean="0"/>
              <a:t>Oates, </a:t>
            </a:r>
            <a:r>
              <a:rPr lang="en-GB" sz="2600" dirty="0"/>
              <a:t>Mr: </a:t>
            </a:r>
            <a:r>
              <a:rPr lang="en-GB" sz="2600" dirty="0" err="1" smtClean="0"/>
              <a:t>Bedlow</a:t>
            </a:r>
            <a:r>
              <a:rPr lang="en-GB" sz="2600" dirty="0"/>
              <a:t> </a:t>
            </a:r>
            <a:r>
              <a:rPr lang="en-GB" sz="2600" dirty="0" smtClean="0"/>
              <a:t>… </a:t>
            </a:r>
            <a:r>
              <a:rPr lang="en-GB" dirty="0" smtClean="0"/>
              <a:t>(A28432)  </a:t>
            </a:r>
            <a:endParaRPr lang="en-GB" dirty="0"/>
          </a:p>
          <a:p>
            <a:endParaRPr lang="en-GB" sz="500" dirty="0" smtClean="0"/>
          </a:p>
          <a:p>
            <a:r>
              <a:rPr lang="en-GB" sz="2600" dirty="0" smtClean="0"/>
              <a:t>… the </a:t>
            </a:r>
            <a:r>
              <a:rPr lang="en-GB" sz="2600" dirty="0"/>
              <a:t>City of Paris </a:t>
            </a:r>
            <a:r>
              <a:rPr lang="en-GB" sz="2600" dirty="0" smtClean="0"/>
              <a:t>… </a:t>
            </a:r>
            <a:r>
              <a:rPr lang="en-GB" sz="2600" dirty="0"/>
              <a:t>had now declared it self his </a:t>
            </a:r>
            <a:r>
              <a:rPr lang="en-GB" sz="2600" dirty="0" smtClean="0"/>
              <a:t>Enemy, </a:t>
            </a:r>
            <a:r>
              <a:rPr lang="en-GB" sz="2600" dirty="0"/>
              <a:t>and having </a:t>
            </a:r>
            <a:r>
              <a:rPr lang="en-GB" sz="2600" b="1" dirty="0"/>
              <a:t>derided </a:t>
            </a:r>
            <a:r>
              <a:rPr lang="en-GB" sz="2600" dirty="0"/>
              <a:t>and defamed his </a:t>
            </a:r>
            <a:r>
              <a:rPr lang="en-GB" sz="2600" dirty="0" smtClean="0"/>
              <a:t>Name, </a:t>
            </a:r>
            <a:r>
              <a:rPr lang="en-GB" sz="2600" dirty="0"/>
              <a:t>had also gone on to conspire against his </a:t>
            </a:r>
            <a:r>
              <a:rPr lang="en-GB" sz="2600" dirty="0" smtClean="0"/>
              <a:t>Person: </a:t>
            </a:r>
            <a:r>
              <a:rPr lang="en-GB" sz="2600" dirty="0"/>
              <a:t>that he knew very well that those Plots were contrived by </a:t>
            </a:r>
            <a:r>
              <a:rPr lang="en-GB" sz="2600" dirty="0" smtClean="0"/>
              <a:t>strangers, </a:t>
            </a:r>
            <a:r>
              <a:rPr lang="en-GB" sz="2600" dirty="0"/>
              <a:t>and that the good people who were originally of the City consented not unto </a:t>
            </a:r>
            <a:r>
              <a:rPr lang="en-GB" sz="2600" dirty="0" smtClean="0"/>
              <a:t>them, … </a:t>
            </a:r>
            <a:r>
              <a:rPr lang="en-GB" dirty="0" smtClean="0"/>
              <a:t>(A37246)</a:t>
            </a:r>
            <a:endParaRPr lang="en-GB" dirty="0"/>
          </a:p>
        </p:txBody>
      </p:sp>
      <p:sp>
        <p:nvSpPr>
          <p:cNvPr id="4" name="TextBox 3"/>
          <p:cNvSpPr txBox="1"/>
          <p:nvPr/>
        </p:nvSpPr>
        <p:spPr>
          <a:xfrm>
            <a:off x="7005234" y="6044339"/>
            <a:ext cx="4834978" cy="461665"/>
          </a:xfrm>
          <a:prstGeom prst="rect">
            <a:avLst/>
          </a:prstGeom>
          <a:solidFill>
            <a:schemeClr val="bg1"/>
          </a:solidFill>
          <a:ln>
            <a:solidFill>
              <a:srgbClr val="002060"/>
            </a:solidFill>
          </a:ln>
        </p:spPr>
        <p:txBody>
          <a:bodyPr wrap="none" rtlCol="0">
            <a:spAutoFit/>
          </a:bodyPr>
          <a:lstStyle/>
          <a:p>
            <a:r>
              <a:rPr lang="en-GB" sz="2400" b="1" dirty="0" smtClean="0">
                <a:solidFill>
                  <a:srgbClr val="002060"/>
                </a:solidFill>
              </a:rPr>
              <a:t>“ATTACK” versus a report of …?</a:t>
            </a:r>
            <a:endParaRPr lang="en-GB" sz="2400" b="1" dirty="0">
              <a:solidFill>
                <a:srgbClr val="002060"/>
              </a:solidFill>
            </a:endParaRPr>
          </a:p>
        </p:txBody>
      </p:sp>
    </p:spTree>
    <p:extLst>
      <p:ext uri="{BB962C8B-B14F-4D97-AF65-F5344CB8AC3E}">
        <p14:creationId xmlns:p14="http://schemas.microsoft.com/office/powerpoint/2010/main" val="325524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6942" y="317134"/>
            <a:ext cx="11050292" cy="535273"/>
          </a:xfrm>
        </p:spPr>
        <p:txBody>
          <a:bodyPr>
            <a:normAutofit/>
          </a:bodyPr>
          <a:lstStyle/>
          <a:p>
            <a:pPr algn="ctr"/>
            <a:r>
              <a:rPr lang="en-GB" sz="2400" b="1" dirty="0" smtClean="0"/>
              <a:t>Collocates of [AS:14:a.*] (Derision/ridicule/mockery)</a:t>
            </a:r>
            <a:endParaRPr lang="en-GB" sz="2400" b="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978308931"/>
              </p:ext>
            </p:extLst>
          </p:nvPr>
        </p:nvGraphicFramePr>
        <p:xfrm>
          <a:off x="635429" y="886220"/>
          <a:ext cx="10722244" cy="5299595"/>
        </p:xfrm>
        <a:graphic>
          <a:graphicData uri="http://schemas.openxmlformats.org/drawingml/2006/table">
            <a:tbl>
              <a:tblPr firstRow="1" bandRow="1">
                <a:tableStyleId>{073A0DAA-6AF3-43AB-8588-CEC1D06C72B9}</a:tableStyleId>
              </a:tblPr>
              <a:tblGrid>
                <a:gridCol w="340964"/>
                <a:gridCol w="1611823"/>
                <a:gridCol w="1968285"/>
                <a:gridCol w="1906292"/>
                <a:gridCol w="1831382"/>
                <a:gridCol w="1531749"/>
                <a:gridCol w="1531749"/>
              </a:tblGrid>
              <a:tr h="382411">
                <a:tc>
                  <a:txBody>
                    <a:bodyPr/>
                    <a:lstStyle/>
                    <a:p>
                      <a:pPr algn="ctr"/>
                      <a:r>
                        <a:rPr lang="en-GB" sz="1000" dirty="0" smtClean="0"/>
                        <a:t>N.</a:t>
                      </a:r>
                      <a:endParaRPr lang="en-GB" sz="1000" dirty="0"/>
                    </a:p>
                  </a:txBody>
                  <a:tcPr anchor="ctr"/>
                </a:tc>
                <a:tc>
                  <a:txBody>
                    <a:bodyPr/>
                    <a:lstStyle/>
                    <a:p>
                      <a:pPr algn="ctr"/>
                      <a:r>
                        <a:rPr lang="en-GB" sz="1000"/>
                        <a:t>Word</a:t>
                      </a:r>
                    </a:p>
                  </a:txBody>
                  <a:tcPr anchor="ctr"/>
                </a:tc>
                <a:tc>
                  <a:txBody>
                    <a:bodyPr/>
                    <a:lstStyle/>
                    <a:p>
                      <a:pPr algn="ctr"/>
                      <a:r>
                        <a:rPr lang="en-GB" sz="1000"/>
                        <a:t>Total no. in this subcorpus</a:t>
                      </a:r>
                    </a:p>
                  </a:txBody>
                  <a:tcPr anchor="ctr"/>
                </a:tc>
                <a:tc>
                  <a:txBody>
                    <a:bodyPr/>
                    <a:lstStyle/>
                    <a:p>
                      <a:pPr algn="ctr"/>
                      <a:r>
                        <a:rPr lang="en-GB" sz="1000"/>
                        <a:t>Expected collocate frequency</a:t>
                      </a:r>
                    </a:p>
                  </a:txBody>
                  <a:tcPr anchor="ctr"/>
                </a:tc>
                <a:tc>
                  <a:txBody>
                    <a:bodyPr/>
                    <a:lstStyle/>
                    <a:p>
                      <a:pPr algn="ctr"/>
                      <a:r>
                        <a:rPr lang="en-GB" sz="1000"/>
                        <a:t>Observed collocate frequency</a:t>
                      </a:r>
                    </a:p>
                  </a:txBody>
                  <a:tcPr anchor="ctr"/>
                </a:tc>
                <a:tc>
                  <a:txBody>
                    <a:bodyPr/>
                    <a:lstStyle/>
                    <a:p>
                      <a:pPr algn="ctr"/>
                      <a:r>
                        <a:rPr lang="en-GB" sz="1000"/>
                        <a:t>In no. of texts</a:t>
                      </a:r>
                    </a:p>
                  </a:txBody>
                  <a:tcPr anchor="ctr"/>
                </a:tc>
                <a:tc>
                  <a:txBody>
                    <a:bodyPr/>
                    <a:lstStyle/>
                    <a:p>
                      <a:r>
                        <a:rPr lang="en-GB" sz="1000"/>
                        <a:t>Log-likelihood</a:t>
                      </a:r>
                    </a:p>
                  </a:txBody>
                  <a:tcPr anchor="ctr"/>
                </a:tc>
              </a:tr>
              <a:tr h="235330">
                <a:tc>
                  <a:txBody>
                    <a:bodyPr/>
                    <a:lstStyle/>
                    <a:p>
                      <a:r>
                        <a:rPr lang="en-GB" sz="1000"/>
                        <a:t>1</a:t>
                      </a:r>
                    </a:p>
                  </a:txBody>
                  <a:tcPr anchor="ctr"/>
                </a:tc>
                <a:tc>
                  <a:txBody>
                    <a:bodyPr/>
                    <a:lstStyle/>
                    <a:p>
                      <a:r>
                        <a:rPr lang="en-GB" sz="1400" dirty="0">
                          <a:solidFill>
                            <a:schemeClr val="tx1"/>
                          </a:solidFill>
                        </a:rPr>
                        <a:t>is</a:t>
                      </a:r>
                    </a:p>
                  </a:txBody>
                  <a:tcPr anchor="ctr"/>
                </a:tc>
                <a:tc>
                  <a:txBody>
                    <a:bodyPr/>
                    <a:lstStyle/>
                    <a:p>
                      <a:pPr algn="r"/>
                      <a:r>
                        <a:rPr lang="en-GB" sz="1000" dirty="0"/>
                        <a:t>126,968</a:t>
                      </a:r>
                    </a:p>
                  </a:txBody>
                  <a:tcPr anchor="ctr"/>
                </a:tc>
                <a:tc>
                  <a:txBody>
                    <a:bodyPr/>
                    <a:lstStyle/>
                    <a:p>
                      <a:pPr algn="r"/>
                      <a:r>
                        <a:rPr lang="en-GB" sz="1000"/>
                        <a:t>36.229</a:t>
                      </a:r>
                    </a:p>
                  </a:txBody>
                  <a:tcPr anchor="ctr"/>
                </a:tc>
                <a:tc>
                  <a:txBody>
                    <a:bodyPr/>
                    <a:lstStyle/>
                    <a:p>
                      <a:pPr algn="r"/>
                      <a:r>
                        <a:rPr lang="en-GB" sz="1000" dirty="0"/>
                        <a:t>118</a:t>
                      </a:r>
                    </a:p>
                  </a:txBody>
                  <a:tcPr anchor="ctr"/>
                </a:tc>
                <a:tc>
                  <a:txBody>
                    <a:bodyPr/>
                    <a:lstStyle/>
                    <a:p>
                      <a:pPr algn="r"/>
                      <a:r>
                        <a:rPr lang="en-GB" sz="1000"/>
                        <a:t>111</a:t>
                      </a:r>
                    </a:p>
                  </a:txBody>
                  <a:tcPr anchor="ctr"/>
                </a:tc>
                <a:tc>
                  <a:txBody>
                    <a:bodyPr/>
                    <a:lstStyle/>
                    <a:p>
                      <a:pPr algn="r"/>
                      <a:r>
                        <a:rPr lang="en-GB" sz="1000"/>
                        <a:t>118.145</a:t>
                      </a:r>
                    </a:p>
                  </a:txBody>
                  <a:tcPr anchor="ctr"/>
                </a:tc>
              </a:tr>
              <a:tr h="235330">
                <a:tc>
                  <a:txBody>
                    <a:bodyPr/>
                    <a:lstStyle/>
                    <a:p>
                      <a:r>
                        <a:rPr lang="en-GB" sz="1000"/>
                        <a:t>2</a:t>
                      </a:r>
                    </a:p>
                  </a:txBody>
                  <a:tcPr anchor="ctr"/>
                </a:tc>
                <a:tc>
                  <a:txBody>
                    <a:bodyPr/>
                    <a:lstStyle/>
                    <a:p>
                      <a:r>
                        <a:rPr lang="en-GB" sz="1400" dirty="0">
                          <a:solidFill>
                            <a:schemeClr val="tx1"/>
                          </a:solidFill>
                        </a:rPr>
                        <a:t>fun</a:t>
                      </a:r>
                    </a:p>
                  </a:txBody>
                  <a:tcPr anchor="ctr"/>
                </a:tc>
                <a:tc>
                  <a:txBody>
                    <a:bodyPr/>
                    <a:lstStyle/>
                    <a:p>
                      <a:pPr algn="r"/>
                      <a:r>
                        <a:rPr lang="en-GB" sz="1000" dirty="0"/>
                        <a:t>33</a:t>
                      </a:r>
                    </a:p>
                  </a:txBody>
                  <a:tcPr anchor="ctr"/>
                </a:tc>
                <a:tc>
                  <a:txBody>
                    <a:bodyPr/>
                    <a:lstStyle/>
                    <a:p>
                      <a:pPr algn="r"/>
                      <a:r>
                        <a:rPr lang="en-GB" sz="1000"/>
                        <a:t>0.009</a:t>
                      </a:r>
                    </a:p>
                  </a:txBody>
                  <a:tcPr anchor="ctr"/>
                </a:tc>
                <a:tc>
                  <a:txBody>
                    <a:bodyPr/>
                    <a:lstStyle/>
                    <a:p>
                      <a:pPr algn="r"/>
                      <a:r>
                        <a:rPr lang="en-GB" sz="1000" dirty="0"/>
                        <a:t>8</a:t>
                      </a:r>
                    </a:p>
                  </a:txBody>
                  <a:tcPr anchor="ctr"/>
                </a:tc>
                <a:tc>
                  <a:txBody>
                    <a:bodyPr/>
                    <a:lstStyle/>
                    <a:p>
                      <a:pPr algn="r"/>
                      <a:r>
                        <a:rPr lang="en-GB" sz="1000"/>
                        <a:t>4</a:t>
                      </a:r>
                    </a:p>
                  </a:txBody>
                  <a:tcPr anchor="ctr"/>
                </a:tc>
                <a:tc>
                  <a:txBody>
                    <a:bodyPr/>
                    <a:lstStyle/>
                    <a:p>
                      <a:pPr algn="r"/>
                      <a:r>
                        <a:rPr lang="en-GB" sz="1000"/>
                        <a:t>94.104</a:t>
                      </a:r>
                    </a:p>
                  </a:txBody>
                  <a:tcPr anchor="ctr"/>
                </a:tc>
              </a:tr>
              <a:tr h="235330">
                <a:tc>
                  <a:txBody>
                    <a:bodyPr/>
                    <a:lstStyle/>
                    <a:p>
                      <a:r>
                        <a:rPr lang="en-GB" sz="1000"/>
                        <a:t>3</a:t>
                      </a:r>
                    </a:p>
                  </a:txBody>
                  <a:tcPr anchor="ctr"/>
                </a:tc>
                <a:tc>
                  <a:txBody>
                    <a:bodyPr/>
                    <a:lstStyle/>
                    <a:p>
                      <a:r>
                        <a:rPr lang="en-GB" sz="1400" dirty="0">
                          <a:solidFill>
                            <a:schemeClr val="tx1"/>
                          </a:solidFill>
                        </a:rPr>
                        <a:t>sneer</a:t>
                      </a:r>
                    </a:p>
                  </a:txBody>
                  <a:tcPr anchor="ctr"/>
                </a:tc>
                <a:tc>
                  <a:txBody>
                    <a:bodyPr/>
                    <a:lstStyle/>
                    <a:p>
                      <a:pPr algn="r"/>
                      <a:r>
                        <a:rPr lang="en-GB" sz="1000"/>
                        <a:t>17</a:t>
                      </a:r>
                    </a:p>
                  </a:txBody>
                  <a:tcPr anchor="ctr"/>
                </a:tc>
                <a:tc>
                  <a:txBody>
                    <a:bodyPr/>
                    <a:lstStyle/>
                    <a:p>
                      <a:pPr algn="r"/>
                      <a:r>
                        <a:rPr lang="en-GB" sz="1000" dirty="0"/>
                        <a:t>0.005</a:t>
                      </a:r>
                    </a:p>
                  </a:txBody>
                  <a:tcPr anchor="ctr"/>
                </a:tc>
                <a:tc>
                  <a:txBody>
                    <a:bodyPr/>
                    <a:lstStyle/>
                    <a:p>
                      <a:pPr algn="r"/>
                      <a:r>
                        <a:rPr lang="en-GB" sz="1000" dirty="0"/>
                        <a:t>5</a:t>
                      </a:r>
                    </a:p>
                  </a:txBody>
                  <a:tcPr anchor="ctr"/>
                </a:tc>
                <a:tc>
                  <a:txBody>
                    <a:bodyPr/>
                    <a:lstStyle/>
                    <a:p>
                      <a:pPr algn="r"/>
                      <a:r>
                        <a:rPr lang="en-GB" sz="1000"/>
                        <a:t>5</a:t>
                      </a:r>
                    </a:p>
                  </a:txBody>
                  <a:tcPr anchor="ctr"/>
                </a:tc>
                <a:tc>
                  <a:txBody>
                    <a:bodyPr/>
                    <a:lstStyle/>
                    <a:p>
                      <a:pPr algn="r"/>
                      <a:r>
                        <a:rPr lang="en-GB" sz="1000"/>
                        <a:t>60.938</a:t>
                      </a:r>
                    </a:p>
                  </a:txBody>
                  <a:tcPr anchor="ctr"/>
                </a:tc>
              </a:tr>
              <a:tr h="235330">
                <a:tc>
                  <a:txBody>
                    <a:bodyPr/>
                    <a:lstStyle/>
                    <a:p>
                      <a:r>
                        <a:rPr lang="en-GB" sz="1000"/>
                        <a:t>4</a:t>
                      </a:r>
                    </a:p>
                  </a:txBody>
                  <a:tcPr anchor="ctr"/>
                </a:tc>
                <a:tc>
                  <a:txBody>
                    <a:bodyPr/>
                    <a:lstStyle/>
                    <a:p>
                      <a:r>
                        <a:rPr lang="en-GB" sz="1400" dirty="0">
                          <a:solidFill>
                            <a:schemeClr val="tx1"/>
                          </a:solidFill>
                        </a:rPr>
                        <a:t>makes</a:t>
                      </a:r>
                    </a:p>
                  </a:txBody>
                  <a:tcPr anchor="ctr"/>
                </a:tc>
                <a:tc>
                  <a:txBody>
                    <a:bodyPr/>
                    <a:lstStyle/>
                    <a:p>
                      <a:pPr algn="r"/>
                      <a:r>
                        <a:rPr lang="en-GB" sz="1000"/>
                        <a:t>1,281</a:t>
                      </a:r>
                    </a:p>
                  </a:txBody>
                  <a:tcPr anchor="ctr"/>
                </a:tc>
                <a:tc>
                  <a:txBody>
                    <a:bodyPr/>
                    <a:lstStyle/>
                    <a:p>
                      <a:pPr algn="r"/>
                      <a:r>
                        <a:rPr lang="en-GB" sz="1000" dirty="0"/>
                        <a:t>0.366</a:t>
                      </a:r>
                    </a:p>
                  </a:txBody>
                  <a:tcPr anchor="ctr"/>
                </a:tc>
                <a:tc>
                  <a:txBody>
                    <a:bodyPr/>
                    <a:lstStyle/>
                    <a:p>
                      <a:pPr algn="r"/>
                      <a:r>
                        <a:rPr lang="en-GB" sz="1000" dirty="0"/>
                        <a:t>12</a:t>
                      </a:r>
                    </a:p>
                  </a:txBody>
                  <a:tcPr anchor="ctr"/>
                </a:tc>
                <a:tc>
                  <a:txBody>
                    <a:bodyPr/>
                    <a:lstStyle/>
                    <a:p>
                      <a:pPr algn="r"/>
                      <a:r>
                        <a:rPr lang="en-GB" sz="1000" dirty="0"/>
                        <a:t>11</a:t>
                      </a:r>
                    </a:p>
                  </a:txBody>
                  <a:tcPr anchor="ctr"/>
                </a:tc>
                <a:tc>
                  <a:txBody>
                    <a:bodyPr/>
                    <a:lstStyle/>
                    <a:p>
                      <a:pPr algn="r"/>
                      <a:r>
                        <a:rPr lang="en-GB" sz="1000"/>
                        <a:t>60.689</a:t>
                      </a:r>
                    </a:p>
                  </a:txBody>
                  <a:tcPr anchor="ctr"/>
                </a:tc>
              </a:tr>
              <a:tr h="235330">
                <a:tc>
                  <a:txBody>
                    <a:bodyPr/>
                    <a:lstStyle/>
                    <a:p>
                      <a:r>
                        <a:rPr lang="en-GB" sz="1000"/>
                        <a:t>5</a:t>
                      </a:r>
                    </a:p>
                  </a:txBody>
                  <a:tcPr anchor="ctr"/>
                </a:tc>
                <a:tc>
                  <a:txBody>
                    <a:bodyPr/>
                    <a:lstStyle/>
                    <a:p>
                      <a:r>
                        <a:rPr lang="en-GB" sz="1400" dirty="0">
                          <a:solidFill>
                            <a:schemeClr val="tx1"/>
                          </a:solidFill>
                        </a:rPr>
                        <a:t>it</a:t>
                      </a:r>
                    </a:p>
                  </a:txBody>
                  <a:tcPr anchor="ctr"/>
                </a:tc>
                <a:tc>
                  <a:txBody>
                    <a:bodyPr/>
                    <a:lstStyle/>
                    <a:p>
                      <a:pPr algn="r"/>
                      <a:r>
                        <a:rPr lang="en-GB" sz="1000"/>
                        <a:t>89,126</a:t>
                      </a:r>
                    </a:p>
                  </a:txBody>
                  <a:tcPr anchor="ctr"/>
                </a:tc>
                <a:tc>
                  <a:txBody>
                    <a:bodyPr/>
                    <a:lstStyle/>
                    <a:p>
                      <a:pPr algn="r"/>
                      <a:r>
                        <a:rPr lang="en-GB" sz="1000" dirty="0"/>
                        <a:t>25.431</a:t>
                      </a:r>
                    </a:p>
                  </a:txBody>
                  <a:tcPr anchor="ctr"/>
                </a:tc>
                <a:tc>
                  <a:txBody>
                    <a:bodyPr/>
                    <a:lstStyle/>
                    <a:p>
                      <a:pPr algn="r"/>
                      <a:r>
                        <a:rPr lang="en-GB" sz="1000" dirty="0"/>
                        <a:t>73</a:t>
                      </a:r>
                    </a:p>
                  </a:txBody>
                  <a:tcPr anchor="ctr"/>
                </a:tc>
                <a:tc>
                  <a:txBody>
                    <a:bodyPr/>
                    <a:lstStyle/>
                    <a:p>
                      <a:pPr algn="r"/>
                      <a:r>
                        <a:rPr lang="en-GB" sz="1000" dirty="0"/>
                        <a:t>70</a:t>
                      </a:r>
                    </a:p>
                  </a:txBody>
                  <a:tcPr anchor="ctr"/>
                </a:tc>
                <a:tc>
                  <a:txBody>
                    <a:bodyPr/>
                    <a:lstStyle/>
                    <a:p>
                      <a:pPr algn="r"/>
                      <a:r>
                        <a:rPr lang="en-GB" sz="1000"/>
                        <a:t>59.834</a:t>
                      </a:r>
                    </a:p>
                  </a:txBody>
                  <a:tcPr anchor="ctr"/>
                </a:tc>
              </a:tr>
              <a:tr h="235330">
                <a:tc>
                  <a:txBody>
                    <a:bodyPr/>
                    <a:lstStyle/>
                    <a:p>
                      <a:r>
                        <a:rPr lang="en-GB" sz="1000" dirty="0"/>
                        <a:t>8</a:t>
                      </a:r>
                    </a:p>
                  </a:txBody>
                  <a:tcPr anchor="ctr"/>
                </a:tc>
                <a:tc>
                  <a:txBody>
                    <a:bodyPr/>
                    <a:lstStyle/>
                    <a:p>
                      <a:r>
                        <a:rPr lang="en-GB" sz="1400" dirty="0">
                          <a:solidFill>
                            <a:schemeClr val="tx1"/>
                          </a:solidFill>
                        </a:rPr>
                        <a:t>amount</a:t>
                      </a:r>
                    </a:p>
                  </a:txBody>
                  <a:tcPr anchor="ctr"/>
                </a:tc>
                <a:tc>
                  <a:txBody>
                    <a:bodyPr/>
                    <a:lstStyle/>
                    <a:p>
                      <a:pPr algn="r"/>
                      <a:r>
                        <a:rPr lang="en-GB" sz="1000"/>
                        <a:t>1,759</a:t>
                      </a:r>
                    </a:p>
                  </a:txBody>
                  <a:tcPr anchor="ctr"/>
                </a:tc>
                <a:tc>
                  <a:txBody>
                    <a:bodyPr/>
                    <a:lstStyle/>
                    <a:p>
                      <a:pPr algn="r"/>
                      <a:r>
                        <a:rPr lang="en-GB" sz="1000"/>
                        <a:t>0.502</a:t>
                      </a:r>
                    </a:p>
                  </a:txBody>
                  <a:tcPr anchor="ctr"/>
                </a:tc>
                <a:tc>
                  <a:txBody>
                    <a:bodyPr/>
                    <a:lstStyle/>
                    <a:p>
                      <a:pPr algn="r"/>
                      <a:r>
                        <a:rPr lang="en-GB" sz="1000" dirty="0"/>
                        <a:t>7</a:t>
                      </a:r>
                    </a:p>
                  </a:txBody>
                  <a:tcPr anchor="ctr"/>
                </a:tc>
                <a:tc>
                  <a:txBody>
                    <a:bodyPr/>
                    <a:lstStyle/>
                    <a:p>
                      <a:pPr algn="r"/>
                      <a:r>
                        <a:rPr lang="en-GB" sz="1000" dirty="0"/>
                        <a:t>7</a:t>
                      </a:r>
                    </a:p>
                  </a:txBody>
                  <a:tcPr anchor="ctr"/>
                </a:tc>
                <a:tc>
                  <a:txBody>
                    <a:bodyPr/>
                    <a:lstStyle/>
                    <a:p>
                      <a:pPr algn="r"/>
                      <a:r>
                        <a:rPr lang="en-GB" sz="1000"/>
                        <a:t>23.94</a:t>
                      </a:r>
                    </a:p>
                  </a:txBody>
                  <a:tcPr anchor="ctr"/>
                </a:tc>
              </a:tr>
              <a:tr h="235330">
                <a:tc>
                  <a:txBody>
                    <a:bodyPr/>
                    <a:lstStyle/>
                    <a:p>
                      <a:r>
                        <a:rPr lang="en-GB" sz="1000"/>
                        <a:t>9</a:t>
                      </a:r>
                    </a:p>
                  </a:txBody>
                  <a:tcPr anchor="ctr"/>
                </a:tc>
                <a:tc>
                  <a:txBody>
                    <a:bodyPr/>
                    <a:lstStyle/>
                    <a:p>
                      <a:r>
                        <a:rPr lang="en-GB" sz="1400" dirty="0">
                          <a:solidFill>
                            <a:schemeClr val="tx1"/>
                          </a:solidFill>
                        </a:rPr>
                        <a:t>situation</a:t>
                      </a:r>
                    </a:p>
                  </a:txBody>
                  <a:tcPr anchor="ctr"/>
                </a:tc>
                <a:tc>
                  <a:txBody>
                    <a:bodyPr/>
                    <a:lstStyle/>
                    <a:p>
                      <a:pPr algn="r"/>
                      <a:r>
                        <a:rPr lang="en-GB" sz="1000"/>
                        <a:t>3,961</a:t>
                      </a:r>
                    </a:p>
                  </a:txBody>
                  <a:tcPr anchor="ctr"/>
                </a:tc>
                <a:tc>
                  <a:txBody>
                    <a:bodyPr/>
                    <a:lstStyle/>
                    <a:p>
                      <a:pPr algn="r"/>
                      <a:r>
                        <a:rPr lang="en-GB" sz="1000"/>
                        <a:t>1.13</a:t>
                      </a:r>
                    </a:p>
                  </a:txBody>
                  <a:tcPr anchor="ctr"/>
                </a:tc>
                <a:tc>
                  <a:txBody>
                    <a:bodyPr/>
                    <a:lstStyle/>
                    <a:p>
                      <a:pPr algn="r"/>
                      <a:r>
                        <a:rPr lang="en-GB" sz="1000" dirty="0"/>
                        <a:t>9</a:t>
                      </a:r>
                    </a:p>
                  </a:txBody>
                  <a:tcPr anchor="ctr"/>
                </a:tc>
                <a:tc>
                  <a:txBody>
                    <a:bodyPr/>
                    <a:lstStyle/>
                    <a:p>
                      <a:pPr algn="r"/>
                      <a:r>
                        <a:rPr lang="en-GB" sz="1000" dirty="0"/>
                        <a:t>9</a:t>
                      </a:r>
                    </a:p>
                  </a:txBody>
                  <a:tcPr anchor="ctr"/>
                </a:tc>
                <a:tc>
                  <a:txBody>
                    <a:bodyPr/>
                    <a:lstStyle/>
                    <a:p>
                      <a:pPr algn="r"/>
                      <a:r>
                        <a:rPr lang="en-GB" sz="1000"/>
                        <a:t>21.65</a:t>
                      </a:r>
                    </a:p>
                  </a:txBody>
                  <a:tcPr anchor="ctr"/>
                </a:tc>
              </a:tr>
              <a:tr h="235330">
                <a:tc>
                  <a:txBody>
                    <a:bodyPr/>
                    <a:lstStyle/>
                    <a:p>
                      <a:r>
                        <a:rPr lang="en-GB" sz="1000"/>
                        <a:t>10</a:t>
                      </a:r>
                    </a:p>
                  </a:txBody>
                  <a:tcPr anchor="ctr"/>
                </a:tc>
                <a:tc>
                  <a:txBody>
                    <a:bodyPr/>
                    <a:lstStyle/>
                    <a:p>
                      <a:r>
                        <a:rPr lang="en-GB" sz="1400" dirty="0">
                          <a:solidFill>
                            <a:schemeClr val="tx1"/>
                          </a:solidFill>
                        </a:rPr>
                        <a:t>make</a:t>
                      </a:r>
                    </a:p>
                  </a:txBody>
                  <a:tcPr anchor="ctr"/>
                </a:tc>
                <a:tc>
                  <a:txBody>
                    <a:bodyPr/>
                    <a:lstStyle/>
                    <a:p>
                      <a:pPr algn="r"/>
                      <a:r>
                        <a:rPr lang="en-GB" sz="1000"/>
                        <a:t>9,272</a:t>
                      </a:r>
                    </a:p>
                  </a:txBody>
                  <a:tcPr anchor="ctr"/>
                </a:tc>
                <a:tc>
                  <a:txBody>
                    <a:bodyPr/>
                    <a:lstStyle/>
                    <a:p>
                      <a:pPr algn="r"/>
                      <a:r>
                        <a:rPr lang="en-GB" sz="1000"/>
                        <a:t>2.646</a:t>
                      </a:r>
                    </a:p>
                  </a:txBody>
                  <a:tcPr anchor="ctr"/>
                </a:tc>
                <a:tc>
                  <a:txBody>
                    <a:bodyPr/>
                    <a:lstStyle/>
                    <a:p>
                      <a:pPr algn="r"/>
                      <a:r>
                        <a:rPr lang="en-GB" sz="1000" dirty="0"/>
                        <a:t>13</a:t>
                      </a:r>
                    </a:p>
                  </a:txBody>
                  <a:tcPr anchor="ctr"/>
                </a:tc>
                <a:tc>
                  <a:txBody>
                    <a:bodyPr/>
                    <a:lstStyle/>
                    <a:p>
                      <a:pPr algn="r"/>
                      <a:r>
                        <a:rPr lang="en-GB" sz="1000" dirty="0"/>
                        <a:t>10</a:t>
                      </a:r>
                    </a:p>
                  </a:txBody>
                  <a:tcPr anchor="ctr"/>
                </a:tc>
                <a:tc>
                  <a:txBody>
                    <a:bodyPr/>
                    <a:lstStyle/>
                    <a:p>
                      <a:pPr algn="r"/>
                      <a:r>
                        <a:rPr lang="en-GB" sz="1000"/>
                        <a:t>20.742</a:t>
                      </a:r>
                    </a:p>
                  </a:txBody>
                  <a:tcPr anchor="ctr"/>
                </a:tc>
              </a:tr>
              <a:tr h="235330">
                <a:tc>
                  <a:txBody>
                    <a:bodyPr/>
                    <a:lstStyle/>
                    <a:p>
                      <a:r>
                        <a:rPr lang="en-GB" sz="1000" dirty="0"/>
                        <a:t>12</a:t>
                      </a:r>
                    </a:p>
                  </a:txBody>
                  <a:tcPr anchor="ctr"/>
                </a:tc>
                <a:tc>
                  <a:txBody>
                    <a:bodyPr/>
                    <a:lstStyle/>
                    <a:p>
                      <a:r>
                        <a:rPr lang="en-GB" sz="1400" dirty="0">
                          <a:solidFill>
                            <a:schemeClr val="tx1"/>
                          </a:solidFill>
                        </a:rPr>
                        <a:t>at</a:t>
                      </a:r>
                    </a:p>
                  </a:txBody>
                  <a:tcPr anchor="ctr"/>
                </a:tc>
                <a:tc>
                  <a:txBody>
                    <a:bodyPr/>
                    <a:lstStyle/>
                    <a:p>
                      <a:pPr algn="r"/>
                      <a:r>
                        <a:rPr lang="en-GB" sz="1000"/>
                        <a:t>28,245</a:t>
                      </a:r>
                    </a:p>
                  </a:txBody>
                  <a:tcPr anchor="ctr"/>
                </a:tc>
                <a:tc>
                  <a:txBody>
                    <a:bodyPr/>
                    <a:lstStyle/>
                    <a:p>
                      <a:pPr algn="r"/>
                      <a:r>
                        <a:rPr lang="en-GB" sz="1000"/>
                        <a:t>8.06</a:t>
                      </a:r>
                    </a:p>
                  </a:txBody>
                  <a:tcPr anchor="ctr"/>
                </a:tc>
                <a:tc>
                  <a:txBody>
                    <a:bodyPr/>
                    <a:lstStyle/>
                    <a:p>
                      <a:pPr algn="r"/>
                      <a:r>
                        <a:rPr lang="en-GB" sz="1000" dirty="0"/>
                        <a:t>21</a:t>
                      </a:r>
                    </a:p>
                  </a:txBody>
                  <a:tcPr anchor="ctr"/>
                </a:tc>
                <a:tc>
                  <a:txBody>
                    <a:bodyPr/>
                    <a:lstStyle/>
                    <a:p>
                      <a:pPr algn="r"/>
                      <a:r>
                        <a:rPr lang="en-GB" sz="1000" dirty="0"/>
                        <a:t>17</a:t>
                      </a:r>
                    </a:p>
                  </a:txBody>
                  <a:tcPr anchor="ctr"/>
                </a:tc>
                <a:tc>
                  <a:txBody>
                    <a:bodyPr/>
                    <a:lstStyle/>
                    <a:p>
                      <a:pPr algn="r"/>
                      <a:r>
                        <a:rPr lang="en-GB" sz="1000" dirty="0"/>
                        <a:t>14.42</a:t>
                      </a:r>
                    </a:p>
                  </a:txBody>
                  <a:tcPr anchor="ctr"/>
                </a:tc>
              </a:tr>
              <a:tr h="235330">
                <a:tc>
                  <a:txBody>
                    <a:bodyPr/>
                    <a:lstStyle/>
                    <a:p>
                      <a:r>
                        <a:rPr lang="en-GB" sz="1000"/>
                        <a:t>13</a:t>
                      </a:r>
                    </a:p>
                  </a:txBody>
                  <a:tcPr anchor="ctr"/>
                </a:tc>
                <a:tc>
                  <a:txBody>
                    <a:bodyPr/>
                    <a:lstStyle/>
                    <a:p>
                      <a:r>
                        <a:rPr lang="en-GB" sz="1400" dirty="0">
                          <a:solidFill>
                            <a:schemeClr val="tx1"/>
                          </a:solidFill>
                        </a:rPr>
                        <a:t>Members</a:t>
                      </a:r>
                    </a:p>
                  </a:txBody>
                  <a:tcPr anchor="ctr"/>
                </a:tc>
                <a:tc>
                  <a:txBody>
                    <a:bodyPr/>
                    <a:lstStyle/>
                    <a:p>
                      <a:pPr algn="r"/>
                      <a:r>
                        <a:rPr lang="en-GB" sz="1000"/>
                        <a:t>12,814</a:t>
                      </a:r>
                    </a:p>
                  </a:txBody>
                  <a:tcPr anchor="ctr"/>
                </a:tc>
                <a:tc>
                  <a:txBody>
                    <a:bodyPr/>
                    <a:lstStyle/>
                    <a:p>
                      <a:pPr algn="r"/>
                      <a:r>
                        <a:rPr lang="en-GB" sz="1000"/>
                        <a:t>3.656</a:t>
                      </a:r>
                    </a:p>
                  </a:txBody>
                  <a:tcPr anchor="ctr"/>
                </a:tc>
                <a:tc>
                  <a:txBody>
                    <a:bodyPr/>
                    <a:lstStyle/>
                    <a:p>
                      <a:pPr algn="r"/>
                      <a:r>
                        <a:rPr lang="en-GB" sz="1000" dirty="0"/>
                        <a:t>13</a:t>
                      </a:r>
                    </a:p>
                  </a:txBody>
                  <a:tcPr anchor="ctr"/>
                </a:tc>
                <a:tc>
                  <a:txBody>
                    <a:bodyPr/>
                    <a:lstStyle/>
                    <a:p>
                      <a:pPr algn="r"/>
                      <a:r>
                        <a:rPr lang="en-GB" sz="1000" dirty="0"/>
                        <a:t>13</a:t>
                      </a:r>
                    </a:p>
                  </a:txBody>
                  <a:tcPr anchor="ctr"/>
                </a:tc>
                <a:tc>
                  <a:txBody>
                    <a:bodyPr/>
                    <a:lstStyle/>
                    <a:p>
                      <a:pPr algn="r"/>
                      <a:r>
                        <a:rPr lang="en-GB" sz="1000" dirty="0"/>
                        <a:t>14.338</a:t>
                      </a:r>
                    </a:p>
                  </a:txBody>
                  <a:tcPr anchor="ctr"/>
                </a:tc>
              </a:tr>
              <a:tr h="235330">
                <a:tc>
                  <a:txBody>
                    <a:bodyPr/>
                    <a:lstStyle/>
                    <a:p>
                      <a:r>
                        <a:rPr lang="en-GB" sz="1000"/>
                        <a:t>14</a:t>
                      </a:r>
                    </a:p>
                  </a:txBody>
                  <a:tcPr anchor="ctr"/>
                </a:tc>
                <a:tc>
                  <a:txBody>
                    <a:bodyPr/>
                    <a:lstStyle/>
                    <a:p>
                      <a:r>
                        <a:rPr lang="en-GB" sz="1400" dirty="0">
                          <a:solidFill>
                            <a:schemeClr val="tx1"/>
                          </a:solidFill>
                        </a:rPr>
                        <a:t>how</a:t>
                      </a:r>
                    </a:p>
                  </a:txBody>
                  <a:tcPr anchor="ctr"/>
                </a:tc>
                <a:tc>
                  <a:txBody>
                    <a:bodyPr/>
                    <a:lstStyle/>
                    <a:p>
                      <a:pPr algn="r"/>
                      <a:r>
                        <a:rPr lang="en-GB" sz="1000"/>
                        <a:t>5,576</a:t>
                      </a:r>
                    </a:p>
                  </a:txBody>
                  <a:tcPr anchor="ctr"/>
                </a:tc>
                <a:tc>
                  <a:txBody>
                    <a:bodyPr/>
                    <a:lstStyle/>
                    <a:p>
                      <a:pPr algn="r"/>
                      <a:r>
                        <a:rPr lang="en-GB" sz="1000"/>
                        <a:t>1.591</a:t>
                      </a:r>
                    </a:p>
                  </a:txBody>
                  <a:tcPr anchor="ctr"/>
                </a:tc>
                <a:tc>
                  <a:txBody>
                    <a:bodyPr/>
                    <a:lstStyle/>
                    <a:p>
                      <a:pPr algn="r"/>
                      <a:r>
                        <a:rPr lang="en-GB" sz="1000" dirty="0"/>
                        <a:t>8</a:t>
                      </a:r>
                    </a:p>
                  </a:txBody>
                  <a:tcPr anchor="ctr"/>
                </a:tc>
                <a:tc>
                  <a:txBody>
                    <a:bodyPr/>
                    <a:lstStyle/>
                    <a:p>
                      <a:pPr algn="r"/>
                      <a:r>
                        <a:rPr lang="en-GB" sz="1000" dirty="0"/>
                        <a:t>7</a:t>
                      </a:r>
                    </a:p>
                  </a:txBody>
                  <a:tcPr anchor="ctr"/>
                </a:tc>
                <a:tc>
                  <a:txBody>
                    <a:bodyPr/>
                    <a:lstStyle/>
                    <a:p>
                      <a:pPr algn="r"/>
                      <a:r>
                        <a:rPr lang="en-GB" sz="1000" dirty="0"/>
                        <a:t>13.048</a:t>
                      </a:r>
                    </a:p>
                  </a:txBody>
                  <a:tcPr anchor="ctr"/>
                </a:tc>
              </a:tr>
              <a:tr h="235330">
                <a:tc>
                  <a:txBody>
                    <a:bodyPr/>
                    <a:lstStyle/>
                    <a:p>
                      <a:r>
                        <a:rPr lang="en-GB" sz="1000"/>
                        <a:t>15</a:t>
                      </a:r>
                    </a:p>
                  </a:txBody>
                  <a:tcPr anchor="ctr"/>
                </a:tc>
                <a:tc>
                  <a:txBody>
                    <a:bodyPr/>
                    <a:lstStyle/>
                    <a:p>
                      <a:r>
                        <a:rPr lang="en-GB" sz="1400" dirty="0">
                          <a:solidFill>
                            <a:schemeClr val="tx1"/>
                          </a:solidFill>
                        </a:rPr>
                        <a:t>Opposition</a:t>
                      </a:r>
                    </a:p>
                  </a:txBody>
                  <a:tcPr anchor="ctr"/>
                </a:tc>
                <a:tc>
                  <a:txBody>
                    <a:bodyPr/>
                    <a:lstStyle/>
                    <a:p>
                      <a:pPr algn="r"/>
                      <a:r>
                        <a:rPr lang="en-GB" sz="1000"/>
                        <a:t>4,475</a:t>
                      </a:r>
                    </a:p>
                  </a:txBody>
                  <a:tcPr anchor="ctr"/>
                </a:tc>
                <a:tc>
                  <a:txBody>
                    <a:bodyPr/>
                    <a:lstStyle/>
                    <a:p>
                      <a:pPr algn="r"/>
                      <a:r>
                        <a:rPr lang="en-GB" sz="1000"/>
                        <a:t>1.277</a:t>
                      </a:r>
                    </a:p>
                  </a:txBody>
                  <a:tcPr anchor="ctr"/>
                </a:tc>
                <a:tc>
                  <a:txBody>
                    <a:bodyPr/>
                    <a:lstStyle/>
                    <a:p>
                      <a:pPr algn="r"/>
                      <a:r>
                        <a:rPr lang="en-GB" sz="1000" dirty="0"/>
                        <a:t>7</a:t>
                      </a:r>
                    </a:p>
                  </a:txBody>
                  <a:tcPr anchor="ctr"/>
                </a:tc>
                <a:tc>
                  <a:txBody>
                    <a:bodyPr/>
                    <a:lstStyle/>
                    <a:p>
                      <a:pPr algn="r"/>
                      <a:r>
                        <a:rPr lang="en-GB" sz="1000" dirty="0"/>
                        <a:t>7</a:t>
                      </a:r>
                    </a:p>
                  </a:txBody>
                  <a:tcPr anchor="ctr"/>
                </a:tc>
                <a:tc>
                  <a:txBody>
                    <a:bodyPr/>
                    <a:lstStyle/>
                    <a:p>
                      <a:pPr algn="r"/>
                      <a:r>
                        <a:rPr lang="en-GB" sz="1000" dirty="0"/>
                        <a:t>12.396</a:t>
                      </a:r>
                    </a:p>
                  </a:txBody>
                  <a:tcPr anchor="ctr"/>
                </a:tc>
              </a:tr>
              <a:tr h="235330">
                <a:tc>
                  <a:txBody>
                    <a:bodyPr/>
                    <a:lstStyle/>
                    <a:p>
                      <a:r>
                        <a:rPr lang="en-GB" sz="1000"/>
                        <a:t>16</a:t>
                      </a:r>
                    </a:p>
                  </a:txBody>
                  <a:tcPr anchor="ctr"/>
                </a:tc>
                <a:tc>
                  <a:txBody>
                    <a:bodyPr/>
                    <a:lstStyle/>
                    <a:p>
                      <a:r>
                        <a:rPr lang="en-GB" sz="1400" dirty="0">
                          <a:solidFill>
                            <a:schemeClr val="tx1"/>
                          </a:solidFill>
                        </a:rPr>
                        <a:t>position</a:t>
                      </a:r>
                    </a:p>
                  </a:txBody>
                  <a:tcPr anchor="ctr"/>
                </a:tc>
                <a:tc>
                  <a:txBody>
                    <a:bodyPr/>
                    <a:lstStyle/>
                    <a:p>
                      <a:pPr algn="r"/>
                      <a:r>
                        <a:rPr lang="en-GB" sz="1000"/>
                        <a:t>3,869</a:t>
                      </a:r>
                    </a:p>
                  </a:txBody>
                  <a:tcPr anchor="ctr"/>
                </a:tc>
                <a:tc>
                  <a:txBody>
                    <a:bodyPr/>
                    <a:lstStyle/>
                    <a:p>
                      <a:pPr algn="r"/>
                      <a:r>
                        <a:rPr lang="en-GB" sz="1000"/>
                        <a:t>1.104</a:t>
                      </a:r>
                    </a:p>
                  </a:txBody>
                  <a:tcPr anchor="ctr"/>
                </a:tc>
                <a:tc>
                  <a:txBody>
                    <a:bodyPr/>
                    <a:lstStyle/>
                    <a:p>
                      <a:pPr algn="r"/>
                      <a:r>
                        <a:rPr lang="en-GB" sz="1000" dirty="0"/>
                        <a:t>6</a:t>
                      </a:r>
                    </a:p>
                  </a:txBody>
                  <a:tcPr anchor="ctr"/>
                </a:tc>
                <a:tc>
                  <a:txBody>
                    <a:bodyPr/>
                    <a:lstStyle/>
                    <a:p>
                      <a:pPr algn="r"/>
                      <a:r>
                        <a:rPr lang="en-GB" sz="1000"/>
                        <a:t>5</a:t>
                      </a:r>
                    </a:p>
                  </a:txBody>
                  <a:tcPr anchor="ctr"/>
                </a:tc>
                <a:tc>
                  <a:txBody>
                    <a:bodyPr/>
                    <a:lstStyle/>
                    <a:p>
                      <a:pPr algn="r"/>
                      <a:r>
                        <a:rPr lang="en-GB" sz="1000" dirty="0"/>
                        <a:t>10.538</a:t>
                      </a:r>
                    </a:p>
                  </a:txBody>
                  <a:tcPr anchor="ctr"/>
                </a:tc>
              </a:tr>
              <a:tr h="235330">
                <a:tc>
                  <a:txBody>
                    <a:bodyPr/>
                    <a:lstStyle/>
                    <a:p>
                      <a:r>
                        <a:rPr lang="en-GB" sz="1000"/>
                        <a:t>17</a:t>
                      </a:r>
                    </a:p>
                  </a:txBody>
                  <a:tcPr anchor="ctr"/>
                </a:tc>
                <a:tc>
                  <a:txBody>
                    <a:bodyPr/>
                    <a:lstStyle/>
                    <a:p>
                      <a:r>
                        <a:rPr lang="en-GB" sz="1400" dirty="0">
                          <a:solidFill>
                            <a:schemeClr val="tx1"/>
                          </a:solidFill>
                        </a:rPr>
                        <a:t>whole</a:t>
                      </a:r>
                    </a:p>
                  </a:txBody>
                  <a:tcPr anchor="ctr"/>
                </a:tc>
                <a:tc>
                  <a:txBody>
                    <a:bodyPr/>
                    <a:lstStyle/>
                    <a:p>
                      <a:pPr algn="r"/>
                      <a:r>
                        <a:rPr lang="en-GB" sz="1000" dirty="0"/>
                        <a:t>4,142</a:t>
                      </a:r>
                    </a:p>
                  </a:txBody>
                  <a:tcPr anchor="ctr"/>
                </a:tc>
                <a:tc>
                  <a:txBody>
                    <a:bodyPr/>
                    <a:lstStyle/>
                    <a:p>
                      <a:pPr algn="r"/>
                      <a:r>
                        <a:rPr lang="en-GB" sz="1000"/>
                        <a:t>1.182</a:t>
                      </a:r>
                    </a:p>
                  </a:txBody>
                  <a:tcPr anchor="ctr"/>
                </a:tc>
                <a:tc>
                  <a:txBody>
                    <a:bodyPr/>
                    <a:lstStyle/>
                    <a:p>
                      <a:pPr algn="r"/>
                      <a:r>
                        <a:rPr lang="en-GB" sz="1000" dirty="0"/>
                        <a:t>6</a:t>
                      </a:r>
                    </a:p>
                  </a:txBody>
                  <a:tcPr anchor="ctr"/>
                </a:tc>
                <a:tc>
                  <a:txBody>
                    <a:bodyPr/>
                    <a:lstStyle/>
                    <a:p>
                      <a:pPr algn="r"/>
                      <a:r>
                        <a:rPr lang="en-GB" sz="1000"/>
                        <a:t>5</a:t>
                      </a:r>
                    </a:p>
                  </a:txBody>
                  <a:tcPr anchor="ctr"/>
                </a:tc>
                <a:tc>
                  <a:txBody>
                    <a:bodyPr/>
                    <a:lstStyle/>
                    <a:p>
                      <a:pPr algn="r"/>
                      <a:r>
                        <a:rPr lang="en-GB" sz="1000"/>
                        <a:t>9.875</a:t>
                      </a:r>
                    </a:p>
                  </a:txBody>
                  <a:tcPr anchor="ctr"/>
                </a:tc>
              </a:tr>
              <a:tr h="235330">
                <a:tc>
                  <a:txBody>
                    <a:bodyPr/>
                    <a:lstStyle/>
                    <a:p>
                      <a:r>
                        <a:rPr lang="en-GB" sz="1000"/>
                        <a:t>18</a:t>
                      </a:r>
                    </a:p>
                  </a:txBody>
                  <a:tcPr anchor="ctr"/>
                </a:tc>
                <a:tc>
                  <a:txBody>
                    <a:bodyPr/>
                    <a:lstStyle/>
                    <a:p>
                      <a:r>
                        <a:rPr lang="en-GB" sz="1400" dirty="0">
                          <a:solidFill>
                            <a:schemeClr val="tx1"/>
                          </a:solidFill>
                        </a:rPr>
                        <a:t>rather</a:t>
                      </a:r>
                    </a:p>
                  </a:txBody>
                  <a:tcPr anchor="ctr"/>
                </a:tc>
                <a:tc>
                  <a:txBody>
                    <a:bodyPr/>
                    <a:lstStyle/>
                    <a:p>
                      <a:pPr algn="r"/>
                      <a:r>
                        <a:rPr lang="en-GB" sz="1000" dirty="0"/>
                        <a:t>3,138</a:t>
                      </a:r>
                    </a:p>
                  </a:txBody>
                  <a:tcPr anchor="ctr"/>
                </a:tc>
                <a:tc>
                  <a:txBody>
                    <a:bodyPr/>
                    <a:lstStyle/>
                    <a:p>
                      <a:pPr algn="r"/>
                      <a:r>
                        <a:rPr lang="en-GB" sz="1000" dirty="0"/>
                        <a:t>0.895</a:t>
                      </a:r>
                    </a:p>
                  </a:txBody>
                  <a:tcPr anchor="ctr"/>
                </a:tc>
                <a:tc>
                  <a:txBody>
                    <a:bodyPr/>
                    <a:lstStyle/>
                    <a:p>
                      <a:pPr algn="r"/>
                      <a:r>
                        <a:rPr lang="en-GB" sz="1000" dirty="0"/>
                        <a:t>5</a:t>
                      </a:r>
                    </a:p>
                  </a:txBody>
                  <a:tcPr anchor="ctr"/>
                </a:tc>
                <a:tc>
                  <a:txBody>
                    <a:bodyPr/>
                    <a:lstStyle/>
                    <a:p>
                      <a:pPr algn="r"/>
                      <a:r>
                        <a:rPr lang="en-GB" sz="1000" dirty="0"/>
                        <a:t>3</a:t>
                      </a:r>
                    </a:p>
                  </a:txBody>
                  <a:tcPr anchor="ctr"/>
                </a:tc>
                <a:tc>
                  <a:txBody>
                    <a:bodyPr/>
                    <a:lstStyle/>
                    <a:p>
                      <a:pPr algn="r"/>
                      <a:r>
                        <a:rPr lang="en-GB" sz="1000" dirty="0"/>
                        <a:t>9.003</a:t>
                      </a:r>
                    </a:p>
                  </a:txBody>
                  <a:tcPr anchor="ctr"/>
                </a:tc>
              </a:tr>
              <a:tr h="331355">
                <a:tc>
                  <a:txBody>
                    <a:bodyPr/>
                    <a:lstStyle/>
                    <a:p>
                      <a:r>
                        <a:rPr lang="en-GB" sz="1000"/>
                        <a:t>19</a:t>
                      </a:r>
                    </a:p>
                  </a:txBody>
                  <a:tcPr anchor="ctr"/>
                </a:tc>
                <a:tc>
                  <a:txBody>
                    <a:bodyPr/>
                    <a:lstStyle/>
                    <a:p>
                      <a:r>
                        <a:rPr lang="en-GB" sz="1400" dirty="0">
                          <a:solidFill>
                            <a:schemeClr val="tx1"/>
                          </a:solidFill>
                        </a:rPr>
                        <a:t>into</a:t>
                      </a:r>
                    </a:p>
                  </a:txBody>
                  <a:tcPr anchor="ctr"/>
                </a:tc>
                <a:tc>
                  <a:txBody>
                    <a:bodyPr/>
                    <a:lstStyle/>
                    <a:p>
                      <a:pPr algn="r"/>
                      <a:r>
                        <a:rPr lang="en-GB" sz="1000"/>
                        <a:t>9,061</a:t>
                      </a:r>
                    </a:p>
                  </a:txBody>
                  <a:tcPr anchor="ctr"/>
                </a:tc>
                <a:tc>
                  <a:txBody>
                    <a:bodyPr/>
                    <a:lstStyle/>
                    <a:p>
                      <a:pPr algn="r"/>
                      <a:r>
                        <a:rPr lang="en-GB" sz="1000"/>
                        <a:t>2.586</a:t>
                      </a:r>
                    </a:p>
                  </a:txBody>
                  <a:tcPr anchor="ctr"/>
                </a:tc>
                <a:tc>
                  <a:txBody>
                    <a:bodyPr/>
                    <a:lstStyle/>
                    <a:p>
                      <a:pPr algn="r"/>
                      <a:r>
                        <a:rPr lang="en-GB" sz="1000" dirty="0"/>
                        <a:t>8</a:t>
                      </a:r>
                    </a:p>
                  </a:txBody>
                  <a:tcPr anchor="ctr"/>
                </a:tc>
                <a:tc>
                  <a:txBody>
                    <a:bodyPr/>
                    <a:lstStyle/>
                    <a:p>
                      <a:pPr algn="r"/>
                      <a:r>
                        <a:rPr lang="en-GB" sz="1000"/>
                        <a:t>8</a:t>
                      </a:r>
                    </a:p>
                  </a:txBody>
                  <a:tcPr anchor="ctr"/>
                </a:tc>
                <a:tc>
                  <a:txBody>
                    <a:bodyPr/>
                    <a:lstStyle/>
                    <a:p>
                      <a:pPr algn="r"/>
                      <a:r>
                        <a:rPr lang="en-GB" sz="1000" dirty="0"/>
                        <a:t>7.259</a:t>
                      </a:r>
                    </a:p>
                  </a:txBody>
                  <a:tcPr anchor="ctr"/>
                </a:tc>
              </a:tr>
            </a:tbl>
          </a:graphicData>
        </a:graphic>
      </p:graphicFrame>
    </p:spTree>
    <p:extLst>
      <p:ext uri="{BB962C8B-B14F-4D97-AF65-F5344CB8AC3E}">
        <p14:creationId xmlns:p14="http://schemas.microsoft.com/office/powerpoint/2010/main" val="25069173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567769408"/>
              </p:ext>
            </p:extLst>
          </p:nvPr>
        </p:nvGraphicFramePr>
        <p:xfrm>
          <a:off x="294469" y="821411"/>
          <a:ext cx="11561734" cy="4663440"/>
        </p:xfrm>
        <a:graphic>
          <a:graphicData uri="http://schemas.openxmlformats.org/drawingml/2006/table">
            <a:tbl>
              <a:tblPr firstRow="1" bandRow="1">
                <a:tableStyleId>{5C22544A-7EE6-4342-B048-85BDC9FD1C3A}</a:tableStyleId>
              </a:tblPr>
              <a:tblGrid>
                <a:gridCol w="5129938"/>
                <a:gridCol w="1518834"/>
                <a:gridCol w="4912962"/>
              </a:tblGrid>
              <a:tr h="573436">
                <a:tc gridSpan="3">
                  <a:txBody>
                    <a:bodyPr/>
                    <a:lstStyle/>
                    <a:p>
                      <a:pPr algn="ctr"/>
                      <a:r>
                        <a:rPr lang="en-GB" sz="3200" dirty="0" smtClean="0">
                          <a:solidFill>
                            <a:schemeClr val="tx1"/>
                          </a:solidFill>
                        </a:rPr>
                        <a:t>Some </a:t>
                      </a:r>
                      <a:r>
                        <a:rPr lang="en-GB" sz="3200" b="1" dirty="0" smtClean="0">
                          <a:solidFill>
                            <a:schemeClr val="tx1"/>
                          </a:solidFill>
                        </a:rPr>
                        <a:t>[AS:14:a.*] </a:t>
                      </a:r>
                      <a:r>
                        <a:rPr lang="en-GB" sz="3200" dirty="0" smtClean="0">
                          <a:solidFill>
                            <a:schemeClr val="tx1"/>
                          </a:solidFill>
                        </a:rPr>
                        <a:t>example collocates …</a:t>
                      </a:r>
                    </a:p>
                    <a:p>
                      <a:pPr algn="ctr"/>
                      <a:endParaRPr lang="en-GB" sz="700" dirty="0"/>
                    </a:p>
                  </a:txBody>
                  <a:tcPr>
                    <a:solidFill>
                      <a:schemeClr val="bg2"/>
                    </a:solidFill>
                  </a:tcPr>
                </a:tc>
                <a:tc hMerge="1">
                  <a:txBody>
                    <a:bodyPr/>
                    <a:lstStyle/>
                    <a:p>
                      <a:endParaRPr lang="en-GB" dirty="0"/>
                    </a:p>
                  </a:txBody>
                  <a:tcPr>
                    <a:solidFill>
                      <a:schemeClr val="bg2"/>
                    </a:solidFill>
                  </a:tcPr>
                </a:tc>
                <a:tc hMerge="1">
                  <a:txBody>
                    <a:bodyPr/>
                    <a:lstStyle/>
                    <a:p>
                      <a:endParaRPr lang="en-GB" dirty="0"/>
                    </a:p>
                  </a:txBody>
                  <a:tcPr>
                    <a:solidFill>
                      <a:schemeClr val="bg2"/>
                    </a:solidFill>
                  </a:tcPr>
                </a:tc>
              </a:tr>
              <a:tr h="370840">
                <a:tc>
                  <a:txBody>
                    <a:bodyPr/>
                    <a:lstStyle/>
                    <a:p>
                      <a:pPr algn="r"/>
                      <a:r>
                        <a:rPr lang="en-GB" sz="1300" baseline="0" dirty="0"/>
                        <a:t>People outside the House have </a:t>
                      </a:r>
                      <a:r>
                        <a:rPr lang="en-GB" sz="1300" b="0" baseline="0" dirty="0"/>
                        <a:t>no respect </a:t>
                      </a:r>
                      <a:r>
                        <a:rPr lang="en-GB" sz="1300" baseline="0" dirty="0"/>
                        <a:t>for </a:t>
                      </a:r>
                      <a:r>
                        <a:rPr lang="en-GB" sz="1400" b="1" baseline="0" dirty="0"/>
                        <a:t>Members</a:t>
                      </a:r>
                      <a:r>
                        <a:rPr lang="en-GB" sz="1400" baseline="0" dirty="0"/>
                        <a:t> who </a:t>
                      </a:r>
                      <a:endParaRPr lang="en-GB" sz="1300" baseline="0" dirty="0"/>
                    </a:p>
                  </a:txBody>
                  <a:tcPr anchor="ctr">
                    <a:solidFill>
                      <a:schemeClr val="bg2"/>
                    </a:solidFill>
                  </a:tcPr>
                </a:tc>
                <a:tc>
                  <a:txBody>
                    <a:bodyPr/>
                    <a:lstStyle/>
                    <a:p>
                      <a:pPr algn="ctr"/>
                      <a:r>
                        <a:rPr lang="en-GB" b="1" dirty="0" smtClean="0"/>
                        <a:t>blabber</a:t>
                      </a:r>
                      <a:endParaRPr lang="en-GB" dirty="0"/>
                    </a:p>
                  </a:txBody>
                  <a:tcPr anchor="ctr">
                    <a:solidFill>
                      <a:schemeClr val="bg2"/>
                    </a:solidFill>
                  </a:tcPr>
                </a:tc>
                <a:tc>
                  <a:txBody>
                    <a:bodyPr/>
                    <a:lstStyle/>
                    <a:p>
                      <a:pPr algn="l"/>
                      <a:r>
                        <a:rPr lang="en-GB" sz="1600" dirty="0" smtClean="0"/>
                        <a:t>away </a:t>
                      </a:r>
                      <a:r>
                        <a:rPr lang="en-GB" sz="1600" dirty="0"/>
                        <a:t>on matters </a:t>
                      </a:r>
                      <a:r>
                        <a:rPr lang="en-GB" sz="1600" dirty="0" smtClean="0"/>
                        <a:t>about </a:t>
                      </a:r>
                      <a:r>
                        <a:rPr lang="en-GB" sz="1600" dirty="0"/>
                        <a:t>which they think </a:t>
                      </a:r>
                      <a:r>
                        <a:rPr lang="en-GB" sz="1600" dirty="0" smtClean="0"/>
                        <a:t>…</a:t>
                      </a:r>
                      <a:endParaRPr lang="en-GB" sz="1600" dirty="0"/>
                    </a:p>
                  </a:txBody>
                  <a:tcPr anchor="ctr">
                    <a:solidFill>
                      <a:schemeClr val="bg2"/>
                    </a:solidFill>
                  </a:tcPr>
                </a:tc>
              </a:tr>
              <a:tr h="370840">
                <a:tc>
                  <a:txBody>
                    <a:bodyPr/>
                    <a:lstStyle/>
                    <a:p>
                      <a:pPr algn="r"/>
                      <a:r>
                        <a:rPr lang="en-GB" sz="1500" baseline="0" dirty="0" smtClean="0"/>
                        <a:t>… got </a:t>
                      </a:r>
                      <a:r>
                        <a:rPr lang="en-GB" sz="1500" baseline="0" dirty="0"/>
                        <a:t>into this </a:t>
                      </a:r>
                      <a:r>
                        <a:rPr lang="en-GB" sz="1500" baseline="0" dirty="0" smtClean="0"/>
                        <a:t>"referendums" situation, </a:t>
                      </a:r>
                      <a:r>
                        <a:rPr lang="en-GB" sz="1500" baseline="0" dirty="0"/>
                        <a:t>which rather </a:t>
                      </a:r>
                    </a:p>
                  </a:txBody>
                  <a:tcPr anchor="ctr">
                    <a:solidFill>
                      <a:schemeClr val="bg2"/>
                    </a:solidFill>
                  </a:tcPr>
                </a:tc>
                <a:tc>
                  <a:txBody>
                    <a:bodyPr/>
                    <a:lstStyle/>
                    <a:p>
                      <a:pPr algn="ctr"/>
                      <a:r>
                        <a:rPr lang="en-GB" b="1" dirty="0" smtClean="0"/>
                        <a:t>makes fun of</a:t>
                      </a:r>
                      <a:endParaRPr lang="en-GB" dirty="0"/>
                    </a:p>
                  </a:txBody>
                  <a:tcPr anchor="ctr">
                    <a:solidFill>
                      <a:schemeClr val="bg2"/>
                    </a:solidFill>
                  </a:tcPr>
                </a:tc>
                <a:tc>
                  <a:txBody>
                    <a:bodyPr/>
                    <a:lstStyle/>
                    <a:p>
                      <a:pPr algn="l"/>
                      <a:r>
                        <a:rPr lang="en-GB" sz="1400" dirty="0"/>
                        <a:t>the whole concept of the sovereignty of </a:t>
                      </a:r>
                      <a:r>
                        <a:rPr lang="en-GB" sz="1400" dirty="0" smtClean="0"/>
                        <a:t>Parliament …</a:t>
                      </a:r>
                      <a:endParaRPr lang="en-GB" sz="1400" dirty="0"/>
                    </a:p>
                  </a:txBody>
                  <a:tcPr anchor="ctr">
                    <a:solidFill>
                      <a:schemeClr val="bg2"/>
                    </a:solidFill>
                  </a:tcPr>
                </a:tc>
              </a:tr>
              <a:tr h="370840">
                <a:tc>
                  <a:txBody>
                    <a:bodyPr/>
                    <a:lstStyle/>
                    <a:p>
                      <a:pPr algn="r"/>
                      <a:r>
                        <a:rPr lang="en-GB" sz="1600" dirty="0"/>
                        <a:t>It is all right to </a:t>
                      </a:r>
                      <a:r>
                        <a:rPr lang="en-GB" sz="1600" b="1" dirty="0"/>
                        <a:t>sneer</a:t>
                      </a:r>
                      <a:r>
                        <a:rPr lang="en-GB" sz="1600" dirty="0"/>
                        <a:t> and </a:t>
                      </a:r>
                    </a:p>
                  </a:txBody>
                  <a:tcPr anchor="ctr">
                    <a:solidFill>
                      <a:schemeClr val="bg2"/>
                    </a:solidFill>
                  </a:tcPr>
                </a:tc>
                <a:tc>
                  <a:txBody>
                    <a:bodyPr/>
                    <a:lstStyle/>
                    <a:p>
                      <a:pPr algn="ctr"/>
                      <a:r>
                        <a:rPr lang="en-GB" b="1" dirty="0" smtClean="0"/>
                        <a:t>jeer,</a:t>
                      </a:r>
                      <a:endParaRPr lang="en-GB" dirty="0"/>
                    </a:p>
                  </a:txBody>
                  <a:tcPr anchor="ctr">
                    <a:solidFill>
                      <a:schemeClr val="bg2"/>
                    </a:solidFill>
                  </a:tcPr>
                </a:tc>
                <a:tc>
                  <a:txBody>
                    <a:bodyPr/>
                    <a:lstStyle/>
                    <a:p>
                      <a:pPr algn="l"/>
                      <a:r>
                        <a:rPr lang="en-GB" sz="1600" dirty="0" smtClean="0"/>
                        <a:t>but </a:t>
                      </a:r>
                      <a:r>
                        <a:rPr lang="en-GB" sz="1600" dirty="0"/>
                        <a:t>the public and many firms understand </a:t>
                      </a:r>
                      <a:r>
                        <a:rPr lang="en-GB" sz="1600" dirty="0" smtClean="0"/>
                        <a:t>this</a:t>
                      </a:r>
                      <a:r>
                        <a:rPr lang="en-GB" sz="1600" baseline="0" dirty="0" smtClean="0"/>
                        <a:t> </a:t>
                      </a:r>
                      <a:endParaRPr lang="en-GB" sz="1600" dirty="0"/>
                    </a:p>
                  </a:txBody>
                  <a:tcPr anchor="ctr">
                    <a:solidFill>
                      <a:schemeClr val="bg2"/>
                    </a:solidFill>
                  </a:tcPr>
                </a:tc>
              </a:tr>
              <a:tr h="370840">
                <a:tc>
                  <a:txBody>
                    <a:bodyPr/>
                    <a:lstStyle/>
                    <a:p>
                      <a:pPr algn="r"/>
                      <a:r>
                        <a:rPr lang="en-GB" sz="1600" dirty="0"/>
                        <a:t>Mr: Aitken Labour </a:t>
                      </a:r>
                      <a:r>
                        <a:rPr lang="en-GB" sz="1600" b="1" dirty="0"/>
                        <a:t>Members</a:t>
                      </a:r>
                      <a:r>
                        <a:rPr lang="en-GB" sz="1600" dirty="0"/>
                        <a:t> may </a:t>
                      </a:r>
                    </a:p>
                  </a:txBody>
                  <a:tcPr anchor="ctr">
                    <a:solidFill>
                      <a:schemeClr val="bg2"/>
                    </a:solidFill>
                  </a:tcPr>
                </a:tc>
                <a:tc>
                  <a:txBody>
                    <a:bodyPr/>
                    <a:lstStyle/>
                    <a:p>
                      <a:pPr algn="ctr"/>
                      <a:r>
                        <a:rPr lang="en-GB" b="1" dirty="0" smtClean="0"/>
                        <a:t>scoff,</a:t>
                      </a:r>
                      <a:endParaRPr lang="en-GB" dirty="0"/>
                    </a:p>
                  </a:txBody>
                  <a:tcPr anchor="ctr">
                    <a:solidFill>
                      <a:schemeClr val="bg2"/>
                    </a:solidFill>
                  </a:tcPr>
                </a:tc>
                <a:tc>
                  <a:txBody>
                    <a:bodyPr/>
                    <a:lstStyle/>
                    <a:p>
                      <a:pPr algn="l"/>
                      <a:r>
                        <a:rPr lang="en-GB" sz="1600" dirty="0" smtClean="0"/>
                        <a:t>but </a:t>
                      </a:r>
                      <a:r>
                        <a:rPr lang="en-GB" sz="1600" dirty="0"/>
                        <a:t>they are clearly not concerned about </a:t>
                      </a:r>
                      <a:r>
                        <a:rPr lang="en-GB" sz="1600" dirty="0" smtClean="0"/>
                        <a:t>the </a:t>
                      </a:r>
                      <a:endParaRPr lang="en-GB" sz="1600" dirty="0"/>
                    </a:p>
                  </a:txBody>
                  <a:tcPr anchor="ctr">
                    <a:solidFill>
                      <a:schemeClr val="bg2"/>
                    </a:solidFill>
                  </a:tcPr>
                </a:tc>
              </a:tr>
              <a:tr h="370840">
                <a:tc>
                  <a:txBody>
                    <a:bodyPr/>
                    <a:lstStyle/>
                    <a:p>
                      <a:pPr algn="r"/>
                      <a:r>
                        <a:rPr lang="en-GB" sz="1500" baseline="0" dirty="0"/>
                        <a:t>a party which commits </a:t>
                      </a:r>
                      <a:r>
                        <a:rPr lang="en-GB" sz="1500" baseline="0" dirty="0" smtClean="0"/>
                        <a:t>itself </a:t>
                      </a:r>
                      <a:r>
                        <a:rPr lang="en-GB" sz="1500" baseline="0" dirty="0"/>
                        <a:t>to such drivel </a:t>
                      </a:r>
                      <a:r>
                        <a:rPr lang="en-GB" sz="1500" b="1" baseline="0" dirty="0"/>
                        <a:t>is</a:t>
                      </a:r>
                      <a:r>
                        <a:rPr lang="en-GB" sz="1500" baseline="0" dirty="0"/>
                        <a:t> held in </a:t>
                      </a:r>
                    </a:p>
                  </a:txBody>
                  <a:tcPr anchor="ctr">
                    <a:solidFill>
                      <a:schemeClr val="bg2"/>
                    </a:solidFill>
                  </a:tcPr>
                </a:tc>
                <a:tc>
                  <a:txBody>
                    <a:bodyPr/>
                    <a:lstStyle/>
                    <a:p>
                      <a:pPr algn="ctr"/>
                      <a:r>
                        <a:rPr lang="en-GB" b="1" dirty="0"/>
                        <a:t>derision</a:t>
                      </a:r>
                      <a:endParaRPr lang="en-GB" dirty="0"/>
                    </a:p>
                  </a:txBody>
                  <a:tcPr anchor="ctr">
                    <a:solidFill>
                      <a:schemeClr val="bg2"/>
                    </a:solidFill>
                  </a:tcPr>
                </a:tc>
                <a:tc>
                  <a:txBody>
                    <a:bodyPr/>
                    <a:lstStyle/>
                    <a:p>
                      <a:pPr algn="l"/>
                      <a:r>
                        <a:rPr lang="en-GB" sz="1600" dirty="0"/>
                        <a:t>throughout Europe and elsewhere</a:t>
                      </a:r>
                    </a:p>
                  </a:txBody>
                  <a:tcPr anchor="ctr">
                    <a:solidFill>
                      <a:schemeClr val="bg2"/>
                    </a:solidFill>
                  </a:tcPr>
                </a:tc>
              </a:tr>
              <a:tr h="370840">
                <a:tc>
                  <a:txBody>
                    <a:bodyPr/>
                    <a:lstStyle/>
                    <a:p>
                      <a:pPr algn="r"/>
                      <a:r>
                        <a:rPr lang="en-GB" sz="1600" dirty="0"/>
                        <a:t>more I see of this </a:t>
                      </a:r>
                      <a:r>
                        <a:rPr lang="en-GB" sz="1600" dirty="0" smtClean="0"/>
                        <a:t>Bill, </a:t>
                      </a:r>
                      <a:r>
                        <a:rPr lang="en-GB" sz="1600" dirty="0"/>
                        <a:t>the more I think how </a:t>
                      </a:r>
                    </a:p>
                  </a:txBody>
                  <a:tcPr anchor="ctr">
                    <a:solidFill>
                      <a:schemeClr val="bg2"/>
                    </a:solidFill>
                  </a:tcPr>
                </a:tc>
                <a:tc>
                  <a:txBody>
                    <a:bodyPr/>
                    <a:lstStyle/>
                    <a:p>
                      <a:pPr algn="ctr"/>
                      <a:r>
                        <a:rPr lang="en-GB" b="1" dirty="0"/>
                        <a:t>ridiculous</a:t>
                      </a:r>
                      <a:endParaRPr lang="en-GB" dirty="0"/>
                    </a:p>
                  </a:txBody>
                  <a:tcPr anchor="ctr">
                    <a:solidFill>
                      <a:schemeClr val="bg2"/>
                    </a:solidFill>
                  </a:tcPr>
                </a:tc>
                <a:tc>
                  <a:txBody>
                    <a:bodyPr/>
                    <a:lstStyle/>
                    <a:p>
                      <a:pPr algn="l"/>
                      <a:r>
                        <a:rPr lang="en-GB" sz="1600" dirty="0"/>
                        <a:t>it is to waste the time of this House</a:t>
                      </a:r>
                    </a:p>
                  </a:txBody>
                  <a:tcPr anchor="ctr">
                    <a:solidFill>
                      <a:schemeClr val="bg2"/>
                    </a:solidFill>
                  </a:tcPr>
                </a:tc>
              </a:tr>
              <a:tr h="370840">
                <a:tc>
                  <a:txBody>
                    <a:bodyPr/>
                    <a:lstStyle/>
                    <a:p>
                      <a:pPr algn="r"/>
                      <a:r>
                        <a:rPr lang="en-GB" sz="1600" dirty="0"/>
                        <a:t>Whichever way one looks at </a:t>
                      </a:r>
                      <a:r>
                        <a:rPr lang="en-GB" sz="1600" dirty="0" smtClean="0"/>
                        <a:t>it, that </a:t>
                      </a:r>
                      <a:r>
                        <a:rPr lang="en-GB" sz="1600" dirty="0"/>
                        <a:t>is a </a:t>
                      </a:r>
                    </a:p>
                  </a:txBody>
                  <a:tcPr anchor="ctr">
                    <a:solidFill>
                      <a:schemeClr val="bg2"/>
                    </a:solidFill>
                  </a:tcPr>
                </a:tc>
                <a:tc>
                  <a:txBody>
                    <a:bodyPr/>
                    <a:lstStyle/>
                    <a:p>
                      <a:pPr algn="ctr"/>
                      <a:r>
                        <a:rPr lang="en-GB" b="1" dirty="0"/>
                        <a:t>derisory</a:t>
                      </a:r>
                      <a:endParaRPr lang="en-GB" dirty="0"/>
                    </a:p>
                  </a:txBody>
                  <a:tcPr anchor="ctr">
                    <a:solidFill>
                      <a:schemeClr val="bg2"/>
                    </a:solidFill>
                  </a:tcPr>
                </a:tc>
                <a:tc>
                  <a:txBody>
                    <a:bodyPr/>
                    <a:lstStyle/>
                    <a:p>
                      <a:pPr algn="l"/>
                      <a:r>
                        <a:rPr lang="en-GB" sz="1600" b="1" dirty="0"/>
                        <a:t>amount</a:t>
                      </a:r>
                      <a:r>
                        <a:rPr lang="en-GB" sz="1600" dirty="0"/>
                        <a:t> and is totally irrelevant in the context </a:t>
                      </a:r>
                      <a:r>
                        <a:rPr lang="en-GB" sz="1600" dirty="0" smtClean="0"/>
                        <a:t>of</a:t>
                      </a:r>
                      <a:endParaRPr lang="en-GB" sz="1600" dirty="0"/>
                    </a:p>
                  </a:txBody>
                  <a:tcPr anchor="ctr">
                    <a:solidFill>
                      <a:schemeClr val="bg2"/>
                    </a:solidFill>
                  </a:tcPr>
                </a:tc>
              </a:tr>
              <a:tr h="370840">
                <a:tc>
                  <a:txBody>
                    <a:bodyPr/>
                    <a:lstStyle/>
                    <a:p>
                      <a:pPr algn="r"/>
                      <a:r>
                        <a:rPr lang="en-GB" sz="1600" dirty="0"/>
                        <a:t>pay is not permitted to the Ulster </a:t>
                      </a:r>
                      <a:r>
                        <a:rPr lang="en-GB" sz="1600" dirty="0" smtClean="0"/>
                        <a:t>workers: </a:t>
                      </a:r>
                      <a:r>
                        <a:rPr lang="en-GB" sz="1600" dirty="0"/>
                        <a:t>That is a </a:t>
                      </a:r>
                    </a:p>
                  </a:txBody>
                  <a:tcPr anchor="ctr">
                    <a:solidFill>
                      <a:schemeClr val="bg2"/>
                    </a:solidFill>
                  </a:tcPr>
                </a:tc>
                <a:tc>
                  <a:txBody>
                    <a:bodyPr/>
                    <a:lstStyle/>
                    <a:p>
                      <a:pPr algn="ctr"/>
                      <a:r>
                        <a:rPr lang="en-GB" b="1" dirty="0"/>
                        <a:t>ridiculous</a:t>
                      </a:r>
                      <a:endParaRPr lang="en-GB" dirty="0"/>
                    </a:p>
                  </a:txBody>
                  <a:tcPr anchor="ctr">
                    <a:solidFill>
                      <a:schemeClr val="bg2"/>
                    </a:solidFill>
                  </a:tcPr>
                </a:tc>
                <a:tc>
                  <a:txBody>
                    <a:bodyPr/>
                    <a:lstStyle/>
                    <a:p>
                      <a:pPr algn="l"/>
                      <a:r>
                        <a:rPr lang="en-GB" sz="1600" b="1" dirty="0"/>
                        <a:t>situation</a:t>
                      </a:r>
                      <a:r>
                        <a:rPr lang="en-GB" sz="1600" dirty="0"/>
                        <a:t> and one which I can not countenance</a:t>
                      </a:r>
                    </a:p>
                  </a:txBody>
                  <a:tcPr anchor="ctr">
                    <a:solidFill>
                      <a:schemeClr val="bg2"/>
                    </a:solidFill>
                  </a:tcPr>
                </a:tc>
              </a:tr>
              <a:tr h="370840">
                <a:tc>
                  <a:txBody>
                    <a:bodyPr/>
                    <a:lstStyle/>
                    <a:p>
                      <a:pPr algn="r"/>
                      <a:r>
                        <a:rPr lang="en-GB" sz="1300" baseline="0" dirty="0"/>
                        <a:t>It sounded good sense to me and I resented the remarks and </a:t>
                      </a:r>
                    </a:p>
                  </a:txBody>
                  <a:tcPr anchor="ctr">
                    <a:solidFill>
                      <a:schemeClr val="bg2"/>
                    </a:solidFill>
                  </a:tcPr>
                </a:tc>
                <a:tc>
                  <a:txBody>
                    <a:bodyPr/>
                    <a:lstStyle/>
                    <a:p>
                      <a:r>
                        <a:rPr lang="en-GB" b="1" dirty="0"/>
                        <a:t>barracking</a:t>
                      </a:r>
                      <a:endParaRPr lang="en-GB" dirty="0"/>
                    </a:p>
                  </a:txBody>
                  <a:tcPr anchor="ctr">
                    <a:solidFill>
                      <a:schemeClr val="bg2"/>
                    </a:solidFill>
                  </a:tcPr>
                </a:tc>
                <a:tc>
                  <a:txBody>
                    <a:bodyPr/>
                    <a:lstStyle/>
                    <a:p>
                      <a:r>
                        <a:rPr lang="en-GB" dirty="0"/>
                        <a:t>from the </a:t>
                      </a:r>
                      <a:r>
                        <a:rPr lang="en-GB" b="1" dirty="0"/>
                        <a:t>Opposition</a:t>
                      </a:r>
                      <a:r>
                        <a:rPr lang="en-GB" dirty="0"/>
                        <a:t> </a:t>
                      </a:r>
                      <a:r>
                        <a:rPr lang="en-GB" dirty="0" smtClean="0"/>
                        <a:t>Benches …</a:t>
                      </a:r>
                      <a:endParaRPr lang="en-GB" dirty="0"/>
                    </a:p>
                  </a:txBody>
                  <a:tcPr anchor="ctr">
                    <a:solidFill>
                      <a:schemeClr val="bg2"/>
                    </a:solidFill>
                  </a:tcPr>
                </a:tc>
              </a:tr>
              <a:tr h="370840">
                <a:tc>
                  <a:txBody>
                    <a:bodyPr/>
                    <a:lstStyle/>
                    <a:p>
                      <a:pPr algn="r"/>
                      <a:r>
                        <a:rPr lang="en-GB" sz="1000" dirty="0"/>
                        <a:t>ill-considered legislation merely brings Parliament and the law into disrepute and </a:t>
                      </a:r>
                    </a:p>
                  </a:txBody>
                  <a:tcPr anchor="ctr">
                    <a:solidFill>
                      <a:schemeClr val="bg2"/>
                    </a:solidFill>
                  </a:tcPr>
                </a:tc>
                <a:tc>
                  <a:txBody>
                    <a:bodyPr/>
                    <a:lstStyle/>
                    <a:p>
                      <a:pPr algn="ctr"/>
                      <a:r>
                        <a:rPr lang="en-GB" b="1" dirty="0" smtClean="0"/>
                        <a:t>ridicule:</a:t>
                      </a:r>
                      <a:endParaRPr lang="en-GB" dirty="0"/>
                    </a:p>
                  </a:txBody>
                  <a:tcPr anchor="ctr">
                    <a:solidFill>
                      <a:schemeClr val="bg2"/>
                    </a:solidFill>
                  </a:tcPr>
                </a:tc>
                <a:tc>
                  <a:txBody>
                    <a:bodyPr/>
                    <a:lstStyle/>
                    <a:p>
                      <a:r>
                        <a:rPr lang="en-GB" dirty="0" smtClean="0"/>
                        <a:t>There </a:t>
                      </a:r>
                      <a:r>
                        <a:rPr lang="en-GB" dirty="0"/>
                        <a:t>is a better chance that </a:t>
                      </a:r>
                    </a:p>
                  </a:txBody>
                  <a:tcPr anchor="ctr">
                    <a:solidFill>
                      <a:schemeClr val="bg2"/>
                    </a:solidFill>
                  </a:tcPr>
                </a:tc>
              </a:tr>
            </a:tbl>
          </a:graphicData>
        </a:graphic>
      </p:graphicFrame>
      <p:sp>
        <p:nvSpPr>
          <p:cNvPr id="5" name="TextBox 4"/>
          <p:cNvSpPr txBox="1"/>
          <p:nvPr/>
        </p:nvSpPr>
        <p:spPr>
          <a:xfrm>
            <a:off x="216980" y="5936176"/>
            <a:ext cx="7298793" cy="646331"/>
          </a:xfrm>
          <a:prstGeom prst="rect">
            <a:avLst/>
          </a:prstGeom>
          <a:noFill/>
          <a:ln w="38100">
            <a:solidFill>
              <a:schemeClr val="bg2">
                <a:lumMod val="25000"/>
              </a:schemeClr>
            </a:solidFill>
          </a:ln>
        </p:spPr>
        <p:txBody>
          <a:bodyPr wrap="none" rtlCol="0">
            <a:spAutoFit/>
          </a:bodyPr>
          <a:lstStyle/>
          <a:p>
            <a:r>
              <a:rPr lang="en-GB" dirty="0" smtClean="0"/>
              <a:t>Notice the tendency to use the third person to criticise others …</a:t>
            </a:r>
          </a:p>
          <a:p>
            <a:r>
              <a:rPr lang="en-GB" dirty="0" smtClean="0"/>
              <a:t>Notice, too, evidence of impression management …</a:t>
            </a:r>
            <a:endParaRPr lang="en-GB" dirty="0"/>
          </a:p>
        </p:txBody>
      </p:sp>
      <p:sp>
        <p:nvSpPr>
          <p:cNvPr id="6" name="TextBox 5"/>
          <p:cNvSpPr txBox="1"/>
          <p:nvPr/>
        </p:nvSpPr>
        <p:spPr>
          <a:xfrm>
            <a:off x="7569654" y="5658194"/>
            <a:ext cx="4405373" cy="923330"/>
          </a:xfrm>
          <a:prstGeom prst="rect">
            <a:avLst/>
          </a:prstGeom>
          <a:noFill/>
          <a:ln w="38100">
            <a:solidFill>
              <a:schemeClr val="bg2">
                <a:lumMod val="25000"/>
              </a:schemeClr>
            </a:solidFill>
          </a:ln>
        </p:spPr>
        <p:txBody>
          <a:bodyPr wrap="none" rtlCol="0">
            <a:spAutoFit/>
          </a:bodyPr>
          <a:lstStyle/>
          <a:p>
            <a:pPr algn="ctr"/>
            <a:r>
              <a:rPr lang="en-GB" dirty="0" smtClean="0"/>
              <a:t>Question(s) still to be answered:</a:t>
            </a:r>
            <a:br>
              <a:rPr lang="en-GB" dirty="0" smtClean="0"/>
            </a:br>
            <a:r>
              <a:rPr lang="en-GB" dirty="0" smtClean="0"/>
              <a:t>representative of </a:t>
            </a:r>
            <a:r>
              <a:rPr lang="en-GB" dirty="0" err="1" smtClean="0"/>
              <a:t>Hansard</a:t>
            </a:r>
            <a:r>
              <a:rPr lang="en-GB" dirty="0" smtClean="0"/>
              <a:t> in general?</a:t>
            </a:r>
          </a:p>
          <a:p>
            <a:pPr algn="ctr"/>
            <a:r>
              <a:rPr lang="en-GB" dirty="0" smtClean="0"/>
              <a:t>Other datasets?</a:t>
            </a:r>
            <a:endParaRPr lang="en-GB" dirty="0"/>
          </a:p>
        </p:txBody>
      </p:sp>
    </p:spTree>
    <p:extLst>
      <p:ext uri="{BB962C8B-B14F-4D97-AF65-F5344CB8AC3E}">
        <p14:creationId xmlns:p14="http://schemas.microsoft.com/office/powerpoint/2010/main" val="1747258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5920" y="601954"/>
            <a:ext cx="11404600" cy="1371600"/>
          </a:xfrm>
        </p:spPr>
        <p:txBody>
          <a:bodyPr>
            <a:normAutofit fontScale="90000"/>
          </a:bodyPr>
          <a:lstStyle/>
          <a:p>
            <a:r>
              <a:rPr lang="en-GB" b="1" dirty="0" smtClean="0"/>
              <a:t>An issue: we’re still getting </a:t>
            </a:r>
            <a:r>
              <a:rPr lang="en-GB" b="1" i="1" dirty="0" smtClean="0"/>
              <a:t>false positives</a:t>
            </a:r>
            <a:endParaRPr lang="en-GB" b="1" i="1" dirty="0"/>
          </a:p>
        </p:txBody>
      </p:sp>
      <p:sp>
        <p:nvSpPr>
          <p:cNvPr id="3" name="Content Placeholder 2"/>
          <p:cNvSpPr>
            <a:spLocks noGrp="1"/>
          </p:cNvSpPr>
          <p:nvPr>
            <p:ph idx="1"/>
          </p:nvPr>
        </p:nvSpPr>
        <p:spPr>
          <a:xfrm>
            <a:off x="650240" y="1973554"/>
            <a:ext cx="11267440" cy="4234206"/>
          </a:xfrm>
        </p:spPr>
        <p:txBody>
          <a:bodyPr>
            <a:normAutofit/>
          </a:bodyPr>
          <a:lstStyle/>
          <a:p>
            <a:r>
              <a:rPr lang="en-GB" sz="3000" dirty="0" smtClean="0"/>
              <a:t>Therefore experimenting once again with meaning chains</a:t>
            </a:r>
            <a:br>
              <a:rPr lang="en-GB" sz="3000" dirty="0" smtClean="0"/>
            </a:br>
            <a:r>
              <a:rPr lang="en-GB" sz="3000" dirty="0" smtClean="0"/>
              <a:t>e.g., combinations of: </a:t>
            </a:r>
          </a:p>
          <a:p>
            <a:pPr marL="274320" lvl="1" indent="0">
              <a:buNone/>
            </a:pPr>
            <a:endParaRPr lang="en-GB" sz="800" dirty="0" smtClean="0"/>
          </a:p>
          <a:p>
            <a:pPr marL="274320" lvl="1" indent="0">
              <a:buNone/>
            </a:pPr>
            <a:r>
              <a:rPr lang="en-GB" sz="2800" dirty="0"/>
              <a:t>	</a:t>
            </a:r>
            <a:r>
              <a:rPr lang="en-GB" sz="2800" dirty="0" smtClean="0"/>
              <a:t>	THEMEs, </a:t>
            </a:r>
            <a:br>
              <a:rPr lang="en-GB" sz="2800" dirty="0" smtClean="0"/>
            </a:br>
            <a:endParaRPr lang="en-GB" sz="800" dirty="0" smtClean="0"/>
          </a:p>
          <a:p>
            <a:pPr marL="274320" lvl="1" indent="0">
              <a:buNone/>
            </a:pPr>
            <a:r>
              <a:rPr lang="en-GB" sz="2800" dirty="0" smtClean="0"/>
              <a:t>              	THEME(s) + SEMTAG, </a:t>
            </a:r>
          </a:p>
          <a:p>
            <a:pPr marL="274320" lvl="1" indent="0">
              <a:buNone/>
            </a:pPr>
            <a:endParaRPr lang="en-GB" sz="900" dirty="0" smtClean="0"/>
          </a:p>
          <a:p>
            <a:pPr marL="274320" lvl="1" indent="0">
              <a:buNone/>
            </a:pPr>
            <a:r>
              <a:rPr lang="en-GB" sz="2800" dirty="0"/>
              <a:t>	</a:t>
            </a:r>
            <a:r>
              <a:rPr lang="en-GB" sz="2800" dirty="0" smtClean="0"/>
              <a:t>	THEME(s) + POS, </a:t>
            </a:r>
          </a:p>
          <a:p>
            <a:pPr marL="274320" lvl="1" indent="0">
              <a:buNone/>
            </a:pPr>
            <a:endParaRPr lang="en-GB" sz="900" dirty="0"/>
          </a:p>
          <a:p>
            <a:pPr marL="274320" lvl="1" indent="0">
              <a:buNone/>
            </a:pPr>
            <a:r>
              <a:rPr lang="en-GB" sz="2800" dirty="0" smtClean="0"/>
              <a:t>		THEME + SEMTAG + POS</a:t>
            </a:r>
            <a:endParaRPr lang="en-GB" sz="2800" dirty="0"/>
          </a:p>
        </p:txBody>
      </p:sp>
    </p:spTree>
    <p:extLst>
      <p:ext uri="{BB962C8B-B14F-4D97-AF65-F5344CB8AC3E}">
        <p14:creationId xmlns:p14="http://schemas.microsoft.com/office/powerpoint/2010/main" val="6604438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57938474"/>
              </p:ext>
            </p:extLst>
          </p:nvPr>
        </p:nvGraphicFramePr>
        <p:xfrm>
          <a:off x="314961" y="1615758"/>
          <a:ext cx="11501118" cy="4907280"/>
        </p:xfrm>
        <a:graphic>
          <a:graphicData uri="http://schemas.openxmlformats.org/drawingml/2006/table">
            <a:tbl>
              <a:tblPr firstRow="1" bandRow="1">
                <a:effectLst>
                  <a:outerShdw blurRad="50800" dist="38100" dir="5400000" algn="t" rotWithShape="0">
                    <a:prstClr val="black">
                      <a:alpha val="40000"/>
                    </a:prstClr>
                  </a:outerShdw>
                </a:effectLst>
                <a:tableStyleId>{5C22544A-7EE6-4342-B048-85BDC9FD1C3A}</a:tableStyleId>
              </a:tblPr>
              <a:tblGrid>
                <a:gridCol w="3169919"/>
                <a:gridCol w="721360"/>
                <a:gridCol w="3028979"/>
                <a:gridCol w="747155"/>
                <a:gridCol w="3051877"/>
                <a:gridCol w="781828"/>
              </a:tblGrid>
              <a:tr h="370840">
                <a:tc>
                  <a:txBody>
                    <a:bodyPr/>
                    <a:lstStyle/>
                    <a:p>
                      <a:pPr algn="ctr"/>
                      <a:r>
                        <a:rPr lang="en-GB" sz="1600" dirty="0" err="1" smtClean="0">
                          <a:solidFill>
                            <a:schemeClr val="tx1"/>
                          </a:solidFill>
                        </a:rPr>
                        <a:t>ht_thm</a:t>
                      </a:r>
                      <a:r>
                        <a:rPr lang="en-GB" sz="1600" baseline="0" dirty="0" smtClean="0">
                          <a:solidFill>
                            <a:schemeClr val="tx1"/>
                          </a:solidFill>
                        </a:rPr>
                        <a:t> []* </a:t>
                      </a:r>
                      <a:r>
                        <a:rPr lang="en-GB" sz="1600" baseline="0" dirty="0" err="1" smtClean="0">
                          <a:solidFill>
                            <a:schemeClr val="tx1"/>
                          </a:solidFill>
                        </a:rPr>
                        <a:t>ht_thm</a:t>
                      </a:r>
                      <a:endParaRPr lang="en-GB" sz="1600" dirty="0">
                        <a:solidFill>
                          <a:schemeClr val="tx1"/>
                        </a:solidFill>
                      </a:endParaRPr>
                    </a:p>
                  </a:txBody>
                  <a:tcPr>
                    <a:solidFill>
                      <a:schemeClr val="bg2"/>
                    </a:solidFill>
                  </a:tcPr>
                </a:tc>
                <a:tc>
                  <a:txBody>
                    <a:bodyPr/>
                    <a:lstStyle/>
                    <a:p>
                      <a:pPr algn="ctr"/>
                      <a:r>
                        <a:rPr lang="en-GB" sz="1000" dirty="0" smtClean="0">
                          <a:solidFill>
                            <a:schemeClr val="tx1"/>
                          </a:solidFill>
                        </a:rPr>
                        <a:t>Results returned</a:t>
                      </a:r>
                      <a:endParaRPr lang="en-GB" sz="1000" dirty="0">
                        <a:solidFill>
                          <a:schemeClr val="tx1"/>
                        </a:solidFill>
                      </a:endParaRPr>
                    </a:p>
                  </a:txBody>
                  <a:tcPr>
                    <a:solidFill>
                      <a:schemeClr val="bg2"/>
                    </a:solidFill>
                  </a:tcPr>
                </a:tc>
                <a:tc>
                  <a:txBody>
                    <a:bodyPr/>
                    <a:lstStyle/>
                    <a:p>
                      <a:pPr algn="ctr"/>
                      <a:r>
                        <a:rPr lang="en-GB" sz="1600" dirty="0" err="1" smtClean="0">
                          <a:solidFill>
                            <a:schemeClr val="tx1"/>
                          </a:solidFill>
                        </a:rPr>
                        <a:t>ht_thm</a:t>
                      </a:r>
                      <a:r>
                        <a:rPr lang="en-GB" sz="1600" baseline="0" dirty="0" smtClean="0">
                          <a:solidFill>
                            <a:schemeClr val="tx1"/>
                          </a:solidFill>
                        </a:rPr>
                        <a:t> []* </a:t>
                      </a:r>
                      <a:r>
                        <a:rPr lang="en-GB" sz="1600" baseline="0" dirty="0" err="1" smtClean="0">
                          <a:solidFill>
                            <a:schemeClr val="tx1"/>
                          </a:solidFill>
                        </a:rPr>
                        <a:t>sem</a:t>
                      </a:r>
                      <a:endParaRPr lang="en-GB" sz="1600" dirty="0">
                        <a:solidFill>
                          <a:schemeClr val="tx1"/>
                        </a:solidFill>
                      </a:endParaRPr>
                    </a:p>
                  </a:txBody>
                  <a:tcPr>
                    <a:solidFill>
                      <a:schemeClr val="bg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solidFill>
                            <a:schemeClr val="tx1"/>
                          </a:solidFill>
                        </a:rPr>
                        <a:t>Results returned</a:t>
                      </a:r>
                      <a:endParaRPr lang="en-GB" sz="1000" dirty="0">
                        <a:solidFill>
                          <a:schemeClr val="tx1"/>
                        </a:solidFill>
                      </a:endParaRPr>
                    </a:p>
                  </a:txBody>
                  <a:tcPr>
                    <a:solidFill>
                      <a:schemeClr val="bg2"/>
                    </a:solidFill>
                  </a:tcPr>
                </a:tc>
                <a:tc>
                  <a:txBody>
                    <a:bodyPr/>
                    <a:lstStyle/>
                    <a:p>
                      <a:pPr algn="ctr"/>
                      <a:r>
                        <a:rPr lang="en-GB" sz="1600" dirty="0" err="1" smtClean="0">
                          <a:solidFill>
                            <a:schemeClr val="tx1"/>
                          </a:solidFill>
                        </a:rPr>
                        <a:t>ht_thm</a:t>
                      </a:r>
                      <a:r>
                        <a:rPr lang="en-GB" sz="1600" baseline="0" dirty="0" smtClean="0">
                          <a:solidFill>
                            <a:schemeClr val="tx1"/>
                          </a:solidFill>
                        </a:rPr>
                        <a:t> []* </a:t>
                      </a:r>
                      <a:r>
                        <a:rPr lang="en-GB" sz="1600" baseline="0" dirty="0" err="1" smtClean="0">
                          <a:solidFill>
                            <a:schemeClr val="tx1"/>
                          </a:solidFill>
                        </a:rPr>
                        <a:t>pos</a:t>
                      </a:r>
                      <a:endParaRPr lang="en-GB" sz="1600" dirty="0">
                        <a:solidFill>
                          <a:schemeClr val="tx1"/>
                        </a:solidFill>
                      </a:endParaRPr>
                    </a:p>
                  </a:txBody>
                  <a:tcPr>
                    <a:solidFill>
                      <a:schemeClr val="bg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solidFill>
                            <a:schemeClr val="tx1"/>
                          </a:solidFill>
                        </a:rPr>
                        <a:t>Results returned</a:t>
                      </a:r>
                    </a:p>
                  </a:txBody>
                  <a:tcPr>
                    <a:solidFill>
                      <a:schemeClr val="bg2"/>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b="1" kern="1200" dirty="0" smtClean="0">
                          <a:solidFill>
                            <a:schemeClr val="dk1"/>
                          </a:solidFill>
                          <a:effectLst/>
                          <a:latin typeface="+mn-lt"/>
                          <a:ea typeface="+mn-ea"/>
                          <a:cs typeface="+mn-cs"/>
                        </a:rPr>
                        <a:t>Bad behaviour</a:t>
                      </a:r>
                      <a:r>
                        <a:rPr lang="en-GB" sz="1600" kern="1200" dirty="0" smtClean="0">
                          <a:solidFill>
                            <a:schemeClr val="dk1"/>
                          </a:solidFill>
                          <a:effectLst/>
                          <a:latin typeface="+mn-lt"/>
                          <a:ea typeface="+mn-ea"/>
                          <a:cs typeface="+mn-cs"/>
                        </a:rPr>
                        <a:t> [AO:22:d] []* [AT:10:a] </a:t>
                      </a:r>
                      <a:r>
                        <a:rPr lang="en-GB" sz="1600" b="1" kern="1200" dirty="0" err="1" smtClean="0">
                          <a:solidFill>
                            <a:schemeClr val="dk1"/>
                          </a:solidFill>
                          <a:effectLst/>
                          <a:latin typeface="+mn-lt"/>
                          <a:ea typeface="+mn-ea"/>
                          <a:cs typeface="+mn-cs"/>
                        </a:rPr>
                        <a:t>Ruffianly</a:t>
                      </a:r>
                      <a:r>
                        <a:rPr lang="en-GB" sz="1600" b="1" kern="1200" dirty="0" smtClean="0">
                          <a:solidFill>
                            <a:schemeClr val="dk1"/>
                          </a:solidFill>
                          <a:effectLst/>
                          <a:latin typeface="+mn-lt"/>
                          <a:ea typeface="+mn-ea"/>
                          <a:cs typeface="+mn-cs"/>
                        </a:rPr>
                        <a:t> conduct</a:t>
                      </a:r>
                      <a:endParaRPr lang="en-GB" sz="1600" dirty="0">
                        <a:solidFill>
                          <a:schemeClr val="tx1"/>
                        </a:solidFill>
                      </a:endParaRPr>
                    </a:p>
                  </a:txBody>
                  <a:tcPr>
                    <a:solidFill>
                      <a:schemeClr val="bg2"/>
                    </a:solidFill>
                  </a:tcPr>
                </a:tc>
                <a:tc>
                  <a:txBody>
                    <a:bodyPr/>
                    <a:lstStyle/>
                    <a:p>
                      <a:pPr algn="ctr"/>
                      <a:r>
                        <a:rPr lang="en-GB" sz="1600" dirty="0" smtClean="0">
                          <a:solidFill>
                            <a:schemeClr val="tx1"/>
                          </a:solidFill>
                        </a:rPr>
                        <a:t>24</a:t>
                      </a:r>
                      <a:endParaRPr lang="en-GB" sz="1600"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b="1" kern="1200" dirty="0" smtClean="0">
                          <a:solidFill>
                            <a:schemeClr val="dk1"/>
                          </a:solidFill>
                          <a:effectLst/>
                          <a:latin typeface="+mn-lt"/>
                          <a:ea typeface="+mn-ea"/>
                          <a:cs typeface="+mn-cs"/>
                        </a:rPr>
                        <a:t>Bad behaviour</a:t>
                      </a:r>
                      <a:r>
                        <a:rPr lang="en-GB" sz="1600" kern="1200" dirty="0" smtClean="0">
                          <a:solidFill>
                            <a:schemeClr val="dk1"/>
                          </a:solidFill>
                          <a:effectLst/>
                          <a:latin typeface="+mn-lt"/>
                          <a:ea typeface="+mn-ea"/>
                          <a:cs typeface="+mn-cs"/>
                        </a:rPr>
                        <a:t> [AO:22:d] []* [Q2:2] </a:t>
                      </a:r>
                      <a:r>
                        <a:rPr lang="en-GB" sz="1600" b="1" kern="1200" dirty="0" smtClean="0">
                          <a:solidFill>
                            <a:schemeClr val="dk1"/>
                          </a:solidFill>
                          <a:effectLst/>
                          <a:latin typeface="+mn-lt"/>
                          <a:ea typeface="+mn-ea"/>
                          <a:cs typeface="+mn-cs"/>
                        </a:rPr>
                        <a:t>Speech acts</a:t>
                      </a:r>
                      <a:endParaRPr lang="en-GB" sz="1600" b="1" dirty="0">
                        <a:solidFill>
                          <a:schemeClr val="tx1"/>
                        </a:solidFill>
                      </a:endParaRPr>
                    </a:p>
                  </a:txBody>
                  <a:tcPr>
                    <a:solidFill>
                      <a:schemeClr val="bg2"/>
                    </a:solidFill>
                  </a:tcPr>
                </a:tc>
                <a:tc>
                  <a:txBody>
                    <a:bodyPr/>
                    <a:lstStyle/>
                    <a:p>
                      <a:pPr algn="ctr"/>
                      <a:r>
                        <a:rPr lang="en-GB" sz="1600" dirty="0" smtClean="0">
                          <a:solidFill>
                            <a:schemeClr val="tx1"/>
                          </a:solidFill>
                        </a:rPr>
                        <a:t>462</a:t>
                      </a:r>
                      <a:endParaRPr lang="en-GB" sz="1600"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b="1" kern="1200" dirty="0" smtClean="0">
                          <a:solidFill>
                            <a:schemeClr val="dk1"/>
                          </a:solidFill>
                          <a:effectLst/>
                          <a:latin typeface="+mn-lt"/>
                          <a:ea typeface="+mn-ea"/>
                          <a:cs typeface="+mn-cs"/>
                        </a:rPr>
                        <a:t>Bad behaviour</a:t>
                      </a:r>
                      <a:r>
                        <a:rPr lang="en-GB" sz="1600" kern="1200" dirty="0" smtClean="0">
                          <a:solidFill>
                            <a:schemeClr val="dk1"/>
                          </a:solidFill>
                          <a:effectLst/>
                          <a:latin typeface="+mn-lt"/>
                          <a:ea typeface="+mn-ea"/>
                          <a:cs typeface="+mn-cs"/>
                        </a:rPr>
                        <a:t> [AO:22:d] []* [PPY] </a:t>
                      </a:r>
                      <a:r>
                        <a:rPr lang="en-GB" sz="1600" b="1" kern="1200" dirty="0" smtClean="0">
                          <a:solidFill>
                            <a:schemeClr val="dk1"/>
                          </a:solidFill>
                          <a:effectLst/>
                          <a:latin typeface="+mn-lt"/>
                          <a:ea typeface="+mn-ea"/>
                          <a:cs typeface="+mn-cs"/>
                        </a:rPr>
                        <a:t>You</a:t>
                      </a:r>
                      <a:endParaRPr lang="en-GB" sz="1600" dirty="0">
                        <a:solidFill>
                          <a:schemeClr val="tx1"/>
                        </a:solidFill>
                      </a:endParaRPr>
                    </a:p>
                  </a:txBody>
                  <a:tcPr>
                    <a:solidFill>
                      <a:schemeClr val="bg2"/>
                    </a:solidFill>
                  </a:tcPr>
                </a:tc>
                <a:tc>
                  <a:txBody>
                    <a:bodyPr/>
                    <a:lstStyle/>
                    <a:p>
                      <a:pPr algn="ctr"/>
                      <a:r>
                        <a:rPr lang="en-GB" sz="1600" dirty="0" smtClean="0">
                          <a:solidFill>
                            <a:schemeClr val="tx1"/>
                          </a:solidFill>
                        </a:rPr>
                        <a:t>13</a:t>
                      </a:r>
                      <a:endParaRPr lang="en-GB" sz="1600" dirty="0">
                        <a:solidFill>
                          <a:schemeClr val="tx1"/>
                        </a:solidFill>
                      </a:endParaRPr>
                    </a:p>
                  </a:txBody>
                  <a:tcPr>
                    <a:solidFill>
                      <a:schemeClr val="bg2"/>
                    </a:solidFill>
                  </a:tcPr>
                </a:tc>
              </a:tr>
              <a:tr h="370840">
                <a:tc>
                  <a:txBody>
                    <a:bodyPr/>
                    <a:lstStyle/>
                    <a:p>
                      <a:r>
                        <a:rPr lang="en-GB" sz="1600" b="1" kern="1200" dirty="0" smtClean="0">
                          <a:solidFill>
                            <a:schemeClr val="dk1"/>
                          </a:solidFill>
                          <a:effectLst/>
                          <a:latin typeface="+mn-lt"/>
                          <a:ea typeface="+mn-ea"/>
                          <a:cs typeface="+mn-cs"/>
                        </a:rPr>
                        <a:t>Bad behaviour </a:t>
                      </a:r>
                      <a:r>
                        <a:rPr lang="en-GB" sz="1600" kern="1200" dirty="0" smtClean="0">
                          <a:solidFill>
                            <a:schemeClr val="dk1"/>
                          </a:solidFill>
                          <a:effectLst/>
                          <a:latin typeface="+mn-lt"/>
                          <a:ea typeface="+mn-ea"/>
                          <a:cs typeface="+mn-cs"/>
                        </a:rPr>
                        <a:t>[AO:22:d] []* [AP:03:b] </a:t>
                      </a:r>
                      <a:r>
                        <a:rPr lang="en-GB" sz="1600" b="1" kern="1200" dirty="0" smtClean="0">
                          <a:solidFill>
                            <a:schemeClr val="dk1"/>
                          </a:solidFill>
                          <a:effectLst/>
                          <a:latin typeface="+mn-lt"/>
                          <a:ea typeface="+mn-ea"/>
                          <a:cs typeface="+mn-cs"/>
                        </a:rPr>
                        <a:t>Disorder</a:t>
                      </a:r>
                      <a:endParaRPr lang="en-GB" sz="1600" dirty="0">
                        <a:solidFill>
                          <a:schemeClr val="tx1"/>
                        </a:solidFill>
                      </a:endParaRPr>
                    </a:p>
                  </a:txBody>
                  <a:tcPr>
                    <a:solidFill>
                      <a:schemeClr val="bg2"/>
                    </a:solidFill>
                  </a:tcPr>
                </a:tc>
                <a:tc>
                  <a:txBody>
                    <a:bodyPr/>
                    <a:lstStyle/>
                    <a:p>
                      <a:pPr algn="ctr"/>
                      <a:r>
                        <a:rPr lang="en-GB" sz="1600" dirty="0" smtClean="0">
                          <a:solidFill>
                            <a:schemeClr val="tx1"/>
                          </a:solidFill>
                        </a:rPr>
                        <a:t>17</a:t>
                      </a:r>
                      <a:endParaRPr lang="en-GB" sz="1600" dirty="0">
                        <a:solidFill>
                          <a:schemeClr val="tx1"/>
                        </a:solidFill>
                      </a:endParaRPr>
                    </a:p>
                  </a:txBody>
                  <a:tcPr>
                    <a:solidFill>
                      <a:schemeClr val="bg2"/>
                    </a:solidFill>
                  </a:tcPr>
                </a:tc>
                <a:tc>
                  <a:txBody>
                    <a:bodyPr/>
                    <a:lstStyle/>
                    <a:p>
                      <a:r>
                        <a:rPr lang="en-GB" sz="1600" b="1" kern="1200" dirty="0" smtClean="0">
                          <a:solidFill>
                            <a:schemeClr val="dk1"/>
                          </a:solidFill>
                          <a:effectLst/>
                          <a:latin typeface="+mn-lt"/>
                          <a:ea typeface="+mn-ea"/>
                          <a:cs typeface="+mn-cs"/>
                        </a:rPr>
                        <a:t>Disorder</a:t>
                      </a:r>
                      <a:r>
                        <a:rPr lang="en-GB" sz="1600" kern="1200" dirty="0" smtClean="0">
                          <a:solidFill>
                            <a:schemeClr val="dk1"/>
                          </a:solidFill>
                          <a:effectLst/>
                          <a:latin typeface="+mn-lt"/>
                          <a:ea typeface="+mn-ea"/>
                          <a:cs typeface="+mn-cs"/>
                        </a:rPr>
                        <a:t> [AP:03:b] []* [Q2.2]</a:t>
                      </a:r>
                      <a:r>
                        <a:rPr lang="en-GB" sz="1600" kern="1200" baseline="0" dirty="0" smtClean="0">
                          <a:solidFill>
                            <a:schemeClr val="dk1"/>
                          </a:solidFill>
                          <a:effectLst/>
                          <a:latin typeface="+mn-lt"/>
                          <a:ea typeface="+mn-ea"/>
                          <a:cs typeface="+mn-cs"/>
                        </a:rPr>
                        <a:t> </a:t>
                      </a:r>
                      <a:r>
                        <a:rPr lang="en-GB" sz="1600" b="1" kern="1200" baseline="0" dirty="0" smtClean="0">
                          <a:solidFill>
                            <a:schemeClr val="dk1"/>
                          </a:solidFill>
                          <a:effectLst/>
                          <a:latin typeface="+mn-lt"/>
                          <a:ea typeface="+mn-ea"/>
                          <a:cs typeface="+mn-cs"/>
                        </a:rPr>
                        <a:t>Speech acts</a:t>
                      </a:r>
                      <a:endParaRPr lang="en-GB" sz="1400" b="1" dirty="0">
                        <a:solidFill>
                          <a:schemeClr val="tx1"/>
                        </a:solidFill>
                      </a:endParaRPr>
                    </a:p>
                  </a:txBody>
                  <a:tcPr>
                    <a:solidFill>
                      <a:schemeClr val="bg2"/>
                    </a:solidFill>
                  </a:tcPr>
                </a:tc>
                <a:tc>
                  <a:txBody>
                    <a:bodyPr/>
                    <a:lstStyle/>
                    <a:p>
                      <a:pPr algn="ctr"/>
                      <a:r>
                        <a:rPr lang="en-GB" sz="1600" dirty="0" smtClean="0">
                          <a:solidFill>
                            <a:schemeClr val="tx1"/>
                          </a:solidFill>
                        </a:rPr>
                        <a:t>50</a:t>
                      </a:r>
                      <a:endParaRPr lang="en-GB" sz="1600" dirty="0">
                        <a:solidFill>
                          <a:schemeClr val="tx1"/>
                        </a:solidFill>
                      </a:endParaRPr>
                    </a:p>
                  </a:txBody>
                  <a:tcPr>
                    <a:solidFill>
                      <a:schemeClr val="bg2"/>
                    </a:solidFill>
                  </a:tcPr>
                </a:tc>
                <a:tc>
                  <a:txBody>
                    <a:bodyPr/>
                    <a:lstStyle/>
                    <a:p>
                      <a:r>
                        <a:rPr lang="en-GB" sz="1600" b="1" kern="1200" dirty="0" smtClean="0">
                          <a:solidFill>
                            <a:schemeClr val="dk1"/>
                          </a:solidFill>
                          <a:effectLst/>
                          <a:latin typeface="+mn-lt"/>
                          <a:ea typeface="+mn-ea"/>
                          <a:cs typeface="+mn-cs"/>
                        </a:rPr>
                        <a:t>Disorder</a:t>
                      </a:r>
                      <a:r>
                        <a:rPr lang="en-GB" sz="1600" kern="1200" dirty="0" smtClean="0">
                          <a:solidFill>
                            <a:schemeClr val="dk1"/>
                          </a:solidFill>
                          <a:effectLst/>
                          <a:latin typeface="+mn-lt"/>
                          <a:ea typeface="+mn-ea"/>
                          <a:cs typeface="+mn-cs"/>
                        </a:rPr>
                        <a:t> [AP:03:b] []* [PPY]</a:t>
                      </a:r>
                      <a:r>
                        <a:rPr lang="en-GB" sz="1600" kern="1200" baseline="0" dirty="0" smtClean="0">
                          <a:solidFill>
                            <a:schemeClr val="dk1"/>
                          </a:solidFill>
                          <a:effectLst/>
                          <a:latin typeface="+mn-lt"/>
                          <a:ea typeface="+mn-ea"/>
                          <a:cs typeface="+mn-cs"/>
                        </a:rPr>
                        <a:t> </a:t>
                      </a:r>
                      <a:r>
                        <a:rPr lang="en-GB" sz="1600" b="1" kern="1200" baseline="0" dirty="0" smtClean="0">
                          <a:solidFill>
                            <a:schemeClr val="dk1"/>
                          </a:solidFill>
                          <a:effectLst/>
                          <a:latin typeface="+mn-lt"/>
                          <a:ea typeface="+mn-ea"/>
                          <a:cs typeface="+mn-cs"/>
                        </a:rPr>
                        <a:t>You</a:t>
                      </a:r>
                      <a:endParaRPr lang="en-GB" sz="1600" dirty="0">
                        <a:solidFill>
                          <a:schemeClr val="tx1"/>
                        </a:solidFill>
                      </a:endParaRPr>
                    </a:p>
                  </a:txBody>
                  <a:tcPr>
                    <a:solidFill>
                      <a:schemeClr val="bg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smtClean="0">
                          <a:solidFill>
                            <a:schemeClr val="tx1"/>
                          </a:solidFill>
                        </a:rPr>
                        <a:t>30</a:t>
                      </a:r>
                    </a:p>
                    <a:p>
                      <a:pPr algn="ctr"/>
                      <a:endParaRPr lang="en-GB" sz="1600" dirty="0">
                        <a:solidFill>
                          <a:schemeClr val="tx1"/>
                        </a:solidFill>
                      </a:endParaRPr>
                    </a:p>
                  </a:txBody>
                  <a:tcPr>
                    <a:solidFill>
                      <a:schemeClr val="bg2"/>
                    </a:solidFill>
                  </a:tcPr>
                </a:tc>
              </a:tr>
              <a:tr h="370840">
                <a:tc>
                  <a:txBody>
                    <a:bodyPr/>
                    <a:lstStyle/>
                    <a:p>
                      <a:r>
                        <a:rPr lang="en-GB" sz="1600" b="1" kern="1200" dirty="0" smtClean="0">
                          <a:solidFill>
                            <a:schemeClr val="dk1"/>
                          </a:solidFill>
                          <a:effectLst/>
                          <a:latin typeface="+mn-lt"/>
                          <a:ea typeface="+mn-ea"/>
                          <a:cs typeface="+mn-cs"/>
                        </a:rPr>
                        <a:t>Truthfulness/veracity</a:t>
                      </a:r>
                      <a:r>
                        <a:rPr lang="en-GB" sz="1600" kern="1200" dirty="0" smtClean="0">
                          <a:solidFill>
                            <a:schemeClr val="dk1"/>
                          </a:solidFill>
                          <a:effectLst/>
                          <a:latin typeface="+mn-lt"/>
                          <a:ea typeface="+mn-ea"/>
                          <a:cs typeface="+mn-cs"/>
                        </a:rPr>
                        <a:t> [AR:39.*] []* [AP:03:b] </a:t>
                      </a:r>
                      <a:r>
                        <a:rPr lang="en-GB" sz="1600" b="1" kern="1200" dirty="0" smtClean="0">
                          <a:solidFill>
                            <a:schemeClr val="dk1"/>
                          </a:solidFill>
                          <a:effectLst/>
                          <a:latin typeface="+mn-lt"/>
                          <a:ea typeface="+mn-ea"/>
                          <a:cs typeface="+mn-cs"/>
                        </a:rPr>
                        <a:t>Disorder </a:t>
                      </a:r>
                      <a:endParaRPr lang="en-GB" sz="1600" dirty="0">
                        <a:solidFill>
                          <a:schemeClr val="tx1"/>
                        </a:solidFill>
                      </a:endParaRPr>
                    </a:p>
                  </a:txBody>
                  <a:tcPr>
                    <a:solidFill>
                      <a:schemeClr val="bg2"/>
                    </a:solidFill>
                  </a:tcPr>
                </a:tc>
                <a:tc>
                  <a:txBody>
                    <a:bodyPr/>
                    <a:lstStyle/>
                    <a:p>
                      <a:pPr algn="ctr"/>
                      <a:r>
                        <a:rPr lang="en-GB" sz="1600" dirty="0" smtClean="0">
                          <a:solidFill>
                            <a:schemeClr val="tx1"/>
                          </a:solidFill>
                        </a:rPr>
                        <a:t>75</a:t>
                      </a:r>
                      <a:endParaRPr lang="en-GB" sz="1600" dirty="0">
                        <a:solidFill>
                          <a:schemeClr val="tx1"/>
                        </a:solidFill>
                      </a:endParaRPr>
                    </a:p>
                  </a:txBody>
                  <a:tcPr>
                    <a:solidFill>
                      <a:schemeClr val="bg2"/>
                    </a:solidFill>
                  </a:tcPr>
                </a:tc>
                <a:tc>
                  <a:txBody>
                    <a:bodyPr/>
                    <a:lstStyle/>
                    <a:p>
                      <a:r>
                        <a:rPr lang="en-GB" sz="1600" b="1" dirty="0" smtClean="0">
                          <a:solidFill>
                            <a:schemeClr val="tx1"/>
                          </a:solidFill>
                        </a:rPr>
                        <a:t>Truthfulness/veracity</a:t>
                      </a:r>
                      <a:r>
                        <a:rPr lang="en-GB" sz="1600" dirty="0" smtClean="0">
                          <a:solidFill>
                            <a:schemeClr val="tx1"/>
                          </a:solidFill>
                        </a:rPr>
                        <a:t> [AR:39.*]</a:t>
                      </a:r>
                      <a:r>
                        <a:rPr lang="en-GB" sz="1600" baseline="0" dirty="0" smtClean="0">
                          <a:solidFill>
                            <a:schemeClr val="tx1"/>
                          </a:solidFill>
                        </a:rPr>
                        <a:t> []* [Z6] </a:t>
                      </a:r>
                      <a:r>
                        <a:rPr lang="en-GB" sz="1600" b="1" baseline="0" dirty="0" smtClean="0">
                          <a:solidFill>
                            <a:schemeClr val="tx1"/>
                          </a:solidFill>
                        </a:rPr>
                        <a:t>negative</a:t>
                      </a:r>
                      <a:endParaRPr lang="en-GB" sz="1600" b="1" dirty="0">
                        <a:solidFill>
                          <a:schemeClr val="tx1"/>
                        </a:solidFill>
                      </a:endParaRPr>
                    </a:p>
                  </a:txBody>
                  <a:tcPr>
                    <a:solidFill>
                      <a:schemeClr val="bg2"/>
                    </a:solidFill>
                  </a:tcPr>
                </a:tc>
                <a:tc>
                  <a:txBody>
                    <a:bodyPr/>
                    <a:lstStyle/>
                    <a:p>
                      <a:pPr algn="ctr"/>
                      <a:r>
                        <a:rPr lang="en-GB" sz="1600" dirty="0" smtClean="0">
                          <a:solidFill>
                            <a:schemeClr val="tx1"/>
                          </a:solidFill>
                        </a:rPr>
                        <a:t>1809</a:t>
                      </a:r>
                      <a:endParaRPr lang="en-GB" sz="1600"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b="1" dirty="0" smtClean="0">
                          <a:solidFill>
                            <a:schemeClr val="tx1"/>
                          </a:solidFill>
                        </a:rPr>
                        <a:t>Truthfulness/veracity</a:t>
                      </a:r>
                      <a:r>
                        <a:rPr lang="en-GB" sz="1600" dirty="0" smtClean="0">
                          <a:solidFill>
                            <a:schemeClr val="tx1"/>
                          </a:solidFill>
                        </a:rPr>
                        <a:t> [AR:39.*]</a:t>
                      </a:r>
                      <a:r>
                        <a:rPr lang="en-GB" sz="1600" baseline="0" dirty="0" smtClean="0">
                          <a:solidFill>
                            <a:schemeClr val="tx1"/>
                          </a:solidFill>
                        </a:rPr>
                        <a:t> []* </a:t>
                      </a:r>
                      <a:r>
                        <a:rPr lang="en-GB" sz="1600" b="1" baseline="0" dirty="0" smtClean="0">
                          <a:solidFill>
                            <a:srgbClr val="7030A0"/>
                          </a:solidFill>
                        </a:rPr>
                        <a:t>[Z6] []* </a:t>
                      </a:r>
                      <a:r>
                        <a:rPr lang="en-GB" sz="1600" baseline="0" dirty="0" smtClean="0">
                          <a:solidFill>
                            <a:schemeClr val="tx1"/>
                          </a:solidFill>
                        </a:rPr>
                        <a:t>[PPY] </a:t>
                      </a:r>
                      <a:r>
                        <a:rPr lang="en-GB" sz="1600" b="1" baseline="0" dirty="0" smtClean="0">
                          <a:solidFill>
                            <a:schemeClr val="tx1"/>
                          </a:solidFill>
                        </a:rPr>
                        <a:t>negative You</a:t>
                      </a:r>
                      <a:endParaRPr lang="en-GB" sz="1600" b="1" dirty="0" smtClean="0">
                        <a:solidFill>
                          <a:schemeClr val="tx1"/>
                        </a:solidFill>
                      </a:endParaRPr>
                    </a:p>
                    <a:p>
                      <a:endParaRPr lang="en-GB" sz="1600" dirty="0">
                        <a:solidFill>
                          <a:schemeClr val="tx1"/>
                        </a:solidFill>
                      </a:endParaRPr>
                    </a:p>
                  </a:txBody>
                  <a:tcPr>
                    <a:solidFill>
                      <a:schemeClr val="bg2"/>
                    </a:solidFill>
                  </a:tcPr>
                </a:tc>
                <a:tc>
                  <a:txBody>
                    <a:bodyPr/>
                    <a:lstStyle/>
                    <a:p>
                      <a:pPr algn="ctr"/>
                      <a:r>
                        <a:rPr lang="en-GB" sz="1600" dirty="0" smtClean="0">
                          <a:solidFill>
                            <a:schemeClr val="tx1"/>
                          </a:solidFill>
                        </a:rPr>
                        <a:t>23</a:t>
                      </a:r>
                      <a:endParaRPr lang="en-GB" sz="1600" dirty="0">
                        <a:solidFill>
                          <a:schemeClr val="tx1"/>
                        </a:solidFill>
                      </a:endParaRPr>
                    </a:p>
                  </a:txBody>
                  <a:tcPr>
                    <a:solidFill>
                      <a:schemeClr val="bg2"/>
                    </a:solidFill>
                  </a:tcPr>
                </a:tc>
              </a:tr>
              <a:tr h="370840">
                <a:tc>
                  <a:txBody>
                    <a:bodyPr/>
                    <a:lstStyle/>
                    <a:p>
                      <a:pPr>
                        <a:lnSpc>
                          <a:spcPct val="107000"/>
                        </a:lnSpc>
                        <a:spcAft>
                          <a:spcPts val="0"/>
                        </a:spcAft>
                      </a:pPr>
                      <a:r>
                        <a:rPr lang="en-GB" sz="18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Respect </a:t>
                      </a:r>
                      <a:r>
                        <a:rPr lang="en-GB" sz="18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[AS:12:b.] </a:t>
                      </a:r>
                      <a:r>
                        <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GB" sz="18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[AX:24.*] </a:t>
                      </a:r>
                      <a:r>
                        <a:rPr lang="en-GB" sz="18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Denial/dissent</a:t>
                      </a:r>
                      <a:endParaRPr lang="en-GB"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solidFill>
                  </a:tcPr>
                </a:tc>
                <a:tc>
                  <a:txBody>
                    <a:bodyPr/>
                    <a:lstStyle/>
                    <a:p>
                      <a:pPr algn="ctr"/>
                      <a:r>
                        <a:rPr lang="en-GB" sz="1600" dirty="0" smtClean="0">
                          <a:solidFill>
                            <a:schemeClr val="tx1"/>
                          </a:solidFill>
                        </a:rPr>
                        <a:t>60</a:t>
                      </a:r>
                      <a:endParaRPr lang="en-GB" sz="1600" dirty="0">
                        <a:solidFill>
                          <a:schemeClr val="tx1"/>
                        </a:solidFill>
                      </a:endParaRPr>
                    </a:p>
                  </a:txBody>
                  <a:tcPr>
                    <a:solidFill>
                      <a:schemeClr val="bg2"/>
                    </a:solidFill>
                  </a:tcPr>
                </a:tc>
                <a:tc>
                  <a:txBody>
                    <a:bodyPr/>
                    <a:lstStyle/>
                    <a:p>
                      <a:r>
                        <a:rPr lang="en-GB" sz="18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[AS:12:b.] []* [AX:24.*] []* [Q2:2] </a:t>
                      </a:r>
                      <a:r>
                        <a:rPr lang="en-GB" sz="18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Speech</a:t>
                      </a:r>
                      <a:r>
                        <a:rPr lang="en-GB" sz="1800" b="1"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acts</a:t>
                      </a:r>
                      <a:endParaRPr lang="en-GB" sz="1800" b="1" dirty="0">
                        <a:solidFill>
                          <a:schemeClr val="tx1"/>
                        </a:solidFill>
                      </a:endParaRPr>
                    </a:p>
                  </a:txBody>
                  <a:tcPr>
                    <a:solidFill>
                      <a:schemeClr val="bg2"/>
                    </a:solidFill>
                  </a:tcPr>
                </a:tc>
                <a:tc>
                  <a:txBody>
                    <a:bodyPr/>
                    <a:lstStyle/>
                    <a:p>
                      <a:pPr algn="ctr"/>
                      <a:r>
                        <a:rPr lang="en-GB" sz="1600" dirty="0" smtClean="0">
                          <a:solidFill>
                            <a:schemeClr val="tx1"/>
                          </a:solidFill>
                        </a:rPr>
                        <a:t>24</a:t>
                      </a:r>
                      <a:endParaRPr lang="en-GB" sz="1600" dirty="0">
                        <a:solidFill>
                          <a:schemeClr val="tx1"/>
                        </a:solidFill>
                      </a:endParaRPr>
                    </a:p>
                  </a:txBody>
                  <a:tcPr>
                    <a:solidFill>
                      <a:schemeClr val="bg2"/>
                    </a:solidFill>
                  </a:tcPr>
                </a:tc>
                <a:tc>
                  <a:txBody>
                    <a:bodyPr/>
                    <a:lstStyle/>
                    <a:p>
                      <a:r>
                        <a:rPr lang="pt-BR" sz="1600" b="1" dirty="0" smtClean="0"/>
                        <a:t>Respect</a:t>
                      </a:r>
                      <a:r>
                        <a:rPr lang="pt-BR" sz="1600" dirty="0" smtClean="0"/>
                        <a:t> [AS:12:b.] </a:t>
                      </a:r>
                      <a:r>
                        <a:rPr lang="pt-BR" sz="1600" b="1" dirty="0" smtClean="0">
                          <a:solidFill>
                            <a:srgbClr val="7030A0"/>
                          </a:solidFill>
                        </a:rPr>
                        <a:t>[]* [Z6] </a:t>
                      </a:r>
                      <a:r>
                        <a:rPr lang="pt-BR" sz="1600" b="1" dirty="0" smtClean="0"/>
                        <a:t>negative</a:t>
                      </a:r>
                      <a:r>
                        <a:rPr lang="pt-BR" sz="1600" dirty="0" smtClean="0"/>
                        <a:t> []* [PPY] </a:t>
                      </a:r>
                      <a:r>
                        <a:rPr lang="pt-BR" sz="1600" b="1" dirty="0" smtClean="0"/>
                        <a:t>You</a:t>
                      </a:r>
                      <a:endParaRPr lang="en-GB" sz="1600" b="1" dirty="0">
                        <a:solidFill>
                          <a:schemeClr val="tx1"/>
                        </a:solidFill>
                      </a:endParaRPr>
                    </a:p>
                  </a:txBody>
                  <a:tcPr>
                    <a:solidFill>
                      <a:schemeClr val="bg2"/>
                    </a:solidFill>
                  </a:tcPr>
                </a:tc>
                <a:tc>
                  <a:txBody>
                    <a:bodyPr/>
                    <a:lstStyle/>
                    <a:p>
                      <a:pPr algn="ctr"/>
                      <a:r>
                        <a:rPr lang="en-GB" sz="1600" dirty="0" smtClean="0">
                          <a:solidFill>
                            <a:schemeClr val="tx1"/>
                          </a:solidFill>
                        </a:rPr>
                        <a:t>20</a:t>
                      </a:r>
                      <a:endParaRPr lang="en-GB" sz="1600" dirty="0">
                        <a:solidFill>
                          <a:schemeClr val="tx1"/>
                        </a:solidFill>
                      </a:endParaRPr>
                    </a:p>
                  </a:txBody>
                  <a:tcPr>
                    <a:solidFill>
                      <a:schemeClr val="bg2"/>
                    </a:solidFill>
                  </a:tcPr>
                </a:tc>
              </a:tr>
              <a:tr h="370840">
                <a:tc>
                  <a:txBody>
                    <a:bodyPr/>
                    <a:lstStyle/>
                    <a:p>
                      <a:r>
                        <a:rPr lang="pt-BR" sz="1400" b="1" dirty="0" smtClean="0">
                          <a:solidFill>
                            <a:schemeClr val="tx1"/>
                          </a:solidFill>
                        </a:rPr>
                        <a:t>Contempt</a:t>
                      </a:r>
                      <a:r>
                        <a:rPr lang="pt-BR" sz="1400" dirty="0" smtClean="0">
                          <a:solidFill>
                            <a:schemeClr val="tx1"/>
                          </a:solidFill>
                        </a:rPr>
                        <a:t> [AS:14.*] []* [AU:23.*] </a:t>
                      </a:r>
                      <a:r>
                        <a:rPr lang="pt-BR" sz="1400" b="1" dirty="0" smtClean="0">
                          <a:solidFill>
                            <a:schemeClr val="tx1"/>
                          </a:solidFill>
                        </a:rPr>
                        <a:t>Annoyance/vexation</a:t>
                      </a:r>
                      <a:endParaRPr lang="en-GB" sz="1400" b="1" dirty="0">
                        <a:solidFill>
                          <a:schemeClr val="tx1"/>
                        </a:solidFill>
                      </a:endParaRPr>
                    </a:p>
                  </a:txBody>
                  <a:tcPr>
                    <a:solidFill>
                      <a:schemeClr val="bg2"/>
                    </a:solidFill>
                  </a:tcPr>
                </a:tc>
                <a:tc>
                  <a:txBody>
                    <a:bodyPr/>
                    <a:lstStyle/>
                    <a:p>
                      <a:pPr algn="ctr"/>
                      <a:r>
                        <a:rPr lang="en-GB" sz="1600" dirty="0" smtClean="0">
                          <a:solidFill>
                            <a:schemeClr val="tx1"/>
                          </a:solidFill>
                        </a:rPr>
                        <a:t>6</a:t>
                      </a:r>
                      <a:endParaRPr lang="en-GB" sz="1600" dirty="0">
                        <a:solidFill>
                          <a:schemeClr val="tx1"/>
                        </a:solidFill>
                      </a:endParaRPr>
                    </a:p>
                  </a:txBody>
                  <a:tcPr>
                    <a:solidFill>
                      <a:schemeClr val="bg2"/>
                    </a:solidFill>
                  </a:tcPr>
                </a:tc>
                <a:tc>
                  <a:txBody>
                    <a:bodyPr/>
                    <a:lstStyle/>
                    <a:p>
                      <a:r>
                        <a:rPr lang="pt-BR" sz="1600" b="1" dirty="0" smtClean="0">
                          <a:solidFill>
                            <a:schemeClr val="tx1"/>
                          </a:solidFill>
                        </a:rPr>
                        <a:t>Contempt </a:t>
                      </a:r>
                      <a:r>
                        <a:rPr lang="pt-BR" sz="1600" dirty="0" smtClean="0">
                          <a:solidFill>
                            <a:schemeClr val="tx1"/>
                          </a:solidFill>
                        </a:rPr>
                        <a:t>[AS:14.*] []* [PP.*] []* [AU:23.*] </a:t>
                      </a:r>
                      <a:r>
                        <a:rPr lang="pt-BR" sz="1600" b="1" dirty="0" smtClean="0">
                          <a:solidFill>
                            <a:schemeClr val="tx1"/>
                          </a:solidFill>
                        </a:rPr>
                        <a:t>Pronouns</a:t>
                      </a:r>
                      <a:r>
                        <a:rPr lang="pt-BR" sz="1600" baseline="0" dirty="0" smtClean="0">
                          <a:solidFill>
                            <a:schemeClr val="tx1"/>
                          </a:solidFill>
                        </a:rPr>
                        <a:t> </a:t>
                      </a:r>
                      <a:r>
                        <a:rPr lang="pt-BR" sz="1600" b="1" baseline="0" dirty="0" smtClean="0">
                          <a:solidFill>
                            <a:schemeClr val="tx1"/>
                          </a:solidFill>
                        </a:rPr>
                        <a:t>Annoyance/vexation</a:t>
                      </a:r>
                      <a:r>
                        <a:rPr lang="pt-BR" sz="1600" baseline="0" dirty="0" smtClean="0">
                          <a:solidFill>
                            <a:schemeClr val="tx1"/>
                          </a:solidFill>
                        </a:rPr>
                        <a:t> </a:t>
                      </a:r>
                      <a:endParaRPr lang="en-GB" sz="1600" dirty="0">
                        <a:solidFill>
                          <a:schemeClr val="tx1"/>
                        </a:solidFill>
                      </a:endParaRPr>
                    </a:p>
                  </a:txBody>
                  <a:tcPr>
                    <a:solidFill>
                      <a:schemeClr val="bg2"/>
                    </a:solidFill>
                  </a:tcPr>
                </a:tc>
                <a:tc>
                  <a:txBody>
                    <a:bodyPr/>
                    <a:lstStyle/>
                    <a:p>
                      <a:pPr algn="ctr"/>
                      <a:r>
                        <a:rPr lang="en-GB" sz="1600" dirty="0" smtClean="0">
                          <a:solidFill>
                            <a:schemeClr val="tx1"/>
                          </a:solidFill>
                        </a:rPr>
                        <a:t>5</a:t>
                      </a:r>
                      <a:endParaRPr lang="en-GB" sz="1600" dirty="0">
                        <a:solidFill>
                          <a:schemeClr val="tx1"/>
                        </a:solidFill>
                      </a:endParaRP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b="1" kern="1200" dirty="0" smtClean="0">
                          <a:solidFill>
                            <a:schemeClr val="dk1"/>
                          </a:solidFill>
                          <a:effectLst/>
                          <a:latin typeface="+mn-lt"/>
                          <a:ea typeface="+mn-ea"/>
                          <a:cs typeface="+mn-cs"/>
                        </a:rPr>
                        <a:t>Contempt </a:t>
                      </a:r>
                      <a:r>
                        <a:rPr lang="en-GB" sz="1600" kern="1200" dirty="0" smtClean="0">
                          <a:solidFill>
                            <a:schemeClr val="dk1"/>
                          </a:solidFill>
                          <a:effectLst/>
                          <a:latin typeface="+mn-lt"/>
                          <a:ea typeface="+mn-ea"/>
                          <a:cs typeface="+mn-cs"/>
                        </a:rPr>
                        <a:t>[AS:14.] []* [PP.*] </a:t>
                      </a:r>
                      <a:r>
                        <a:rPr lang="en-GB" sz="1600" b="1" kern="1200" dirty="0" smtClean="0">
                          <a:solidFill>
                            <a:schemeClr val="dk1"/>
                          </a:solidFill>
                          <a:effectLst/>
                          <a:latin typeface="+mn-lt"/>
                          <a:ea typeface="+mn-ea"/>
                          <a:cs typeface="+mn-cs"/>
                        </a:rPr>
                        <a:t>Pronouns</a:t>
                      </a:r>
                      <a:r>
                        <a:rPr lang="en-GB" sz="1600" kern="1200" dirty="0" smtClean="0">
                          <a:solidFill>
                            <a:schemeClr val="dk1"/>
                          </a:solidFill>
                          <a:effectLst/>
                          <a:latin typeface="+mn-lt"/>
                          <a:ea typeface="+mn-ea"/>
                          <a:cs typeface="+mn-cs"/>
                        </a:rPr>
                        <a:t> </a:t>
                      </a:r>
                      <a:endParaRPr lang="en-GB" sz="1400" dirty="0" smtClean="0">
                        <a:solidFill>
                          <a:schemeClr val="tx1"/>
                        </a:solidFill>
                      </a:endParaRPr>
                    </a:p>
                    <a:p>
                      <a:endParaRPr lang="en-GB" sz="1600" dirty="0">
                        <a:solidFill>
                          <a:schemeClr val="tx1"/>
                        </a:solidFill>
                      </a:endParaRPr>
                    </a:p>
                  </a:txBody>
                  <a:tcPr>
                    <a:solidFill>
                      <a:schemeClr val="bg2"/>
                    </a:solidFill>
                  </a:tcPr>
                </a:tc>
                <a:tc>
                  <a:txBody>
                    <a:bodyPr/>
                    <a:lstStyle/>
                    <a:p>
                      <a:pPr algn="ctr"/>
                      <a:r>
                        <a:rPr lang="en-GB" sz="1600" dirty="0" smtClean="0">
                          <a:solidFill>
                            <a:schemeClr val="tx1"/>
                          </a:solidFill>
                        </a:rPr>
                        <a:t>2,106</a:t>
                      </a:r>
                      <a:endParaRPr lang="en-GB" sz="1600" dirty="0">
                        <a:solidFill>
                          <a:schemeClr val="tx1"/>
                        </a:solidFill>
                      </a:endParaRPr>
                    </a:p>
                  </a:txBody>
                  <a:tcPr>
                    <a:solidFill>
                      <a:schemeClr val="bg2"/>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b="1" dirty="0" smtClean="0">
                          <a:solidFill>
                            <a:srgbClr val="000000"/>
                          </a:solidFill>
                          <a:latin typeface="verdana" panose="020B0604030504040204" pitchFamily="34" charset="0"/>
                        </a:rPr>
                        <a:t>Respect</a:t>
                      </a:r>
                      <a:r>
                        <a:rPr lang="en-GB" sz="1600" dirty="0" smtClean="0">
                          <a:solidFill>
                            <a:srgbClr val="000000"/>
                          </a:solidFill>
                          <a:latin typeface="verdana" panose="020B0604030504040204" pitchFamily="34" charset="0"/>
                        </a:rPr>
                        <a:t> [AS:12:b] []* [AO:22:c.] </a:t>
                      </a:r>
                      <a:r>
                        <a:rPr lang="en-GB" sz="1600" b="1" dirty="0" smtClean="0">
                          <a:solidFill>
                            <a:srgbClr val="000000"/>
                          </a:solidFill>
                          <a:latin typeface="verdana" panose="020B0604030504040204" pitchFamily="34" charset="0"/>
                        </a:rPr>
                        <a:t>Good behaviour</a:t>
                      </a:r>
                      <a:endParaRPr lang="en-GB" sz="1600" b="1" dirty="0">
                        <a:solidFill>
                          <a:schemeClr val="tx1"/>
                        </a:solidFill>
                      </a:endParaRPr>
                    </a:p>
                  </a:txBody>
                  <a:tcPr>
                    <a:solidFill>
                      <a:schemeClr val="bg2"/>
                    </a:solidFill>
                  </a:tcPr>
                </a:tc>
                <a:tc>
                  <a:txBody>
                    <a:bodyPr/>
                    <a:lstStyle/>
                    <a:p>
                      <a:pPr algn="ctr"/>
                      <a:r>
                        <a:rPr lang="en-GB" sz="1600" dirty="0" smtClean="0">
                          <a:solidFill>
                            <a:schemeClr val="tx1"/>
                          </a:solidFill>
                        </a:rPr>
                        <a:t>71</a:t>
                      </a:r>
                      <a:endParaRPr lang="en-GB" sz="1600" dirty="0">
                        <a:solidFill>
                          <a:schemeClr val="tx1"/>
                        </a:solidFill>
                      </a:endParaRPr>
                    </a:p>
                  </a:txBody>
                  <a:tcPr>
                    <a:solidFill>
                      <a:schemeClr val="bg2"/>
                    </a:solidFill>
                  </a:tcPr>
                </a:tc>
                <a:tc>
                  <a:txBody>
                    <a:bodyPr/>
                    <a:lstStyle/>
                    <a:p>
                      <a:r>
                        <a:rPr lang="pt-BR" sz="1600" b="1" dirty="0" smtClean="0"/>
                        <a:t>Evaluation/appraisal</a:t>
                      </a:r>
                      <a:r>
                        <a:rPr lang="pt-BR" sz="1600" b="1" baseline="0" dirty="0" smtClean="0"/>
                        <a:t> </a:t>
                      </a:r>
                      <a:r>
                        <a:rPr lang="pt-BR" sz="1600" dirty="0" smtClean="0"/>
                        <a:t>[AS:07.*]  []* [Z6] </a:t>
                      </a:r>
                      <a:r>
                        <a:rPr lang="pt-BR" sz="1600" b="1" dirty="0" smtClean="0"/>
                        <a:t>negative</a:t>
                      </a:r>
                      <a:endParaRPr lang="en-GB" sz="1600" b="1" dirty="0">
                        <a:solidFill>
                          <a:srgbClr val="FF0000"/>
                        </a:solidFill>
                      </a:endParaRPr>
                    </a:p>
                  </a:txBody>
                  <a:tcPr>
                    <a:solidFill>
                      <a:schemeClr val="bg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smtClean="0">
                          <a:solidFill>
                            <a:schemeClr val="tx1"/>
                          </a:solidFill>
                        </a:rPr>
                        <a:t>949</a:t>
                      </a:r>
                    </a:p>
                    <a:p>
                      <a:pPr algn="ctr"/>
                      <a:endParaRPr lang="en-GB" sz="1600" dirty="0">
                        <a:solidFill>
                          <a:schemeClr val="tx1"/>
                        </a:solidFill>
                      </a:endParaRPr>
                    </a:p>
                  </a:txBody>
                  <a:tcPr>
                    <a:solidFill>
                      <a:schemeClr val="bg2"/>
                    </a:solidFill>
                  </a:tcPr>
                </a:tc>
                <a:tc>
                  <a:txBody>
                    <a:bodyPr/>
                    <a:lstStyle/>
                    <a:p>
                      <a:r>
                        <a:rPr lang="pt-BR" sz="1600" b="1" dirty="0" smtClean="0"/>
                        <a:t>Evaluation/appraisal</a:t>
                      </a:r>
                      <a:r>
                        <a:rPr lang="pt-BR" sz="1600" b="1" baseline="0" dirty="0" smtClean="0"/>
                        <a:t> </a:t>
                      </a:r>
                      <a:r>
                        <a:rPr lang="pt-BR" sz="1600" dirty="0" smtClean="0"/>
                        <a:t>[AS:07.*"] []* </a:t>
                      </a:r>
                      <a:r>
                        <a:rPr lang="pt-BR" sz="1600" b="1" dirty="0" smtClean="0">
                          <a:solidFill>
                            <a:srgbClr val="7030A0"/>
                          </a:solidFill>
                        </a:rPr>
                        <a:t>[Z6] </a:t>
                      </a:r>
                      <a:r>
                        <a:rPr lang="pt-BR" sz="1600" b="1" dirty="0" smtClean="0"/>
                        <a:t>negative </a:t>
                      </a:r>
                      <a:br>
                        <a:rPr lang="pt-BR" sz="1600" b="1" dirty="0" smtClean="0"/>
                      </a:br>
                      <a:r>
                        <a:rPr lang="pt-BR" sz="1600" dirty="0" smtClean="0"/>
                        <a:t>[]* [PPY] </a:t>
                      </a:r>
                      <a:r>
                        <a:rPr lang="pt-BR" sz="1600" b="1" dirty="0" smtClean="0"/>
                        <a:t>You </a:t>
                      </a:r>
                      <a:r>
                        <a:rPr lang="pt-BR" sz="1600" b="0" dirty="0" smtClean="0"/>
                        <a:t>or</a:t>
                      </a:r>
                      <a:r>
                        <a:rPr lang="pt-BR" sz="1600" b="0" baseline="0" dirty="0" smtClean="0"/>
                        <a:t> [PPIS.*] </a:t>
                      </a:r>
                      <a:r>
                        <a:rPr lang="pt-BR" sz="1600" b="1" baseline="0" dirty="0" smtClean="0"/>
                        <a:t>I/we</a:t>
                      </a:r>
                      <a:endParaRPr lang="en-GB" sz="1600" b="1" dirty="0">
                        <a:solidFill>
                          <a:schemeClr val="tx1"/>
                        </a:solidFill>
                      </a:endParaRPr>
                    </a:p>
                  </a:txBody>
                  <a:tcPr>
                    <a:solidFill>
                      <a:schemeClr val="bg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smtClean="0">
                          <a:solidFill>
                            <a:schemeClr val="tx1"/>
                          </a:solidFill>
                        </a:rPr>
                        <a:t>11</a:t>
                      </a:r>
                    </a:p>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smtClean="0">
                          <a:solidFill>
                            <a:schemeClr val="tx1"/>
                          </a:solidFill>
                        </a:rPr>
                        <a:t>And</a:t>
                      </a:r>
                    </a:p>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smtClean="0">
                          <a:solidFill>
                            <a:schemeClr val="tx1"/>
                          </a:solidFill>
                        </a:rPr>
                        <a:t>501</a:t>
                      </a:r>
                      <a:endParaRPr lang="en-GB" sz="1600" dirty="0">
                        <a:solidFill>
                          <a:schemeClr val="tx1"/>
                        </a:solidFill>
                      </a:endParaRPr>
                    </a:p>
                  </a:txBody>
                  <a:tcPr>
                    <a:solidFill>
                      <a:schemeClr val="bg2"/>
                    </a:solidFill>
                  </a:tcPr>
                </a:tc>
              </a:tr>
            </a:tbl>
          </a:graphicData>
        </a:graphic>
      </p:graphicFrame>
      <p:sp>
        <p:nvSpPr>
          <p:cNvPr id="6" name="Title 1"/>
          <p:cNvSpPr>
            <a:spLocks noGrp="1"/>
          </p:cNvSpPr>
          <p:nvPr>
            <p:ph type="title"/>
          </p:nvPr>
        </p:nvSpPr>
        <p:spPr>
          <a:xfrm>
            <a:off x="375920" y="307314"/>
            <a:ext cx="11404600" cy="1125246"/>
          </a:xfrm>
        </p:spPr>
        <p:txBody>
          <a:bodyPr>
            <a:normAutofit fontScale="90000"/>
          </a:bodyPr>
          <a:lstStyle/>
          <a:p>
            <a:pPr algn="ctr"/>
            <a:r>
              <a:rPr lang="en-GB" b="1" dirty="0" smtClean="0"/>
              <a:t>Winter of Discontent (</a:t>
            </a:r>
            <a:r>
              <a:rPr lang="en-GB" b="1" dirty="0" err="1" smtClean="0"/>
              <a:t>Hansard</a:t>
            </a:r>
            <a:r>
              <a:rPr lang="en-GB" b="1" dirty="0" smtClean="0"/>
              <a:t> Commons)</a:t>
            </a:r>
            <a:endParaRPr lang="en-GB" b="1" i="1" dirty="0"/>
          </a:p>
        </p:txBody>
      </p:sp>
    </p:spTree>
    <p:extLst>
      <p:ext uri="{BB962C8B-B14F-4D97-AF65-F5344CB8AC3E}">
        <p14:creationId xmlns:p14="http://schemas.microsoft.com/office/powerpoint/2010/main" val="32470948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9440" y="642594"/>
            <a:ext cx="10525760" cy="1371600"/>
          </a:xfrm>
        </p:spPr>
        <p:txBody>
          <a:bodyPr/>
          <a:lstStyle/>
          <a:p>
            <a:r>
              <a:rPr lang="en-GB" b="1" dirty="0" smtClean="0"/>
              <a:t>Underlying assumption …</a:t>
            </a:r>
            <a:endParaRPr lang="en-GB" b="1" dirty="0"/>
          </a:p>
        </p:txBody>
      </p:sp>
      <p:sp>
        <p:nvSpPr>
          <p:cNvPr id="3" name="Content Placeholder 2"/>
          <p:cNvSpPr>
            <a:spLocks noGrp="1"/>
          </p:cNvSpPr>
          <p:nvPr>
            <p:ph idx="1"/>
          </p:nvPr>
        </p:nvSpPr>
        <p:spPr>
          <a:xfrm>
            <a:off x="405517" y="2103120"/>
            <a:ext cx="11433975" cy="3931920"/>
          </a:xfrm>
        </p:spPr>
        <p:txBody>
          <a:bodyPr anchor="ctr">
            <a:normAutofit/>
          </a:bodyPr>
          <a:lstStyle/>
          <a:p>
            <a:r>
              <a:rPr lang="en-GB" sz="3600" dirty="0" smtClean="0"/>
              <a:t>That tools such as Wmatrix3 are usable in this </a:t>
            </a:r>
            <a:br>
              <a:rPr lang="en-GB" sz="3600" dirty="0" smtClean="0"/>
            </a:br>
            <a:r>
              <a:rPr lang="en-GB" sz="3600" dirty="0" smtClean="0"/>
              <a:t>way because a </a:t>
            </a:r>
            <a:r>
              <a:rPr lang="en-GB" sz="3600" b="1" i="1" dirty="0" smtClean="0"/>
              <a:t>semantic field</a:t>
            </a:r>
            <a:r>
              <a:rPr lang="en-GB" sz="3600" dirty="0" smtClean="0"/>
              <a:t> and a </a:t>
            </a:r>
            <a:r>
              <a:rPr lang="en-GB" sz="3600" b="1" i="1" dirty="0" smtClean="0"/>
              <a:t>pragmatic space</a:t>
            </a:r>
            <a:r>
              <a:rPr lang="en-GB" sz="3600" dirty="0" smtClean="0"/>
              <a:t> are both </a:t>
            </a:r>
            <a:r>
              <a:rPr lang="en-GB" sz="3600" b="1" dirty="0" smtClean="0"/>
              <a:t>understood </a:t>
            </a:r>
            <a:r>
              <a:rPr lang="en-GB" sz="3600" dirty="0" smtClean="0"/>
              <a:t>and</a:t>
            </a:r>
            <a:r>
              <a:rPr lang="en-GB" sz="3600" b="1" dirty="0" smtClean="0"/>
              <a:t> analysed in relation to neighbouring expressions</a:t>
            </a:r>
            <a:r>
              <a:rPr lang="en-GB" sz="3600" i="1" dirty="0" smtClean="0"/>
              <a:t> </a:t>
            </a:r>
            <a:r>
              <a:rPr lang="en-GB" sz="1400" dirty="0"/>
              <a:t>(</a:t>
            </a:r>
            <a:r>
              <a:rPr lang="en-GB" sz="1400" dirty="0" err="1"/>
              <a:t>Jucker</a:t>
            </a:r>
            <a:r>
              <a:rPr lang="en-GB" sz="1400" dirty="0"/>
              <a:t> &amp; </a:t>
            </a:r>
            <a:r>
              <a:rPr lang="en-GB" sz="1400" dirty="0" err="1"/>
              <a:t>Taavitsainen</a:t>
            </a:r>
            <a:r>
              <a:rPr lang="en-GB" sz="1400" dirty="0"/>
              <a:t>, 2000: 74)</a:t>
            </a:r>
            <a:endParaRPr lang="en-GB" sz="3600" dirty="0" smtClean="0"/>
          </a:p>
        </p:txBody>
      </p:sp>
    </p:spTree>
    <p:extLst>
      <p:ext uri="{BB962C8B-B14F-4D97-AF65-F5344CB8AC3E}">
        <p14:creationId xmlns:p14="http://schemas.microsoft.com/office/powerpoint/2010/main" val="32147146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2594"/>
            <a:ext cx="11267440" cy="1371600"/>
          </a:xfrm>
        </p:spPr>
        <p:txBody>
          <a:bodyPr>
            <a:normAutofit fontScale="90000"/>
          </a:bodyPr>
          <a:lstStyle/>
          <a:p>
            <a:pPr algn="ctr"/>
            <a:r>
              <a:rPr lang="en-GB" b="1" dirty="0" smtClean="0"/>
              <a:t>… but we need to be aware of the ‘Mystery of vanishing reliability’</a:t>
            </a:r>
            <a:r>
              <a:rPr lang="en-GB" dirty="0" smtClean="0"/>
              <a:t> </a:t>
            </a:r>
            <a:r>
              <a:rPr lang="en-GB" sz="1800" dirty="0" smtClean="0"/>
              <a:t>(</a:t>
            </a:r>
            <a:r>
              <a:rPr lang="en-GB" sz="1800" dirty="0" err="1" smtClean="0"/>
              <a:t>Rissanen</a:t>
            </a:r>
            <a:r>
              <a:rPr lang="en-GB" sz="1800" dirty="0" smtClean="0"/>
              <a:t>, 1989)</a:t>
            </a:r>
            <a:endParaRPr lang="en-GB" dirty="0"/>
          </a:p>
        </p:txBody>
      </p:sp>
      <p:sp>
        <p:nvSpPr>
          <p:cNvPr id="3" name="Content Placeholder 2"/>
          <p:cNvSpPr>
            <a:spLocks noGrp="1"/>
          </p:cNvSpPr>
          <p:nvPr>
            <p:ph idx="1"/>
          </p:nvPr>
        </p:nvSpPr>
        <p:spPr>
          <a:xfrm>
            <a:off x="457200" y="2103120"/>
            <a:ext cx="11155680" cy="4358640"/>
          </a:xfrm>
        </p:spPr>
        <p:txBody>
          <a:bodyPr>
            <a:normAutofit fontScale="85000" lnSpcReduction="10000"/>
          </a:bodyPr>
          <a:lstStyle/>
          <a:p>
            <a:r>
              <a:rPr lang="en-GB" sz="3200" dirty="0" smtClean="0"/>
              <a:t>Belief that annotations which are too detailed will probably tell us little in regard to more general language usage …</a:t>
            </a:r>
          </a:p>
          <a:p>
            <a:endParaRPr lang="en-GB" sz="3200" dirty="0"/>
          </a:p>
          <a:p>
            <a:r>
              <a:rPr lang="en-GB" sz="3200" dirty="0" smtClean="0"/>
              <a:t>The positive side: meaning chains do eradicate many false positives. </a:t>
            </a:r>
          </a:p>
          <a:p>
            <a:r>
              <a:rPr lang="en-GB" sz="3200" dirty="0" smtClean="0"/>
              <a:t>The flip side: they also seem to be eradicating genuine FTA/FEA examples.</a:t>
            </a:r>
          </a:p>
          <a:p>
            <a:r>
              <a:rPr lang="en-GB" sz="3200" dirty="0" smtClean="0"/>
              <a:t>The answer? To continue experimenting with different codes – and find a way of undertaking simultaneous searches of 4+ codes</a:t>
            </a:r>
            <a:endParaRPr lang="en-GB" sz="3200" dirty="0"/>
          </a:p>
        </p:txBody>
      </p:sp>
    </p:spTree>
    <p:extLst>
      <p:ext uri="{BB962C8B-B14F-4D97-AF65-F5344CB8AC3E}">
        <p14:creationId xmlns:p14="http://schemas.microsoft.com/office/powerpoint/2010/main" val="13433995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INTENTIONAL (3</a:t>
            </a:r>
            <a:r>
              <a:rPr lang="en-GB" b="1" baseline="30000" dirty="0" smtClean="0"/>
              <a:t>rd</a:t>
            </a:r>
            <a:r>
              <a:rPr lang="en-GB" b="1" dirty="0" smtClean="0"/>
              <a:t> person) FTA</a:t>
            </a:r>
            <a:endParaRPr lang="en-GB" b="1" dirty="0"/>
          </a:p>
        </p:txBody>
      </p:sp>
      <p:sp>
        <p:nvSpPr>
          <p:cNvPr id="3" name="Content Placeholder 2"/>
          <p:cNvSpPr>
            <a:spLocks noGrp="1"/>
          </p:cNvSpPr>
          <p:nvPr>
            <p:ph idx="1"/>
          </p:nvPr>
        </p:nvSpPr>
        <p:spPr>
          <a:xfrm>
            <a:off x="619932" y="2014194"/>
            <a:ext cx="11267267" cy="4351338"/>
          </a:xfrm>
        </p:spPr>
        <p:txBody>
          <a:bodyPr>
            <a:normAutofit/>
          </a:bodyPr>
          <a:lstStyle/>
          <a:p>
            <a:pPr marL="0" indent="0">
              <a:buNone/>
            </a:pPr>
            <a:r>
              <a:rPr lang="en-GB" sz="2400" dirty="0" smtClean="0"/>
              <a:t>“In </a:t>
            </a:r>
            <a:r>
              <a:rPr lang="en-GB" sz="2400" dirty="0"/>
              <a:t>my right </a:t>
            </a:r>
            <a:r>
              <a:rPr lang="en-GB" sz="2400" dirty="0" smtClean="0"/>
              <a:t>honourable </a:t>
            </a:r>
            <a:r>
              <a:rPr lang="en-GB" sz="2400" dirty="0"/>
              <a:t>Friend 's reply to the right </a:t>
            </a:r>
            <a:r>
              <a:rPr lang="en-GB" sz="2400" dirty="0" smtClean="0"/>
              <a:t>honourable Lady </a:t>
            </a:r>
            <a:r>
              <a:rPr lang="en-GB" sz="2400" dirty="0"/>
              <a:t>the Leader of the </a:t>
            </a:r>
            <a:r>
              <a:rPr lang="en-GB" sz="2400" dirty="0" smtClean="0"/>
              <a:t>Opposition, </a:t>
            </a:r>
            <a:r>
              <a:rPr lang="en-GB" sz="2400" dirty="0"/>
              <a:t>was he not </a:t>
            </a:r>
            <a:r>
              <a:rPr lang="en-GB" sz="2400" b="1" dirty="0" smtClean="0">
                <a:solidFill>
                  <a:schemeClr val="accent4">
                    <a:lumMod val="75000"/>
                  </a:schemeClr>
                </a:solidFill>
              </a:rPr>
              <a:t>rather</a:t>
            </a:r>
            <a:r>
              <a:rPr lang="en-GB" sz="2400" dirty="0" smtClean="0"/>
              <a:t> unsympathetic, </a:t>
            </a:r>
            <a:r>
              <a:rPr lang="en-GB" sz="2400" dirty="0"/>
              <a:t>especially now that she appears to be the last pro-</a:t>
            </a:r>
            <a:r>
              <a:rPr lang="en-GB" sz="2400" dirty="0" err="1"/>
              <a:t>Marketeer</a:t>
            </a:r>
            <a:r>
              <a:rPr lang="en-GB" sz="2400" dirty="0"/>
              <a:t> in </a:t>
            </a:r>
            <a:r>
              <a:rPr lang="en-GB" sz="2400" dirty="0" smtClean="0"/>
              <a:t>Britain?</a:t>
            </a:r>
            <a:r>
              <a:rPr lang="en-GB" sz="2400" dirty="0"/>
              <a:t> </a:t>
            </a:r>
            <a:r>
              <a:rPr lang="en-GB" sz="2400" dirty="0" smtClean="0"/>
              <a:t>Is </a:t>
            </a:r>
            <a:r>
              <a:rPr lang="en-GB" sz="2400" dirty="0"/>
              <a:t>not this </a:t>
            </a:r>
            <a:r>
              <a:rPr lang="en-GB" sz="2400" b="1" dirty="0">
                <a:solidFill>
                  <a:srgbClr val="0070C0"/>
                </a:solidFill>
              </a:rPr>
              <a:t>disturbance</a:t>
            </a:r>
            <a:r>
              <a:rPr lang="en-GB" sz="2400" dirty="0">
                <a:solidFill>
                  <a:schemeClr val="accent6">
                    <a:lumMod val="75000"/>
                  </a:schemeClr>
                </a:solidFill>
              </a:rPr>
              <a:t> </a:t>
            </a:r>
            <a:r>
              <a:rPr lang="en-GB" sz="2400" dirty="0"/>
              <a:t>manifested by her use of the word </a:t>
            </a:r>
            <a:r>
              <a:rPr lang="en-GB" sz="2400" dirty="0" smtClean="0"/>
              <a:t>‘abrasiveness’?</a:t>
            </a:r>
            <a:r>
              <a:rPr lang="en-GB" sz="2400" dirty="0"/>
              <a:t>  </a:t>
            </a:r>
            <a:r>
              <a:rPr lang="en-GB" sz="2400" b="1" dirty="0" smtClean="0"/>
              <a:t>For </a:t>
            </a:r>
            <a:r>
              <a:rPr lang="en-GB" sz="2400" b="1" dirty="0"/>
              <a:t>the right </a:t>
            </a:r>
            <a:r>
              <a:rPr lang="en-GB" sz="2400" b="1" dirty="0" smtClean="0"/>
              <a:t>honourable </a:t>
            </a:r>
            <a:r>
              <a:rPr lang="en-GB" sz="2400" b="1" dirty="0"/>
              <a:t>Lady to </a:t>
            </a:r>
            <a:r>
              <a:rPr lang="en-GB" sz="2400" b="1" dirty="0">
                <a:solidFill>
                  <a:srgbClr val="7030A0"/>
                </a:solidFill>
              </a:rPr>
              <a:t>protest</a:t>
            </a:r>
            <a:r>
              <a:rPr lang="en-GB" sz="2400" b="1" dirty="0"/>
              <a:t> a dislike of abrasiveness is rather like Count Dracula professing a distaste for </a:t>
            </a:r>
            <a:r>
              <a:rPr lang="en-GB" sz="2400" b="1" dirty="0" smtClean="0"/>
              <a:t>blood</a:t>
            </a:r>
            <a:r>
              <a:rPr lang="en-GB" sz="2400" dirty="0" smtClean="0"/>
              <a:t>. </a:t>
            </a:r>
            <a:r>
              <a:rPr lang="en-GB" sz="1400" dirty="0">
                <a:solidFill>
                  <a:srgbClr val="7030A0"/>
                </a:solidFill>
              </a:rPr>
              <a:t>(</a:t>
            </a:r>
            <a:r>
              <a:rPr lang="en-GB" sz="1400" dirty="0"/>
              <a:t>Winter of Discontent </a:t>
            </a:r>
            <a:r>
              <a:rPr lang="en-GB" sz="1400" dirty="0" smtClean="0"/>
              <a:t>Sub-corpus</a:t>
            </a:r>
            <a:r>
              <a:rPr lang="en-GB" sz="1400" dirty="0"/>
              <a:t>, 1978-9)</a:t>
            </a:r>
            <a:endParaRPr lang="en-GB" sz="2400" dirty="0" smtClean="0"/>
          </a:p>
          <a:p>
            <a:pPr marL="0" indent="0">
              <a:buNone/>
            </a:pPr>
            <a:endParaRPr lang="en-GB" sz="2400" dirty="0" smtClean="0"/>
          </a:p>
          <a:p>
            <a:pPr marL="0" indent="0" algn="ctr">
              <a:buNone/>
            </a:pPr>
            <a:r>
              <a:rPr lang="en-GB" sz="2400" dirty="0" smtClean="0"/>
              <a:t>String: </a:t>
            </a:r>
            <a:br>
              <a:rPr lang="en-GB" sz="2400" dirty="0" smtClean="0"/>
            </a:br>
            <a:r>
              <a:rPr lang="en-GB" sz="2400" dirty="0" smtClean="0"/>
              <a:t>[</a:t>
            </a:r>
            <a:r>
              <a:rPr lang="en-GB" sz="2400" dirty="0" err="1"/>
              <a:t>ht_thm</a:t>
            </a:r>
            <a:r>
              <a:rPr lang="en-GB" sz="2400" dirty="0"/>
              <a:t> = "</a:t>
            </a:r>
            <a:r>
              <a:rPr lang="en-GB" sz="2400" b="1" dirty="0">
                <a:solidFill>
                  <a:schemeClr val="accent6">
                    <a:lumMod val="75000"/>
                  </a:schemeClr>
                </a:solidFill>
              </a:rPr>
              <a:t>AR:39</a:t>
            </a:r>
            <a:r>
              <a:rPr lang="en-GB" sz="2400" dirty="0"/>
              <a:t>.*"] </a:t>
            </a:r>
            <a:r>
              <a:rPr lang="en-GB" sz="2400" b="1" dirty="0">
                <a:solidFill>
                  <a:schemeClr val="accent6">
                    <a:lumMod val="75000"/>
                  </a:schemeClr>
                </a:solidFill>
              </a:rPr>
              <a:t>Truthfulness, veracity </a:t>
            </a:r>
            <a:r>
              <a:rPr lang="en-GB" sz="2400" b="1" dirty="0" smtClean="0">
                <a:solidFill>
                  <a:schemeClr val="accent6">
                    <a:lumMod val="75000"/>
                  </a:schemeClr>
                </a:solidFill>
              </a:rPr>
              <a:t/>
            </a:r>
            <a:br>
              <a:rPr lang="en-GB" sz="2400" b="1" dirty="0" smtClean="0">
                <a:solidFill>
                  <a:schemeClr val="accent6">
                    <a:lumMod val="75000"/>
                  </a:schemeClr>
                </a:solidFill>
              </a:rPr>
            </a:br>
            <a:r>
              <a:rPr lang="en-GB" sz="2400" dirty="0" smtClean="0"/>
              <a:t>[]* </a:t>
            </a:r>
            <a:r>
              <a:rPr lang="en-GB" sz="2400" dirty="0"/>
              <a:t>[</a:t>
            </a:r>
            <a:r>
              <a:rPr lang="en-GB" sz="2400" dirty="0" err="1"/>
              <a:t>ht_thm</a:t>
            </a:r>
            <a:r>
              <a:rPr lang="en-GB" sz="2400" dirty="0"/>
              <a:t> = "</a:t>
            </a:r>
            <a:r>
              <a:rPr lang="en-GB" sz="2400" b="1" dirty="0">
                <a:solidFill>
                  <a:srgbClr val="0070C0"/>
                </a:solidFill>
              </a:rPr>
              <a:t>AP:03:b</a:t>
            </a:r>
            <a:r>
              <a:rPr lang="en-GB" sz="2400" dirty="0"/>
              <a:t>.*"] </a:t>
            </a:r>
            <a:r>
              <a:rPr lang="en-GB" sz="2400" b="1" dirty="0">
                <a:solidFill>
                  <a:srgbClr val="0070C0"/>
                </a:solidFill>
              </a:rPr>
              <a:t>Disorder</a:t>
            </a:r>
            <a:r>
              <a:rPr lang="en-GB" sz="2400" dirty="0"/>
              <a:t> </a:t>
            </a:r>
            <a:r>
              <a:rPr lang="en-GB" sz="2400" dirty="0" smtClean="0"/>
              <a:t/>
            </a:r>
            <a:br>
              <a:rPr lang="en-GB" sz="2400" dirty="0" smtClean="0"/>
            </a:br>
            <a:r>
              <a:rPr lang="en-GB" sz="2400" dirty="0" smtClean="0"/>
              <a:t>[]* </a:t>
            </a:r>
            <a:r>
              <a:rPr lang="en-GB" sz="2400" dirty="0"/>
              <a:t>[</a:t>
            </a:r>
            <a:r>
              <a:rPr lang="en-GB" sz="2400" dirty="0" err="1"/>
              <a:t>sem</a:t>
            </a:r>
            <a:r>
              <a:rPr lang="en-GB" sz="2400" dirty="0"/>
              <a:t> = "</a:t>
            </a:r>
            <a:r>
              <a:rPr lang="en-GB" sz="2400" dirty="0">
                <a:solidFill>
                  <a:srgbClr val="7030A0"/>
                </a:solidFill>
              </a:rPr>
              <a:t>Q2:2</a:t>
            </a:r>
            <a:r>
              <a:rPr lang="en-GB" sz="2400" dirty="0" smtClean="0"/>
              <a:t>.*"] </a:t>
            </a:r>
            <a:r>
              <a:rPr lang="en-GB" sz="2400" b="1" dirty="0" smtClean="0">
                <a:solidFill>
                  <a:srgbClr val="7030A0"/>
                </a:solidFill>
              </a:rPr>
              <a:t>Speech act</a:t>
            </a:r>
            <a:endParaRPr lang="en-GB" sz="2400" dirty="0"/>
          </a:p>
        </p:txBody>
      </p:sp>
    </p:spTree>
    <p:extLst>
      <p:ext uri="{BB962C8B-B14F-4D97-AF65-F5344CB8AC3E}">
        <p14:creationId xmlns:p14="http://schemas.microsoft.com/office/powerpoint/2010/main" val="2421809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786961"/>
          </a:xfrm>
        </p:spPr>
        <p:txBody>
          <a:bodyPr/>
          <a:lstStyle/>
          <a:p>
            <a:pPr algn="ctr"/>
            <a:r>
              <a:rPr lang="en-GB" b="1" dirty="0" smtClean="0"/>
              <a:t>Third person other-attack</a:t>
            </a:r>
            <a:endParaRPr lang="en-GB" b="1" dirty="0"/>
          </a:p>
        </p:txBody>
      </p:sp>
      <p:sp>
        <p:nvSpPr>
          <p:cNvPr id="3" name="Content Placeholder 2"/>
          <p:cNvSpPr>
            <a:spLocks noGrp="1"/>
          </p:cNvSpPr>
          <p:nvPr>
            <p:ph idx="1"/>
          </p:nvPr>
        </p:nvSpPr>
        <p:spPr>
          <a:xfrm>
            <a:off x="371959" y="1429555"/>
            <a:ext cx="11484244" cy="5110730"/>
          </a:xfrm>
        </p:spPr>
        <p:txBody>
          <a:bodyPr>
            <a:normAutofit fontScale="92500" lnSpcReduction="20000"/>
          </a:bodyPr>
          <a:lstStyle/>
          <a:p>
            <a:pPr marL="0" indent="0">
              <a:buNone/>
            </a:pPr>
            <a:r>
              <a:rPr lang="en-GB" sz="2400" dirty="0" smtClean="0"/>
              <a:t>“Nevertheless, </a:t>
            </a:r>
            <a:r>
              <a:rPr lang="en-GB" sz="2400" dirty="0"/>
              <a:t>I can not help expressing my free opinion on the motives which seem to have dictated this wretched </a:t>
            </a:r>
            <a:r>
              <a:rPr lang="en-GB" sz="2400" dirty="0" smtClean="0"/>
              <a:t>Motion: </a:t>
            </a:r>
            <a:r>
              <a:rPr lang="en-GB" sz="2400" dirty="0"/>
              <a:t>It </a:t>
            </a:r>
            <a:r>
              <a:rPr lang="en-GB" sz="2400" dirty="0" smtClean="0"/>
              <a:t>appears </a:t>
            </a:r>
            <a:r>
              <a:rPr lang="en-GB" sz="2400" dirty="0"/>
              <a:t>to be the latest outcome of that </a:t>
            </a:r>
            <a:r>
              <a:rPr lang="en-GB" sz="2400" b="1" dirty="0"/>
              <a:t>wild and frantic agitation which began with </a:t>
            </a:r>
            <a:r>
              <a:rPr lang="en-GB" sz="2400" b="1" dirty="0" smtClean="0"/>
              <a:t>‘Bulgarian</a:t>
            </a:r>
            <a:r>
              <a:rPr lang="en-GB" sz="2400" b="1" dirty="0"/>
              <a:t> </a:t>
            </a:r>
            <a:r>
              <a:rPr lang="en-GB" sz="2400" b="1" dirty="0" smtClean="0">
                <a:solidFill>
                  <a:srgbClr val="0070C0"/>
                </a:solidFill>
              </a:rPr>
              <a:t>atrocities</a:t>
            </a:r>
            <a:r>
              <a:rPr lang="en-GB" sz="2400" b="1" dirty="0" smtClean="0"/>
              <a:t>,’ </a:t>
            </a:r>
            <a:r>
              <a:rPr lang="en-GB" sz="2400" b="1" dirty="0"/>
              <a:t>and which has been continued since by the Party out of </a:t>
            </a:r>
            <a:r>
              <a:rPr lang="en-GB" sz="2400" b="1" dirty="0" smtClean="0"/>
              <a:t>Office, </a:t>
            </a:r>
            <a:r>
              <a:rPr lang="en-GB" sz="2400" b="1" dirty="0"/>
              <a:t>in so random and reckless a </a:t>
            </a:r>
            <a:r>
              <a:rPr lang="en-GB" sz="2400" b="1" dirty="0" smtClean="0"/>
              <a:t>manner, </a:t>
            </a:r>
            <a:r>
              <a:rPr lang="en-GB" sz="2400" b="1" dirty="0"/>
              <a:t>that the whole country has been thrown into a state of </a:t>
            </a:r>
            <a:r>
              <a:rPr lang="en-GB" sz="2400" b="1" dirty="0">
                <a:solidFill>
                  <a:schemeClr val="accent6">
                    <a:lumMod val="75000"/>
                  </a:schemeClr>
                </a:solidFill>
              </a:rPr>
              <a:t>confusion</a:t>
            </a:r>
            <a:r>
              <a:rPr lang="en-GB" sz="2400" b="1" dirty="0"/>
              <a:t> by the various </a:t>
            </a:r>
            <a:r>
              <a:rPr lang="en-GB" sz="2400" b="1" dirty="0">
                <a:solidFill>
                  <a:schemeClr val="accent6">
                    <a:lumMod val="75000"/>
                  </a:schemeClr>
                </a:solidFill>
              </a:rPr>
              <a:t>misrepresentations</a:t>
            </a:r>
            <a:r>
              <a:rPr lang="en-GB" sz="2400" b="1" dirty="0"/>
              <a:t> made as to the policy of the </a:t>
            </a:r>
            <a:r>
              <a:rPr lang="en-GB" sz="2400" b="1" dirty="0" smtClean="0"/>
              <a:t>Ministry: </a:t>
            </a:r>
            <a:r>
              <a:rPr lang="en-GB" sz="2400" b="1" dirty="0"/>
              <a:t>There is hardly any sophism which they have </a:t>
            </a:r>
            <a:r>
              <a:rPr lang="en-GB" sz="2400" b="1" dirty="0" smtClean="0"/>
              <a:t>spared; </a:t>
            </a:r>
            <a:r>
              <a:rPr lang="en-GB" sz="2400" b="1" dirty="0"/>
              <a:t>there is scarcely a single </a:t>
            </a:r>
            <a:r>
              <a:rPr lang="en-GB" sz="2400" b="1" dirty="0" err="1"/>
              <a:t>mis</a:t>
            </a:r>
            <a:r>
              <a:rPr lang="en-GB" sz="2400" b="1" dirty="0"/>
              <a:t>-statement to which they have not resorted in their endeavour to inflame the public </a:t>
            </a:r>
            <a:r>
              <a:rPr lang="en-GB" sz="2400" b="1" dirty="0" smtClean="0"/>
              <a:t>mind</a:t>
            </a:r>
            <a:r>
              <a:rPr lang="en-GB" sz="2400" dirty="0" smtClean="0"/>
              <a:t>: </a:t>
            </a:r>
            <a:r>
              <a:rPr lang="en-GB" sz="2400" dirty="0"/>
              <a:t>But their audacity on the present occasion exceeds all their former </a:t>
            </a:r>
            <a:r>
              <a:rPr lang="en-GB" sz="2400" dirty="0" smtClean="0"/>
              <a:t>daring: </a:t>
            </a:r>
            <a:r>
              <a:rPr lang="en-GB" sz="2400" dirty="0"/>
              <a:t>The Mover of these Resolutions simply </a:t>
            </a:r>
            <a:r>
              <a:rPr lang="en-GB" sz="2400" dirty="0" smtClean="0">
                <a:solidFill>
                  <a:srgbClr val="7030A0"/>
                </a:solidFill>
              </a:rPr>
              <a:t>asks</a:t>
            </a:r>
            <a:r>
              <a:rPr lang="en-GB" sz="2400" dirty="0" smtClean="0"/>
              <a:t> us to </a:t>
            </a:r>
            <a:r>
              <a:rPr lang="en-GB" sz="2400" dirty="0"/>
              <a:t>stultify </a:t>
            </a:r>
            <a:r>
              <a:rPr lang="en-GB" sz="2400" dirty="0" smtClean="0"/>
              <a:t>ourselves; </a:t>
            </a:r>
            <a:r>
              <a:rPr lang="en-GB" sz="2400" dirty="0"/>
              <a:t>to undo all that we have hitherto </a:t>
            </a:r>
            <a:r>
              <a:rPr lang="en-GB" sz="2400" dirty="0" smtClean="0"/>
              <a:t>done, </a:t>
            </a:r>
            <a:r>
              <a:rPr lang="en-GB" sz="2400" dirty="0"/>
              <a:t>because we thought it right to </a:t>
            </a:r>
            <a:r>
              <a:rPr lang="en-GB" sz="2400" dirty="0" smtClean="0"/>
              <a:t>do</a:t>
            </a:r>
            <a:r>
              <a:rPr lang="en-GB" sz="2400" dirty="0"/>
              <a:t>…” </a:t>
            </a:r>
            <a:r>
              <a:rPr lang="en-GB" sz="1500" dirty="0" smtClean="0"/>
              <a:t>(Run-up </a:t>
            </a:r>
            <a:r>
              <a:rPr lang="en-GB" sz="1500" dirty="0"/>
              <a:t>to </a:t>
            </a:r>
            <a:r>
              <a:rPr lang="en-GB" sz="1500" dirty="0" smtClean="0"/>
              <a:t>1880 General Election): </a:t>
            </a:r>
            <a:endParaRPr lang="en-GB" sz="1500" dirty="0"/>
          </a:p>
          <a:p>
            <a:pPr marL="0" indent="0">
              <a:buNone/>
            </a:pPr>
            <a:endParaRPr lang="en-GB" dirty="0" smtClean="0"/>
          </a:p>
          <a:p>
            <a:pPr marL="0" indent="0" algn="ctr">
              <a:buNone/>
            </a:pPr>
            <a:r>
              <a:rPr lang="en-GB" sz="2600" dirty="0" smtClean="0"/>
              <a:t>String: </a:t>
            </a:r>
          </a:p>
          <a:p>
            <a:pPr marL="0" indent="0" algn="ctr">
              <a:buNone/>
            </a:pPr>
            <a:r>
              <a:rPr lang="en-GB" sz="2600" dirty="0" smtClean="0"/>
              <a:t>[</a:t>
            </a:r>
            <a:r>
              <a:rPr lang="en-GB" sz="2600" dirty="0" err="1"/>
              <a:t>ht_thm</a:t>
            </a:r>
            <a:r>
              <a:rPr lang="en-GB" sz="2600" dirty="0"/>
              <a:t> = "</a:t>
            </a:r>
            <a:r>
              <a:rPr lang="en-GB" sz="2600" dirty="0">
                <a:solidFill>
                  <a:srgbClr val="0070C0"/>
                </a:solidFill>
              </a:rPr>
              <a:t>AO:22:d</a:t>
            </a:r>
            <a:r>
              <a:rPr lang="en-GB" sz="2600" dirty="0"/>
              <a:t>.*"] </a:t>
            </a:r>
            <a:r>
              <a:rPr lang="en-GB" sz="2600" dirty="0">
                <a:solidFill>
                  <a:srgbClr val="0070C0"/>
                </a:solidFill>
              </a:rPr>
              <a:t>Bad behaviour </a:t>
            </a:r>
            <a:endParaRPr lang="en-GB" sz="2600" dirty="0" smtClean="0">
              <a:solidFill>
                <a:srgbClr val="0070C0"/>
              </a:solidFill>
            </a:endParaRPr>
          </a:p>
          <a:p>
            <a:pPr marL="0" indent="0" algn="ctr">
              <a:buNone/>
            </a:pPr>
            <a:r>
              <a:rPr lang="en-GB" sz="2600" dirty="0" smtClean="0"/>
              <a:t>[]* </a:t>
            </a:r>
            <a:r>
              <a:rPr lang="en-GB" sz="2600" dirty="0"/>
              <a:t>[</a:t>
            </a:r>
            <a:r>
              <a:rPr lang="en-GB" sz="2600" dirty="0" err="1"/>
              <a:t>ht_thm</a:t>
            </a:r>
            <a:r>
              <a:rPr lang="en-GB" sz="2600" dirty="0"/>
              <a:t> = "</a:t>
            </a:r>
            <a:r>
              <a:rPr lang="en-GB" sz="2600" dirty="0">
                <a:solidFill>
                  <a:schemeClr val="accent6">
                    <a:lumMod val="75000"/>
                  </a:schemeClr>
                </a:solidFill>
              </a:rPr>
              <a:t>AP:03:b</a:t>
            </a:r>
            <a:r>
              <a:rPr lang="en-GB" sz="2600" dirty="0"/>
              <a:t>.*"] </a:t>
            </a:r>
            <a:r>
              <a:rPr lang="en-GB" sz="2600" dirty="0" smtClean="0">
                <a:solidFill>
                  <a:schemeClr val="accent6">
                    <a:lumMod val="75000"/>
                  </a:schemeClr>
                </a:solidFill>
              </a:rPr>
              <a:t>Disorder</a:t>
            </a:r>
          </a:p>
          <a:p>
            <a:pPr marL="0" indent="0" algn="ctr">
              <a:buNone/>
            </a:pPr>
            <a:r>
              <a:rPr lang="en-GB" sz="2600" dirty="0" smtClean="0"/>
              <a:t>[]* </a:t>
            </a:r>
            <a:r>
              <a:rPr lang="en-GB" sz="2600" dirty="0"/>
              <a:t>[</a:t>
            </a:r>
            <a:r>
              <a:rPr lang="en-GB" sz="2600" dirty="0" err="1"/>
              <a:t>sem</a:t>
            </a:r>
            <a:r>
              <a:rPr lang="en-GB" sz="2600" dirty="0"/>
              <a:t> = "</a:t>
            </a:r>
            <a:r>
              <a:rPr lang="en-GB" sz="2600" dirty="0">
                <a:solidFill>
                  <a:srgbClr val="7030A0"/>
                </a:solidFill>
              </a:rPr>
              <a:t>Q2:2</a:t>
            </a:r>
            <a:r>
              <a:rPr lang="en-GB" sz="2600" dirty="0" smtClean="0"/>
              <a:t>.*"] </a:t>
            </a:r>
            <a:r>
              <a:rPr lang="en-GB" sz="2600" dirty="0" smtClean="0">
                <a:solidFill>
                  <a:srgbClr val="7030A0"/>
                </a:solidFill>
              </a:rPr>
              <a:t>Speech act</a:t>
            </a:r>
            <a:endParaRPr lang="en-GB" sz="2600" dirty="0"/>
          </a:p>
        </p:txBody>
      </p:sp>
    </p:spTree>
    <p:extLst>
      <p:ext uri="{BB962C8B-B14F-4D97-AF65-F5344CB8AC3E}">
        <p14:creationId xmlns:p14="http://schemas.microsoft.com/office/powerpoint/2010/main" val="351785640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596100"/>
            <a:ext cx="10058400" cy="1169180"/>
          </a:xfrm>
        </p:spPr>
        <p:txBody>
          <a:bodyPr/>
          <a:lstStyle/>
          <a:p>
            <a:pPr algn="ctr"/>
            <a:r>
              <a:rPr lang="en-GB" b="1" dirty="0" smtClean="0"/>
              <a:t>Direct (second-person) FTA</a:t>
            </a:r>
            <a:endParaRPr lang="en-GB" b="1" dirty="0"/>
          </a:p>
        </p:txBody>
      </p:sp>
      <p:sp>
        <p:nvSpPr>
          <p:cNvPr id="3" name="Content Placeholder 2"/>
          <p:cNvSpPr>
            <a:spLocks noGrp="1"/>
          </p:cNvSpPr>
          <p:nvPr>
            <p:ph idx="1"/>
          </p:nvPr>
        </p:nvSpPr>
        <p:spPr>
          <a:xfrm>
            <a:off x="573437" y="1811774"/>
            <a:ext cx="10780363" cy="4721650"/>
          </a:xfrm>
        </p:spPr>
        <p:txBody>
          <a:bodyPr>
            <a:normAutofit fontScale="92500" lnSpcReduction="10000"/>
          </a:bodyPr>
          <a:lstStyle/>
          <a:p>
            <a:pPr marL="0" indent="0">
              <a:buNone/>
            </a:pPr>
            <a:r>
              <a:rPr lang="en-GB" sz="2600" b="1" dirty="0" smtClean="0"/>
              <a:t>You </a:t>
            </a:r>
            <a:r>
              <a:rPr lang="en-GB" sz="2600" b="1" dirty="0" smtClean="0">
                <a:solidFill>
                  <a:schemeClr val="accent6">
                    <a:lumMod val="75000"/>
                  </a:schemeClr>
                </a:solidFill>
              </a:rPr>
              <a:t>cruelly </a:t>
            </a:r>
            <a:r>
              <a:rPr lang="en-GB" sz="2600" b="1" dirty="0" smtClean="0"/>
              <a:t>punished them because you have had to remit the brutal and blackguard sentences inflicted upon these men </a:t>
            </a:r>
            <a:r>
              <a:rPr lang="en-GB" sz="2600" dirty="0" smtClean="0"/>
              <a:t>for breach of discipline by your visiting justices: The first thing to do was to </a:t>
            </a:r>
            <a:r>
              <a:rPr lang="en-GB" sz="2600" dirty="0" smtClean="0">
                <a:solidFill>
                  <a:srgbClr val="7030A0"/>
                </a:solidFill>
              </a:rPr>
              <a:t>inquire</a:t>
            </a:r>
            <a:r>
              <a:rPr lang="en-GB" sz="2600" dirty="0" smtClean="0"/>
              <a:t> why was Belfast selected as the venue for the torture of these men? The </a:t>
            </a:r>
            <a:r>
              <a:rPr lang="en-GB" sz="2600" dirty="0" smtClean="0">
                <a:solidFill>
                  <a:srgbClr val="0070C0"/>
                </a:solidFill>
              </a:rPr>
              <a:t>complaint</a:t>
            </a:r>
            <a:r>
              <a:rPr lang="en-GB" sz="2600" dirty="0" smtClean="0"/>
              <a:t> arose because you selected not merely a Belfast prison but a prison from which you had practically shifted the Catholic warders and where the Governor was an English soldier</a:t>
            </a:r>
            <a:r>
              <a:rPr lang="en-GB" sz="2600" dirty="0"/>
              <a:t>…” </a:t>
            </a:r>
            <a:r>
              <a:rPr lang="en-GB" dirty="0" smtClean="0"/>
              <a:t>(WWI </a:t>
            </a:r>
            <a:r>
              <a:rPr lang="en-GB" dirty="0" err="1" smtClean="0"/>
              <a:t>Subcorpus</a:t>
            </a:r>
            <a:r>
              <a:rPr lang="en-GB" dirty="0" smtClean="0"/>
              <a:t>, 1914-1919) </a:t>
            </a:r>
            <a:endParaRPr lang="en-GB" dirty="0"/>
          </a:p>
          <a:p>
            <a:pPr marL="0" indent="0">
              <a:buNone/>
            </a:pPr>
            <a:endParaRPr lang="en-GB" dirty="0" smtClean="0"/>
          </a:p>
          <a:p>
            <a:pPr marL="0" indent="0" algn="ctr">
              <a:buNone/>
            </a:pPr>
            <a:r>
              <a:rPr lang="en-GB" sz="2600" dirty="0" smtClean="0"/>
              <a:t>String: </a:t>
            </a:r>
          </a:p>
          <a:p>
            <a:pPr marL="0" indent="0" algn="ctr">
              <a:buNone/>
            </a:pPr>
            <a:r>
              <a:rPr lang="en-GB" sz="2600" dirty="0" smtClean="0"/>
              <a:t>[</a:t>
            </a:r>
            <a:r>
              <a:rPr lang="en-GB" sz="2600" dirty="0" err="1"/>
              <a:t>ht_thm</a:t>
            </a:r>
            <a:r>
              <a:rPr lang="en-GB" sz="2600" dirty="0"/>
              <a:t> = "</a:t>
            </a:r>
            <a:r>
              <a:rPr lang="en-GB" sz="2600" dirty="0">
                <a:solidFill>
                  <a:schemeClr val="accent6">
                    <a:lumMod val="75000"/>
                  </a:schemeClr>
                </a:solidFill>
              </a:rPr>
              <a:t>AO:22:d</a:t>
            </a:r>
            <a:r>
              <a:rPr lang="en-GB" sz="2600" dirty="0"/>
              <a:t>.*"] </a:t>
            </a:r>
            <a:r>
              <a:rPr lang="en-GB" sz="2600" dirty="0">
                <a:solidFill>
                  <a:schemeClr val="accent6">
                    <a:lumMod val="75000"/>
                  </a:schemeClr>
                </a:solidFill>
              </a:rPr>
              <a:t>Bad </a:t>
            </a:r>
            <a:r>
              <a:rPr lang="en-GB" sz="2600" dirty="0" smtClean="0">
                <a:solidFill>
                  <a:schemeClr val="accent6">
                    <a:lumMod val="75000"/>
                  </a:schemeClr>
                </a:solidFill>
              </a:rPr>
              <a:t>behaviour</a:t>
            </a:r>
          </a:p>
          <a:p>
            <a:pPr marL="0" indent="0" algn="ctr">
              <a:buNone/>
            </a:pPr>
            <a:r>
              <a:rPr lang="en-GB" sz="2600" dirty="0" smtClean="0"/>
              <a:t>[]* </a:t>
            </a:r>
            <a:r>
              <a:rPr lang="en-GB" sz="2600" dirty="0"/>
              <a:t>[</a:t>
            </a:r>
            <a:r>
              <a:rPr lang="en-GB" sz="2600" dirty="0" err="1"/>
              <a:t>ht_thm</a:t>
            </a:r>
            <a:r>
              <a:rPr lang="en-GB" sz="2600" dirty="0"/>
              <a:t> = "</a:t>
            </a:r>
            <a:r>
              <a:rPr lang="en-GB" sz="2600" dirty="0">
                <a:solidFill>
                  <a:srgbClr val="0070C0"/>
                </a:solidFill>
              </a:rPr>
              <a:t>AS:06</a:t>
            </a:r>
            <a:r>
              <a:rPr lang="en-GB" sz="2600" dirty="0"/>
              <a:t>.*"] </a:t>
            </a:r>
            <a:r>
              <a:rPr lang="en-GB" sz="2600" dirty="0">
                <a:solidFill>
                  <a:srgbClr val="0070C0"/>
                </a:solidFill>
              </a:rPr>
              <a:t>Accusation, </a:t>
            </a:r>
            <a:r>
              <a:rPr lang="en-GB" sz="2600" dirty="0" smtClean="0">
                <a:solidFill>
                  <a:srgbClr val="0070C0"/>
                </a:solidFill>
              </a:rPr>
              <a:t>charge</a:t>
            </a:r>
          </a:p>
          <a:p>
            <a:pPr marL="0" indent="0" algn="ctr">
              <a:buNone/>
            </a:pPr>
            <a:r>
              <a:rPr lang="en-GB" sz="2600" dirty="0" smtClean="0"/>
              <a:t>[]* </a:t>
            </a:r>
            <a:r>
              <a:rPr lang="en-GB" sz="2600" dirty="0"/>
              <a:t>[</a:t>
            </a:r>
            <a:r>
              <a:rPr lang="en-GB" sz="2600" dirty="0" err="1"/>
              <a:t>sem</a:t>
            </a:r>
            <a:r>
              <a:rPr lang="en-GB" sz="2600" dirty="0"/>
              <a:t> = "</a:t>
            </a:r>
            <a:r>
              <a:rPr lang="en-GB" sz="2600" dirty="0">
                <a:solidFill>
                  <a:srgbClr val="7030A0"/>
                </a:solidFill>
              </a:rPr>
              <a:t>Q2:2</a:t>
            </a:r>
            <a:r>
              <a:rPr lang="en-GB" sz="2600" dirty="0" smtClean="0"/>
              <a:t>.*"] </a:t>
            </a:r>
            <a:r>
              <a:rPr lang="en-GB" sz="2600" dirty="0" smtClean="0">
                <a:solidFill>
                  <a:srgbClr val="7030A0"/>
                </a:solidFill>
              </a:rPr>
              <a:t>Speech act</a:t>
            </a:r>
            <a:endParaRPr lang="en-GB" sz="2600" dirty="0">
              <a:solidFill>
                <a:srgbClr val="7030A0"/>
              </a:solidFill>
            </a:endParaRPr>
          </a:p>
          <a:p>
            <a:pPr marL="0" indent="0">
              <a:buNone/>
            </a:pPr>
            <a:endParaRPr lang="en-GB" dirty="0"/>
          </a:p>
          <a:p>
            <a:endParaRPr lang="en-GB" dirty="0"/>
          </a:p>
        </p:txBody>
      </p:sp>
    </p:spTree>
    <p:extLst>
      <p:ext uri="{BB962C8B-B14F-4D97-AF65-F5344CB8AC3E}">
        <p14:creationId xmlns:p14="http://schemas.microsoft.com/office/powerpoint/2010/main" val="357948725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8453" y="697424"/>
            <a:ext cx="11437749" cy="5765369"/>
          </a:xfrm>
        </p:spPr>
        <p:txBody>
          <a:bodyPr>
            <a:normAutofit fontScale="92500" lnSpcReduction="10000"/>
          </a:bodyPr>
          <a:lstStyle/>
          <a:p>
            <a:pPr marL="0" indent="0">
              <a:buNone/>
            </a:pPr>
            <a:r>
              <a:rPr lang="en-GB" sz="2600" b="1" dirty="0" smtClean="0"/>
              <a:t>To</a:t>
            </a:r>
            <a:r>
              <a:rPr lang="en-GB" sz="2600" b="1" dirty="0"/>
              <a:t> </a:t>
            </a:r>
            <a:r>
              <a:rPr lang="en-GB" sz="2600" b="1" dirty="0">
                <a:solidFill>
                  <a:srgbClr val="0070C0"/>
                </a:solidFill>
              </a:rPr>
              <a:t>censure </a:t>
            </a:r>
            <a:r>
              <a:rPr lang="en-GB" sz="2600" b="1" dirty="0"/>
              <a:t>that proceeding </a:t>
            </a:r>
            <a:r>
              <a:rPr lang="en-GB" sz="2600" b="1" dirty="0" smtClean="0"/>
              <a:t> </a:t>
            </a:r>
            <a:r>
              <a:rPr lang="en-GB" sz="2600" b="1" dirty="0"/>
              <a:t>not from the manner in which the right has been </a:t>
            </a:r>
            <a:r>
              <a:rPr lang="en-GB" sz="2600" b="1" dirty="0" smtClean="0"/>
              <a:t>exercised, </a:t>
            </a:r>
            <a:r>
              <a:rPr lang="en-GB" sz="2600" b="1" dirty="0"/>
              <a:t>but because it has been exercised at </a:t>
            </a:r>
            <a:r>
              <a:rPr lang="en-GB" sz="2600" b="1" dirty="0" smtClean="0"/>
              <a:t>all, </a:t>
            </a:r>
            <a:r>
              <a:rPr lang="en-GB" sz="2600" b="1" dirty="0"/>
              <a:t>savours not a little of that spirit of </a:t>
            </a:r>
            <a:r>
              <a:rPr lang="en-GB" sz="2600" b="1" dirty="0">
                <a:solidFill>
                  <a:schemeClr val="accent6">
                    <a:lumMod val="75000"/>
                  </a:schemeClr>
                </a:solidFill>
              </a:rPr>
              <a:t>intolerance</a:t>
            </a:r>
            <a:r>
              <a:rPr lang="en-GB" sz="2600" b="1" dirty="0"/>
              <a:t> and </a:t>
            </a:r>
            <a:r>
              <a:rPr lang="en-GB" sz="2600" b="1" dirty="0">
                <a:solidFill>
                  <a:schemeClr val="accent6">
                    <a:lumMod val="75000"/>
                  </a:schemeClr>
                </a:solidFill>
              </a:rPr>
              <a:t>bigotry</a:t>
            </a:r>
            <a:r>
              <a:rPr lang="en-GB" sz="2600" b="1" dirty="0"/>
              <a:t> </a:t>
            </a:r>
            <a:r>
              <a:rPr lang="en-GB" sz="2600" dirty="0"/>
              <a:t>which has been at various </a:t>
            </a:r>
            <a:r>
              <a:rPr lang="en-GB" sz="2600" dirty="0" smtClean="0"/>
              <a:t>times, </a:t>
            </a:r>
            <a:r>
              <a:rPr lang="en-GB" sz="2600" dirty="0"/>
              <a:t>too justly imputed to the professors of that religion whom it is sought to </a:t>
            </a:r>
            <a:r>
              <a:rPr lang="en-GB" sz="2600" dirty="0">
                <a:solidFill>
                  <a:srgbClr val="7030A0"/>
                </a:solidFill>
              </a:rPr>
              <a:t>admit</a:t>
            </a:r>
            <a:r>
              <a:rPr lang="en-GB" sz="2600" dirty="0"/>
              <a:t> to a share of political </a:t>
            </a:r>
            <a:r>
              <a:rPr lang="en-GB" sz="2600" dirty="0" smtClean="0"/>
              <a:t>power, </a:t>
            </a:r>
            <a:r>
              <a:rPr lang="en-GB" sz="2600" dirty="0"/>
              <a:t>hitherto deemed inconsistent with the laws and the </a:t>
            </a:r>
            <a:r>
              <a:rPr lang="en-GB" sz="2600" dirty="0" smtClean="0"/>
              <a:t>constitution: </a:t>
            </a:r>
            <a:r>
              <a:rPr lang="en-GB" sz="2600" dirty="0"/>
              <a:t>How </a:t>
            </a:r>
            <a:r>
              <a:rPr lang="en-GB" sz="2600" dirty="0" smtClean="0"/>
              <a:t>far, Sir, </a:t>
            </a:r>
            <a:r>
              <a:rPr lang="en-GB" sz="2600" dirty="0"/>
              <a:t>the conduct of the Roman Catholics in Ireland has contributed to produce this expression of the public </a:t>
            </a:r>
            <a:r>
              <a:rPr lang="en-GB" sz="2600" dirty="0" smtClean="0"/>
              <a:t>opinion, </a:t>
            </a:r>
            <a:r>
              <a:rPr lang="en-GB" sz="2600" dirty="0"/>
              <a:t>to increase the jealousies and fears of every class and description of the Protestant </a:t>
            </a:r>
            <a:r>
              <a:rPr lang="en-GB" sz="2600" dirty="0" smtClean="0"/>
              <a:t>community, </a:t>
            </a:r>
            <a:r>
              <a:rPr lang="en-GB" sz="2600" dirty="0"/>
              <a:t>I will not now </a:t>
            </a:r>
            <a:r>
              <a:rPr lang="en-GB" sz="2600" dirty="0" smtClean="0"/>
              <a:t>enquire, </a:t>
            </a:r>
            <a:r>
              <a:rPr lang="en-GB" sz="2600" dirty="0"/>
              <a:t>because I am unwilling to enter into any </a:t>
            </a:r>
            <a:r>
              <a:rPr lang="en-GB" sz="2600" dirty="0" smtClean="0"/>
              <a:t>discussion, </a:t>
            </a:r>
            <a:r>
              <a:rPr lang="en-GB" sz="2600" dirty="0"/>
              <a:t>or even to utter an </a:t>
            </a:r>
            <a:r>
              <a:rPr lang="en-GB" sz="2600" dirty="0" smtClean="0"/>
              <a:t>expression, </a:t>
            </a:r>
            <a:r>
              <a:rPr lang="en-GB" sz="2600" dirty="0"/>
              <a:t>that can hurt the feelings of a large and respectable part of our fellow </a:t>
            </a:r>
            <a:r>
              <a:rPr lang="en-GB" sz="2600" dirty="0" smtClean="0"/>
              <a:t>subjects</a:t>
            </a:r>
            <a:r>
              <a:rPr lang="en-GB" sz="2400" b="1" dirty="0" smtClean="0"/>
              <a:t> </a:t>
            </a:r>
            <a:r>
              <a:rPr lang="en-GB" sz="1200" dirty="0" smtClean="0"/>
              <a:t>(Anglo-American </a:t>
            </a:r>
            <a:r>
              <a:rPr lang="en-GB" sz="1200" dirty="0"/>
              <a:t>War of 1812 </a:t>
            </a:r>
            <a:r>
              <a:rPr lang="en-GB" sz="1200" dirty="0" err="1"/>
              <a:t>Subcorpus</a:t>
            </a:r>
            <a:r>
              <a:rPr lang="en-GB" sz="1200" dirty="0"/>
              <a:t>(1812-1815</a:t>
            </a:r>
            <a:r>
              <a:rPr lang="en-GB" sz="1200" dirty="0" smtClean="0"/>
              <a:t>) </a:t>
            </a:r>
            <a:endParaRPr lang="en-GB" sz="1200" dirty="0"/>
          </a:p>
          <a:p>
            <a:pPr marL="0" indent="0">
              <a:buNone/>
            </a:pPr>
            <a:endParaRPr lang="en-GB" dirty="0"/>
          </a:p>
          <a:p>
            <a:pPr marL="0" indent="0" algn="ctr">
              <a:buNone/>
            </a:pPr>
            <a:r>
              <a:rPr lang="en-GB" sz="2600" dirty="0" smtClean="0"/>
              <a:t>String: </a:t>
            </a:r>
          </a:p>
          <a:p>
            <a:pPr marL="0" indent="0" algn="ctr">
              <a:buNone/>
            </a:pPr>
            <a:r>
              <a:rPr lang="pt-BR" sz="2600" dirty="0" smtClean="0"/>
              <a:t>[ht_thm = "</a:t>
            </a:r>
            <a:r>
              <a:rPr lang="pt-BR" sz="2600" dirty="0" smtClean="0">
                <a:solidFill>
                  <a:srgbClr val="0070C0"/>
                </a:solidFill>
              </a:rPr>
              <a:t>AS:14.</a:t>
            </a:r>
            <a:r>
              <a:rPr lang="pt-BR" sz="2600" dirty="0" smtClean="0"/>
              <a:t>*"] </a:t>
            </a:r>
            <a:r>
              <a:rPr lang="en-GB" sz="2600" dirty="0" smtClean="0">
                <a:solidFill>
                  <a:srgbClr val="0070C0"/>
                </a:solidFill>
              </a:rPr>
              <a:t>Contempt </a:t>
            </a:r>
          </a:p>
          <a:p>
            <a:pPr marL="0" indent="0" algn="ctr">
              <a:buNone/>
            </a:pPr>
            <a:r>
              <a:rPr lang="pt-BR" sz="2600" dirty="0" smtClean="0"/>
              <a:t>[]* [ht_thm = "</a:t>
            </a:r>
            <a:r>
              <a:rPr lang="pt-BR" sz="2600" dirty="0" smtClean="0">
                <a:solidFill>
                  <a:schemeClr val="accent6">
                    <a:lumMod val="75000"/>
                  </a:schemeClr>
                </a:solidFill>
              </a:rPr>
              <a:t>AR:45:g</a:t>
            </a:r>
            <a:r>
              <a:rPr lang="pt-BR" sz="2600" dirty="0" smtClean="0"/>
              <a:t>.*"] </a:t>
            </a:r>
            <a:r>
              <a:rPr lang="en-GB" sz="2600" dirty="0">
                <a:solidFill>
                  <a:schemeClr val="accent6">
                    <a:lumMod val="75000"/>
                  </a:schemeClr>
                </a:solidFill>
              </a:rPr>
              <a:t>Bias, </a:t>
            </a:r>
            <a:r>
              <a:rPr lang="en-GB" sz="2600" dirty="0" smtClean="0">
                <a:solidFill>
                  <a:schemeClr val="accent6">
                    <a:lumMod val="75000"/>
                  </a:schemeClr>
                </a:solidFill>
              </a:rPr>
              <a:t>prejudice </a:t>
            </a:r>
            <a:br>
              <a:rPr lang="en-GB" sz="2600" dirty="0" smtClean="0">
                <a:solidFill>
                  <a:schemeClr val="accent6">
                    <a:lumMod val="75000"/>
                  </a:schemeClr>
                </a:solidFill>
              </a:rPr>
            </a:br>
            <a:r>
              <a:rPr lang="pt-BR" sz="2600" dirty="0" smtClean="0"/>
              <a:t>[]* [sem = "</a:t>
            </a:r>
            <a:r>
              <a:rPr lang="pt-BR" sz="2600" dirty="0" smtClean="0">
                <a:solidFill>
                  <a:srgbClr val="7030A0"/>
                </a:solidFill>
              </a:rPr>
              <a:t>Q2:2</a:t>
            </a:r>
            <a:r>
              <a:rPr lang="pt-BR" sz="2600" dirty="0" smtClean="0"/>
              <a:t>.*"] </a:t>
            </a:r>
            <a:r>
              <a:rPr lang="en-GB" sz="2600" dirty="0" smtClean="0">
                <a:solidFill>
                  <a:srgbClr val="7030A0"/>
                </a:solidFill>
              </a:rPr>
              <a:t>Speech act</a:t>
            </a:r>
            <a:endParaRPr lang="en-GB" sz="2600" dirty="0">
              <a:solidFill>
                <a:srgbClr val="7030A0"/>
              </a:solidFill>
            </a:endParaRPr>
          </a:p>
        </p:txBody>
      </p:sp>
    </p:spTree>
    <p:extLst>
      <p:ext uri="{BB962C8B-B14F-4D97-AF65-F5344CB8AC3E}">
        <p14:creationId xmlns:p14="http://schemas.microsoft.com/office/powerpoint/2010/main" val="9422097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3953" y="542441"/>
            <a:ext cx="11282766" cy="5889355"/>
          </a:xfrm>
        </p:spPr>
        <p:txBody>
          <a:bodyPr>
            <a:normAutofit lnSpcReduction="10000"/>
          </a:bodyPr>
          <a:lstStyle/>
          <a:p>
            <a:pPr marL="0" indent="0">
              <a:buNone/>
            </a:pPr>
            <a:r>
              <a:rPr lang="en-GB" sz="2400" dirty="0" smtClean="0"/>
              <a:t>But </a:t>
            </a:r>
            <a:r>
              <a:rPr lang="en-GB" sz="2400" dirty="0"/>
              <a:t>the Prince of </a:t>
            </a:r>
            <a:r>
              <a:rPr lang="en-GB" sz="2400" dirty="0" err="1" smtClean="0"/>
              <a:t>Conde</a:t>
            </a:r>
            <a:r>
              <a:rPr lang="en-GB" sz="2400" dirty="0" smtClean="0"/>
              <a:t>, </a:t>
            </a:r>
            <a:r>
              <a:rPr lang="en-GB" sz="2400" dirty="0"/>
              <a:t>either through the inconsiderateness of his </a:t>
            </a:r>
            <a:r>
              <a:rPr lang="en-GB" sz="2400" dirty="0" smtClean="0"/>
              <a:t>age, </a:t>
            </a:r>
            <a:r>
              <a:rPr lang="en-GB" sz="2400" dirty="0"/>
              <a:t>or a natural fierceness derived from his </a:t>
            </a:r>
            <a:r>
              <a:rPr lang="en-GB" sz="2400" dirty="0" smtClean="0"/>
              <a:t>Ancestors, </a:t>
            </a:r>
            <a:r>
              <a:rPr lang="en-GB" sz="2400" dirty="0"/>
              <a:t>in his answer made shew of </a:t>
            </a:r>
            <a:r>
              <a:rPr lang="en-GB" sz="2400" b="1" dirty="0">
                <a:solidFill>
                  <a:schemeClr val="accent6">
                    <a:lumMod val="75000"/>
                  </a:schemeClr>
                </a:solidFill>
              </a:rPr>
              <a:t>opposing</a:t>
            </a:r>
            <a:r>
              <a:rPr lang="en-GB" sz="2400" b="1" dirty="0"/>
              <a:t> the Kings </a:t>
            </a:r>
            <a:r>
              <a:rPr lang="en-GB" sz="2400" b="1" dirty="0" smtClean="0"/>
              <a:t>commands, </a:t>
            </a:r>
            <a:r>
              <a:rPr lang="en-GB" sz="2400" b="1" dirty="0" smtClean="0">
                <a:solidFill>
                  <a:srgbClr val="7030A0"/>
                </a:solidFill>
              </a:rPr>
              <a:t>saying</a:t>
            </a:r>
            <a:r>
              <a:rPr lang="en-GB" sz="2400" b="1" dirty="0" smtClean="0"/>
              <a:t>, </a:t>
            </a:r>
            <a:r>
              <a:rPr lang="en-GB" sz="2400" b="1" dirty="0"/>
              <a:t>He desired only that no violence might be used against his </a:t>
            </a:r>
            <a:r>
              <a:rPr lang="en-GB" sz="2400" b="1" dirty="0" smtClean="0"/>
              <a:t>Conscience; </a:t>
            </a:r>
            <a:r>
              <a:rPr lang="en-GB" sz="2400" b="1" dirty="0"/>
              <a:t>whereat the King exceedingly </a:t>
            </a:r>
            <a:r>
              <a:rPr lang="en-GB" sz="2400" b="1" dirty="0" smtClean="0">
                <a:solidFill>
                  <a:srgbClr val="0070C0"/>
                </a:solidFill>
              </a:rPr>
              <a:t>displeased</a:t>
            </a:r>
            <a:r>
              <a:rPr lang="en-GB" sz="2400" b="1" dirty="0" smtClean="0"/>
              <a:t>, </a:t>
            </a:r>
            <a:r>
              <a:rPr lang="en-GB" sz="2400" b="1" dirty="0"/>
              <a:t>reproved him </a:t>
            </a:r>
            <a:r>
              <a:rPr lang="en-GB" sz="2400" b="1" dirty="0" smtClean="0"/>
              <a:t>bitterly, </a:t>
            </a:r>
            <a:r>
              <a:rPr lang="en-GB" sz="2400" b="1" dirty="0"/>
              <a:t>often calling him </a:t>
            </a:r>
            <a:r>
              <a:rPr lang="en-GB" sz="2400" b="1" dirty="0" smtClean="0"/>
              <a:t>insolent, mad, </a:t>
            </a:r>
            <a:r>
              <a:rPr lang="en-GB" sz="2400" b="1" dirty="0"/>
              <a:t>stubborn </a:t>
            </a:r>
            <a:r>
              <a:rPr lang="en-GB" sz="2400" b="1" dirty="0" smtClean="0"/>
              <a:t>Traitor, Rebel, </a:t>
            </a:r>
            <a:r>
              <a:rPr lang="en-GB" sz="2400" b="1" dirty="0"/>
              <a:t>and Son of a </a:t>
            </a:r>
            <a:r>
              <a:rPr lang="en-GB" sz="2400" b="1" dirty="0" smtClean="0"/>
              <a:t>Rebel, </a:t>
            </a:r>
            <a:r>
              <a:rPr lang="en-GB" sz="2400" b="1" dirty="0"/>
              <a:t>and </a:t>
            </a:r>
            <a:r>
              <a:rPr lang="en-GB" sz="2400" b="1" dirty="0" err="1"/>
              <a:t>threatned</a:t>
            </a:r>
            <a:r>
              <a:rPr lang="en-GB" sz="2400" b="1" dirty="0"/>
              <a:t> to take away his </a:t>
            </a:r>
            <a:r>
              <a:rPr lang="en-GB" sz="2400" b="1" dirty="0" smtClean="0"/>
              <a:t>life, </a:t>
            </a:r>
            <a:r>
              <a:rPr lang="en-GB" sz="2400" b="1" dirty="0"/>
              <a:t>if he did not within three days turn </a:t>
            </a:r>
            <a:r>
              <a:rPr lang="en-GB" sz="2400" b="1" dirty="0" err="1" smtClean="0"/>
              <a:t>Catholick</a:t>
            </a:r>
            <a:r>
              <a:rPr lang="en-GB" sz="2400" dirty="0" smtClean="0"/>
              <a:t>, </a:t>
            </a:r>
            <a:r>
              <a:rPr lang="en-GB" sz="2400" dirty="0"/>
              <a:t>and give evident signs of his </a:t>
            </a:r>
            <a:r>
              <a:rPr lang="en-GB" sz="2400" dirty="0" smtClean="0"/>
              <a:t>repentance; </a:t>
            </a:r>
            <a:r>
              <a:rPr lang="en-GB" sz="2400" dirty="0"/>
              <a:t>so guards were placed both upon him and the King of </a:t>
            </a:r>
            <a:r>
              <a:rPr lang="en-GB" sz="2400" dirty="0" smtClean="0"/>
              <a:t>Navarre, </a:t>
            </a:r>
            <a:r>
              <a:rPr lang="en-GB" sz="2400" dirty="0"/>
              <a:t>all their chief Servants being taken from </a:t>
            </a:r>
            <a:r>
              <a:rPr lang="en-GB" sz="2400" dirty="0" smtClean="0"/>
              <a:t>them, </a:t>
            </a:r>
            <a:r>
              <a:rPr lang="en-GB" sz="2400" dirty="0"/>
              <a:t>and presently cut in </a:t>
            </a:r>
            <a:r>
              <a:rPr lang="en-GB" sz="2400" dirty="0" smtClean="0"/>
              <a:t>pieces; </a:t>
            </a:r>
            <a:r>
              <a:rPr lang="en-GB" sz="2400" dirty="0"/>
              <a:t>in whose places new ones were provided by the King according to his own </a:t>
            </a:r>
            <a:r>
              <a:rPr lang="en-GB" sz="2400" dirty="0" smtClean="0"/>
              <a:t>mind” </a:t>
            </a:r>
            <a:r>
              <a:rPr lang="en-GB" dirty="0" smtClean="0"/>
              <a:t>(Popish Plot Sub-corpus, 1678-81)</a:t>
            </a:r>
          </a:p>
          <a:p>
            <a:pPr marL="0" indent="0">
              <a:buNone/>
            </a:pPr>
            <a:endParaRPr lang="en-GB" dirty="0" smtClean="0"/>
          </a:p>
          <a:p>
            <a:pPr marL="0" indent="0" algn="ctr">
              <a:buNone/>
            </a:pPr>
            <a:r>
              <a:rPr lang="en-GB" sz="2400" dirty="0" smtClean="0"/>
              <a:t>String: </a:t>
            </a:r>
          </a:p>
          <a:p>
            <a:pPr marL="0" indent="0" algn="ctr">
              <a:buNone/>
            </a:pPr>
            <a:r>
              <a:rPr lang="pt-BR" sz="2400" dirty="0" smtClean="0"/>
              <a:t>[ht_thm = "</a:t>
            </a:r>
            <a:r>
              <a:rPr lang="pt-BR" sz="2400" dirty="0" smtClean="0">
                <a:solidFill>
                  <a:schemeClr val="accent6">
                    <a:lumMod val="75000"/>
                  </a:schemeClr>
                </a:solidFill>
              </a:rPr>
              <a:t>AO:12:d</a:t>
            </a:r>
            <a:r>
              <a:rPr lang="pt-BR" sz="2400" dirty="0" smtClean="0"/>
              <a:t>.*"] </a:t>
            </a:r>
            <a:r>
              <a:rPr lang="pt-BR" sz="2400" dirty="0" smtClean="0">
                <a:solidFill>
                  <a:schemeClr val="accent6">
                    <a:lumMod val="75000"/>
                  </a:schemeClr>
                </a:solidFill>
              </a:rPr>
              <a:t>Opposition </a:t>
            </a:r>
          </a:p>
          <a:p>
            <a:pPr marL="0" indent="0" algn="ctr">
              <a:buNone/>
            </a:pPr>
            <a:r>
              <a:rPr lang="pt-BR" sz="2400" dirty="0" smtClean="0"/>
              <a:t>[]* [ht_thm = "</a:t>
            </a:r>
            <a:r>
              <a:rPr lang="pt-BR" sz="2400" dirty="0" smtClean="0">
                <a:solidFill>
                  <a:srgbClr val="0070C0"/>
                </a:solidFill>
              </a:rPr>
              <a:t>AU:22.</a:t>
            </a:r>
            <a:r>
              <a:rPr lang="pt-BR" sz="2400" dirty="0" smtClean="0"/>
              <a:t>*"] </a:t>
            </a:r>
            <a:r>
              <a:rPr lang="pt-BR" sz="2400" dirty="0" smtClean="0">
                <a:solidFill>
                  <a:srgbClr val="0070C0"/>
                </a:solidFill>
              </a:rPr>
              <a:t>Displeasure</a:t>
            </a:r>
          </a:p>
          <a:p>
            <a:pPr marL="0" indent="0" algn="ctr">
              <a:buNone/>
            </a:pPr>
            <a:r>
              <a:rPr lang="pt-BR" sz="2400" dirty="0" smtClean="0"/>
              <a:t>[]* [sem = "</a:t>
            </a:r>
            <a:r>
              <a:rPr lang="pt-BR" sz="2400" dirty="0" smtClean="0">
                <a:solidFill>
                  <a:srgbClr val="7030A0"/>
                </a:solidFill>
              </a:rPr>
              <a:t>Q2:2</a:t>
            </a:r>
            <a:r>
              <a:rPr lang="pt-BR" sz="2400" dirty="0" smtClean="0"/>
              <a:t>.*"] </a:t>
            </a:r>
            <a:r>
              <a:rPr lang="pt-BR" sz="2400" dirty="0" smtClean="0">
                <a:solidFill>
                  <a:srgbClr val="7030A0"/>
                </a:solidFill>
              </a:rPr>
              <a:t>Speech act</a:t>
            </a:r>
            <a:endParaRPr lang="en-GB" sz="2400" dirty="0">
              <a:solidFill>
                <a:srgbClr val="7030A0"/>
              </a:solidFill>
            </a:endParaRPr>
          </a:p>
        </p:txBody>
      </p:sp>
    </p:spTree>
    <p:extLst>
      <p:ext uri="{BB962C8B-B14F-4D97-AF65-F5344CB8AC3E}">
        <p14:creationId xmlns:p14="http://schemas.microsoft.com/office/powerpoint/2010/main" val="378951538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GRAPH – </a:t>
            </a:r>
            <a:r>
              <a:rPr lang="en-GB" dirty="0" err="1" smtClean="0"/>
              <a:t>Hansard</a:t>
            </a:r>
            <a:r>
              <a:rPr lang="en-GB" dirty="0" smtClean="0"/>
              <a:t> Commons</a:t>
            </a:r>
            <a:endParaRPr lang="en-GB" dirty="0"/>
          </a:p>
        </p:txBody>
      </p:sp>
      <p:sp>
        <p:nvSpPr>
          <p:cNvPr id="3" name="Content Placeholder 2"/>
          <p:cNvSpPr>
            <a:spLocks noGrp="1"/>
          </p:cNvSpPr>
          <p:nvPr>
            <p:ph idx="1"/>
          </p:nvPr>
        </p:nvSpPr>
        <p:spPr>
          <a:xfrm>
            <a:off x="1066800" y="1914775"/>
            <a:ext cx="10058400" cy="3931920"/>
          </a:xfrm>
        </p:spPr>
        <p:txBody>
          <a:bodyPr/>
          <a:lstStyle/>
          <a:p>
            <a:r>
              <a:rPr lang="en-GB" dirty="0" smtClean="0"/>
              <a:t>Showing number of instances per million words, of strings comprising two HT themes and the </a:t>
            </a:r>
            <a:r>
              <a:rPr lang="en-GB" dirty="0" err="1" smtClean="0"/>
              <a:t>semtag</a:t>
            </a:r>
            <a:r>
              <a:rPr lang="en-GB" dirty="0" smtClean="0"/>
              <a:t> Q2.2, in the four </a:t>
            </a:r>
            <a:r>
              <a:rPr lang="en-GB" dirty="0" err="1" smtClean="0"/>
              <a:t>Hansard</a:t>
            </a:r>
            <a:r>
              <a:rPr lang="en-GB" dirty="0" smtClean="0"/>
              <a:t> Commons </a:t>
            </a:r>
            <a:r>
              <a:rPr lang="en-GB" dirty="0" err="1" smtClean="0"/>
              <a:t>subcorpora</a:t>
            </a:r>
            <a:r>
              <a:rPr lang="en-GB" dirty="0" smtClean="0"/>
              <a:t>. </a:t>
            </a:r>
          </a:p>
        </p:txBody>
      </p:sp>
      <p:graphicFrame>
        <p:nvGraphicFramePr>
          <p:cNvPr id="6" name="Chart 5"/>
          <p:cNvGraphicFramePr>
            <a:graphicFrameLocks/>
          </p:cNvGraphicFramePr>
          <p:nvPr>
            <p:extLst>
              <p:ext uri="{D42A27DB-BD31-4B8C-83A1-F6EECF244321}">
                <p14:modId xmlns:p14="http://schemas.microsoft.com/office/powerpoint/2010/main" val="321032418"/>
              </p:ext>
            </p:extLst>
          </p:nvPr>
        </p:nvGraphicFramePr>
        <p:xfrm>
          <a:off x="2352841" y="2713217"/>
          <a:ext cx="7486318" cy="367259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8346070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GRAPH – </a:t>
            </a:r>
            <a:r>
              <a:rPr lang="en-GB" dirty="0" err="1" smtClean="0"/>
              <a:t>Hansard</a:t>
            </a:r>
            <a:r>
              <a:rPr lang="en-GB" dirty="0" smtClean="0"/>
              <a:t> Lords</a:t>
            </a:r>
            <a:endParaRPr lang="en-GB" dirty="0"/>
          </a:p>
        </p:txBody>
      </p:sp>
      <p:sp>
        <p:nvSpPr>
          <p:cNvPr id="3" name="Content Placeholder 2"/>
          <p:cNvSpPr>
            <a:spLocks noGrp="1"/>
          </p:cNvSpPr>
          <p:nvPr>
            <p:ph idx="1"/>
          </p:nvPr>
        </p:nvSpPr>
        <p:spPr>
          <a:xfrm>
            <a:off x="1066800" y="1757363"/>
            <a:ext cx="10058400" cy="4277677"/>
          </a:xfrm>
        </p:spPr>
        <p:txBody>
          <a:bodyPr/>
          <a:lstStyle/>
          <a:p>
            <a:r>
              <a:rPr lang="en-GB" dirty="0" smtClean="0"/>
              <a:t>Showing number of instances per million words, of strings comprising two HT themes and the </a:t>
            </a:r>
            <a:r>
              <a:rPr lang="en-GB" dirty="0" err="1" smtClean="0"/>
              <a:t>semtag</a:t>
            </a:r>
            <a:r>
              <a:rPr lang="en-GB" dirty="0" smtClean="0"/>
              <a:t> Q2.2, in the four </a:t>
            </a:r>
            <a:r>
              <a:rPr lang="en-GB" dirty="0" err="1" smtClean="0"/>
              <a:t>Hansard</a:t>
            </a:r>
            <a:r>
              <a:rPr lang="en-GB" dirty="0" smtClean="0"/>
              <a:t> Lords </a:t>
            </a:r>
            <a:r>
              <a:rPr lang="en-GB" dirty="0" err="1" smtClean="0"/>
              <a:t>subcorpora</a:t>
            </a:r>
            <a:r>
              <a:rPr lang="en-GB" dirty="0" smtClean="0"/>
              <a:t>. </a:t>
            </a:r>
            <a:endParaRPr lang="en-GB" dirty="0"/>
          </a:p>
        </p:txBody>
      </p:sp>
      <p:graphicFrame>
        <p:nvGraphicFramePr>
          <p:cNvPr id="4" name="Chart 3"/>
          <p:cNvGraphicFramePr>
            <a:graphicFrameLocks/>
          </p:cNvGraphicFramePr>
          <p:nvPr>
            <p:extLst>
              <p:ext uri="{D42A27DB-BD31-4B8C-83A1-F6EECF244321}">
                <p14:modId xmlns:p14="http://schemas.microsoft.com/office/powerpoint/2010/main" val="3483905197"/>
              </p:ext>
            </p:extLst>
          </p:nvPr>
        </p:nvGraphicFramePr>
        <p:xfrm>
          <a:off x="2557462" y="2457450"/>
          <a:ext cx="6472238" cy="39719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5861634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856422"/>
          </a:xfrm>
        </p:spPr>
        <p:txBody>
          <a:bodyPr>
            <a:noAutofit/>
          </a:bodyPr>
          <a:lstStyle/>
          <a:p>
            <a:r>
              <a:rPr lang="en-GB" sz="1800" dirty="0" smtClean="0"/>
              <a:t>Popish Plot (EEBO) graph: Showing </a:t>
            </a:r>
            <a:r>
              <a:rPr lang="en-GB" sz="1800" dirty="0"/>
              <a:t>number of instances per million words, of strings comprising two HT themes and the </a:t>
            </a:r>
            <a:r>
              <a:rPr lang="en-GB" sz="1800" dirty="0" err="1"/>
              <a:t>semtag</a:t>
            </a:r>
            <a:r>
              <a:rPr lang="en-GB" sz="1800" dirty="0"/>
              <a:t> </a:t>
            </a:r>
            <a:r>
              <a:rPr lang="en-GB" sz="1800" dirty="0" smtClean="0"/>
              <a:t>Q2.2.</a:t>
            </a:r>
            <a:endParaRPr lang="en-GB" sz="1800" dirty="0"/>
          </a:p>
        </p:txBody>
      </p:sp>
      <p:graphicFrame>
        <p:nvGraphicFramePr>
          <p:cNvPr id="4" name="Chart 3"/>
          <p:cNvGraphicFramePr>
            <a:graphicFrameLocks/>
          </p:cNvGraphicFramePr>
          <p:nvPr>
            <p:extLst>
              <p:ext uri="{D42A27DB-BD31-4B8C-83A1-F6EECF244321}">
                <p14:modId xmlns:p14="http://schemas.microsoft.com/office/powerpoint/2010/main" val="408977280"/>
              </p:ext>
            </p:extLst>
          </p:nvPr>
        </p:nvGraphicFramePr>
        <p:xfrm>
          <a:off x="749507" y="1723869"/>
          <a:ext cx="10852879" cy="475739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4038701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7939" y="642594"/>
            <a:ext cx="10567261" cy="1371600"/>
          </a:xfrm>
        </p:spPr>
        <p:txBody>
          <a:bodyPr/>
          <a:lstStyle/>
          <a:p>
            <a:r>
              <a:rPr lang="en-GB" b="1" dirty="0" smtClean="0"/>
              <a:t>Still to do</a:t>
            </a:r>
            <a:endParaRPr lang="en-GB" b="1" dirty="0"/>
          </a:p>
        </p:txBody>
      </p:sp>
      <p:sp>
        <p:nvSpPr>
          <p:cNvPr id="3" name="Content Placeholder 2"/>
          <p:cNvSpPr>
            <a:spLocks noGrp="1"/>
          </p:cNvSpPr>
          <p:nvPr>
            <p:ph idx="1"/>
          </p:nvPr>
        </p:nvSpPr>
        <p:spPr>
          <a:xfrm>
            <a:off x="449451" y="2103120"/>
            <a:ext cx="11313763" cy="3931920"/>
          </a:xfrm>
        </p:spPr>
        <p:txBody>
          <a:bodyPr>
            <a:noAutofit/>
          </a:bodyPr>
          <a:lstStyle/>
          <a:p>
            <a:r>
              <a:rPr lang="en-GB" sz="2400" dirty="0" smtClean="0"/>
              <a:t>Link to what we know about </a:t>
            </a:r>
            <a:r>
              <a:rPr lang="en-GB" sz="2400" dirty="0" err="1" smtClean="0"/>
              <a:t>facework</a:t>
            </a:r>
            <a:r>
              <a:rPr lang="en-GB" sz="2400" dirty="0" smtClean="0"/>
              <a:t> and historical periods</a:t>
            </a:r>
          </a:p>
          <a:p>
            <a:r>
              <a:rPr lang="en-GB" sz="2400" dirty="0" smtClean="0"/>
              <a:t>Link to what we know about </a:t>
            </a:r>
            <a:r>
              <a:rPr lang="en-GB" sz="2400" dirty="0" err="1" smtClean="0"/>
              <a:t>facework</a:t>
            </a:r>
            <a:r>
              <a:rPr lang="en-GB" sz="2400" dirty="0" smtClean="0"/>
              <a:t> and parliamentary discussions – see, e.g., work of Cornelia </a:t>
            </a:r>
            <a:r>
              <a:rPr lang="en-GB" sz="2400" dirty="0" err="1" smtClean="0"/>
              <a:t>Ilie</a:t>
            </a:r>
            <a:r>
              <a:rPr lang="en-GB" sz="2400" dirty="0" smtClean="0"/>
              <a:t> (parliamentary forms of address), Chris Christie (gender, transgressions, apologies), Sandra Harris (Prime Minister’s Question Time), etc. </a:t>
            </a:r>
          </a:p>
          <a:p>
            <a:r>
              <a:rPr lang="en-GB" sz="2400" dirty="0" smtClean="0"/>
              <a:t>Interrogate the quantitative results in detail to: </a:t>
            </a:r>
          </a:p>
          <a:p>
            <a:pPr lvl="1"/>
            <a:r>
              <a:rPr lang="en-GB" sz="2000" dirty="0" smtClean="0"/>
              <a:t>Assess types of </a:t>
            </a:r>
            <a:r>
              <a:rPr lang="en-GB" sz="2000" dirty="0" err="1" smtClean="0"/>
              <a:t>facework</a:t>
            </a:r>
            <a:r>
              <a:rPr lang="en-GB" sz="2000" dirty="0" smtClean="0"/>
              <a:t> strategies (and their frequencies) in various datasets</a:t>
            </a:r>
          </a:p>
          <a:p>
            <a:pPr lvl="1"/>
            <a:r>
              <a:rPr lang="en-GB" sz="2000" dirty="0" smtClean="0"/>
              <a:t>Determine how often the utterances are “heard” as being impolite (cf. Harris)</a:t>
            </a:r>
          </a:p>
          <a:p>
            <a:pPr lvl="1"/>
            <a:r>
              <a:rPr lang="en-GB" sz="2000" dirty="0" smtClean="0"/>
              <a:t>Determine what types of FTAs/FEAs are self-focussed and/or other-focussed</a:t>
            </a:r>
          </a:p>
          <a:p>
            <a:pPr lvl="1"/>
            <a:r>
              <a:rPr lang="en-GB" sz="2000" dirty="0" smtClean="0"/>
              <a:t>Explore the use of the third-person directed FTAs/FEAs</a:t>
            </a:r>
            <a:endParaRPr lang="en-GB" sz="2000" dirty="0"/>
          </a:p>
        </p:txBody>
      </p:sp>
    </p:spTree>
    <p:extLst>
      <p:ext uri="{BB962C8B-B14F-4D97-AF65-F5344CB8AC3E}">
        <p14:creationId xmlns:p14="http://schemas.microsoft.com/office/powerpoint/2010/main" val="39152716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240" y="642594"/>
            <a:ext cx="10474960" cy="1371600"/>
          </a:xfrm>
        </p:spPr>
        <p:txBody>
          <a:bodyPr>
            <a:normAutofit/>
          </a:bodyPr>
          <a:lstStyle/>
          <a:p>
            <a:r>
              <a:rPr lang="en-GB" b="1" dirty="0" smtClean="0"/>
              <a:t>Teething problems experienced …</a:t>
            </a:r>
            <a:endParaRPr lang="en-GB" b="1" dirty="0"/>
          </a:p>
        </p:txBody>
      </p:sp>
      <p:sp>
        <p:nvSpPr>
          <p:cNvPr id="3" name="Content Placeholder 2"/>
          <p:cNvSpPr>
            <a:spLocks noGrp="1"/>
          </p:cNvSpPr>
          <p:nvPr>
            <p:ph idx="1"/>
          </p:nvPr>
        </p:nvSpPr>
        <p:spPr>
          <a:xfrm>
            <a:off x="485029" y="2103120"/>
            <a:ext cx="11068215" cy="3931920"/>
          </a:xfrm>
        </p:spPr>
        <p:txBody>
          <a:bodyPr>
            <a:noAutofit/>
          </a:bodyPr>
          <a:lstStyle/>
          <a:p>
            <a:r>
              <a:rPr lang="en-US" sz="2800" b="1" dirty="0" smtClean="0"/>
              <a:t>Time intensive </a:t>
            </a:r>
            <a:r>
              <a:rPr lang="en-US" sz="2800" dirty="0" smtClean="0"/>
              <a:t>… because of targeting individual </a:t>
            </a:r>
            <a:r>
              <a:rPr lang="en-US" sz="2800" dirty="0" err="1"/>
              <a:t>semtags</a:t>
            </a:r>
            <a:r>
              <a:rPr lang="en-US" sz="2800" dirty="0"/>
              <a:t> within a given </a:t>
            </a:r>
            <a:r>
              <a:rPr lang="en-US" sz="2800" dirty="0" smtClean="0"/>
              <a:t>dataset (as opposed to combinations of …)</a:t>
            </a:r>
          </a:p>
          <a:p>
            <a:endParaRPr lang="en-US" sz="2800" dirty="0" smtClean="0"/>
          </a:p>
          <a:p>
            <a:r>
              <a:rPr lang="en-US" sz="2800" dirty="0" err="1" smtClean="0"/>
              <a:t>Tagset’s</a:t>
            </a:r>
            <a:r>
              <a:rPr lang="en-US" sz="2800" dirty="0" smtClean="0"/>
              <a:t> </a:t>
            </a:r>
            <a:r>
              <a:rPr lang="en-US" sz="2800" dirty="0"/>
              <a:t>basis in </a:t>
            </a:r>
            <a:r>
              <a:rPr lang="en-US" sz="2800" i="1" dirty="0"/>
              <a:t>The Longman Lexicon of Contemporary English</a:t>
            </a:r>
            <a:r>
              <a:rPr lang="en-US" sz="2800" dirty="0"/>
              <a:t> (McArthur, 1981</a:t>
            </a:r>
            <a:r>
              <a:rPr lang="en-US" sz="2800" dirty="0" smtClean="0"/>
              <a:t>) sometimes led to </a:t>
            </a:r>
            <a:r>
              <a:rPr lang="en-US" sz="2800" b="1" dirty="0" smtClean="0"/>
              <a:t>a </a:t>
            </a:r>
            <a:r>
              <a:rPr lang="en-US" sz="2800" b="1" dirty="0" err="1" smtClean="0"/>
              <a:t>mis</a:t>
            </a:r>
            <a:r>
              <a:rPr lang="en-US" sz="2800" b="1" dirty="0" smtClean="0"/>
              <a:t>-assignment </a:t>
            </a:r>
            <a:br>
              <a:rPr lang="en-US" sz="2800" b="1" dirty="0" smtClean="0"/>
            </a:br>
            <a:r>
              <a:rPr lang="en-US" sz="2800" b="1" dirty="0" smtClean="0"/>
              <a:t>of words which have been subject to significant </a:t>
            </a:r>
            <a:r>
              <a:rPr lang="en-US" sz="2800" b="1" dirty="0"/>
              <a:t>semantic change over </a:t>
            </a:r>
            <a:r>
              <a:rPr lang="en-US" sz="2800" b="1" dirty="0" smtClean="0"/>
              <a:t>time </a:t>
            </a:r>
            <a:r>
              <a:rPr lang="en-US" sz="2800" dirty="0" smtClean="0"/>
              <a:t>(e.g., </a:t>
            </a:r>
            <a:r>
              <a:rPr lang="en-US" sz="2800" i="1" dirty="0" smtClean="0"/>
              <a:t>politely</a:t>
            </a:r>
            <a:r>
              <a:rPr lang="en-US" sz="2800" dirty="0" smtClean="0"/>
              <a:t> used to </a:t>
            </a:r>
            <a:r>
              <a:rPr lang="en-US" sz="2800" dirty="0"/>
              <a:t>describe the deftness with which a thief picked his victim’s pocket</a:t>
            </a:r>
            <a:r>
              <a:rPr lang="en-US" sz="2800" dirty="0" smtClean="0"/>
              <a:t>!) </a:t>
            </a:r>
            <a:endParaRPr lang="en-GB" sz="2800" dirty="0"/>
          </a:p>
          <a:p>
            <a:endParaRPr lang="en-GB" sz="2800" dirty="0"/>
          </a:p>
        </p:txBody>
      </p:sp>
    </p:spTree>
    <p:extLst>
      <p:ext uri="{BB962C8B-B14F-4D97-AF65-F5344CB8AC3E}">
        <p14:creationId xmlns:p14="http://schemas.microsoft.com/office/powerpoint/2010/main" val="216218018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p:txBody>
          <a:bodyPr>
            <a:normAutofit lnSpcReduction="10000"/>
          </a:bodyPr>
          <a:lstStyle/>
          <a:p>
            <a:pPr hangingPunct="0"/>
            <a:r>
              <a:rPr lang="en-US" dirty="0"/>
              <a:t>D. Archer (forthcoming). Slurs, insults, (backhanded) compliments and other strategic </a:t>
            </a:r>
            <a:r>
              <a:rPr lang="en-US" dirty="0" err="1"/>
              <a:t>facework</a:t>
            </a:r>
            <a:r>
              <a:rPr lang="en-US" dirty="0"/>
              <a:t> moves. </a:t>
            </a:r>
            <a:r>
              <a:rPr lang="en-US" i="1" dirty="0"/>
              <a:t>Language Sciences</a:t>
            </a:r>
            <a:r>
              <a:rPr lang="en-US" dirty="0"/>
              <a:t>.</a:t>
            </a:r>
            <a:endParaRPr lang="en-GB" dirty="0"/>
          </a:p>
          <a:p>
            <a:r>
              <a:rPr lang="en-GB" dirty="0" smtClean="0"/>
              <a:t>Archer, D. 2014. </a:t>
            </a:r>
            <a:r>
              <a:rPr lang="en-US" dirty="0"/>
              <a:t>‘</a:t>
            </a:r>
            <a:r>
              <a:rPr lang="en-GB" dirty="0"/>
              <a:t>Exploring verbal aggression in English historical texts using USAS: The possibilities, the problems and potential solutions’ In: </a:t>
            </a:r>
            <a:r>
              <a:rPr lang="en-GB" dirty="0" err="1"/>
              <a:t>Taavitsainen</a:t>
            </a:r>
            <a:r>
              <a:rPr lang="en-GB" dirty="0"/>
              <a:t>, I., A.H. </a:t>
            </a:r>
            <a:r>
              <a:rPr lang="en-GB" dirty="0" err="1"/>
              <a:t>Jucker</a:t>
            </a:r>
            <a:r>
              <a:rPr lang="en-GB" dirty="0"/>
              <a:t> and J. </a:t>
            </a:r>
            <a:r>
              <a:rPr lang="en-GB" dirty="0" err="1"/>
              <a:t>Tuominen</a:t>
            </a:r>
            <a:r>
              <a:rPr lang="en-GB" dirty="0"/>
              <a:t> (eds.). </a:t>
            </a:r>
            <a:r>
              <a:rPr lang="en-GB" i="1" dirty="0"/>
              <a:t>Diachronic Corpus Pragmatics</a:t>
            </a:r>
            <a:r>
              <a:rPr lang="en-GB" dirty="0"/>
              <a:t>. John </a:t>
            </a:r>
            <a:r>
              <a:rPr lang="en-GB" dirty="0" err="1"/>
              <a:t>Benjamins</a:t>
            </a:r>
            <a:r>
              <a:rPr lang="en-GB" dirty="0"/>
              <a:t>, pp.277-301.</a:t>
            </a:r>
            <a:endParaRPr lang="en-GB" dirty="0" smtClean="0"/>
          </a:p>
          <a:p>
            <a:r>
              <a:rPr lang="en-GB" dirty="0" err="1" smtClean="0"/>
              <a:t>Jucker</a:t>
            </a:r>
            <a:r>
              <a:rPr lang="en-GB" dirty="0" smtClean="0"/>
              <a:t>, A. and I. </a:t>
            </a:r>
            <a:r>
              <a:rPr lang="en-GB" dirty="0" err="1" smtClean="0"/>
              <a:t>Taavitsainen</a:t>
            </a:r>
            <a:r>
              <a:rPr lang="en-GB" dirty="0"/>
              <a:t>.</a:t>
            </a:r>
            <a:r>
              <a:rPr lang="en-GB" dirty="0" smtClean="0"/>
              <a:t> 2000. Diachronic speech act analysis: Insults from flyting to flaming. </a:t>
            </a:r>
            <a:r>
              <a:rPr lang="en-GB" i="1" dirty="0" smtClean="0"/>
              <a:t>Journal of Historical Pragmatics</a:t>
            </a:r>
            <a:r>
              <a:rPr lang="en-GB" dirty="0" smtClean="0"/>
              <a:t> 1(1): 67-95.</a:t>
            </a:r>
          </a:p>
          <a:p>
            <a:r>
              <a:rPr lang="en-US" dirty="0"/>
              <a:t>McArthur, </a:t>
            </a:r>
            <a:r>
              <a:rPr lang="en-US" dirty="0" smtClean="0"/>
              <a:t>T. 1981.</a:t>
            </a:r>
            <a:r>
              <a:rPr lang="en-GB" i="1" dirty="0"/>
              <a:t> Longman Lexicon of Contemporary English</a:t>
            </a:r>
            <a:r>
              <a:rPr lang="en-GB" dirty="0"/>
              <a:t>. Longman.</a:t>
            </a:r>
            <a:endParaRPr lang="en-GB" dirty="0" smtClean="0"/>
          </a:p>
          <a:p>
            <a:r>
              <a:rPr lang="en-GB" dirty="0" err="1" smtClean="0"/>
              <a:t>Rayson</a:t>
            </a:r>
            <a:r>
              <a:rPr lang="en-GB" dirty="0" smtClean="0"/>
              <a:t>, P. 2008.</a:t>
            </a:r>
            <a:r>
              <a:rPr lang="en-GB" dirty="0"/>
              <a:t> “</a:t>
            </a:r>
            <a:r>
              <a:rPr lang="en-GB" dirty="0" err="1"/>
              <a:t>Wmatrix</a:t>
            </a:r>
            <a:r>
              <a:rPr lang="en-GB" dirty="0"/>
              <a:t>: A Web-based Corpus Processing Environment.” Computing Department, Lancaster University. Online: </a:t>
            </a:r>
            <a:r>
              <a:rPr lang="en-GB" dirty="0">
                <a:hlinkClick r:id="rId3"/>
              </a:rPr>
              <a:t>http://ucrel.lancs.ac.uk/wmatrix</a:t>
            </a:r>
            <a:r>
              <a:rPr lang="en-GB" dirty="0" smtClean="0">
                <a:hlinkClick r:id="rId3"/>
              </a:rPr>
              <a:t>/</a:t>
            </a:r>
            <a:r>
              <a:rPr lang="en-GB" dirty="0" smtClean="0"/>
              <a:t>.</a:t>
            </a:r>
          </a:p>
          <a:p>
            <a:r>
              <a:rPr lang="en-GB" dirty="0" err="1" smtClean="0"/>
              <a:t>Rissanen</a:t>
            </a:r>
            <a:r>
              <a:rPr lang="en-GB" dirty="0" smtClean="0"/>
              <a:t>, M. 1989. </a:t>
            </a:r>
            <a:r>
              <a:rPr lang="en-US" dirty="0" smtClean="0"/>
              <a:t>‘</a:t>
            </a:r>
            <a:r>
              <a:rPr lang="en-US" dirty="0"/>
              <a:t>Three problems associated with the use of diachronic corpora’. </a:t>
            </a:r>
            <a:r>
              <a:rPr lang="en-US" i="1" dirty="0"/>
              <a:t>ICAME Journal</a:t>
            </a:r>
            <a:r>
              <a:rPr lang="en-US" dirty="0"/>
              <a:t> 13: 16-19.</a:t>
            </a:r>
          </a:p>
          <a:p>
            <a:endParaRPr lang="en-GB" dirty="0"/>
          </a:p>
        </p:txBody>
      </p:sp>
    </p:spTree>
    <p:extLst>
      <p:ext uri="{BB962C8B-B14F-4D97-AF65-F5344CB8AC3E}">
        <p14:creationId xmlns:p14="http://schemas.microsoft.com/office/powerpoint/2010/main" val="41706530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 y="642594"/>
            <a:ext cx="11409680" cy="1371600"/>
          </a:xfrm>
        </p:spPr>
        <p:txBody>
          <a:bodyPr>
            <a:normAutofit/>
          </a:bodyPr>
          <a:lstStyle/>
          <a:p>
            <a:r>
              <a:rPr lang="en-GB" sz="3200" b="1" i="1" dirty="0" smtClean="0"/>
              <a:t>Idealistic </a:t>
            </a:r>
            <a:r>
              <a:rPr lang="en-GB" sz="2400" b="1" dirty="0" smtClean="0"/>
              <a:t>(X2.1/A5.1+++)</a:t>
            </a:r>
            <a:r>
              <a:rPr lang="en-GB" sz="3200" b="1" dirty="0" smtClean="0"/>
              <a:t> [subject: conscientious objectors]</a:t>
            </a:r>
            <a:endParaRPr lang="en-GB" sz="3200" b="1" dirty="0"/>
          </a:p>
        </p:txBody>
      </p:sp>
      <p:sp>
        <p:nvSpPr>
          <p:cNvPr id="3" name="Content Placeholder 2"/>
          <p:cNvSpPr>
            <a:spLocks noGrp="1"/>
          </p:cNvSpPr>
          <p:nvPr>
            <p:ph idx="1"/>
          </p:nvPr>
        </p:nvSpPr>
        <p:spPr>
          <a:xfrm>
            <a:off x="365760" y="1808480"/>
            <a:ext cx="11409680" cy="4378960"/>
          </a:xfrm>
        </p:spPr>
        <p:txBody>
          <a:bodyPr>
            <a:noAutofit/>
          </a:bodyPr>
          <a:lstStyle/>
          <a:p>
            <a:r>
              <a:rPr lang="en-GB" sz="2800" dirty="0" smtClean="0"/>
              <a:t>[…]</a:t>
            </a:r>
            <a:r>
              <a:rPr lang="en-GB" sz="2800" dirty="0"/>
              <a:t> </a:t>
            </a:r>
            <a:r>
              <a:rPr lang="en-GB" sz="2800" dirty="0" smtClean="0"/>
              <a:t>what </a:t>
            </a:r>
            <a:r>
              <a:rPr lang="en-GB" sz="2800" dirty="0"/>
              <a:t>exactly does the community desire to do with these </a:t>
            </a:r>
            <a:r>
              <a:rPr lang="en-GB" sz="2800" dirty="0" smtClean="0"/>
              <a:t>men?</a:t>
            </a:r>
            <a:r>
              <a:rPr lang="en-GB" sz="2800" dirty="0"/>
              <a:t> </a:t>
            </a:r>
            <a:r>
              <a:rPr lang="en-GB" sz="2800" dirty="0" smtClean="0"/>
              <a:t> Does </a:t>
            </a:r>
            <a:r>
              <a:rPr lang="en-GB" sz="2800" dirty="0"/>
              <a:t>it hope with people of inflexible </a:t>
            </a:r>
            <a:r>
              <a:rPr lang="en-GB" sz="2800" dirty="0" smtClean="0"/>
              <a:t>determination, </a:t>
            </a:r>
            <a:r>
              <a:rPr lang="en-GB" sz="2800" dirty="0"/>
              <a:t>to make good soldiers of </a:t>
            </a:r>
            <a:r>
              <a:rPr lang="en-GB" sz="2800" dirty="0" smtClean="0"/>
              <a:t>them?</a:t>
            </a:r>
            <a:r>
              <a:rPr lang="en-GB" sz="2800" dirty="0"/>
              <a:t> </a:t>
            </a:r>
            <a:r>
              <a:rPr lang="en-GB" sz="2800" dirty="0" smtClean="0"/>
              <a:t> That </a:t>
            </a:r>
            <a:r>
              <a:rPr lang="en-GB" sz="2800" dirty="0"/>
              <a:t>seems to be </a:t>
            </a:r>
            <a:r>
              <a:rPr lang="en-GB" sz="2800" dirty="0" smtClean="0"/>
              <a:t>wildly</a:t>
            </a:r>
            <a:r>
              <a:rPr lang="en-GB" sz="2800" dirty="0"/>
              <a:t> </a:t>
            </a:r>
            <a:r>
              <a:rPr lang="en-GB" sz="2800" b="1" dirty="0" smtClean="0"/>
              <a:t>idealistic</a:t>
            </a:r>
            <a:r>
              <a:rPr lang="en-GB" sz="2800" dirty="0" smtClean="0"/>
              <a:t>: </a:t>
            </a:r>
            <a:r>
              <a:rPr lang="en-GB" sz="2800" dirty="0"/>
              <a:t>Does it desire to shoot </a:t>
            </a:r>
            <a:r>
              <a:rPr lang="en-GB" sz="2800" dirty="0" smtClean="0"/>
              <a:t>them?</a:t>
            </a:r>
            <a:r>
              <a:rPr lang="en-GB" sz="2800" dirty="0"/>
              <a:t> </a:t>
            </a:r>
            <a:r>
              <a:rPr lang="en-GB" sz="2800" dirty="0" smtClean="0"/>
              <a:t>If so, </a:t>
            </a:r>
            <a:r>
              <a:rPr lang="en-GB" sz="2800" dirty="0"/>
              <a:t>the simplest thing is to say so at once and shoot them out of </a:t>
            </a:r>
            <a:r>
              <a:rPr lang="en-GB" sz="2800" dirty="0" smtClean="0"/>
              <a:t>hand, </a:t>
            </a:r>
            <a:r>
              <a:rPr lang="en-GB" sz="2800" dirty="0"/>
              <a:t>which would cause fewer of these disgraceful </a:t>
            </a:r>
            <a:r>
              <a:rPr lang="en-GB" sz="2800" dirty="0" smtClean="0"/>
              <a:t>scenes: </a:t>
            </a:r>
            <a:r>
              <a:rPr lang="en-GB" sz="2800" dirty="0"/>
              <a:t>I understood that there was in the Military Service Act a clause which it was stated in another place provided that persons who conscientiously objected to and refused to perform any kind of military service were not liable to be </a:t>
            </a:r>
            <a:r>
              <a:rPr lang="en-GB" sz="2800" dirty="0" smtClean="0"/>
              <a:t>shot […] </a:t>
            </a:r>
            <a:r>
              <a:rPr lang="en-GB" sz="1050" dirty="0" smtClean="0"/>
              <a:t>(WWI, </a:t>
            </a:r>
            <a:r>
              <a:rPr lang="en-GB" sz="1050" dirty="0" err="1" smtClean="0"/>
              <a:t>Hansard</a:t>
            </a:r>
            <a:r>
              <a:rPr lang="en-GB" sz="1050" dirty="0" smtClean="0"/>
              <a:t> Lords, S5LV0020P0_01931)</a:t>
            </a:r>
            <a:endParaRPr lang="en-GB" sz="2800" dirty="0"/>
          </a:p>
        </p:txBody>
      </p:sp>
    </p:spTree>
    <p:extLst>
      <p:ext uri="{BB962C8B-B14F-4D97-AF65-F5344CB8AC3E}">
        <p14:creationId xmlns:p14="http://schemas.microsoft.com/office/powerpoint/2010/main" val="988072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9023" y="591794"/>
            <a:ext cx="10058400" cy="1371600"/>
          </a:xfrm>
        </p:spPr>
        <p:txBody>
          <a:bodyPr/>
          <a:lstStyle/>
          <a:p>
            <a:r>
              <a:rPr lang="en-GB" b="1" dirty="0" smtClean="0"/>
              <a:t>Proposed solutions?</a:t>
            </a:r>
            <a:endParaRPr lang="en-GB" b="1" dirty="0"/>
          </a:p>
        </p:txBody>
      </p:sp>
      <p:sp>
        <p:nvSpPr>
          <p:cNvPr id="3" name="Content Placeholder 2"/>
          <p:cNvSpPr>
            <a:spLocks noGrp="1"/>
          </p:cNvSpPr>
          <p:nvPr>
            <p:ph idx="1"/>
          </p:nvPr>
        </p:nvSpPr>
        <p:spPr>
          <a:xfrm>
            <a:off x="526943" y="2103120"/>
            <a:ext cx="11169426" cy="3931920"/>
          </a:xfrm>
        </p:spPr>
        <p:txBody>
          <a:bodyPr>
            <a:normAutofit/>
          </a:bodyPr>
          <a:lstStyle/>
          <a:p>
            <a:r>
              <a:rPr lang="en-US" sz="2400" dirty="0" smtClean="0"/>
              <a:t>Prioritizing of PFAIs within portmanteau strings (= for </a:t>
            </a:r>
            <a:r>
              <a:rPr lang="en-US" sz="2400" dirty="0" err="1" smtClean="0"/>
              <a:t>semtags</a:t>
            </a:r>
            <a:r>
              <a:rPr lang="en-US" sz="2400" dirty="0" smtClean="0"/>
              <a:t> specifically)</a:t>
            </a:r>
          </a:p>
          <a:p>
            <a:endParaRPr lang="en-US" sz="1100" dirty="0" smtClean="0"/>
          </a:p>
          <a:p>
            <a:r>
              <a:rPr lang="en-US" sz="2400" dirty="0" smtClean="0"/>
              <a:t>Tagging historical datasets semantically, using new themes derived from the Historical Thesaurus of the Oxford English Dictionary (HTOED). </a:t>
            </a:r>
          </a:p>
          <a:p>
            <a:pPr lvl="1"/>
            <a:r>
              <a:rPr lang="en-US" sz="2200" dirty="0" smtClean="0"/>
              <a:t>Identified as part of SAMUELS </a:t>
            </a:r>
            <a:r>
              <a:rPr lang="en-US" dirty="0" smtClean="0"/>
              <a:t>(AHRC/ESRC funded project, Grant Ref AH/L010062/1)</a:t>
            </a:r>
            <a:r>
              <a:rPr lang="en-US" sz="2200" dirty="0" smtClean="0"/>
              <a:t>. </a:t>
            </a:r>
          </a:p>
          <a:p>
            <a:endParaRPr lang="en-US" sz="1100" dirty="0" smtClean="0"/>
          </a:p>
          <a:p>
            <a:r>
              <a:rPr lang="en-US" sz="2400" dirty="0" smtClean="0"/>
              <a:t>Identification of ‘</a:t>
            </a:r>
            <a:r>
              <a:rPr lang="en-US" sz="2400" dirty="0"/>
              <a:t>meaning </a:t>
            </a:r>
            <a:r>
              <a:rPr lang="en-US" sz="2400" dirty="0" smtClean="0"/>
              <a:t>chain[s]’, i.e., sequences </a:t>
            </a:r>
            <a:r>
              <a:rPr lang="en-US" sz="2400" dirty="0"/>
              <a:t>of </a:t>
            </a:r>
            <a:r>
              <a:rPr lang="en-US" sz="2400" dirty="0" smtClean="0"/>
              <a:t>‘themes’ </a:t>
            </a:r>
            <a:br>
              <a:rPr lang="en-US" sz="2400" dirty="0" smtClean="0"/>
            </a:br>
            <a:r>
              <a:rPr lang="en-US" sz="2400" dirty="0" smtClean="0"/>
              <a:t>(PLUS </a:t>
            </a:r>
            <a:r>
              <a:rPr lang="en-US" sz="2400" dirty="0" err="1" smtClean="0"/>
              <a:t>semtags</a:t>
            </a:r>
            <a:r>
              <a:rPr lang="en-US" sz="2400" dirty="0" smtClean="0"/>
              <a:t> and/or POS) </a:t>
            </a:r>
            <a:r>
              <a:rPr lang="en-US" sz="2400" dirty="0"/>
              <a:t>analogous to </a:t>
            </a:r>
            <a:r>
              <a:rPr lang="en-US" sz="2400" i="1" dirty="0"/>
              <a:t>DNA strings</a:t>
            </a:r>
            <a:r>
              <a:rPr lang="en-US" sz="2400" dirty="0"/>
              <a:t>. </a:t>
            </a:r>
            <a:endParaRPr lang="en-GB" sz="2400" dirty="0"/>
          </a:p>
        </p:txBody>
      </p:sp>
    </p:spTree>
    <p:extLst>
      <p:ext uri="{BB962C8B-B14F-4D97-AF65-F5344CB8AC3E}">
        <p14:creationId xmlns:p14="http://schemas.microsoft.com/office/powerpoint/2010/main" val="39364548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68960" y="642594"/>
            <a:ext cx="10556240" cy="1371600"/>
          </a:xfrm>
        </p:spPr>
        <p:txBody>
          <a:bodyPr/>
          <a:lstStyle/>
          <a:p>
            <a:pPr algn="ctr"/>
            <a:r>
              <a:rPr lang="en-GB" b="1" dirty="0" smtClean="0"/>
              <a:t>Meaning chains</a:t>
            </a:r>
            <a:endParaRPr lang="en-GB" b="1" dirty="0"/>
          </a:p>
        </p:txBody>
      </p:sp>
      <p:sp>
        <p:nvSpPr>
          <p:cNvPr id="4" name="Content Placeholder 3"/>
          <p:cNvSpPr>
            <a:spLocks noGrp="1"/>
          </p:cNvSpPr>
          <p:nvPr>
            <p:ph sz="half" idx="1"/>
          </p:nvPr>
        </p:nvSpPr>
        <p:spPr>
          <a:xfrm>
            <a:off x="568960" y="2103120"/>
            <a:ext cx="5801360" cy="3749040"/>
          </a:xfrm>
        </p:spPr>
        <p:txBody>
          <a:bodyPr>
            <a:normAutofit/>
          </a:bodyPr>
          <a:lstStyle/>
          <a:p>
            <a:pPr marL="0" indent="0" algn="ctr">
              <a:buNone/>
            </a:pPr>
            <a:r>
              <a:rPr lang="en-GB" sz="2800" b="1" dirty="0" smtClean="0"/>
              <a:t>Verbal aggravation, conflict, impoliteness, etc., made </a:t>
            </a:r>
            <a:br>
              <a:rPr lang="en-GB" sz="2800" b="1" dirty="0" smtClean="0"/>
            </a:br>
            <a:r>
              <a:rPr lang="en-GB" sz="2800" b="1" dirty="0" smtClean="0"/>
              <a:t>up of specific combinations </a:t>
            </a:r>
            <a:br>
              <a:rPr lang="en-GB" sz="2800" b="1" dirty="0" smtClean="0"/>
            </a:br>
            <a:r>
              <a:rPr lang="en-GB" sz="2800" b="1" dirty="0" smtClean="0"/>
              <a:t>of semantic fields and POS…</a:t>
            </a:r>
            <a:endParaRPr lang="en-GB" sz="2800" b="1" dirty="0"/>
          </a:p>
        </p:txBody>
      </p:sp>
      <p:sp>
        <p:nvSpPr>
          <p:cNvPr id="5" name="Content Placeholder 4"/>
          <p:cNvSpPr>
            <a:spLocks noGrp="1"/>
          </p:cNvSpPr>
          <p:nvPr>
            <p:ph sz="half" idx="2"/>
          </p:nvPr>
        </p:nvSpPr>
        <p:spPr>
          <a:xfrm>
            <a:off x="6370320" y="2103120"/>
            <a:ext cx="5453270" cy="3749040"/>
          </a:xfrm>
        </p:spPr>
        <p:txBody>
          <a:bodyPr/>
          <a:lstStyle/>
          <a:p>
            <a:r>
              <a:rPr lang="en-GB" sz="2400" b="1" dirty="0" smtClean="0"/>
              <a:t>DNA string </a:t>
            </a:r>
            <a:r>
              <a:rPr lang="en-GB" dirty="0" smtClean="0"/>
              <a:t/>
            </a:r>
            <a:br>
              <a:rPr lang="en-GB" dirty="0" smtClean="0"/>
            </a:br>
            <a:r>
              <a:rPr lang="en-GB" sz="1600" dirty="0" smtClean="0"/>
              <a:t>(made up of combinations of A/T, C/G base pairs) </a:t>
            </a:r>
            <a:endParaRPr lang="en-GB" dirty="0"/>
          </a:p>
        </p:txBody>
      </p:sp>
      <p:pic>
        <p:nvPicPr>
          <p:cNvPr id="1026" name="Picture 2" descr="http://ghr.nlm.nih.gov/handbook/illustrations/dnastructur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56089" y="2798859"/>
            <a:ext cx="3486123" cy="348612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thumbs.dreamstime.com/z/3d-render-dna-strand-2385487.jpg"/>
          <p:cNvPicPr>
            <a:picLocks noChangeAspect="1" noChangeArrowheads="1"/>
          </p:cNvPicPr>
          <p:nvPr/>
        </p:nvPicPr>
        <p:blipFill rotWithShape="1">
          <a:blip r:embed="rId4">
            <a:extLst>
              <a:ext uri="{28A0092B-C50C-407E-A947-70E740481C1C}">
                <a14:useLocalDpi xmlns:a14="http://schemas.microsoft.com/office/drawing/2010/main" val="0"/>
              </a:ext>
            </a:extLst>
          </a:blip>
          <a:srcRect l="15834" r="52588" b="9498"/>
          <a:stretch/>
        </p:blipFill>
        <p:spPr bwMode="auto">
          <a:xfrm>
            <a:off x="2881561" y="3958225"/>
            <a:ext cx="861680" cy="2507710"/>
          </a:xfrm>
          <a:prstGeom prst="rect">
            <a:avLst/>
          </a:prstGeom>
          <a:noFill/>
        </p:spPr>
      </p:pic>
    </p:spTree>
    <p:extLst>
      <p:ext uri="{BB962C8B-B14F-4D97-AF65-F5344CB8AC3E}">
        <p14:creationId xmlns:p14="http://schemas.microsoft.com/office/powerpoint/2010/main" val="34553014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 y="642594"/>
            <a:ext cx="10759440" cy="1371600"/>
          </a:xfrm>
        </p:spPr>
        <p:txBody>
          <a:bodyPr/>
          <a:lstStyle/>
          <a:p>
            <a:r>
              <a:rPr lang="en-GB" b="1" dirty="0" smtClean="0"/>
              <a:t>Datasets analysed</a:t>
            </a:r>
            <a:endParaRPr lang="en-GB"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24995030"/>
              </p:ext>
            </p:extLst>
          </p:nvPr>
        </p:nvGraphicFramePr>
        <p:xfrm>
          <a:off x="477520" y="1798638"/>
          <a:ext cx="11145520" cy="4632960"/>
        </p:xfrm>
        <a:graphic>
          <a:graphicData uri="http://schemas.openxmlformats.org/drawingml/2006/table">
            <a:tbl>
              <a:tblPr firstRow="1" bandRow="1">
                <a:tableStyleId>{5C22544A-7EE6-4342-B048-85BDC9FD1C3A}</a:tableStyleId>
              </a:tblPr>
              <a:tblGrid>
                <a:gridCol w="4429760"/>
                <a:gridCol w="6715760"/>
              </a:tblGrid>
              <a:tr h="370840">
                <a:tc>
                  <a:txBody>
                    <a:bodyPr/>
                    <a:lstStyle/>
                    <a:p>
                      <a:r>
                        <a:rPr lang="en-GB" sz="2800" b="0" dirty="0" smtClean="0">
                          <a:solidFill>
                            <a:schemeClr val="tx1"/>
                          </a:solidFill>
                        </a:rPr>
                        <a:t>Source</a:t>
                      </a:r>
                      <a:r>
                        <a:rPr lang="en-GB" sz="2800" b="0" baseline="0" dirty="0" smtClean="0">
                          <a:solidFill>
                            <a:schemeClr val="tx1"/>
                          </a:solidFill>
                        </a:rPr>
                        <a:t> of sub-corpora</a:t>
                      </a:r>
                      <a:endParaRPr lang="en-GB" sz="2800" b="0" dirty="0">
                        <a:solidFill>
                          <a:schemeClr val="tx1"/>
                        </a:solidFill>
                      </a:endParaRPr>
                    </a:p>
                  </a:txBody>
                  <a:tcPr>
                    <a:solidFill>
                      <a:schemeClr val="bg2"/>
                    </a:solidFill>
                  </a:tcPr>
                </a:tc>
                <a:tc>
                  <a:txBody>
                    <a:bodyPr/>
                    <a:lstStyle/>
                    <a:p>
                      <a:r>
                        <a:rPr lang="en-GB" sz="2800" b="0" dirty="0" smtClean="0">
                          <a:solidFill>
                            <a:schemeClr val="tx1"/>
                          </a:solidFill>
                        </a:rPr>
                        <a:t>Periods covered</a:t>
                      </a:r>
                      <a:endParaRPr lang="en-GB" sz="2800" b="0" dirty="0">
                        <a:solidFill>
                          <a:schemeClr val="tx1"/>
                        </a:solidFill>
                      </a:endParaRPr>
                    </a:p>
                  </a:txBody>
                  <a:tcPr>
                    <a:solidFill>
                      <a:schemeClr val="bg2"/>
                    </a:solidFill>
                  </a:tcPr>
                </a:tc>
              </a:tr>
              <a:tr h="370840">
                <a:tc>
                  <a:txBody>
                    <a:bodyPr/>
                    <a:lstStyle/>
                    <a:p>
                      <a:r>
                        <a:rPr lang="en-GB" sz="2800" b="0" dirty="0" smtClean="0">
                          <a:solidFill>
                            <a:schemeClr val="tx1"/>
                          </a:solidFill>
                        </a:rPr>
                        <a:t>EEBO</a:t>
                      </a:r>
                      <a:endParaRPr lang="en-GB" sz="2800" b="0" dirty="0">
                        <a:solidFill>
                          <a:schemeClr val="tx1"/>
                        </a:solidFill>
                      </a:endParaRPr>
                    </a:p>
                  </a:txBody>
                  <a:tcPr>
                    <a:solidFill>
                      <a:schemeClr val="bg2"/>
                    </a:solidFill>
                  </a:tcPr>
                </a:tc>
                <a:tc>
                  <a:txBody>
                    <a:bodyPr/>
                    <a:lstStyle/>
                    <a:p>
                      <a:r>
                        <a:rPr lang="en-GB" sz="2800" b="0" dirty="0" smtClean="0">
                          <a:solidFill>
                            <a:schemeClr val="tx1"/>
                          </a:solidFill>
                        </a:rPr>
                        <a:t>1678-1681</a:t>
                      </a:r>
                      <a:endParaRPr lang="en-GB" sz="2800" b="0" dirty="0">
                        <a:solidFill>
                          <a:schemeClr val="tx1"/>
                        </a:solidFill>
                      </a:endParaRPr>
                    </a:p>
                  </a:txBody>
                  <a:tcPr>
                    <a:solidFill>
                      <a:schemeClr val="bg2"/>
                    </a:solidFill>
                  </a:tcPr>
                </a:tc>
              </a:tr>
              <a:tr h="370840">
                <a:tc>
                  <a:txBody>
                    <a:bodyPr/>
                    <a:lstStyle/>
                    <a:p>
                      <a:r>
                        <a:rPr lang="en-GB" sz="2800" b="0" dirty="0" err="1" smtClean="0">
                          <a:solidFill>
                            <a:schemeClr val="tx1"/>
                          </a:solidFill>
                        </a:rPr>
                        <a:t>Hansard</a:t>
                      </a:r>
                      <a:r>
                        <a:rPr lang="en-GB" sz="2800" b="0" baseline="0" dirty="0" smtClean="0">
                          <a:solidFill>
                            <a:schemeClr val="tx1"/>
                          </a:solidFill>
                        </a:rPr>
                        <a:t> Commons</a:t>
                      </a:r>
                      <a:endParaRPr lang="en-GB" sz="2800" b="0" dirty="0">
                        <a:solidFill>
                          <a:schemeClr val="tx1"/>
                        </a:solidFill>
                      </a:endParaRPr>
                    </a:p>
                  </a:txBody>
                  <a:tcPr>
                    <a:solidFill>
                      <a:schemeClr val="bg2"/>
                    </a:solidFill>
                  </a:tcPr>
                </a:tc>
                <a:tc>
                  <a:txBody>
                    <a:bodyPr/>
                    <a:lstStyle/>
                    <a:p>
                      <a:r>
                        <a:rPr lang="en-GB" sz="2800" b="0" dirty="0" smtClean="0">
                          <a:solidFill>
                            <a:schemeClr val="tx1"/>
                          </a:solidFill>
                        </a:rPr>
                        <a:t>‘War of 1812’ </a:t>
                      </a:r>
                      <a:r>
                        <a:rPr lang="en-GB" sz="1200" b="0" dirty="0" smtClean="0">
                          <a:solidFill>
                            <a:schemeClr val="tx1"/>
                          </a:solidFill>
                        </a:rPr>
                        <a:t>(1</a:t>
                      </a:r>
                      <a:r>
                        <a:rPr lang="en-GB" sz="1200" b="0" baseline="30000" dirty="0" smtClean="0">
                          <a:solidFill>
                            <a:schemeClr val="tx1"/>
                          </a:solidFill>
                        </a:rPr>
                        <a:t>st</a:t>
                      </a:r>
                      <a:r>
                        <a:rPr lang="en-GB" sz="1200" b="0" dirty="0" smtClean="0">
                          <a:solidFill>
                            <a:schemeClr val="tx1"/>
                          </a:solidFill>
                        </a:rPr>
                        <a:t> June 1812-1</a:t>
                      </a:r>
                      <a:r>
                        <a:rPr lang="en-GB" sz="1200" b="0" baseline="30000" dirty="0" smtClean="0">
                          <a:solidFill>
                            <a:schemeClr val="tx1"/>
                          </a:solidFill>
                        </a:rPr>
                        <a:t>st</a:t>
                      </a:r>
                      <a:r>
                        <a:rPr lang="en-GB" sz="1200" b="0" dirty="0" smtClean="0">
                          <a:solidFill>
                            <a:schemeClr val="tx1"/>
                          </a:solidFill>
                        </a:rPr>
                        <a:t> March 1815)</a:t>
                      </a:r>
                      <a:endParaRPr lang="en-GB" sz="2800" b="0" dirty="0" smtClean="0">
                        <a:solidFill>
                          <a:schemeClr val="tx1"/>
                        </a:solidFill>
                      </a:endParaRPr>
                    </a:p>
                    <a:p>
                      <a:r>
                        <a:rPr lang="en-GB" sz="2800" b="0" dirty="0" smtClean="0">
                          <a:solidFill>
                            <a:schemeClr val="tx1"/>
                          </a:solidFill>
                        </a:rPr>
                        <a:t>‘1880 General Election’ </a:t>
                      </a:r>
                      <a:r>
                        <a:rPr lang="en-GB" sz="1200" b="0" dirty="0" smtClean="0">
                          <a:solidFill>
                            <a:schemeClr val="tx1"/>
                          </a:solidFill>
                        </a:rPr>
                        <a:t>(1</a:t>
                      </a:r>
                      <a:r>
                        <a:rPr lang="en-GB" sz="1200" b="0" baseline="30000" dirty="0" smtClean="0">
                          <a:solidFill>
                            <a:schemeClr val="tx1"/>
                          </a:solidFill>
                        </a:rPr>
                        <a:t>st</a:t>
                      </a:r>
                      <a:r>
                        <a:rPr lang="en-GB" sz="1200" b="0" dirty="0" smtClean="0">
                          <a:solidFill>
                            <a:schemeClr val="tx1"/>
                          </a:solidFill>
                        </a:rPr>
                        <a:t> April 1879-30</a:t>
                      </a:r>
                      <a:r>
                        <a:rPr lang="en-GB" sz="1200" b="0" baseline="30000" dirty="0" smtClean="0">
                          <a:solidFill>
                            <a:schemeClr val="tx1"/>
                          </a:solidFill>
                        </a:rPr>
                        <a:t>th</a:t>
                      </a:r>
                      <a:r>
                        <a:rPr lang="en-GB" sz="1200" b="0" dirty="0" smtClean="0">
                          <a:solidFill>
                            <a:schemeClr val="tx1"/>
                          </a:solidFill>
                        </a:rPr>
                        <a:t> April 1880)</a:t>
                      </a:r>
                      <a:endParaRPr lang="en-GB" sz="2800" b="0" dirty="0" smtClean="0">
                        <a:solidFill>
                          <a:schemeClr val="tx1"/>
                        </a:solidFill>
                      </a:endParaRPr>
                    </a:p>
                    <a:p>
                      <a:r>
                        <a:rPr lang="en-GB" sz="2800" b="0" dirty="0" smtClean="0">
                          <a:solidFill>
                            <a:schemeClr val="tx1"/>
                          </a:solidFill>
                        </a:rPr>
                        <a:t>‘WW1’ </a:t>
                      </a:r>
                      <a:r>
                        <a:rPr lang="en-GB" sz="1200" b="0" dirty="0" smtClean="0">
                          <a:solidFill>
                            <a:schemeClr val="tx1"/>
                          </a:solidFill>
                        </a:rPr>
                        <a:t>(28</a:t>
                      </a:r>
                      <a:r>
                        <a:rPr lang="en-GB" sz="1200" b="0" baseline="30000" dirty="0" smtClean="0">
                          <a:solidFill>
                            <a:schemeClr val="tx1"/>
                          </a:solidFill>
                        </a:rPr>
                        <a:t>th</a:t>
                      </a:r>
                      <a:r>
                        <a:rPr lang="en-GB" sz="1200" b="0" dirty="0" smtClean="0">
                          <a:solidFill>
                            <a:schemeClr val="tx1"/>
                          </a:solidFill>
                        </a:rPr>
                        <a:t> June 1914-28</a:t>
                      </a:r>
                      <a:r>
                        <a:rPr lang="en-GB" sz="1200" b="0" baseline="30000" dirty="0" smtClean="0">
                          <a:solidFill>
                            <a:schemeClr val="tx1"/>
                          </a:solidFill>
                        </a:rPr>
                        <a:t>th</a:t>
                      </a:r>
                      <a:r>
                        <a:rPr lang="en-GB" sz="1200" b="0" baseline="0" dirty="0" smtClean="0">
                          <a:solidFill>
                            <a:schemeClr val="tx1"/>
                          </a:solidFill>
                        </a:rPr>
                        <a:t> June 1919</a:t>
                      </a:r>
                      <a:r>
                        <a:rPr lang="en-GB" sz="1200" b="0" dirty="0" smtClean="0">
                          <a:solidFill>
                            <a:schemeClr val="tx1"/>
                          </a:solidFill>
                        </a:rPr>
                        <a:t>)</a:t>
                      </a:r>
                      <a:endParaRPr lang="en-GB" sz="2800" b="0" dirty="0" smtClean="0">
                        <a:solidFill>
                          <a:schemeClr val="tx1"/>
                        </a:solidFill>
                      </a:endParaRPr>
                    </a:p>
                    <a:p>
                      <a:r>
                        <a:rPr lang="en-GB" sz="2800" b="0" dirty="0" smtClean="0">
                          <a:solidFill>
                            <a:schemeClr val="tx1"/>
                          </a:solidFill>
                        </a:rPr>
                        <a:t>‘Winter of Discontent’ </a:t>
                      </a:r>
                      <a:r>
                        <a:rPr lang="en-GB" sz="1200" b="0" dirty="0" smtClean="0">
                          <a:solidFill>
                            <a:schemeClr val="tx1"/>
                          </a:solidFill>
                        </a:rPr>
                        <a:t>(1</a:t>
                      </a:r>
                      <a:r>
                        <a:rPr lang="en-GB" sz="1200" b="0" baseline="30000" dirty="0" smtClean="0">
                          <a:solidFill>
                            <a:schemeClr val="tx1"/>
                          </a:solidFill>
                        </a:rPr>
                        <a:t>st</a:t>
                      </a:r>
                      <a:r>
                        <a:rPr lang="en-GB" sz="1200" b="0" dirty="0" smtClean="0">
                          <a:solidFill>
                            <a:schemeClr val="tx1"/>
                          </a:solidFill>
                        </a:rPr>
                        <a:t> July 1978-30</a:t>
                      </a:r>
                      <a:r>
                        <a:rPr lang="en-GB" sz="1200" b="0" baseline="30000" dirty="0" smtClean="0">
                          <a:solidFill>
                            <a:schemeClr val="tx1"/>
                          </a:solidFill>
                        </a:rPr>
                        <a:t>th</a:t>
                      </a:r>
                      <a:r>
                        <a:rPr lang="en-GB" sz="1200" b="0" dirty="0" smtClean="0">
                          <a:solidFill>
                            <a:schemeClr val="tx1"/>
                          </a:solidFill>
                        </a:rPr>
                        <a:t> April 1979)</a:t>
                      </a:r>
                      <a:endParaRPr lang="en-GB" sz="2800" b="0" dirty="0">
                        <a:solidFill>
                          <a:schemeClr val="tx1"/>
                        </a:solidFill>
                      </a:endParaRPr>
                    </a:p>
                  </a:txBody>
                  <a:tcPr>
                    <a:solidFill>
                      <a:schemeClr val="bg2"/>
                    </a:solidFill>
                  </a:tcPr>
                </a:tc>
              </a:tr>
              <a:tr h="370840">
                <a:tc>
                  <a:txBody>
                    <a:bodyPr/>
                    <a:lstStyle/>
                    <a:p>
                      <a:r>
                        <a:rPr lang="en-GB" sz="2800" b="0" dirty="0" err="1" smtClean="0">
                          <a:solidFill>
                            <a:schemeClr val="tx1"/>
                          </a:solidFill>
                        </a:rPr>
                        <a:t>Hansard</a:t>
                      </a:r>
                      <a:r>
                        <a:rPr lang="en-GB" sz="2800" b="0" baseline="0" dirty="0" smtClean="0">
                          <a:solidFill>
                            <a:schemeClr val="tx1"/>
                          </a:solidFill>
                        </a:rPr>
                        <a:t> Lords</a:t>
                      </a:r>
                      <a:endParaRPr lang="en-GB" sz="2800" b="0" dirty="0">
                        <a:solidFill>
                          <a:schemeClr val="tx1"/>
                        </a:solidFill>
                      </a:endParaRPr>
                    </a:p>
                  </a:txBody>
                  <a:tcPr>
                    <a:solidFill>
                      <a:schemeClr val="bg2"/>
                    </a:solidFill>
                  </a:tcPr>
                </a:tc>
                <a:tc>
                  <a:txBody>
                    <a:bodyPr/>
                    <a:lstStyle/>
                    <a:p>
                      <a:r>
                        <a:rPr lang="en-GB" sz="2800" b="0" dirty="0" smtClean="0">
                          <a:solidFill>
                            <a:schemeClr val="tx1"/>
                          </a:solidFill>
                        </a:rPr>
                        <a:t>‘War of 1812’ </a:t>
                      </a:r>
                      <a:r>
                        <a:rPr lang="en-GB" sz="1200" b="0" dirty="0" smtClean="0">
                          <a:solidFill>
                            <a:schemeClr val="tx1"/>
                          </a:solidFill>
                        </a:rPr>
                        <a:t>(1</a:t>
                      </a:r>
                      <a:r>
                        <a:rPr lang="en-GB" sz="1200" b="0" baseline="30000" dirty="0" smtClean="0">
                          <a:solidFill>
                            <a:schemeClr val="tx1"/>
                          </a:solidFill>
                        </a:rPr>
                        <a:t>st</a:t>
                      </a:r>
                      <a:r>
                        <a:rPr lang="en-GB" sz="1200" b="0" dirty="0" smtClean="0">
                          <a:solidFill>
                            <a:schemeClr val="tx1"/>
                          </a:solidFill>
                        </a:rPr>
                        <a:t> June 1812-1</a:t>
                      </a:r>
                      <a:r>
                        <a:rPr lang="en-GB" sz="1200" b="0" baseline="30000" dirty="0" smtClean="0">
                          <a:solidFill>
                            <a:schemeClr val="tx1"/>
                          </a:solidFill>
                        </a:rPr>
                        <a:t>st</a:t>
                      </a:r>
                      <a:r>
                        <a:rPr lang="en-GB" sz="1200" b="0" dirty="0" smtClean="0">
                          <a:solidFill>
                            <a:schemeClr val="tx1"/>
                          </a:solidFill>
                        </a:rPr>
                        <a:t> March 1815)</a:t>
                      </a:r>
                      <a:endParaRPr lang="en-GB" sz="2800" b="0" dirty="0" smtClean="0">
                        <a:solidFill>
                          <a:schemeClr val="tx1"/>
                        </a:solidFill>
                      </a:endParaRPr>
                    </a:p>
                    <a:p>
                      <a:r>
                        <a:rPr lang="en-GB" sz="2800" b="0" dirty="0" smtClean="0">
                          <a:solidFill>
                            <a:schemeClr val="tx1"/>
                          </a:solidFill>
                        </a:rPr>
                        <a:t>‘1880 General Election’ </a:t>
                      </a:r>
                      <a:r>
                        <a:rPr lang="en-GB" sz="1200" b="0" dirty="0" smtClean="0">
                          <a:solidFill>
                            <a:schemeClr val="tx1"/>
                          </a:solidFill>
                        </a:rPr>
                        <a:t>(1</a:t>
                      </a:r>
                      <a:r>
                        <a:rPr lang="en-GB" sz="1200" b="0" baseline="30000" dirty="0" smtClean="0">
                          <a:solidFill>
                            <a:schemeClr val="tx1"/>
                          </a:solidFill>
                        </a:rPr>
                        <a:t>st</a:t>
                      </a:r>
                      <a:r>
                        <a:rPr lang="en-GB" sz="1200" b="0" dirty="0" smtClean="0">
                          <a:solidFill>
                            <a:schemeClr val="tx1"/>
                          </a:solidFill>
                        </a:rPr>
                        <a:t> April 1879-30</a:t>
                      </a:r>
                      <a:r>
                        <a:rPr lang="en-GB" sz="1200" b="0" baseline="30000" dirty="0" smtClean="0">
                          <a:solidFill>
                            <a:schemeClr val="tx1"/>
                          </a:solidFill>
                        </a:rPr>
                        <a:t>th</a:t>
                      </a:r>
                      <a:r>
                        <a:rPr lang="en-GB" sz="1200" b="0" dirty="0" smtClean="0">
                          <a:solidFill>
                            <a:schemeClr val="tx1"/>
                          </a:solidFill>
                        </a:rPr>
                        <a:t> April 1880)</a:t>
                      </a:r>
                      <a:endParaRPr lang="en-GB" sz="2800" b="0" dirty="0" smtClean="0">
                        <a:solidFill>
                          <a:schemeClr val="tx1"/>
                        </a:solidFill>
                      </a:endParaRPr>
                    </a:p>
                    <a:p>
                      <a:r>
                        <a:rPr lang="en-GB" sz="2800" b="0" dirty="0" smtClean="0">
                          <a:solidFill>
                            <a:schemeClr val="tx1"/>
                          </a:solidFill>
                        </a:rPr>
                        <a:t>‘WW1’ </a:t>
                      </a:r>
                      <a:r>
                        <a:rPr lang="en-GB" sz="1200" b="0" dirty="0" smtClean="0">
                          <a:solidFill>
                            <a:schemeClr val="tx1"/>
                          </a:solidFill>
                        </a:rPr>
                        <a:t>(28</a:t>
                      </a:r>
                      <a:r>
                        <a:rPr lang="en-GB" sz="1200" b="0" baseline="30000" dirty="0" smtClean="0">
                          <a:solidFill>
                            <a:schemeClr val="tx1"/>
                          </a:solidFill>
                        </a:rPr>
                        <a:t>th</a:t>
                      </a:r>
                      <a:r>
                        <a:rPr lang="en-GB" sz="1200" b="0" dirty="0" smtClean="0">
                          <a:solidFill>
                            <a:schemeClr val="tx1"/>
                          </a:solidFill>
                        </a:rPr>
                        <a:t> June 1914-28</a:t>
                      </a:r>
                      <a:r>
                        <a:rPr lang="en-GB" sz="1200" b="0" baseline="30000" dirty="0" smtClean="0">
                          <a:solidFill>
                            <a:schemeClr val="tx1"/>
                          </a:solidFill>
                        </a:rPr>
                        <a:t>th</a:t>
                      </a:r>
                      <a:r>
                        <a:rPr lang="en-GB" sz="1200" b="0" baseline="0" dirty="0" smtClean="0">
                          <a:solidFill>
                            <a:schemeClr val="tx1"/>
                          </a:solidFill>
                        </a:rPr>
                        <a:t> June 1919</a:t>
                      </a:r>
                      <a:r>
                        <a:rPr lang="en-GB" sz="1200" b="0" dirty="0" smtClean="0">
                          <a:solidFill>
                            <a:schemeClr val="tx1"/>
                          </a:solidFill>
                        </a:rPr>
                        <a:t>)</a:t>
                      </a:r>
                    </a:p>
                    <a:p>
                      <a:r>
                        <a:rPr lang="en-GB" sz="2800" b="0" dirty="0" smtClean="0">
                          <a:solidFill>
                            <a:schemeClr val="tx1"/>
                          </a:solidFill>
                        </a:rPr>
                        <a:t>‘Winter of Discontent’ </a:t>
                      </a:r>
                      <a:r>
                        <a:rPr lang="en-GB" sz="1200" b="0" dirty="0" smtClean="0">
                          <a:solidFill>
                            <a:schemeClr val="tx1"/>
                          </a:solidFill>
                        </a:rPr>
                        <a:t>(1</a:t>
                      </a:r>
                      <a:r>
                        <a:rPr lang="en-GB" sz="1200" b="0" baseline="30000" dirty="0" smtClean="0">
                          <a:solidFill>
                            <a:schemeClr val="tx1"/>
                          </a:solidFill>
                        </a:rPr>
                        <a:t>st</a:t>
                      </a:r>
                      <a:r>
                        <a:rPr lang="en-GB" sz="1200" b="0" dirty="0" smtClean="0">
                          <a:solidFill>
                            <a:schemeClr val="tx1"/>
                          </a:solidFill>
                        </a:rPr>
                        <a:t> July 1978-30</a:t>
                      </a:r>
                      <a:r>
                        <a:rPr lang="en-GB" sz="1200" b="0" baseline="30000" dirty="0" smtClean="0">
                          <a:solidFill>
                            <a:schemeClr val="tx1"/>
                          </a:solidFill>
                        </a:rPr>
                        <a:t>th</a:t>
                      </a:r>
                      <a:r>
                        <a:rPr lang="en-GB" sz="1200" b="0" dirty="0" smtClean="0">
                          <a:solidFill>
                            <a:schemeClr val="tx1"/>
                          </a:solidFill>
                        </a:rPr>
                        <a:t> April 1979)</a:t>
                      </a:r>
                      <a:endParaRPr lang="en-GB" sz="1200" b="0" dirty="0">
                        <a:solidFill>
                          <a:schemeClr val="tx1"/>
                        </a:solidFill>
                      </a:endParaRPr>
                    </a:p>
                  </a:txBody>
                  <a:tcPr>
                    <a:solidFill>
                      <a:schemeClr val="bg2"/>
                    </a:solidFill>
                  </a:tcPr>
                </a:tc>
              </a:tr>
            </a:tbl>
          </a:graphicData>
        </a:graphic>
      </p:graphicFrame>
    </p:spTree>
    <p:extLst>
      <p:ext uri="{BB962C8B-B14F-4D97-AF65-F5344CB8AC3E}">
        <p14:creationId xmlns:p14="http://schemas.microsoft.com/office/powerpoint/2010/main" val="23790428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Some results …</a:t>
            </a:r>
            <a:endParaRPr lang="en-GB" dirty="0"/>
          </a:p>
        </p:txBody>
      </p:sp>
    </p:spTree>
    <p:extLst>
      <p:ext uri="{BB962C8B-B14F-4D97-AF65-F5344CB8AC3E}">
        <p14:creationId xmlns:p14="http://schemas.microsoft.com/office/powerpoint/2010/main" val="9835649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670880817"/>
              </p:ext>
            </p:extLst>
          </p:nvPr>
        </p:nvGraphicFramePr>
        <p:xfrm>
          <a:off x="78914" y="34040"/>
          <a:ext cx="11988800" cy="6765024"/>
        </p:xfrm>
        <a:graphic>
          <a:graphicData uri="http://schemas.openxmlformats.org/drawingml/2006/table">
            <a:tbl>
              <a:tblPr firstRow="1" bandRow="1">
                <a:tableStyleId>{5C22544A-7EE6-4342-B048-85BDC9FD1C3A}</a:tableStyleId>
              </a:tblPr>
              <a:tblGrid>
                <a:gridCol w="1008206"/>
                <a:gridCol w="1532094"/>
                <a:gridCol w="2464230"/>
                <a:gridCol w="3332136"/>
                <a:gridCol w="3652134"/>
              </a:tblGrid>
              <a:tr h="432804">
                <a:tc>
                  <a:txBody>
                    <a:bodyPr/>
                    <a:lstStyle/>
                    <a:p>
                      <a:r>
                        <a:rPr lang="en-GB" sz="1100" dirty="0" smtClean="0"/>
                        <a:t>Sub-corpus</a:t>
                      </a:r>
                      <a:endParaRPr lang="en-GB" sz="11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100" dirty="0" smtClean="0"/>
                        <a:t>War of 1812  </a:t>
                      </a:r>
                      <a:br>
                        <a:rPr lang="en-GB" sz="1100" dirty="0" smtClean="0"/>
                      </a:br>
                      <a:r>
                        <a:rPr lang="en-GB" sz="1100" dirty="0" smtClean="0"/>
                        <a:t>(</a:t>
                      </a:r>
                      <a:r>
                        <a:rPr lang="en-GB" sz="1100" dirty="0" err="1" smtClean="0"/>
                        <a:t>Hansard</a:t>
                      </a:r>
                      <a:r>
                        <a:rPr lang="en-GB" sz="1100" dirty="0" smtClean="0"/>
                        <a:t> Lords)</a:t>
                      </a:r>
                      <a:endParaRPr lang="en-GB" sz="1100" dirty="0"/>
                    </a:p>
                  </a:txBody>
                  <a:tcPr/>
                </a:tc>
                <a:tc>
                  <a:txBody>
                    <a:bodyPr/>
                    <a:lstStyle/>
                    <a:p>
                      <a:pPr algn="ctr"/>
                      <a:r>
                        <a:rPr lang="en-GB" sz="1100" dirty="0" smtClean="0"/>
                        <a:t>1880 General Election </a:t>
                      </a:r>
                      <a:br>
                        <a:rPr lang="en-GB" sz="1100" dirty="0" smtClean="0"/>
                      </a:br>
                      <a:r>
                        <a:rPr lang="en-GB" sz="1100" dirty="0" smtClean="0"/>
                        <a:t>(</a:t>
                      </a:r>
                      <a:r>
                        <a:rPr lang="en-GB" sz="1100" dirty="0" err="1" smtClean="0"/>
                        <a:t>Hansard</a:t>
                      </a:r>
                      <a:r>
                        <a:rPr lang="en-GB" sz="1100" dirty="0" smtClean="0"/>
                        <a:t> Lords)</a:t>
                      </a:r>
                      <a:endParaRPr lang="en-GB" sz="1100" dirty="0"/>
                    </a:p>
                  </a:txBody>
                  <a:tcPr/>
                </a:tc>
                <a:tc>
                  <a:txBody>
                    <a:bodyPr/>
                    <a:lstStyle/>
                    <a:p>
                      <a:pPr algn="ctr"/>
                      <a:r>
                        <a:rPr lang="en-GB" sz="1100" dirty="0" smtClean="0"/>
                        <a:t>WW1 </a:t>
                      </a:r>
                      <a:br>
                        <a:rPr lang="en-GB" sz="1100" dirty="0" smtClean="0"/>
                      </a:br>
                      <a:r>
                        <a:rPr lang="en-GB" sz="1100" dirty="0" smtClean="0"/>
                        <a:t>(</a:t>
                      </a:r>
                      <a:r>
                        <a:rPr lang="en-GB" sz="1100" dirty="0" err="1" smtClean="0"/>
                        <a:t>Hansard</a:t>
                      </a:r>
                      <a:r>
                        <a:rPr lang="en-GB" sz="1100" dirty="0" smtClean="0"/>
                        <a:t> Lords)</a:t>
                      </a:r>
                      <a:endParaRPr lang="en-GB" sz="1100" dirty="0"/>
                    </a:p>
                  </a:txBody>
                  <a:tcPr/>
                </a:tc>
                <a:tc>
                  <a:txBody>
                    <a:bodyPr/>
                    <a:lstStyle/>
                    <a:p>
                      <a:pPr algn="ctr"/>
                      <a:r>
                        <a:rPr lang="en-GB" sz="1100" dirty="0" smtClean="0"/>
                        <a:t>Winter of Discontent (1979)</a:t>
                      </a:r>
                    </a:p>
                    <a:p>
                      <a:pPr algn="ctr"/>
                      <a:r>
                        <a:rPr lang="en-GB" sz="1100" dirty="0" smtClean="0"/>
                        <a:t>(</a:t>
                      </a:r>
                      <a:r>
                        <a:rPr lang="en-GB" sz="1100" dirty="0" err="1" smtClean="0"/>
                        <a:t>Hansard</a:t>
                      </a:r>
                      <a:r>
                        <a:rPr lang="en-GB" sz="1100" baseline="0" dirty="0" smtClean="0"/>
                        <a:t> Lords)</a:t>
                      </a:r>
                      <a:endParaRPr lang="en-GB" sz="1100" dirty="0"/>
                    </a:p>
                  </a:txBody>
                  <a:tcPr/>
                </a:tc>
              </a:tr>
              <a:tr h="23336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dirty="0" smtClean="0"/>
                        <a:t>size</a:t>
                      </a:r>
                      <a:endParaRPr lang="en-GB" sz="1100" dirty="0"/>
                    </a:p>
                  </a:txBody>
                  <a:tcPr/>
                </a:tc>
                <a:tc>
                  <a:txBody>
                    <a:bodyPr/>
                    <a:lstStyle/>
                    <a:p>
                      <a:endParaRPr lang="en-GB" sz="1100" dirty="0"/>
                    </a:p>
                  </a:txBody>
                  <a:tcPr/>
                </a:tc>
                <a:tc>
                  <a:txBody>
                    <a:bodyPr/>
                    <a:lstStyle/>
                    <a:p>
                      <a:endParaRPr lang="en-GB" sz="1100" dirty="0"/>
                    </a:p>
                  </a:txBody>
                  <a:tcPr/>
                </a:tc>
                <a:tc>
                  <a:txBody>
                    <a:bodyPr/>
                    <a:lstStyle/>
                    <a:p>
                      <a:endParaRPr lang="en-GB" sz="1100" dirty="0"/>
                    </a:p>
                  </a:txBody>
                  <a:tcPr/>
                </a:tc>
                <a:tc>
                  <a:txBody>
                    <a:bodyPr/>
                    <a:lstStyle/>
                    <a:p>
                      <a:endParaRPr lang="en-GB" sz="1100" dirty="0"/>
                    </a:p>
                  </a:txBody>
                  <a:tcPr/>
                </a:tc>
              </a:tr>
              <a:tr h="50492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50" dirty="0" smtClean="0"/>
                        <a:t>Frequencies</a:t>
                      </a:r>
                      <a:r>
                        <a:rPr lang="en-GB" sz="1050" baseline="0" dirty="0" smtClean="0"/>
                        <a:t> </a:t>
                      </a:r>
                      <a:r>
                        <a:rPr lang="en-GB" sz="1050" dirty="0" smtClean="0"/>
                        <a:t>of </a:t>
                      </a:r>
                      <a:br>
                        <a:rPr lang="en-GB" sz="1050" dirty="0" smtClean="0"/>
                      </a:br>
                      <a:r>
                        <a:rPr lang="en-GB" sz="1050" dirty="0" smtClean="0"/>
                        <a:t>PFAI </a:t>
                      </a:r>
                      <a:r>
                        <a:rPr lang="en-GB" sz="1050" dirty="0" err="1" smtClean="0"/>
                        <a:t>semtags</a:t>
                      </a:r>
                      <a:endParaRPr lang="en-GB" sz="105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sz="105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sz="1050" dirty="0" smtClean="0"/>
                    </a:p>
                    <a:p>
                      <a:endParaRPr lang="en-GB" sz="105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50" dirty="0" smtClean="0">
                          <a:solidFill>
                            <a:srgbClr val="FF0000"/>
                          </a:solidFill>
                        </a:rPr>
                        <a:t>A5.1+ </a:t>
                      </a:r>
                      <a:r>
                        <a:rPr lang="en-GB" sz="1050" dirty="0" smtClean="0"/>
                        <a:t>(411), A5.1++ (101), A5.1+++ (117), </a:t>
                      </a:r>
                      <a:r>
                        <a:rPr lang="en-GB" sz="1050" b="1" baseline="0" dirty="0" smtClean="0"/>
                        <a:t>A5.1+/A2.1</a:t>
                      </a:r>
                      <a:r>
                        <a:rPr lang="en-GB" sz="1050" baseline="0" dirty="0" smtClean="0"/>
                        <a:t> (52), </a:t>
                      </a:r>
                      <a:r>
                        <a:rPr lang="en-GB" sz="1050" b="1" baseline="0" dirty="0" smtClean="0"/>
                        <a:t>A5.1+/A2.2 </a:t>
                      </a:r>
                      <a:r>
                        <a:rPr lang="en-GB" sz="1050" baseline="0" dirty="0" smtClean="0"/>
                        <a:t>(4), </a:t>
                      </a:r>
                      <a:r>
                        <a:rPr lang="en-GB" sz="1050" dirty="0" smtClean="0">
                          <a:solidFill>
                            <a:srgbClr val="FF0000"/>
                          </a:solidFill>
                        </a:rPr>
                        <a:t>A5.1-</a:t>
                      </a:r>
                      <a:r>
                        <a:rPr lang="en-GB" sz="1050" baseline="0" dirty="0" smtClean="0"/>
                        <a:t> (67), A5.1--- (14), </a:t>
                      </a:r>
                      <a:r>
                        <a:rPr lang="en-GB" sz="1050" b="1" baseline="0" dirty="0" smtClean="0"/>
                        <a:t>X2.1/A5.1- </a:t>
                      </a:r>
                      <a:r>
                        <a:rPr lang="en-GB" sz="1050" baseline="0" dirty="0" smtClean="0"/>
                        <a:t>(12), </a:t>
                      </a:r>
                      <a:r>
                        <a:rPr lang="en-GB" sz="1050" b="1" baseline="0" dirty="0" smtClean="0"/>
                        <a:t>A5.1-/A2.1</a:t>
                      </a:r>
                      <a:r>
                        <a:rPr lang="en-GB" sz="1050" baseline="0" dirty="0" smtClean="0"/>
                        <a:t> (4), A5.1– (2), </a:t>
                      </a:r>
                      <a:r>
                        <a:rPr lang="en-GB" sz="1050" baseline="0" dirty="0" smtClean="0">
                          <a:solidFill>
                            <a:srgbClr val="FF0000"/>
                          </a:solidFill>
                        </a:rPr>
                        <a:t>A5.1</a:t>
                      </a:r>
                      <a:r>
                        <a:rPr lang="en-GB" sz="1050" baseline="0" dirty="0" smtClean="0"/>
                        <a:t> (10)</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05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050" dirty="0" smtClean="0">
                          <a:solidFill>
                            <a:srgbClr val="FF0000"/>
                          </a:solidFill>
                        </a:rPr>
                        <a:t>A5.2+</a:t>
                      </a:r>
                      <a:r>
                        <a:rPr lang="en-GB" sz="1050" dirty="0" smtClean="0"/>
                        <a:t> (212),</a:t>
                      </a:r>
                      <a:r>
                        <a:rPr lang="en-GB" sz="1050" baseline="0" dirty="0" smtClean="0"/>
                        <a:t>  </a:t>
                      </a:r>
                      <a:r>
                        <a:rPr lang="en-GB" sz="1050" baseline="0" dirty="0" smtClean="0">
                          <a:solidFill>
                            <a:srgbClr val="FF0000"/>
                          </a:solidFill>
                        </a:rPr>
                        <a:t>A5.2-</a:t>
                      </a:r>
                      <a:r>
                        <a:rPr lang="en-GB" sz="1050" baseline="0" dirty="0" smtClean="0"/>
                        <a:t> (49), </a:t>
                      </a:r>
                      <a:r>
                        <a:rPr lang="en-GB" sz="1050" b="1" baseline="0" dirty="0" smtClean="0"/>
                        <a:t>A10+/A5.2-</a:t>
                      </a:r>
                      <a:r>
                        <a:rPr lang="en-GB" sz="1050" baseline="0" dirty="0" smtClean="0"/>
                        <a:t> (2), </a:t>
                      </a:r>
                      <a:r>
                        <a:rPr lang="en-GB" sz="1050" b="1" baseline="0" dirty="0" smtClean="0"/>
                        <a:t>Q1.2/A5.2-</a:t>
                      </a:r>
                      <a:r>
                        <a:rPr lang="en-GB" sz="1050" baseline="0" dirty="0" smtClean="0"/>
                        <a:t> (2)</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2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050" dirty="0" smtClean="0">
                          <a:solidFill>
                            <a:srgbClr val="FF0000"/>
                          </a:solidFill>
                        </a:rPr>
                        <a:t>A5.4+</a:t>
                      </a:r>
                      <a:r>
                        <a:rPr lang="en-GB" sz="1050" dirty="0" smtClean="0"/>
                        <a:t> (101)</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05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050" baseline="0" dirty="0" smtClean="0">
                          <a:solidFill>
                            <a:srgbClr val="FF0000"/>
                          </a:solidFill>
                        </a:rPr>
                        <a:t>E3-</a:t>
                      </a:r>
                      <a:r>
                        <a:rPr lang="en-GB" sz="1050" baseline="0" dirty="0" smtClean="0"/>
                        <a:t> (81), </a:t>
                      </a:r>
                      <a:r>
                        <a:rPr lang="en-GB" sz="1050" b="1" baseline="0" dirty="0" smtClean="0">
                          <a:solidFill>
                            <a:srgbClr val="FF0000"/>
                          </a:solidFill>
                        </a:rPr>
                        <a:t>E3-/Q2:2</a:t>
                      </a:r>
                      <a:r>
                        <a:rPr lang="en-GB" sz="1050" baseline="0" dirty="0" smtClean="0">
                          <a:solidFill>
                            <a:srgbClr val="FF0000"/>
                          </a:solidFill>
                        </a:rPr>
                        <a:t> </a:t>
                      </a:r>
                      <a:r>
                        <a:rPr lang="en-GB" sz="1050" baseline="0" dirty="0" smtClean="0"/>
                        <a:t>(7), </a:t>
                      </a:r>
                      <a:r>
                        <a:rPr lang="en-GB" sz="1050" b="1" baseline="0" dirty="0" smtClean="0"/>
                        <a:t>E3-/S7:1</a:t>
                      </a:r>
                      <a:r>
                        <a:rPr lang="en-GB" sz="1050" baseline="0" dirty="0" smtClean="0"/>
                        <a:t> (6)</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05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050" baseline="0" dirty="0" smtClean="0">
                          <a:solidFill>
                            <a:srgbClr val="FF0000"/>
                          </a:solidFill>
                        </a:rPr>
                        <a:t>Q2.2</a:t>
                      </a:r>
                      <a:r>
                        <a:rPr lang="en-GB" sz="1050" baseline="0" dirty="0" smtClean="0"/>
                        <a:t> (1396),  </a:t>
                      </a:r>
                      <a:r>
                        <a:rPr lang="en-GB" sz="1050" b="1" baseline="0" dirty="0" smtClean="0"/>
                        <a:t>Q2:2/Z6</a:t>
                      </a:r>
                      <a:r>
                        <a:rPr lang="en-GB" sz="1050" baseline="0" dirty="0" smtClean="0"/>
                        <a:t> (39), </a:t>
                      </a:r>
                      <a:r>
                        <a:rPr lang="en-GB" sz="1050" b="1" baseline="0" dirty="0" smtClean="0"/>
                        <a:t>Q2:2/E2-</a:t>
                      </a:r>
                      <a:r>
                        <a:rPr lang="en-GB" sz="1050" baseline="0" dirty="0" smtClean="0"/>
                        <a:t> (32), </a:t>
                      </a:r>
                      <a:r>
                        <a:rPr lang="en-GB" sz="1050" b="1" baseline="0" dirty="0" smtClean="0">
                          <a:solidFill>
                            <a:srgbClr val="FF0000"/>
                          </a:solidFill>
                        </a:rPr>
                        <a:t>Q2:2/E3-</a:t>
                      </a:r>
                      <a:r>
                        <a:rPr lang="en-GB" sz="1050" baseline="0" dirty="0" smtClean="0">
                          <a:solidFill>
                            <a:srgbClr val="FF0000"/>
                          </a:solidFill>
                        </a:rPr>
                        <a:t> </a:t>
                      </a:r>
                      <a:r>
                        <a:rPr lang="en-GB" sz="1050" baseline="0" dirty="0" smtClean="0"/>
                        <a:t>(31), </a:t>
                      </a:r>
                      <a:r>
                        <a:rPr lang="en-GB" sz="1050" b="1" baseline="0" dirty="0" smtClean="0">
                          <a:solidFill>
                            <a:srgbClr val="FF0000"/>
                          </a:solidFill>
                        </a:rPr>
                        <a:t>Q2.2/A5.2</a:t>
                      </a:r>
                      <a:r>
                        <a:rPr lang="en-GB" sz="1050" baseline="0" dirty="0" smtClean="0"/>
                        <a:t> (12), </a:t>
                      </a:r>
                      <a:r>
                        <a:rPr lang="en-GB" sz="1050" b="1" baseline="0" dirty="0" smtClean="0">
                          <a:solidFill>
                            <a:srgbClr val="FF0000"/>
                          </a:solidFill>
                        </a:rPr>
                        <a:t>Q2:2/S1:2:4-</a:t>
                      </a:r>
                      <a:r>
                        <a:rPr lang="en-GB" sz="1050" baseline="0" dirty="0" smtClean="0">
                          <a:solidFill>
                            <a:srgbClr val="FF0000"/>
                          </a:solidFill>
                        </a:rPr>
                        <a:t> (</a:t>
                      </a:r>
                      <a:r>
                        <a:rPr lang="en-GB" sz="1050" baseline="0" dirty="0" smtClean="0"/>
                        <a:t>9), </a:t>
                      </a:r>
                      <a:r>
                        <a:rPr lang="en-GB" sz="1050" b="1" baseline="0" dirty="0" smtClean="0"/>
                        <a:t>S1:2:3+/Q2:2</a:t>
                      </a:r>
                      <a:r>
                        <a:rPr lang="en-GB" sz="1050" baseline="0" dirty="0" smtClean="0"/>
                        <a:t> (8), </a:t>
                      </a:r>
                      <a:r>
                        <a:rPr lang="en-GB" sz="1050" b="1" baseline="0" dirty="0" smtClean="0"/>
                        <a:t>A6:1-/Q2:2 </a:t>
                      </a:r>
                      <a:r>
                        <a:rPr lang="en-GB" sz="1050" baseline="0" dirty="0" smtClean="0"/>
                        <a:t>(6), </a:t>
                      </a:r>
                      <a:r>
                        <a:rPr lang="en-GB" sz="1050" b="1" baseline="0" dirty="0" smtClean="0">
                          <a:solidFill>
                            <a:srgbClr val="FF0000"/>
                          </a:solidFill>
                        </a:rPr>
                        <a:t>Q2.2/A5.2-</a:t>
                      </a:r>
                      <a:r>
                        <a:rPr lang="en-GB" sz="1050" baseline="0" dirty="0" smtClean="0">
                          <a:solidFill>
                            <a:srgbClr val="FF0000"/>
                          </a:solidFill>
                        </a:rPr>
                        <a:t> </a:t>
                      </a:r>
                      <a:r>
                        <a:rPr lang="en-GB" sz="1050" baseline="0" dirty="0" smtClean="0"/>
                        <a:t>(6), </a:t>
                      </a:r>
                      <a:r>
                        <a:rPr lang="en-GB" sz="1050" b="1" baseline="0" dirty="0" smtClean="0"/>
                        <a:t>A2:1/Q2:2</a:t>
                      </a:r>
                      <a:r>
                        <a:rPr lang="en-GB" sz="1050" baseline="0" dirty="0" smtClean="0"/>
                        <a:t> (4),  </a:t>
                      </a:r>
                      <a:r>
                        <a:rPr lang="en-GB" sz="1050" b="1" baseline="0" dirty="0" smtClean="0"/>
                        <a:t>Q2:2/T1:1: 3 </a:t>
                      </a:r>
                      <a:r>
                        <a:rPr lang="en-GB" sz="1050" baseline="0" dirty="0" smtClean="0"/>
                        <a:t>(4), </a:t>
                      </a:r>
                      <a:r>
                        <a:rPr lang="en-GB" sz="1050" b="1" baseline="0" dirty="0" smtClean="0"/>
                        <a:t>Q2:2/A6:1-</a:t>
                      </a:r>
                      <a:r>
                        <a:rPr lang="en-GB" sz="1050" baseline="0" dirty="0" smtClean="0"/>
                        <a:t> (3), </a:t>
                      </a:r>
                      <a:r>
                        <a:rPr lang="en-GB" sz="1050" b="1" baseline="0" dirty="0" smtClean="0">
                          <a:solidFill>
                            <a:srgbClr val="FF0000"/>
                          </a:solidFill>
                        </a:rPr>
                        <a:t>Q2.2/S1.2.4+</a:t>
                      </a:r>
                      <a:r>
                        <a:rPr lang="en-GB" sz="1050" baseline="0" dirty="0" smtClean="0">
                          <a:solidFill>
                            <a:srgbClr val="FF0000"/>
                          </a:solidFill>
                        </a:rPr>
                        <a:t> </a:t>
                      </a:r>
                      <a:r>
                        <a:rPr lang="en-GB" sz="1050" baseline="0" dirty="0" smtClean="0"/>
                        <a:t>(3), </a:t>
                      </a:r>
                      <a:br>
                        <a:rPr lang="en-GB" sz="1050" baseline="0" dirty="0" smtClean="0"/>
                      </a:br>
                      <a:r>
                        <a:rPr lang="en-GB" sz="1050" b="1" i="0" kern="1200" dirty="0" smtClean="0">
                          <a:solidFill>
                            <a:schemeClr val="dk1"/>
                          </a:solidFill>
                          <a:effectLst/>
                          <a:latin typeface="+mn-lt"/>
                          <a:ea typeface="+mn-ea"/>
                          <a:cs typeface="+mn-cs"/>
                        </a:rPr>
                        <a:t>A10-/Q2:2</a:t>
                      </a:r>
                      <a:r>
                        <a:rPr lang="en-GB" sz="1050" b="0" i="0" kern="1200" dirty="0" smtClean="0">
                          <a:solidFill>
                            <a:schemeClr val="dk1"/>
                          </a:solidFill>
                          <a:effectLst/>
                          <a:latin typeface="+mn-lt"/>
                          <a:ea typeface="+mn-ea"/>
                          <a:cs typeface="+mn-cs"/>
                        </a:rPr>
                        <a:t> (2), </a:t>
                      </a:r>
                      <a:r>
                        <a:rPr lang="en-GB" sz="1050" b="1" baseline="0" dirty="0" smtClean="0"/>
                        <a:t>Q2.2/G2.2-</a:t>
                      </a:r>
                      <a:r>
                        <a:rPr lang="en-GB" sz="1050" b="0" baseline="0" dirty="0" smtClean="0"/>
                        <a:t> (2)</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2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050" baseline="0" dirty="0" smtClean="0">
                          <a:solidFill>
                            <a:srgbClr val="FF0000"/>
                          </a:solidFill>
                        </a:rPr>
                        <a:t>S1.2.4+</a:t>
                      </a:r>
                      <a:r>
                        <a:rPr lang="en-GB" sz="1050" baseline="0" dirty="0" smtClean="0"/>
                        <a:t> (76), </a:t>
                      </a:r>
                      <a:r>
                        <a:rPr lang="en-GB" sz="1050" baseline="0" dirty="0" smtClean="0">
                          <a:solidFill>
                            <a:srgbClr val="FF0000"/>
                          </a:solidFill>
                        </a:rPr>
                        <a:t>S1.2.4-</a:t>
                      </a:r>
                      <a:r>
                        <a:rPr lang="en-GB" sz="1050" baseline="0" dirty="0" smtClean="0"/>
                        <a:t> (4)</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05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050" baseline="0" dirty="0" smtClean="0">
                          <a:solidFill>
                            <a:srgbClr val="FF0000"/>
                          </a:solidFill>
                        </a:rPr>
                        <a:t>S7.2+</a:t>
                      </a:r>
                      <a:r>
                        <a:rPr lang="en-GB" sz="1050" baseline="0" dirty="0" smtClean="0"/>
                        <a:t> (125), </a:t>
                      </a:r>
                      <a:r>
                        <a:rPr lang="en-GB" sz="1050" b="1" baseline="0" dirty="0" smtClean="0">
                          <a:solidFill>
                            <a:srgbClr val="FF0000"/>
                          </a:solidFill>
                        </a:rPr>
                        <a:t>S7:2+/Q2:2</a:t>
                      </a:r>
                      <a:r>
                        <a:rPr lang="en-GB" sz="1050" baseline="0" dirty="0" smtClean="0"/>
                        <a:t> (19), </a:t>
                      </a:r>
                      <a:r>
                        <a:rPr lang="en-GB" sz="1050" baseline="0" dirty="0" smtClean="0">
                          <a:solidFill>
                            <a:srgbClr val="FF0000"/>
                          </a:solidFill>
                        </a:rPr>
                        <a:t>S7.2-</a:t>
                      </a:r>
                      <a:r>
                        <a:rPr lang="en-GB" sz="1050" baseline="0" dirty="0" smtClean="0"/>
                        <a:t> (17)</a:t>
                      </a:r>
                      <a:endParaRPr lang="en-GB" sz="1050" dirty="0"/>
                    </a:p>
                  </a:txBody>
                  <a:tcPr/>
                </a:tc>
                <a:tc>
                  <a:txBody>
                    <a:bodyPr/>
                    <a:lstStyle/>
                    <a:p>
                      <a:r>
                        <a:rPr lang="en-GB" sz="1050" dirty="0" smtClean="0">
                          <a:solidFill>
                            <a:srgbClr val="FF0000"/>
                          </a:solidFill>
                        </a:rPr>
                        <a:t>A5.1+</a:t>
                      </a:r>
                      <a:r>
                        <a:rPr lang="en-GB" sz="1050" baseline="0" dirty="0" smtClean="0">
                          <a:solidFill>
                            <a:srgbClr val="FF0000"/>
                          </a:solidFill>
                        </a:rPr>
                        <a:t> </a:t>
                      </a:r>
                      <a:r>
                        <a:rPr lang="en-GB" sz="1050" baseline="0" dirty="0" smtClean="0"/>
                        <a:t>(7945), A5.1+++ (1730), A5.1++ (1352), </a:t>
                      </a:r>
                      <a:r>
                        <a:rPr lang="en-GB" sz="1050" b="1" baseline="0" dirty="0" smtClean="0"/>
                        <a:t>A5:1+/A2:1</a:t>
                      </a:r>
                      <a:r>
                        <a:rPr lang="en-GB" sz="1050" baseline="0" dirty="0" smtClean="0"/>
                        <a:t> (1264), </a:t>
                      </a:r>
                      <a:r>
                        <a:rPr lang="en-GB" sz="1050" b="1" baseline="0" dirty="0" smtClean="0"/>
                        <a:t>N3:2/A5:1+</a:t>
                      </a:r>
                      <a:r>
                        <a:rPr lang="en-GB" sz="1050" baseline="0" dirty="0" smtClean="0"/>
                        <a:t> (16), </a:t>
                      </a:r>
                      <a:r>
                        <a:rPr lang="en-GB" sz="1050" b="1" baseline="0" dirty="0" smtClean="0"/>
                        <a:t>A5:1+/A8 </a:t>
                      </a:r>
                      <a:r>
                        <a:rPr lang="en-GB" sz="1050" baseline="0" dirty="0" smtClean="0"/>
                        <a:t>(14), </a:t>
                      </a:r>
                      <a:r>
                        <a:rPr lang="en-GB" sz="1050" baseline="0" dirty="0" smtClean="0">
                          <a:solidFill>
                            <a:srgbClr val="FF0000"/>
                          </a:solidFill>
                        </a:rPr>
                        <a:t>A5.1-</a:t>
                      </a:r>
                      <a:r>
                        <a:rPr lang="en-GB" sz="1050" baseline="0" dirty="0" smtClean="0"/>
                        <a:t> (1074), A5.1--- (369), </a:t>
                      </a:r>
                      <a:r>
                        <a:rPr lang="en-GB" sz="1050" b="1" baseline="0" dirty="0" smtClean="0"/>
                        <a:t>X2:1/A5:1-</a:t>
                      </a:r>
                      <a:r>
                        <a:rPr lang="en-GB" sz="1050" b="0" baseline="0" dirty="0" smtClean="0"/>
                        <a:t> </a:t>
                      </a:r>
                      <a:r>
                        <a:rPr lang="en-GB" sz="1050" baseline="0" dirty="0" smtClean="0"/>
                        <a:t>(196), A5.1– (164), </a:t>
                      </a:r>
                      <a:r>
                        <a:rPr lang="en-GB" sz="1050" b="1" baseline="0" dirty="0" smtClean="0"/>
                        <a:t>A5:1-/A2:1</a:t>
                      </a:r>
                      <a:r>
                        <a:rPr lang="en-GB" sz="1050" baseline="0" dirty="0" smtClean="0"/>
                        <a:t> (83), </a:t>
                      </a:r>
                      <a:r>
                        <a:rPr lang="en-GB" sz="1050" b="1" baseline="0" dirty="0" smtClean="0"/>
                        <a:t>S7:1+/A5:1-</a:t>
                      </a:r>
                      <a:r>
                        <a:rPr lang="en-GB" sz="1050" baseline="0" dirty="0" smtClean="0"/>
                        <a:t> (48), </a:t>
                      </a:r>
                      <a:r>
                        <a:rPr lang="en-GB" sz="1050" b="1" baseline="0" dirty="0" smtClean="0"/>
                        <a:t>A5:1-/A2:2</a:t>
                      </a:r>
                      <a:r>
                        <a:rPr lang="en-GB" sz="1050" baseline="0" dirty="0" smtClean="0"/>
                        <a:t> (15), </a:t>
                      </a:r>
                      <a:r>
                        <a:rPr lang="en-GB" sz="1050" b="1" baseline="0" dirty="0" smtClean="0"/>
                        <a:t>X4:1/A5:1-</a:t>
                      </a:r>
                      <a:r>
                        <a:rPr lang="en-GB" sz="1050" baseline="0" dirty="0" smtClean="0"/>
                        <a:t> (5). </a:t>
                      </a:r>
                      <a:r>
                        <a:rPr lang="en-GB" sz="1050" baseline="0" dirty="0" smtClean="0">
                          <a:solidFill>
                            <a:srgbClr val="FF0000"/>
                          </a:solidFill>
                        </a:rPr>
                        <a:t>A5.1 </a:t>
                      </a:r>
                      <a:r>
                        <a:rPr lang="en-GB" sz="1050" baseline="0" dirty="0" smtClean="0"/>
                        <a:t>(350)</a:t>
                      </a:r>
                    </a:p>
                    <a:p>
                      <a:endParaRPr lang="en-GB" sz="1050" baseline="0" dirty="0" smtClean="0"/>
                    </a:p>
                    <a:p>
                      <a:r>
                        <a:rPr lang="en-GB" sz="1050" baseline="0" dirty="0" smtClean="0">
                          <a:solidFill>
                            <a:srgbClr val="FF0000"/>
                          </a:solidFill>
                        </a:rPr>
                        <a:t>A5.2+</a:t>
                      </a:r>
                      <a:r>
                        <a:rPr lang="en-GB" sz="1050" baseline="0" dirty="0" smtClean="0"/>
                        <a:t> (4355), A5.2+++ (3), </a:t>
                      </a:r>
                      <a:r>
                        <a:rPr lang="en-GB" sz="1050" baseline="0" dirty="0" smtClean="0">
                          <a:solidFill>
                            <a:srgbClr val="FF0000"/>
                          </a:solidFill>
                        </a:rPr>
                        <a:t>A5.2- </a:t>
                      </a:r>
                      <a:r>
                        <a:rPr lang="en-GB" sz="1050" baseline="0" dirty="0" smtClean="0"/>
                        <a:t>(599), </a:t>
                      </a:r>
                      <a:r>
                        <a:rPr lang="en-GB" sz="1050" b="1" baseline="0" dirty="0" smtClean="0"/>
                        <a:t>A10+/A5:2- </a:t>
                      </a:r>
                      <a:r>
                        <a:rPr lang="en-GB" sz="1050" baseline="0" dirty="0" smtClean="0"/>
                        <a:t>(14), </a:t>
                      </a:r>
                      <a:r>
                        <a:rPr lang="en-GB" sz="1050" b="1" baseline="0" dirty="0" smtClean="0"/>
                        <a:t>Q1:2/A5:2- </a:t>
                      </a:r>
                      <a:r>
                        <a:rPr lang="en-GB" sz="1050" b="0" baseline="0" dirty="0" smtClean="0"/>
                        <a:t>(11),</a:t>
                      </a:r>
                      <a:r>
                        <a:rPr lang="en-GB" sz="1050" b="1" baseline="0" dirty="0" smtClean="0"/>
                        <a:t> A5:2-/X2:1</a:t>
                      </a:r>
                      <a:r>
                        <a:rPr lang="en-GB" sz="1050" b="0" baseline="0" dirty="0" smtClean="0"/>
                        <a:t> (9), </a:t>
                      </a:r>
                      <a:r>
                        <a:rPr lang="en-GB" sz="1050" b="1" baseline="0" dirty="0" smtClean="0"/>
                        <a:t>A5:2-/A8, </a:t>
                      </a:r>
                      <a:r>
                        <a:rPr lang="en-GB" sz="1050" b="0" baseline="0" dirty="0" smtClean="0"/>
                        <a:t>(7), </a:t>
                      </a:r>
                      <a:r>
                        <a:rPr lang="en-GB" sz="1050" b="1" baseline="0" dirty="0" smtClean="0"/>
                        <a:t>G2:2-/A5:2- </a:t>
                      </a:r>
                      <a:r>
                        <a:rPr lang="en-GB" sz="1050" b="0" baseline="0" dirty="0" smtClean="0"/>
                        <a:t>(7), </a:t>
                      </a:r>
                      <a:r>
                        <a:rPr lang="en-GB" sz="1050" b="1" baseline="0" dirty="0" smtClean="0"/>
                        <a:t>Q2:1/A5:2-</a:t>
                      </a:r>
                      <a:r>
                        <a:rPr lang="en-GB" sz="1050" b="0" baseline="0" dirty="0" smtClean="0"/>
                        <a:t> (3), </a:t>
                      </a:r>
                      <a:r>
                        <a:rPr lang="en-GB" sz="1050" b="1" baseline="0" dirty="0" smtClean="0">
                          <a:solidFill>
                            <a:srgbClr val="FF0000"/>
                          </a:solidFill>
                        </a:rPr>
                        <a:t>A5:2-/Q2:2</a:t>
                      </a:r>
                      <a:r>
                        <a:rPr lang="en-GB" sz="1050" b="0" baseline="0" dirty="0" smtClean="0">
                          <a:solidFill>
                            <a:srgbClr val="FF0000"/>
                          </a:solidFill>
                        </a:rPr>
                        <a:t> </a:t>
                      </a:r>
                      <a:r>
                        <a:rPr lang="en-GB" sz="1050" b="0" baseline="0" dirty="0" smtClean="0"/>
                        <a:t>(2), </a:t>
                      </a:r>
                      <a:r>
                        <a:rPr lang="en-GB" sz="1050" b="1" baseline="0" dirty="0" smtClean="0"/>
                        <a:t>A5:2-/X4:1</a:t>
                      </a:r>
                      <a:r>
                        <a:rPr lang="en-GB" sz="1050" b="0" baseline="0" dirty="0" smtClean="0"/>
                        <a:t> (2), </a:t>
                      </a:r>
                      <a:r>
                        <a:rPr lang="en-GB" sz="1050" b="1" baseline="0" dirty="0" smtClean="0">
                          <a:solidFill>
                            <a:srgbClr val="FF0000"/>
                          </a:solidFill>
                        </a:rPr>
                        <a:t>A5:2</a:t>
                      </a:r>
                      <a:r>
                        <a:rPr lang="en-GB" sz="1050" b="1" baseline="0" dirty="0" smtClean="0"/>
                        <a:t>/A7</a:t>
                      </a:r>
                      <a:r>
                        <a:rPr lang="en-GB" sz="1050" baseline="0" dirty="0" smtClean="0"/>
                        <a:t> (2)</a:t>
                      </a:r>
                    </a:p>
                    <a:p>
                      <a:endParaRPr lang="en-GB" sz="1050" baseline="0" dirty="0" smtClean="0"/>
                    </a:p>
                    <a:p>
                      <a:r>
                        <a:rPr lang="en-GB" sz="1050" b="0" baseline="0" dirty="0" smtClean="0">
                          <a:solidFill>
                            <a:srgbClr val="FF0000"/>
                          </a:solidFill>
                        </a:rPr>
                        <a:t>E3-</a:t>
                      </a:r>
                      <a:r>
                        <a:rPr lang="en-GB" sz="1050" b="0" baseline="0" dirty="0" smtClean="0"/>
                        <a:t> (2847)</a:t>
                      </a:r>
                      <a:r>
                        <a:rPr lang="en-GB" sz="1050" b="1" baseline="0" dirty="0" smtClean="0"/>
                        <a:t>, </a:t>
                      </a:r>
                      <a:r>
                        <a:rPr lang="en-GB" sz="1050" b="1" baseline="0" dirty="0" smtClean="0">
                          <a:solidFill>
                            <a:srgbClr val="FF0000"/>
                          </a:solidFill>
                        </a:rPr>
                        <a:t>E3-/Q2:2 </a:t>
                      </a:r>
                      <a:r>
                        <a:rPr lang="en-GB" sz="1050" b="0" baseline="0" dirty="0" smtClean="0"/>
                        <a:t>(190), </a:t>
                      </a:r>
                      <a:r>
                        <a:rPr lang="en-GB" sz="1050" b="1" baseline="0" dirty="0" smtClean="0"/>
                        <a:t>E3-/S7:1 </a:t>
                      </a:r>
                      <a:r>
                        <a:rPr lang="en-GB" sz="1050" b="0" baseline="0" dirty="0" smtClean="0"/>
                        <a:t>(134),</a:t>
                      </a:r>
                      <a:r>
                        <a:rPr lang="en-GB" sz="1050" b="1" baseline="0" dirty="0" smtClean="0"/>
                        <a:t> E3-/O1 </a:t>
                      </a:r>
                      <a:r>
                        <a:rPr lang="en-GB" sz="1050" b="0" baseline="0" dirty="0" smtClean="0"/>
                        <a:t>(11), </a:t>
                      </a:r>
                      <a:r>
                        <a:rPr lang="en-GB" sz="1050" b="1" baseline="0" dirty="0" smtClean="0"/>
                        <a:t>A1:1:2/E3-</a:t>
                      </a:r>
                      <a:r>
                        <a:rPr lang="en-GB" sz="1050" b="0" baseline="0" dirty="0" smtClean="0"/>
                        <a:t> (3),</a:t>
                      </a:r>
                      <a:r>
                        <a:rPr lang="en-GB" sz="1050" b="1" baseline="0" dirty="0" smtClean="0"/>
                        <a:t> S7:3+/E3- </a:t>
                      </a:r>
                      <a:r>
                        <a:rPr lang="en-GB" sz="1050" baseline="0" dirty="0" smtClean="0"/>
                        <a:t>(3), </a:t>
                      </a:r>
                      <a:r>
                        <a:rPr lang="en-GB" sz="1050" b="1" baseline="0" dirty="0" smtClean="0"/>
                        <a:t>E3-/S2mf </a:t>
                      </a:r>
                      <a:r>
                        <a:rPr lang="en-GB" sz="1050" baseline="0" dirty="0" smtClean="0"/>
                        <a:t>(2)</a:t>
                      </a:r>
                    </a:p>
                    <a:p>
                      <a:endParaRPr lang="en-GB" sz="1050" baseline="0" dirty="0" smtClean="0"/>
                    </a:p>
                    <a:p>
                      <a:r>
                        <a:rPr lang="en-GB" sz="1050" b="0" baseline="0" dirty="0" smtClean="0">
                          <a:solidFill>
                            <a:srgbClr val="FF0000"/>
                          </a:solidFill>
                        </a:rPr>
                        <a:t>Q2:2</a:t>
                      </a:r>
                      <a:r>
                        <a:rPr lang="en-GB" sz="1050" b="0" baseline="0" dirty="0" smtClean="0"/>
                        <a:t> (32380),</a:t>
                      </a:r>
                      <a:r>
                        <a:rPr lang="en-GB" sz="1050" b="1" baseline="0" dirty="0" smtClean="0"/>
                        <a:t> Q2:2/E2- </a:t>
                      </a:r>
                      <a:r>
                        <a:rPr lang="en-GB" sz="1050" b="0" baseline="0" dirty="0" smtClean="0"/>
                        <a:t>(1145),</a:t>
                      </a:r>
                      <a:r>
                        <a:rPr lang="en-GB" sz="1050" b="1" baseline="0" dirty="0" smtClean="0"/>
                        <a:t> </a:t>
                      </a:r>
                      <a:r>
                        <a:rPr lang="en-GB" sz="1050" b="1" baseline="0" dirty="0" smtClean="0">
                          <a:solidFill>
                            <a:srgbClr val="FF0000"/>
                          </a:solidFill>
                        </a:rPr>
                        <a:t>Q2:2/E3- </a:t>
                      </a:r>
                      <a:r>
                        <a:rPr lang="en-GB" sz="1050" b="0" baseline="0" dirty="0" smtClean="0"/>
                        <a:t>(592),</a:t>
                      </a:r>
                      <a:r>
                        <a:rPr lang="en-GB" sz="1050" b="1" baseline="0" dirty="0" smtClean="0"/>
                        <a:t> </a:t>
                      </a:r>
                      <a:r>
                        <a:rPr lang="en-GB" sz="1050" b="1" baseline="0" dirty="0" smtClean="0">
                          <a:solidFill>
                            <a:srgbClr val="FF0000"/>
                          </a:solidFill>
                        </a:rPr>
                        <a:t>Q2:2/A5:2</a:t>
                      </a:r>
                      <a:r>
                        <a:rPr lang="en-GB" sz="1050" b="1" baseline="0" dirty="0" smtClean="0"/>
                        <a:t> </a:t>
                      </a:r>
                      <a:r>
                        <a:rPr lang="en-GB" sz="1050" baseline="0" dirty="0" smtClean="0"/>
                        <a:t>(244), </a:t>
                      </a:r>
                      <a:r>
                        <a:rPr lang="en-GB" sz="1050" b="1" baseline="0" dirty="0" smtClean="0"/>
                        <a:t>Q2:2/Z6</a:t>
                      </a:r>
                      <a:r>
                        <a:rPr lang="en-GB" sz="1050" baseline="0" dirty="0" smtClean="0"/>
                        <a:t> (995), </a:t>
                      </a:r>
                      <a:r>
                        <a:rPr lang="en-GB" sz="1050" b="1" baseline="0" dirty="0" smtClean="0">
                          <a:solidFill>
                            <a:srgbClr val="FF0000"/>
                          </a:solidFill>
                        </a:rPr>
                        <a:t>Q2:2/S1:2:4- </a:t>
                      </a:r>
                      <a:r>
                        <a:rPr lang="en-GB" sz="1050" baseline="0" dirty="0" smtClean="0"/>
                        <a:t>(158), </a:t>
                      </a:r>
                      <a:r>
                        <a:rPr lang="en-GB" sz="1050" b="1" baseline="0" dirty="0" smtClean="0"/>
                        <a:t>Q2:2/G2:2-</a:t>
                      </a:r>
                      <a:r>
                        <a:rPr lang="en-GB" sz="1050" b="0" baseline="0" dirty="0" smtClean="0"/>
                        <a:t> (111), </a:t>
                      </a:r>
                      <a:r>
                        <a:rPr lang="en-GB" sz="1050" b="1" baseline="0" dirty="0" smtClean="0"/>
                        <a:t>Q2:2/A6:1- </a:t>
                      </a:r>
                      <a:r>
                        <a:rPr lang="en-GB" sz="1050" b="0" baseline="0" dirty="0" smtClean="0"/>
                        <a:t>(45), </a:t>
                      </a:r>
                      <a:r>
                        <a:rPr lang="en-GB" sz="1050" b="1" baseline="0" dirty="0" smtClean="0"/>
                        <a:t>Q2:2/G2:2</a:t>
                      </a:r>
                      <a:r>
                        <a:rPr lang="en-GB" sz="1050" b="0" baseline="0" dirty="0" smtClean="0"/>
                        <a:t> (44), </a:t>
                      </a:r>
                      <a:r>
                        <a:rPr lang="en-GB" sz="1050" b="1" baseline="0" dirty="0" smtClean="0"/>
                        <a:t>A6:1-/Q2:2</a:t>
                      </a:r>
                      <a:r>
                        <a:rPr lang="en-GB" sz="1050" b="0" baseline="0" dirty="0" smtClean="0"/>
                        <a:t> (38), </a:t>
                      </a:r>
                      <a:r>
                        <a:rPr lang="en-GB" sz="1050" b="1" baseline="0" dirty="0" smtClean="0">
                          <a:solidFill>
                            <a:srgbClr val="FF0000"/>
                          </a:solidFill>
                        </a:rPr>
                        <a:t>Q2:2/S1:2:4+ </a:t>
                      </a:r>
                      <a:r>
                        <a:rPr lang="en-GB" sz="1050" b="0" baseline="0" dirty="0" smtClean="0"/>
                        <a:t>(35), </a:t>
                      </a:r>
                      <a:r>
                        <a:rPr lang="en-GB" sz="1050" b="1" baseline="0" dirty="0" smtClean="0"/>
                        <a:t>S1:2:3+/Q2:2</a:t>
                      </a:r>
                      <a:r>
                        <a:rPr lang="en-GB" sz="1050" b="0" baseline="0" dirty="0" smtClean="0"/>
                        <a:t> (30),  Q</a:t>
                      </a:r>
                      <a:r>
                        <a:rPr lang="en-GB" sz="1050" b="1" baseline="0" dirty="0" smtClean="0"/>
                        <a:t>2:2/A5:2-</a:t>
                      </a:r>
                      <a:r>
                        <a:rPr lang="en-GB" sz="1050" baseline="0" dirty="0" smtClean="0"/>
                        <a:t>(24), </a:t>
                      </a:r>
                      <a:r>
                        <a:rPr lang="en-GB" sz="1050" b="1" baseline="0" dirty="0" smtClean="0"/>
                        <a:t>A2:1/Q2:2</a:t>
                      </a:r>
                      <a:r>
                        <a:rPr lang="en-GB" sz="1050" baseline="0" dirty="0" smtClean="0"/>
                        <a:t> (15), </a:t>
                      </a:r>
                      <a:r>
                        <a:rPr lang="en-GB" sz="1050" b="1" baseline="0" dirty="0" smtClean="0"/>
                        <a:t>A11:1-/Q2:2</a:t>
                      </a:r>
                      <a:r>
                        <a:rPr lang="en-GB" sz="1050" baseline="0" dirty="0" smtClean="0"/>
                        <a:t> (10), </a:t>
                      </a:r>
                      <a:r>
                        <a:rPr lang="en-GB" sz="1050" b="1" baseline="0" dirty="0" smtClean="0"/>
                        <a:t>E2-/Q2:2 </a:t>
                      </a:r>
                      <a:r>
                        <a:rPr lang="en-GB" sz="1050" baseline="0" dirty="0" smtClean="0"/>
                        <a:t>(7), </a:t>
                      </a:r>
                      <a:r>
                        <a:rPr lang="en-GB" sz="1050" b="1" baseline="0" dirty="0" smtClean="0"/>
                        <a:t>G2:2-/Q2:2</a:t>
                      </a:r>
                      <a:r>
                        <a:rPr lang="en-GB" sz="1050" baseline="0" dirty="0" smtClean="0"/>
                        <a:t> (7), </a:t>
                      </a:r>
                      <a:r>
                        <a:rPr lang="en-GB" sz="1050" b="1" baseline="0" dirty="0" smtClean="0"/>
                        <a:t>Q2:2/X3:2-</a:t>
                      </a:r>
                      <a:r>
                        <a:rPr lang="en-GB" sz="1050" baseline="0" dirty="0" smtClean="0"/>
                        <a:t> (7), </a:t>
                      </a:r>
                      <a:r>
                        <a:rPr lang="en-GB" sz="1050" b="1" baseline="0" dirty="0" smtClean="0"/>
                        <a:t>E6+/Q2:2 </a:t>
                      </a:r>
                      <a:r>
                        <a:rPr lang="en-GB" sz="1050" baseline="0" dirty="0" smtClean="0"/>
                        <a:t>(5)</a:t>
                      </a:r>
                    </a:p>
                    <a:p>
                      <a:endParaRPr lang="en-GB" sz="1050" baseline="0" dirty="0" smtClean="0"/>
                    </a:p>
                    <a:p>
                      <a:r>
                        <a:rPr lang="en-GB" sz="1050" b="0" baseline="0" dirty="0" smtClean="0">
                          <a:solidFill>
                            <a:srgbClr val="FF0000"/>
                          </a:solidFill>
                        </a:rPr>
                        <a:t>S1.2.4+</a:t>
                      </a:r>
                      <a:r>
                        <a:rPr lang="en-GB" sz="1050" b="0" baseline="0" dirty="0" smtClean="0"/>
                        <a:t> (718), </a:t>
                      </a:r>
                      <a:r>
                        <a:rPr lang="en-GB" sz="1050" b="0" baseline="0" dirty="0" smtClean="0">
                          <a:solidFill>
                            <a:srgbClr val="FF0000"/>
                          </a:solidFill>
                        </a:rPr>
                        <a:t>S1.2.4-</a:t>
                      </a:r>
                      <a:r>
                        <a:rPr lang="en-GB" sz="1050" b="0" baseline="0" dirty="0" smtClean="0"/>
                        <a:t> (126), </a:t>
                      </a:r>
                      <a:r>
                        <a:rPr lang="en-GB" sz="1050" b="1" baseline="0" dirty="0" smtClean="0">
                          <a:solidFill>
                            <a:srgbClr val="FF0000"/>
                          </a:solidFill>
                        </a:rPr>
                        <a:t>S1:2:4-/Q2:2</a:t>
                      </a:r>
                      <a:r>
                        <a:rPr lang="en-GB" sz="1050" baseline="0" dirty="0" smtClean="0"/>
                        <a:t> (14),  </a:t>
                      </a:r>
                      <a:r>
                        <a:rPr lang="en-GB" sz="1050" b="0" baseline="0" dirty="0" smtClean="0">
                          <a:solidFill>
                            <a:srgbClr val="FF0000"/>
                          </a:solidFill>
                        </a:rPr>
                        <a:t>S1.2.4</a:t>
                      </a:r>
                      <a:r>
                        <a:rPr lang="en-GB" sz="1050" b="0" baseline="0" dirty="0" smtClean="0"/>
                        <a:t> (3)</a:t>
                      </a:r>
                    </a:p>
                    <a:p>
                      <a:endParaRPr lang="en-GB" sz="1050" b="0" baseline="0" dirty="0" smtClean="0"/>
                    </a:p>
                    <a:p>
                      <a:r>
                        <a:rPr lang="en-GB" sz="1050" b="0" baseline="0" dirty="0" smtClean="0">
                          <a:solidFill>
                            <a:srgbClr val="FF0000"/>
                          </a:solidFill>
                        </a:rPr>
                        <a:t>S7.2+</a:t>
                      </a:r>
                      <a:r>
                        <a:rPr lang="en-GB" sz="1050" b="0" baseline="0" dirty="0" smtClean="0"/>
                        <a:t> (1382), </a:t>
                      </a:r>
                      <a:r>
                        <a:rPr lang="en-GB" sz="1050" b="1" baseline="0" dirty="0" smtClean="0">
                          <a:solidFill>
                            <a:srgbClr val="FF0000"/>
                          </a:solidFill>
                        </a:rPr>
                        <a:t>S7:2+/Q2:2</a:t>
                      </a:r>
                      <a:r>
                        <a:rPr lang="en-GB" sz="1050" b="0" baseline="0" dirty="0" smtClean="0"/>
                        <a:t> (61), </a:t>
                      </a:r>
                      <a:r>
                        <a:rPr lang="en-GB" sz="1050" b="1" baseline="0" dirty="0" smtClean="0"/>
                        <a:t>S7:2+/S2mf </a:t>
                      </a:r>
                      <a:r>
                        <a:rPr lang="en-GB" sz="1050" b="0" baseline="0" dirty="0" smtClean="0"/>
                        <a:t>(11) </a:t>
                      </a:r>
                      <a:r>
                        <a:rPr lang="en-GB" sz="1050" dirty="0" smtClean="0"/>
                        <a:t>S7.2- (227)</a:t>
                      </a:r>
                      <a:endParaRPr lang="en-GB" sz="1050" dirty="0"/>
                    </a:p>
                  </a:txBody>
                  <a:tcPr/>
                </a:tc>
                <a:tc>
                  <a:txBody>
                    <a:bodyPr/>
                    <a:lstStyle/>
                    <a:p>
                      <a:r>
                        <a:rPr lang="en-GB" sz="1050" dirty="0" smtClean="0">
                          <a:solidFill>
                            <a:srgbClr val="FF0000"/>
                          </a:solidFill>
                        </a:rPr>
                        <a:t>A5.1+ </a:t>
                      </a:r>
                      <a:r>
                        <a:rPr lang="en-GB" sz="1050" dirty="0" smtClean="0"/>
                        <a:t>(15795), A5.1+++ (3846), A5.1++ (3256), </a:t>
                      </a:r>
                      <a:r>
                        <a:rPr lang="en-GB" sz="1050" b="1" dirty="0" smtClean="0"/>
                        <a:t>A5:1+/A2:1</a:t>
                      </a:r>
                      <a:r>
                        <a:rPr lang="en-GB" sz="1050" dirty="0" smtClean="0"/>
                        <a:t> (1698), </a:t>
                      </a:r>
                      <a:r>
                        <a:rPr lang="en-GB" sz="1050" b="1" dirty="0" smtClean="0"/>
                        <a:t>N3:2/A5:1+ (</a:t>
                      </a:r>
                      <a:r>
                        <a:rPr lang="en-GB" sz="1050" dirty="0" smtClean="0"/>
                        <a:t>88),</a:t>
                      </a:r>
                      <a:r>
                        <a:rPr lang="en-GB" sz="1050" baseline="0" dirty="0" smtClean="0"/>
                        <a:t> </a:t>
                      </a:r>
                      <a:r>
                        <a:rPr lang="en-GB" sz="1050" b="1" dirty="0" smtClean="0"/>
                        <a:t>X2:6/A5:1+/S1:2</a:t>
                      </a:r>
                      <a:r>
                        <a:rPr lang="en-GB" sz="1050" baseline="0" dirty="0" smtClean="0"/>
                        <a:t> </a:t>
                      </a:r>
                      <a:r>
                        <a:rPr lang="en-GB" sz="1050" dirty="0" smtClean="0"/>
                        <a:t>(40), </a:t>
                      </a:r>
                      <a:r>
                        <a:rPr lang="en-GB" sz="1050" b="1" dirty="0" smtClean="0"/>
                        <a:t>X2:6+/A5:1+ </a:t>
                      </a:r>
                      <a:r>
                        <a:rPr lang="en-GB" sz="1050" dirty="0" smtClean="0"/>
                        <a:t>(37), </a:t>
                      </a:r>
                      <a:r>
                        <a:rPr lang="en-GB" sz="1050" b="1" dirty="0" smtClean="0"/>
                        <a:t>A5:1+/A2:2</a:t>
                      </a:r>
                      <a:r>
                        <a:rPr lang="en-GB" sz="1050" baseline="0" dirty="0" smtClean="0"/>
                        <a:t> (</a:t>
                      </a:r>
                      <a:r>
                        <a:rPr lang="en-GB" sz="1050" dirty="0" smtClean="0"/>
                        <a:t>33), </a:t>
                      </a:r>
                      <a:r>
                        <a:rPr lang="en-GB" sz="1050" b="1" dirty="0" smtClean="0"/>
                        <a:t>A5:1+/A8</a:t>
                      </a:r>
                      <a:r>
                        <a:rPr lang="en-GB" sz="1050" b="1" baseline="0" dirty="0" smtClean="0"/>
                        <a:t> </a:t>
                      </a:r>
                      <a:r>
                        <a:rPr lang="en-GB" sz="1050" baseline="0" dirty="0" smtClean="0"/>
                        <a:t>(</a:t>
                      </a:r>
                      <a:r>
                        <a:rPr lang="en-GB" sz="1050" dirty="0" smtClean="0"/>
                        <a:t>26), </a:t>
                      </a:r>
                      <a:r>
                        <a:rPr lang="en-GB" sz="1050" b="1" dirty="0" smtClean="0"/>
                        <a:t>X2:6+/A5:1+mf</a:t>
                      </a:r>
                      <a:r>
                        <a:rPr lang="en-GB" sz="1050" baseline="0" dirty="0" smtClean="0"/>
                        <a:t> (</a:t>
                      </a:r>
                      <a:r>
                        <a:rPr lang="en-GB" sz="1050" dirty="0" smtClean="0"/>
                        <a:t>10), </a:t>
                      </a:r>
                      <a:r>
                        <a:rPr lang="en-GB" sz="1050" b="1" dirty="0" smtClean="0"/>
                        <a:t>X2:1/A5:1+++/S2mf</a:t>
                      </a:r>
                      <a:r>
                        <a:rPr lang="en-GB" sz="1050" baseline="0" dirty="0" smtClean="0"/>
                        <a:t> (</a:t>
                      </a:r>
                      <a:r>
                        <a:rPr lang="en-GB" sz="1050" dirty="0" smtClean="0"/>
                        <a:t>4), </a:t>
                      </a:r>
                      <a:r>
                        <a:rPr lang="en-GB" sz="1050" b="1" dirty="0" smtClean="0">
                          <a:solidFill>
                            <a:srgbClr val="FF0000"/>
                          </a:solidFill>
                        </a:rPr>
                        <a:t>A5:1+/Q2:2</a:t>
                      </a:r>
                      <a:r>
                        <a:rPr lang="en-GB" sz="1050" dirty="0" smtClean="0">
                          <a:solidFill>
                            <a:srgbClr val="FF0000"/>
                          </a:solidFill>
                        </a:rPr>
                        <a:t> </a:t>
                      </a:r>
                      <a:r>
                        <a:rPr lang="en-GB" sz="1050" dirty="0" smtClean="0"/>
                        <a:t>(2), </a:t>
                      </a:r>
                      <a:r>
                        <a:rPr lang="en-GB" sz="1050" b="1" dirty="0" smtClean="0"/>
                        <a:t>X2:1/A5:1+++ </a:t>
                      </a:r>
                      <a:r>
                        <a:rPr lang="en-GB" sz="1050" dirty="0" smtClean="0"/>
                        <a:t>(2), </a:t>
                      </a:r>
                      <a:r>
                        <a:rPr lang="en-GB" sz="1050" dirty="0" smtClean="0">
                          <a:solidFill>
                            <a:srgbClr val="FF0000"/>
                          </a:solidFill>
                        </a:rPr>
                        <a:t>A5.1-</a:t>
                      </a:r>
                      <a:r>
                        <a:rPr lang="en-GB" sz="1050" dirty="0" smtClean="0"/>
                        <a:t> (1992), </a:t>
                      </a:r>
                      <a:r>
                        <a:rPr lang="en-GB" sz="1050" b="1" dirty="0" smtClean="0"/>
                        <a:t>X2:1/A5:1-</a:t>
                      </a:r>
                      <a:r>
                        <a:rPr lang="en-GB" sz="1050" baseline="0" dirty="0" smtClean="0"/>
                        <a:t> (</a:t>
                      </a:r>
                      <a:r>
                        <a:rPr lang="en-GB" sz="1050" dirty="0" smtClean="0"/>
                        <a:t>623), A5:1---</a:t>
                      </a:r>
                      <a:r>
                        <a:rPr lang="en-GB" sz="1050" baseline="0" dirty="0" smtClean="0"/>
                        <a:t> (</a:t>
                      </a:r>
                      <a:r>
                        <a:rPr lang="en-GB" sz="1050" dirty="0" smtClean="0"/>
                        <a:t>546), A5:1--</a:t>
                      </a:r>
                      <a:r>
                        <a:rPr lang="en-GB" sz="1050" baseline="0" dirty="0" smtClean="0"/>
                        <a:t> </a:t>
                      </a:r>
                      <a:r>
                        <a:rPr lang="en-GB" sz="1050" dirty="0" smtClean="0"/>
                        <a:t>(293), </a:t>
                      </a:r>
                      <a:r>
                        <a:rPr lang="en-GB" sz="1050" b="1" dirty="0" smtClean="0"/>
                        <a:t>A5:1-/A2:1</a:t>
                      </a:r>
                      <a:r>
                        <a:rPr lang="en-GB" sz="1050" baseline="0" dirty="0" smtClean="0"/>
                        <a:t> (</a:t>
                      </a:r>
                      <a:r>
                        <a:rPr lang="en-GB" sz="1050" dirty="0" smtClean="0"/>
                        <a:t>131), </a:t>
                      </a:r>
                      <a:r>
                        <a:rPr lang="en-GB" sz="1050" b="1" dirty="0" smtClean="0"/>
                        <a:t>X2:6/A5:1-</a:t>
                      </a:r>
                      <a:r>
                        <a:rPr lang="en-GB" sz="1050" baseline="0" dirty="0" smtClean="0"/>
                        <a:t> (</a:t>
                      </a:r>
                      <a:r>
                        <a:rPr lang="en-GB" sz="1050" dirty="0" smtClean="0"/>
                        <a:t>23), </a:t>
                      </a:r>
                      <a:r>
                        <a:rPr lang="en-GB" sz="1050" b="1" dirty="0" smtClean="0"/>
                        <a:t>A5:1-/A2:2</a:t>
                      </a:r>
                      <a:r>
                        <a:rPr lang="en-GB" sz="1050" baseline="0" dirty="0" smtClean="0"/>
                        <a:t> (</a:t>
                      </a:r>
                      <a:r>
                        <a:rPr lang="en-GB" sz="1050" dirty="0" smtClean="0"/>
                        <a:t>11), </a:t>
                      </a:r>
                      <a:r>
                        <a:rPr lang="en-GB" sz="1050" b="1" dirty="0" smtClean="0"/>
                        <a:t>X4:1/A5:1-</a:t>
                      </a:r>
                      <a:r>
                        <a:rPr lang="en-GB" sz="1050" baseline="0" dirty="0" smtClean="0"/>
                        <a:t> (</a:t>
                      </a:r>
                      <a:r>
                        <a:rPr lang="en-GB" sz="1050" dirty="0" smtClean="0"/>
                        <a:t>6), </a:t>
                      </a:r>
                      <a:r>
                        <a:rPr lang="en-GB" sz="1050" b="1" dirty="0" smtClean="0"/>
                        <a:t>A5:1-/A6</a:t>
                      </a:r>
                      <a:r>
                        <a:rPr lang="en-GB" sz="1050" b="1" baseline="0" dirty="0" smtClean="0"/>
                        <a:t> </a:t>
                      </a:r>
                      <a:r>
                        <a:rPr lang="en-GB" sz="1050" baseline="0" dirty="0" smtClean="0"/>
                        <a:t>(1), </a:t>
                      </a:r>
                      <a:r>
                        <a:rPr lang="en-GB" sz="1050" b="1" baseline="0" dirty="0" smtClean="0"/>
                        <a:t>A5:1--/A2:2</a:t>
                      </a:r>
                      <a:r>
                        <a:rPr lang="en-GB" sz="1050" baseline="0" dirty="0" smtClean="0"/>
                        <a:t> (3), </a:t>
                      </a:r>
                      <a:r>
                        <a:rPr lang="en-GB" sz="1050" b="1" baseline="0" dirty="0" smtClean="0"/>
                        <a:t>S7:1+/A5:1-</a:t>
                      </a:r>
                      <a:r>
                        <a:rPr lang="en-GB" sz="1050" baseline="0" dirty="0" smtClean="0"/>
                        <a:t> (3),</a:t>
                      </a:r>
                      <a:r>
                        <a:rPr lang="en-GB" sz="1050" b="1" baseline="0" dirty="0" smtClean="0"/>
                        <a:t> S9/A5:1-</a:t>
                      </a:r>
                      <a:r>
                        <a:rPr lang="en-GB" sz="1050" baseline="0" dirty="0" smtClean="0"/>
                        <a:t> (2), </a:t>
                      </a:r>
                      <a:r>
                        <a:rPr lang="en-GB" sz="1050" dirty="0" smtClean="0">
                          <a:solidFill>
                            <a:srgbClr val="FF0000"/>
                          </a:solidFill>
                        </a:rPr>
                        <a:t>A5.1 </a:t>
                      </a:r>
                      <a:r>
                        <a:rPr lang="en-GB" sz="1050" dirty="0" smtClean="0"/>
                        <a:t>(869), </a:t>
                      </a:r>
                      <a:r>
                        <a:rPr lang="en-GB" sz="1050" b="1" baseline="0" dirty="0" smtClean="0">
                          <a:solidFill>
                            <a:srgbClr val="FF0000"/>
                          </a:solidFill>
                        </a:rPr>
                        <a:t>A5:1+/Q2:2</a:t>
                      </a:r>
                      <a:r>
                        <a:rPr lang="en-GB" sz="1050" b="1" baseline="0" dirty="0" smtClean="0"/>
                        <a:t> </a:t>
                      </a:r>
                      <a:r>
                        <a:rPr lang="en-GB" sz="1050" baseline="0" dirty="0" smtClean="0"/>
                        <a:t>(1) </a:t>
                      </a:r>
                      <a:endParaRPr lang="en-GB" sz="1050" dirty="0" smtClean="0"/>
                    </a:p>
                    <a:p>
                      <a:endParaRPr lang="en-GB" sz="600" dirty="0" smtClean="0"/>
                    </a:p>
                    <a:p>
                      <a:r>
                        <a:rPr lang="en-GB" sz="1050" b="1" dirty="0" smtClean="0">
                          <a:solidFill>
                            <a:srgbClr val="FF0000"/>
                          </a:solidFill>
                        </a:rPr>
                        <a:t>A5:2-</a:t>
                      </a:r>
                      <a:r>
                        <a:rPr lang="en-GB" sz="1050" dirty="0" smtClean="0">
                          <a:solidFill>
                            <a:srgbClr val="FF0000"/>
                          </a:solidFill>
                        </a:rPr>
                        <a:t>/</a:t>
                      </a:r>
                      <a:r>
                        <a:rPr lang="en-GB" sz="1050" b="1" dirty="0" smtClean="0">
                          <a:solidFill>
                            <a:srgbClr val="FF0000"/>
                          </a:solidFill>
                        </a:rPr>
                        <a:t>Q2:2</a:t>
                      </a:r>
                      <a:r>
                        <a:rPr lang="en-GB" sz="1050" dirty="0" smtClean="0">
                          <a:solidFill>
                            <a:srgbClr val="FF0000"/>
                          </a:solidFill>
                        </a:rPr>
                        <a:t> </a:t>
                      </a:r>
                      <a:r>
                        <a:rPr lang="en-GB" sz="1050" dirty="0" smtClean="0"/>
                        <a:t>(9)</a:t>
                      </a:r>
                    </a:p>
                    <a:p>
                      <a:endParaRPr lang="en-GB" sz="600" dirty="0" smtClean="0"/>
                    </a:p>
                    <a:p>
                      <a:r>
                        <a:rPr lang="en-GB" sz="1050" dirty="0" smtClean="0">
                          <a:solidFill>
                            <a:srgbClr val="FF0000"/>
                          </a:solidFill>
                        </a:rPr>
                        <a:t>E3-</a:t>
                      </a:r>
                      <a:r>
                        <a:rPr lang="en-GB" sz="1050" dirty="0" smtClean="0"/>
                        <a:t> (4588), </a:t>
                      </a:r>
                      <a:r>
                        <a:rPr lang="en-GB" sz="1050" b="1" dirty="0" smtClean="0">
                          <a:solidFill>
                            <a:srgbClr val="FF0000"/>
                          </a:solidFill>
                        </a:rPr>
                        <a:t>E3-/Q2:2</a:t>
                      </a:r>
                      <a:r>
                        <a:rPr lang="en-GB" sz="1050" baseline="0" dirty="0" smtClean="0">
                          <a:solidFill>
                            <a:srgbClr val="FF0000"/>
                          </a:solidFill>
                        </a:rPr>
                        <a:t> </a:t>
                      </a:r>
                      <a:r>
                        <a:rPr lang="en-GB" sz="1050" baseline="0" dirty="0" smtClean="0"/>
                        <a:t>(</a:t>
                      </a:r>
                      <a:r>
                        <a:rPr lang="en-GB" sz="1050" dirty="0" smtClean="0"/>
                        <a:t>186), </a:t>
                      </a:r>
                      <a:r>
                        <a:rPr lang="en-GB" sz="1050" b="1" dirty="0" smtClean="0"/>
                        <a:t>A1:1:2/E3-</a:t>
                      </a:r>
                      <a:r>
                        <a:rPr lang="en-GB" sz="1050" baseline="0" dirty="0" smtClean="0"/>
                        <a:t> (</a:t>
                      </a:r>
                      <a:r>
                        <a:rPr lang="en-GB" sz="1050" dirty="0" smtClean="0"/>
                        <a:t>70), </a:t>
                      </a:r>
                      <a:r>
                        <a:rPr lang="en-GB" sz="1050" b="1" dirty="0" smtClean="0"/>
                        <a:t>E3-/S1:2</a:t>
                      </a:r>
                      <a:r>
                        <a:rPr lang="en-GB" sz="1050" dirty="0" smtClean="0"/>
                        <a:t> (18), </a:t>
                      </a:r>
                      <a:r>
                        <a:rPr lang="en-GB" sz="1050" b="1" dirty="0" smtClean="0"/>
                        <a:t>E3-/S7:1</a:t>
                      </a:r>
                      <a:r>
                        <a:rPr lang="en-GB" sz="1050" baseline="0" dirty="0" smtClean="0"/>
                        <a:t> (</a:t>
                      </a:r>
                      <a:r>
                        <a:rPr lang="en-GB" sz="1050" dirty="0" smtClean="0"/>
                        <a:t>17), </a:t>
                      </a:r>
                      <a:r>
                        <a:rPr lang="en-GB" sz="1050" b="1" dirty="0" smtClean="0"/>
                        <a:t>E3-/S2mf </a:t>
                      </a:r>
                      <a:r>
                        <a:rPr lang="en-GB" sz="1050" dirty="0" smtClean="0"/>
                        <a:t>(11), </a:t>
                      </a:r>
                      <a:r>
                        <a:rPr lang="en-GB" sz="1050" b="1" dirty="0" smtClean="0"/>
                        <a:t>E3-/O1</a:t>
                      </a:r>
                      <a:r>
                        <a:rPr lang="en-GB" sz="1050" baseline="0" dirty="0" smtClean="0"/>
                        <a:t> (</a:t>
                      </a:r>
                      <a:r>
                        <a:rPr lang="en-GB" sz="1050" dirty="0" smtClean="0"/>
                        <a:t>10), E3–</a:t>
                      </a:r>
                      <a:r>
                        <a:rPr lang="en-GB" sz="1050" baseline="0" dirty="0" smtClean="0"/>
                        <a:t> (7), </a:t>
                      </a:r>
                      <a:r>
                        <a:rPr lang="en-GB" sz="1050" b="1" baseline="0" dirty="0" smtClean="0"/>
                        <a:t>S7:3+/E3-</a:t>
                      </a:r>
                      <a:r>
                        <a:rPr lang="en-GB" sz="1050" baseline="0" dirty="0" smtClean="0"/>
                        <a:t> (3), </a:t>
                      </a:r>
                      <a:r>
                        <a:rPr lang="en-GB" sz="1050" b="1" baseline="0" dirty="0" smtClean="0"/>
                        <a:t>E3-/A1:1:1</a:t>
                      </a:r>
                      <a:r>
                        <a:rPr lang="en-GB" sz="1050" baseline="0" dirty="0" smtClean="0"/>
                        <a:t> (2), </a:t>
                      </a:r>
                      <a:r>
                        <a:rPr lang="en-GB" sz="1050" b="1" baseline="0" dirty="0" smtClean="0"/>
                        <a:t>E3-/S1:1:2+</a:t>
                      </a:r>
                      <a:r>
                        <a:rPr lang="en-GB" sz="1050" baseline="0" dirty="0" smtClean="0"/>
                        <a:t> (2), E3– (1)</a:t>
                      </a:r>
                    </a:p>
                    <a:p>
                      <a:endParaRPr lang="en-GB" sz="600" dirty="0" smtClean="0"/>
                    </a:p>
                    <a:p>
                      <a:r>
                        <a:rPr lang="en-GB" sz="1050" dirty="0" smtClean="0">
                          <a:solidFill>
                            <a:srgbClr val="FF0000"/>
                          </a:solidFill>
                        </a:rPr>
                        <a:t>Q2.2</a:t>
                      </a:r>
                      <a:r>
                        <a:rPr lang="en-GB" sz="1050" dirty="0" smtClean="0"/>
                        <a:t> (67383), </a:t>
                      </a:r>
                      <a:r>
                        <a:rPr lang="en-GB" sz="1050" b="1" dirty="0" smtClean="0"/>
                        <a:t>Q2:2/E2-</a:t>
                      </a:r>
                      <a:r>
                        <a:rPr lang="en-GB" sz="1050" baseline="0" dirty="0" smtClean="0"/>
                        <a:t> (</a:t>
                      </a:r>
                      <a:r>
                        <a:rPr lang="en-GB" sz="1050" dirty="0" smtClean="0"/>
                        <a:t>2375), </a:t>
                      </a:r>
                      <a:r>
                        <a:rPr lang="en-GB" sz="1050" b="1" dirty="0" smtClean="0">
                          <a:solidFill>
                            <a:srgbClr val="FF0000"/>
                          </a:solidFill>
                        </a:rPr>
                        <a:t>Q2:2/E3-</a:t>
                      </a:r>
                      <a:r>
                        <a:rPr lang="en-GB" sz="1050" baseline="0" dirty="0" smtClean="0">
                          <a:solidFill>
                            <a:srgbClr val="FF0000"/>
                          </a:solidFill>
                        </a:rPr>
                        <a:t> </a:t>
                      </a:r>
                      <a:r>
                        <a:rPr lang="en-GB" sz="1050" baseline="0" dirty="0" smtClean="0"/>
                        <a:t>(</a:t>
                      </a:r>
                      <a:r>
                        <a:rPr lang="en-GB" sz="1050" dirty="0" smtClean="0"/>
                        <a:t>1399), </a:t>
                      </a:r>
                      <a:r>
                        <a:rPr lang="en-GB" sz="1050" b="1" dirty="0" smtClean="0"/>
                        <a:t>Q2:2/Z6</a:t>
                      </a:r>
                      <a:r>
                        <a:rPr lang="en-GB" sz="1050" b="1" baseline="0" dirty="0" smtClean="0"/>
                        <a:t> </a:t>
                      </a:r>
                      <a:r>
                        <a:rPr lang="en-GB" sz="1050" baseline="0" dirty="0" smtClean="0"/>
                        <a:t>(</a:t>
                      </a:r>
                      <a:r>
                        <a:rPr lang="en-GB" sz="1050" dirty="0" smtClean="0"/>
                        <a:t>1182), </a:t>
                      </a:r>
                      <a:r>
                        <a:rPr lang="en-GB" sz="1050" b="1" dirty="0" smtClean="0"/>
                        <a:t>Q2:2/A10+</a:t>
                      </a:r>
                      <a:r>
                        <a:rPr lang="en-GB" sz="1050" b="1" baseline="0" dirty="0" smtClean="0"/>
                        <a:t> </a:t>
                      </a:r>
                      <a:r>
                        <a:rPr lang="en-GB" sz="1050" baseline="0" dirty="0" smtClean="0"/>
                        <a:t>(</a:t>
                      </a:r>
                      <a:r>
                        <a:rPr lang="en-GB" sz="1050" dirty="0" smtClean="0"/>
                        <a:t>695), </a:t>
                      </a:r>
                      <a:r>
                        <a:rPr lang="en-GB" sz="1050" b="1" dirty="0" smtClean="0"/>
                        <a:t>Q2:2/S2mf</a:t>
                      </a:r>
                      <a:r>
                        <a:rPr lang="en-GB" sz="1050" baseline="0" dirty="0" smtClean="0"/>
                        <a:t> (</a:t>
                      </a:r>
                      <a:r>
                        <a:rPr lang="en-GB" sz="1050" dirty="0" smtClean="0"/>
                        <a:t>463), </a:t>
                      </a:r>
                      <a:r>
                        <a:rPr lang="en-GB" sz="1050" b="1" dirty="0" smtClean="0"/>
                        <a:t>N5:2+/Q2:2</a:t>
                      </a:r>
                      <a:r>
                        <a:rPr lang="en-GB" sz="1050" baseline="0" dirty="0" smtClean="0"/>
                        <a:t> (</a:t>
                      </a:r>
                      <a:r>
                        <a:rPr lang="en-GB" sz="1050" dirty="0" smtClean="0"/>
                        <a:t>386), </a:t>
                      </a:r>
                      <a:r>
                        <a:rPr lang="en-GB" sz="1050" b="1" dirty="0" smtClean="0">
                          <a:solidFill>
                            <a:srgbClr val="FF0000"/>
                          </a:solidFill>
                        </a:rPr>
                        <a:t>Q2:2/A5:2</a:t>
                      </a:r>
                      <a:r>
                        <a:rPr lang="en-GB" sz="1050" baseline="0" dirty="0" smtClean="0"/>
                        <a:t> (</a:t>
                      </a:r>
                      <a:r>
                        <a:rPr lang="en-GB" sz="1050" dirty="0" smtClean="0"/>
                        <a:t>241), </a:t>
                      </a:r>
                      <a:r>
                        <a:rPr lang="en-GB" sz="1050" b="1" dirty="0" smtClean="0"/>
                        <a:t>Q2:2/G2:2-</a:t>
                      </a:r>
                      <a:r>
                        <a:rPr lang="en-GB" sz="1050" baseline="0" dirty="0" smtClean="0"/>
                        <a:t> (</a:t>
                      </a:r>
                      <a:r>
                        <a:rPr lang="en-GB" sz="1050" dirty="0" smtClean="0"/>
                        <a:t>184), </a:t>
                      </a:r>
                      <a:r>
                        <a:rPr lang="en-GB" sz="1050" b="1" dirty="0" smtClean="0">
                          <a:solidFill>
                            <a:srgbClr val="FF0000"/>
                          </a:solidFill>
                        </a:rPr>
                        <a:t>Q2:2/S1:2:4-</a:t>
                      </a:r>
                      <a:r>
                        <a:rPr lang="en-GB" sz="1050" b="1" baseline="0" dirty="0" smtClean="0"/>
                        <a:t> </a:t>
                      </a:r>
                      <a:r>
                        <a:rPr lang="en-GB" sz="1050" baseline="0" dirty="0" smtClean="0"/>
                        <a:t>(</a:t>
                      </a:r>
                      <a:r>
                        <a:rPr lang="en-GB" sz="1050" dirty="0" smtClean="0"/>
                        <a:t>145), </a:t>
                      </a:r>
                      <a:r>
                        <a:rPr lang="en-GB" sz="1050" b="1" dirty="0" smtClean="0"/>
                        <a:t>S8+/Q2:2</a:t>
                      </a:r>
                      <a:r>
                        <a:rPr lang="en-GB" sz="1050" baseline="0" dirty="0" smtClean="0"/>
                        <a:t> </a:t>
                      </a:r>
                      <a:r>
                        <a:rPr lang="en-GB" sz="1050" dirty="0" smtClean="0"/>
                        <a:t>(144), </a:t>
                      </a:r>
                      <a:r>
                        <a:rPr lang="en-GB" sz="1050" b="1" dirty="0" smtClean="0"/>
                        <a:t>Q2:2/S1:2:4+</a:t>
                      </a:r>
                      <a:r>
                        <a:rPr lang="en-GB" sz="1050" baseline="0" dirty="0" smtClean="0"/>
                        <a:t> (</a:t>
                      </a:r>
                      <a:r>
                        <a:rPr lang="en-GB" sz="1050" dirty="0" smtClean="0"/>
                        <a:t>134), </a:t>
                      </a:r>
                      <a:r>
                        <a:rPr lang="en-GB" sz="1050" b="1" dirty="0" smtClean="0"/>
                        <a:t>Q2:2/A6:1-</a:t>
                      </a:r>
                      <a:r>
                        <a:rPr lang="en-GB" sz="1050" baseline="0" dirty="0" smtClean="0"/>
                        <a:t> (</a:t>
                      </a:r>
                      <a:r>
                        <a:rPr lang="en-GB" sz="1050" dirty="0" smtClean="0"/>
                        <a:t>94), </a:t>
                      </a:r>
                      <a:r>
                        <a:rPr lang="en-GB" sz="1050" b="1" dirty="0" smtClean="0">
                          <a:solidFill>
                            <a:srgbClr val="FF0000"/>
                          </a:solidFill>
                        </a:rPr>
                        <a:t>Q2:2/A5:2-</a:t>
                      </a:r>
                      <a:r>
                        <a:rPr lang="en-GB" sz="1050" baseline="0" dirty="0" smtClean="0"/>
                        <a:t> (</a:t>
                      </a:r>
                      <a:r>
                        <a:rPr lang="en-GB" sz="1050" dirty="0" smtClean="0"/>
                        <a:t>78), </a:t>
                      </a:r>
                      <a:r>
                        <a:rPr lang="en-GB" sz="1050" b="1" dirty="0" smtClean="0"/>
                        <a:t>A6:1-</a:t>
                      </a:r>
                      <a:r>
                        <a:rPr lang="en-GB" sz="1050" dirty="0" smtClean="0"/>
                        <a:t>/</a:t>
                      </a:r>
                      <a:r>
                        <a:rPr lang="en-GB" sz="1050" b="1" dirty="0" smtClean="0"/>
                        <a:t>Q2:2</a:t>
                      </a:r>
                      <a:r>
                        <a:rPr lang="en-GB" sz="1050" baseline="0" dirty="0" smtClean="0"/>
                        <a:t> (</a:t>
                      </a:r>
                      <a:r>
                        <a:rPr lang="en-GB" sz="1050" dirty="0" smtClean="0"/>
                        <a:t>66), </a:t>
                      </a:r>
                      <a:r>
                        <a:rPr lang="en-GB" sz="1050" b="1" dirty="0" smtClean="0"/>
                        <a:t>Q2:2/G2:2</a:t>
                      </a:r>
                      <a:r>
                        <a:rPr lang="en-GB" sz="1050" dirty="0" smtClean="0"/>
                        <a:t>  (59), </a:t>
                      </a:r>
                      <a:r>
                        <a:rPr lang="en-GB" sz="1050" b="1" dirty="0" smtClean="0"/>
                        <a:t>Q2:2/G2:1</a:t>
                      </a:r>
                      <a:r>
                        <a:rPr lang="en-GB" sz="1050" baseline="0" dirty="0" smtClean="0"/>
                        <a:t> (</a:t>
                      </a:r>
                      <a:r>
                        <a:rPr lang="en-GB" sz="1050" dirty="0" smtClean="0"/>
                        <a:t>44), </a:t>
                      </a:r>
                      <a:r>
                        <a:rPr lang="en-GB" sz="1050" b="1" dirty="0" smtClean="0"/>
                        <a:t>A11:1-</a:t>
                      </a:r>
                      <a:r>
                        <a:rPr lang="en-GB" sz="1050" dirty="0" smtClean="0"/>
                        <a:t>/</a:t>
                      </a:r>
                      <a:r>
                        <a:rPr lang="en-GB" sz="1050" b="1" dirty="0" smtClean="0"/>
                        <a:t>Q2:2</a:t>
                      </a:r>
                      <a:r>
                        <a:rPr lang="en-GB" sz="1050" dirty="0" smtClean="0"/>
                        <a:t> (41), </a:t>
                      </a:r>
                      <a:r>
                        <a:rPr lang="en-GB" sz="1050" b="1" dirty="0" smtClean="0"/>
                        <a:t>S1:2:3</a:t>
                      </a:r>
                      <a:r>
                        <a:rPr lang="en-GB" sz="1050" dirty="0" smtClean="0"/>
                        <a:t>+/</a:t>
                      </a:r>
                      <a:r>
                        <a:rPr lang="en-GB" sz="1050" b="1" dirty="0" smtClean="0"/>
                        <a:t>Q2:2</a:t>
                      </a:r>
                      <a:r>
                        <a:rPr lang="en-GB" sz="1050" baseline="0" dirty="0" smtClean="0"/>
                        <a:t> (</a:t>
                      </a:r>
                      <a:r>
                        <a:rPr lang="en-GB" sz="1050" dirty="0" smtClean="0"/>
                        <a:t>30), </a:t>
                      </a:r>
                      <a:r>
                        <a:rPr lang="en-GB" sz="1050" b="1" dirty="0" smtClean="0"/>
                        <a:t>E2-</a:t>
                      </a:r>
                      <a:r>
                        <a:rPr lang="en-GB" sz="1050" dirty="0" smtClean="0"/>
                        <a:t>/</a:t>
                      </a:r>
                      <a:r>
                        <a:rPr lang="en-GB" sz="1050" b="1" dirty="0" smtClean="0"/>
                        <a:t>Q2:2</a:t>
                      </a:r>
                      <a:r>
                        <a:rPr lang="en-GB" sz="1050" dirty="0" smtClean="0"/>
                        <a:t> (16), </a:t>
                      </a:r>
                      <a:r>
                        <a:rPr lang="en-GB" sz="1050" b="1" dirty="0" smtClean="0"/>
                        <a:t>Q2:2/X3:2-</a:t>
                      </a:r>
                      <a:r>
                        <a:rPr lang="en-GB" sz="1050" baseline="0" dirty="0" smtClean="0"/>
                        <a:t> (</a:t>
                      </a:r>
                      <a:r>
                        <a:rPr lang="en-GB" sz="1050" dirty="0" smtClean="0"/>
                        <a:t>14), </a:t>
                      </a:r>
                      <a:r>
                        <a:rPr lang="en-GB" sz="1050" b="1" dirty="0" smtClean="0"/>
                        <a:t>G2:1/Q2:2</a:t>
                      </a:r>
                      <a:r>
                        <a:rPr lang="en-GB" sz="1050" dirty="0" smtClean="0"/>
                        <a:t> (2), </a:t>
                      </a:r>
                      <a:r>
                        <a:rPr lang="en-GB" sz="1050" b="1" dirty="0" smtClean="0"/>
                        <a:t>Q2:2/S6</a:t>
                      </a:r>
                      <a:r>
                        <a:rPr lang="en-GB" sz="1050" dirty="0" smtClean="0"/>
                        <a:t>+ (7), </a:t>
                      </a:r>
                      <a:r>
                        <a:rPr lang="en-GB" sz="1050" b="1" dirty="0" smtClean="0"/>
                        <a:t>Q2:2/X3:2</a:t>
                      </a:r>
                      <a:r>
                        <a:rPr lang="en-GB" sz="1050" dirty="0" smtClean="0"/>
                        <a:t>++ (7),</a:t>
                      </a:r>
                      <a:r>
                        <a:rPr lang="en-GB" sz="1050" baseline="0" dirty="0" smtClean="0"/>
                        <a:t> </a:t>
                      </a:r>
                      <a:r>
                        <a:rPr lang="en-GB" sz="1050" b="1" baseline="0" dirty="0" smtClean="0"/>
                        <a:t>Q2:2/X7-</a:t>
                      </a:r>
                      <a:r>
                        <a:rPr lang="en-GB" sz="1050" baseline="0" dirty="0" smtClean="0"/>
                        <a:t> (5), </a:t>
                      </a:r>
                      <a:r>
                        <a:rPr lang="en-GB" sz="1050" b="1" baseline="0" dirty="0" smtClean="0"/>
                        <a:t>G2:2-</a:t>
                      </a:r>
                      <a:r>
                        <a:rPr lang="en-GB" sz="1050" baseline="0" dirty="0" smtClean="0"/>
                        <a:t>/</a:t>
                      </a:r>
                      <a:r>
                        <a:rPr lang="en-GB" sz="1050" b="1" baseline="0" dirty="0" smtClean="0"/>
                        <a:t>Q2:2</a:t>
                      </a:r>
                      <a:r>
                        <a:rPr lang="en-GB" sz="1050" baseline="0" dirty="0" smtClean="0"/>
                        <a:t> (3), </a:t>
                      </a:r>
                      <a:r>
                        <a:rPr lang="en-GB" sz="1050" b="1" baseline="0" dirty="0" smtClean="0"/>
                        <a:t>A1:2:4-/Q2:2</a:t>
                      </a:r>
                      <a:r>
                        <a:rPr lang="en-GB" sz="1050" baseline="0" dirty="0" smtClean="0"/>
                        <a:t> (2), </a:t>
                      </a:r>
                      <a:r>
                        <a:rPr lang="en-GB" sz="1050" b="1" baseline="0" dirty="0" smtClean="0"/>
                        <a:t>A6:2-/Q2:2</a:t>
                      </a:r>
                      <a:r>
                        <a:rPr lang="en-GB" sz="1050" baseline="0" dirty="0" smtClean="0"/>
                        <a:t> (2). </a:t>
                      </a:r>
                      <a:r>
                        <a:rPr lang="en-GB" sz="1050" b="1" baseline="0" dirty="0" smtClean="0">
                          <a:solidFill>
                            <a:srgbClr val="FF0000"/>
                          </a:solidFill>
                        </a:rPr>
                        <a:t>Q2:2/A5:1-</a:t>
                      </a:r>
                      <a:r>
                        <a:rPr lang="en-GB" sz="1050" baseline="0" dirty="0" smtClean="0"/>
                        <a:t> (1) </a:t>
                      </a:r>
                    </a:p>
                    <a:p>
                      <a:endParaRPr lang="en-GB" sz="600" dirty="0" smtClean="0"/>
                    </a:p>
                    <a:p>
                      <a:r>
                        <a:rPr lang="en-GB" sz="1050" dirty="0" smtClean="0">
                          <a:solidFill>
                            <a:srgbClr val="FF0000"/>
                          </a:solidFill>
                        </a:rPr>
                        <a:t>S1.2.4+</a:t>
                      </a:r>
                      <a:r>
                        <a:rPr lang="en-GB" sz="1050" dirty="0" smtClean="0"/>
                        <a:t> (1418),  </a:t>
                      </a:r>
                      <a:r>
                        <a:rPr lang="en-GB" sz="1050" dirty="0" smtClean="0">
                          <a:solidFill>
                            <a:srgbClr val="FF0000"/>
                          </a:solidFill>
                        </a:rPr>
                        <a:t>S1.2.4- </a:t>
                      </a:r>
                      <a:r>
                        <a:rPr lang="en-GB" sz="1050" dirty="0" smtClean="0"/>
                        <a:t>(242), </a:t>
                      </a:r>
                      <a:r>
                        <a:rPr lang="en-GB" sz="1050" b="1" dirty="0" smtClean="0">
                          <a:solidFill>
                            <a:srgbClr val="FF0000"/>
                          </a:solidFill>
                        </a:rPr>
                        <a:t>S1:2:4-</a:t>
                      </a:r>
                      <a:r>
                        <a:rPr lang="en-GB" sz="1050" dirty="0" smtClean="0">
                          <a:solidFill>
                            <a:srgbClr val="FF0000"/>
                          </a:solidFill>
                        </a:rPr>
                        <a:t>/</a:t>
                      </a:r>
                      <a:r>
                        <a:rPr lang="en-GB" sz="1050" b="1" dirty="0" smtClean="0">
                          <a:solidFill>
                            <a:srgbClr val="FF0000"/>
                          </a:solidFill>
                        </a:rPr>
                        <a:t>Q2:2</a:t>
                      </a:r>
                      <a:r>
                        <a:rPr lang="en-GB" sz="1050" dirty="0" smtClean="0">
                          <a:solidFill>
                            <a:srgbClr val="FF0000"/>
                          </a:solidFill>
                        </a:rPr>
                        <a:t> </a:t>
                      </a:r>
                      <a:r>
                        <a:rPr lang="en-GB" sz="1050" dirty="0" smtClean="0"/>
                        <a:t>(10), </a:t>
                      </a:r>
                    </a:p>
                    <a:p>
                      <a:r>
                        <a:rPr lang="en-GB" sz="1050" dirty="0" smtClean="0">
                          <a:solidFill>
                            <a:srgbClr val="FF0000"/>
                          </a:solidFill>
                        </a:rPr>
                        <a:t>S1.2.4</a:t>
                      </a:r>
                      <a:r>
                        <a:rPr lang="en-GB" sz="1050" dirty="0" smtClean="0"/>
                        <a:t> (2)</a:t>
                      </a:r>
                    </a:p>
                    <a:p>
                      <a:endParaRPr lang="en-GB" sz="600" dirty="0" smtClean="0"/>
                    </a:p>
                    <a:p>
                      <a:r>
                        <a:rPr lang="en-GB" sz="1050" dirty="0" smtClean="0">
                          <a:solidFill>
                            <a:srgbClr val="FF0000"/>
                          </a:solidFill>
                        </a:rPr>
                        <a:t>S7.2+</a:t>
                      </a:r>
                      <a:r>
                        <a:rPr lang="en-GB" sz="1050" dirty="0" smtClean="0"/>
                        <a:t> (2531), </a:t>
                      </a:r>
                      <a:r>
                        <a:rPr lang="en-GB" sz="1050" b="1" dirty="0" smtClean="0">
                          <a:solidFill>
                            <a:srgbClr val="FF0000"/>
                          </a:solidFill>
                        </a:rPr>
                        <a:t>S7:2+/Q2:2</a:t>
                      </a:r>
                      <a:r>
                        <a:rPr lang="en-GB" sz="1050" baseline="0" dirty="0" smtClean="0">
                          <a:solidFill>
                            <a:srgbClr val="FF0000"/>
                          </a:solidFill>
                        </a:rPr>
                        <a:t> </a:t>
                      </a:r>
                      <a:r>
                        <a:rPr lang="en-GB" sz="1050" baseline="0" dirty="0" smtClean="0"/>
                        <a:t>(</a:t>
                      </a:r>
                      <a:r>
                        <a:rPr lang="en-GB" sz="1050" dirty="0" smtClean="0"/>
                        <a:t>109), </a:t>
                      </a:r>
                      <a:r>
                        <a:rPr lang="en-GB" sz="1050" b="1" dirty="0" smtClean="0"/>
                        <a:t>S7:2+/S2mf</a:t>
                      </a:r>
                      <a:r>
                        <a:rPr lang="en-GB" sz="1050" dirty="0" smtClean="0"/>
                        <a:t> (11), </a:t>
                      </a:r>
                      <a:r>
                        <a:rPr lang="en-GB" sz="1050" dirty="0" smtClean="0">
                          <a:solidFill>
                            <a:srgbClr val="FF0000"/>
                          </a:solidFill>
                        </a:rPr>
                        <a:t>S7.2- </a:t>
                      </a:r>
                      <a:r>
                        <a:rPr lang="en-GB" sz="1050" dirty="0" smtClean="0"/>
                        <a:t>(206), </a:t>
                      </a:r>
                      <a:r>
                        <a:rPr lang="en-GB" sz="1050" b="1" dirty="0" smtClean="0"/>
                        <a:t>S7:2-/Q2:1</a:t>
                      </a:r>
                      <a:r>
                        <a:rPr lang="en-GB" sz="1050" dirty="0" smtClean="0"/>
                        <a:t> (2), </a:t>
                      </a:r>
                      <a:r>
                        <a:rPr lang="en-GB" sz="1050" b="1" dirty="0" smtClean="0"/>
                        <a:t>S9/S7:2-</a:t>
                      </a:r>
                      <a:r>
                        <a:rPr lang="en-GB" sz="1050" dirty="0" smtClean="0"/>
                        <a:t> (2)</a:t>
                      </a:r>
                      <a:endParaRPr lang="en-GB" sz="1050" dirty="0"/>
                    </a:p>
                  </a:txBody>
                  <a:tcPr/>
                </a:tc>
                <a:tc>
                  <a:txBody>
                    <a:bodyPr/>
                    <a:lstStyle/>
                    <a:p>
                      <a:r>
                        <a:rPr lang="en-GB" sz="1050" dirty="0" smtClean="0">
                          <a:solidFill>
                            <a:srgbClr val="FF0000"/>
                          </a:solidFill>
                        </a:rPr>
                        <a:t>A5.1+ </a:t>
                      </a:r>
                      <a:r>
                        <a:rPr lang="en-GB" sz="1050" dirty="0" smtClean="0">
                          <a:solidFill>
                            <a:schemeClr val="tx1"/>
                          </a:solidFill>
                        </a:rPr>
                        <a:t>(7975),  A5.1++ (2014),</a:t>
                      </a:r>
                      <a:r>
                        <a:rPr lang="en-GB" sz="1050" baseline="0" dirty="0" smtClean="0">
                          <a:solidFill>
                            <a:schemeClr val="tx1"/>
                          </a:solidFill>
                        </a:rPr>
                        <a:t> A5.1+++ (1999), </a:t>
                      </a:r>
                      <a:r>
                        <a:rPr lang="en-GB" sz="1050" b="1" baseline="0" dirty="0" smtClean="0">
                          <a:solidFill>
                            <a:schemeClr val="tx1"/>
                          </a:solidFill>
                        </a:rPr>
                        <a:t>A5:1+/A2:1 </a:t>
                      </a:r>
                      <a:r>
                        <a:rPr lang="en-GB" sz="1050" baseline="0" dirty="0" smtClean="0">
                          <a:solidFill>
                            <a:schemeClr val="tx1"/>
                          </a:solidFill>
                        </a:rPr>
                        <a:t>(1911), </a:t>
                      </a:r>
                      <a:r>
                        <a:rPr lang="en-GB" sz="1050" b="1" baseline="0" dirty="0" smtClean="0">
                          <a:solidFill>
                            <a:schemeClr val="tx1"/>
                          </a:solidFill>
                        </a:rPr>
                        <a:t>X2:6+/A5:1+ </a:t>
                      </a:r>
                      <a:r>
                        <a:rPr lang="en-GB" sz="1050" baseline="0" dirty="0" smtClean="0">
                          <a:solidFill>
                            <a:schemeClr val="tx1"/>
                          </a:solidFill>
                        </a:rPr>
                        <a:t>(46),</a:t>
                      </a:r>
                      <a:r>
                        <a:rPr lang="en-GB" sz="1050" b="1" baseline="0" dirty="0" smtClean="0">
                          <a:solidFill>
                            <a:schemeClr val="tx1"/>
                          </a:solidFill>
                        </a:rPr>
                        <a:t> N3:2/A5:1+ (</a:t>
                      </a:r>
                      <a:r>
                        <a:rPr lang="en-GB" sz="1050" baseline="0" dirty="0" smtClean="0">
                          <a:solidFill>
                            <a:schemeClr val="tx1"/>
                          </a:solidFill>
                        </a:rPr>
                        <a:t>45), </a:t>
                      </a:r>
                      <a:r>
                        <a:rPr lang="en-GB" sz="1050" b="1" baseline="0" dirty="0" smtClean="0">
                          <a:solidFill>
                            <a:schemeClr val="tx1"/>
                          </a:solidFill>
                        </a:rPr>
                        <a:t>X2:6/A5:1+/S1:2 </a:t>
                      </a:r>
                      <a:r>
                        <a:rPr lang="en-GB" sz="1050" baseline="0" dirty="0" smtClean="0">
                          <a:solidFill>
                            <a:schemeClr val="tx1"/>
                          </a:solidFill>
                        </a:rPr>
                        <a:t>(44), A5:1+++/A2:2 (32), </a:t>
                      </a:r>
                      <a:r>
                        <a:rPr lang="en-GB" sz="1050" b="1" baseline="0" dirty="0" smtClean="0">
                          <a:solidFill>
                            <a:schemeClr val="tx1"/>
                          </a:solidFill>
                        </a:rPr>
                        <a:t>A5:1+/A8</a:t>
                      </a:r>
                      <a:r>
                        <a:rPr lang="en-GB" sz="1050" baseline="0" dirty="0" smtClean="0">
                          <a:solidFill>
                            <a:schemeClr val="tx1"/>
                          </a:solidFill>
                        </a:rPr>
                        <a:t> (25), </a:t>
                      </a:r>
                      <a:r>
                        <a:rPr lang="en-GB" sz="1050" b="1" baseline="0" dirty="0" smtClean="0">
                          <a:solidFill>
                            <a:schemeClr val="tx1"/>
                          </a:solidFill>
                        </a:rPr>
                        <a:t>A5:1+/A2:2</a:t>
                      </a:r>
                      <a:r>
                        <a:rPr lang="en-GB" sz="1050" baseline="0" dirty="0" smtClean="0">
                          <a:solidFill>
                            <a:schemeClr val="tx1"/>
                          </a:solidFill>
                        </a:rPr>
                        <a:t> (24), </a:t>
                      </a:r>
                      <a:r>
                        <a:rPr lang="en-GB" sz="1050" b="1" baseline="0" dirty="0" smtClean="0">
                          <a:solidFill>
                            <a:schemeClr val="tx1"/>
                          </a:solidFill>
                        </a:rPr>
                        <a:t>X2:1/A5:1+++</a:t>
                      </a:r>
                      <a:r>
                        <a:rPr lang="en-GB" sz="1050" baseline="0" dirty="0" smtClean="0">
                          <a:solidFill>
                            <a:schemeClr val="tx1"/>
                          </a:solidFill>
                        </a:rPr>
                        <a:t> (7), </a:t>
                      </a:r>
                      <a:r>
                        <a:rPr lang="en-GB" sz="1050" b="1" baseline="0" dirty="0" smtClean="0">
                          <a:solidFill>
                            <a:schemeClr val="tx1"/>
                          </a:solidFill>
                        </a:rPr>
                        <a:t>X2:1/A5:1+++</a:t>
                      </a:r>
                      <a:r>
                        <a:rPr lang="en-GB" sz="1050" baseline="0" dirty="0" smtClean="0">
                          <a:solidFill>
                            <a:schemeClr val="tx1"/>
                          </a:solidFill>
                        </a:rPr>
                        <a:t> (7), </a:t>
                      </a:r>
                      <a:r>
                        <a:rPr lang="en-GB" sz="1050" b="1" baseline="0" dirty="0" smtClean="0">
                          <a:solidFill>
                            <a:schemeClr val="tx1"/>
                          </a:solidFill>
                        </a:rPr>
                        <a:t>A5:1+++/S5+c </a:t>
                      </a:r>
                      <a:r>
                        <a:rPr lang="en-GB" sz="1050" baseline="0" dirty="0" smtClean="0">
                          <a:solidFill>
                            <a:schemeClr val="tx1"/>
                          </a:solidFill>
                        </a:rPr>
                        <a:t>(6), </a:t>
                      </a:r>
                      <a:r>
                        <a:rPr lang="en-GB" sz="1050" b="1" dirty="0" smtClean="0">
                          <a:solidFill>
                            <a:schemeClr val="tx1"/>
                          </a:solidFill>
                        </a:rPr>
                        <a:t>X2:6+/A5:1+mf </a:t>
                      </a:r>
                      <a:r>
                        <a:rPr lang="en-GB" sz="1050" dirty="0" smtClean="0">
                          <a:solidFill>
                            <a:schemeClr val="tx1"/>
                          </a:solidFill>
                        </a:rPr>
                        <a:t> (5), </a:t>
                      </a:r>
                      <a:r>
                        <a:rPr lang="en-GB" sz="1050" b="1" baseline="0" dirty="0" smtClean="0">
                          <a:solidFill>
                            <a:schemeClr val="tx1"/>
                          </a:solidFill>
                        </a:rPr>
                        <a:t>A5:1+++/S2mf</a:t>
                      </a:r>
                      <a:r>
                        <a:rPr lang="en-GB" sz="1050" baseline="0" dirty="0" smtClean="0">
                          <a:solidFill>
                            <a:schemeClr val="tx1"/>
                          </a:solidFill>
                        </a:rPr>
                        <a:t> (4), </a:t>
                      </a:r>
                      <a:r>
                        <a:rPr lang="en-GB" sz="1050" b="1" baseline="0" dirty="0" smtClean="0">
                          <a:solidFill>
                            <a:schemeClr val="tx1"/>
                          </a:solidFill>
                        </a:rPr>
                        <a:t>Y1/A5:1+++ </a:t>
                      </a:r>
                      <a:r>
                        <a:rPr lang="en-GB" sz="1050" b="0" baseline="0" dirty="0" smtClean="0">
                          <a:solidFill>
                            <a:schemeClr val="tx1"/>
                          </a:solidFill>
                        </a:rPr>
                        <a:t>(</a:t>
                      </a:r>
                      <a:r>
                        <a:rPr lang="en-GB" sz="1050" baseline="0" dirty="0" smtClean="0">
                          <a:solidFill>
                            <a:schemeClr val="tx1"/>
                          </a:solidFill>
                        </a:rPr>
                        <a:t>4), </a:t>
                      </a:r>
                      <a:r>
                        <a:rPr lang="en-GB" sz="1050" b="1" baseline="0" dirty="0" smtClean="0">
                          <a:solidFill>
                            <a:schemeClr val="tx1"/>
                          </a:solidFill>
                        </a:rPr>
                        <a:t>X2:6+/A5:1+/N5:2+ </a:t>
                      </a:r>
                      <a:r>
                        <a:rPr lang="en-GB" sz="1050" baseline="0" dirty="0" smtClean="0">
                          <a:solidFill>
                            <a:schemeClr val="tx1"/>
                          </a:solidFill>
                        </a:rPr>
                        <a:t>(3), </a:t>
                      </a:r>
                      <a:r>
                        <a:rPr lang="en-GB" sz="1050" b="1" baseline="0" dirty="0" smtClean="0">
                          <a:solidFill>
                            <a:schemeClr val="tx1"/>
                          </a:solidFill>
                        </a:rPr>
                        <a:t>A5:1+++/A4:1</a:t>
                      </a:r>
                      <a:r>
                        <a:rPr lang="en-GB" sz="1050" baseline="0" dirty="0" smtClean="0">
                          <a:solidFill>
                            <a:schemeClr val="tx1"/>
                          </a:solidFill>
                        </a:rPr>
                        <a:t> (2), </a:t>
                      </a:r>
                      <a:r>
                        <a:rPr lang="en-GB" sz="1050" b="1" baseline="0" dirty="0" smtClean="0">
                          <a:solidFill>
                            <a:schemeClr val="tx1"/>
                          </a:solidFill>
                        </a:rPr>
                        <a:t>A5:1+++/X4:1</a:t>
                      </a:r>
                      <a:r>
                        <a:rPr lang="en-GB" sz="1050" baseline="0" dirty="0" smtClean="0">
                          <a:solidFill>
                            <a:schemeClr val="tx1"/>
                          </a:solidFill>
                        </a:rPr>
                        <a:t> (2), </a:t>
                      </a:r>
                      <a:r>
                        <a:rPr lang="en-GB" sz="1050" b="1" baseline="0" dirty="0" smtClean="0">
                          <a:solidFill>
                            <a:schemeClr val="tx1"/>
                          </a:solidFill>
                        </a:rPr>
                        <a:t>X2:1/A5:1+++/S2mf </a:t>
                      </a:r>
                      <a:r>
                        <a:rPr lang="en-GB" sz="1050" baseline="0" dirty="0" smtClean="0">
                          <a:solidFill>
                            <a:schemeClr val="tx1"/>
                          </a:solidFill>
                        </a:rPr>
                        <a:t>(2), </a:t>
                      </a:r>
                      <a:r>
                        <a:rPr lang="en-GB" sz="1050" b="1" baseline="0" dirty="0" smtClean="0">
                          <a:solidFill>
                            <a:schemeClr val="tx1"/>
                          </a:solidFill>
                        </a:rPr>
                        <a:t>X2:6/A5:1+mf</a:t>
                      </a:r>
                      <a:r>
                        <a:rPr lang="en-GB" sz="1050" baseline="0" dirty="0" smtClean="0">
                          <a:solidFill>
                            <a:schemeClr val="tx1"/>
                          </a:solidFill>
                        </a:rPr>
                        <a:t> (2). </a:t>
                      </a:r>
                      <a:r>
                        <a:rPr lang="en-GB" sz="1050" dirty="0" smtClean="0">
                          <a:solidFill>
                            <a:srgbClr val="FF0000"/>
                          </a:solidFill>
                        </a:rPr>
                        <a:t>A5.1- </a:t>
                      </a:r>
                      <a:r>
                        <a:rPr lang="en-GB" sz="1050" dirty="0" smtClean="0">
                          <a:solidFill>
                            <a:schemeClr val="tx1"/>
                          </a:solidFill>
                        </a:rPr>
                        <a:t>(1515), A5:1---</a:t>
                      </a:r>
                      <a:r>
                        <a:rPr lang="en-GB" sz="1050" baseline="0" dirty="0" smtClean="0">
                          <a:solidFill>
                            <a:schemeClr val="tx1"/>
                          </a:solidFill>
                        </a:rPr>
                        <a:t> (</a:t>
                      </a:r>
                      <a:r>
                        <a:rPr lang="en-GB" sz="1050" dirty="0" smtClean="0">
                          <a:solidFill>
                            <a:schemeClr val="tx1"/>
                          </a:solidFill>
                        </a:rPr>
                        <a:t>330), </a:t>
                      </a:r>
                      <a:r>
                        <a:rPr lang="en-GB" sz="1050" b="1" dirty="0" smtClean="0">
                          <a:solidFill>
                            <a:schemeClr val="tx1"/>
                          </a:solidFill>
                        </a:rPr>
                        <a:t>X2:1/A5:1-</a:t>
                      </a:r>
                      <a:r>
                        <a:rPr lang="en-GB" sz="1050" b="1" baseline="0" dirty="0" smtClean="0">
                          <a:solidFill>
                            <a:schemeClr val="tx1"/>
                          </a:solidFill>
                        </a:rPr>
                        <a:t> </a:t>
                      </a:r>
                      <a:r>
                        <a:rPr lang="en-GB" sz="1050" baseline="0" dirty="0" smtClean="0">
                          <a:solidFill>
                            <a:schemeClr val="tx1"/>
                          </a:solidFill>
                        </a:rPr>
                        <a:t>(</a:t>
                      </a:r>
                      <a:r>
                        <a:rPr lang="en-GB" sz="1050" dirty="0" smtClean="0">
                          <a:solidFill>
                            <a:schemeClr val="tx1"/>
                          </a:solidFill>
                        </a:rPr>
                        <a:t>272), A5:1–</a:t>
                      </a:r>
                      <a:r>
                        <a:rPr lang="en-GB" sz="1050" baseline="0" dirty="0" smtClean="0">
                          <a:solidFill>
                            <a:schemeClr val="tx1"/>
                          </a:solidFill>
                        </a:rPr>
                        <a:t> (</a:t>
                      </a:r>
                      <a:r>
                        <a:rPr lang="en-GB" sz="1050" dirty="0" smtClean="0">
                          <a:solidFill>
                            <a:schemeClr val="tx1"/>
                          </a:solidFill>
                        </a:rPr>
                        <a:t>198), </a:t>
                      </a:r>
                      <a:r>
                        <a:rPr lang="en-GB" sz="1050" b="1" dirty="0" smtClean="0">
                          <a:solidFill>
                            <a:schemeClr val="tx1"/>
                          </a:solidFill>
                        </a:rPr>
                        <a:t>A5:1-/A2:1</a:t>
                      </a:r>
                      <a:r>
                        <a:rPr lang="en-GB" sz="1050" b="1" baseline="0" dirty="0" smtClean="0">
                          <a:solidFill>
                            <a:schemeClr val="tx1"/>
                          </a:solidFill>
                        </a:rPr>
                        <a:t> </a:t>
                      </a:r>
                      <a:r>
                        <a:rPr lang="en-GB" sz="1050" baseline="0" dirty="0" smtClean="0">
                          <a:solidFill>
                            <a:schemeClr val="tx1"/>
                          </a:solidFill>
                        </a:rPr>
                        <a:t>(</a:t>
                      </a:r>
                      <a:r>
                        <a:rPr lang="en-GB" sz="1050" dirty="0" smtClean="0">
                          <a:solidFill>
                            <a:schemeClr val="tx1"/>
                          </a:solidFill>
                        </a:rPr>
                        <a:t>123), </a:t>
                      </a:r>
                      <a:r>
                        <a:rPr lang="en-GB" sz="1050" b="1" dirty="0" smtClean="0">
                          <a:solidFill>
                            <a:schemeClr val="tx1"/>
                          </a:solidFill>
                        </a:rPr>
                        <a:t>X2:6/A5:1-</a:t>
                      </a:r>
                      <a:r>
                        <a:rPr lang="en-GB" sz="1050" b="1" baseline="0" dirty="0" smtClean="0">
                          <a:solidFill>
                            <a:schemeClr val="tx1"/>
                          </a:solidFill>
                        </a:rPr>
                        <a:t> </a:t>
                      </a:r>
                      <a:r>
                        <a:rPr lang="en-GB" sz="1050" baseline="0" dirty="0" smtClean="0">
                          <a:solidFill>
                            <a:schemeClr val="tx1"/>
                          </a:solidFill>
                        </a:rPr>
                        <a:t>(</a:t>
                      </a:r>
                      <a:r>
                        <a:rPr lang="en-GB" sz="1050" dirty="0" smtClean="0">
                          <a:solidFill>
                            <a:schemeClr val="tx1"/>
                          </a:solidFill>
                        </a:rPr>
                        <a:t>27), </a:t>
                      </a:r>
                      <a:r>
                        <a:rPr lang="en-GB" sz="1050" b="1" dirty="0" smtClean="0">
                          <a:solidFill>
                            <a:schemeClr val="tx1"/>
                          </a:solidFill>
                        </a:rPr>
                        <a:t>A5:1-/A2:2</a:t>
                      </a:r>
                      <a:r>
                        <a:rPr lang="en-GB" sz="1050" baseline="0" dirty="0" smtClean="0">
                          <a:solidFill>
                            <a:schemeClr val="tx1"/>
                          </a:solidFill>
                        </a:rPr>
                        <a:t> (</a:t>
                      </a:r>
                      <a:r>
                        <a:rPr lang="en-GB" sz="1050" dirty="0" smtClean="0">
                          <a:solidFill>
                            <a:schemeClr val="tx1"/>
                          </a:solidFill>
                        </a:rPr>
                        <a:t>26), </a:t>
                      </a:r>
                      <a:r>
                        <a:rPr lang="en-GB" sz="1050" b="1" dirty="0" smtClean="0">
                          <a:solidFill>
                            <a:schemeClr val="tx1"/>
                          </a:solidFill>
                        </a:rPr>
                        <a:t>A5:1--/A2:2</a:t>
                      </a:r>
                      <a:r>
                        <a:rPr lang="en-GB" sz="1050" b="1" baseline="0" dirty="0" smtClean="0">
                          <a:solidFill>
                            <a:schemeClr val="tx1"/>
                          </a:solidFill>
                        </a:rPr>
                        <a:t> </a:t>
                      </a:r>
                      <a:r>
                        <a:rPr lang="en-GB" sz="1050" baseline="0" dirty="0" smtClean="0">
                          <a:solidFill>
                            <a:schemeClr val="tx1"/>
                          </a:solidFill>
                        </a:rPr>
                        <a:t>(</a:t>
                      </a:r>
                      <a:r>
                        <a:rPr lang="en-GB" sz="1050" dirty="0" smtClean="0">
                          <a:solidFill>
                            <a:schemeClr val="tx1"/>
                          </a:solidFill>
                        </a:rPr>
                        <a:t>23), </a:t>
                      </a:r>
                      <a:r>
                        <a:rPr lang="en-GB" sz="1050" b="1" dirty="0" smtClean="0">
                          <a:solidFill>
                            <a:schemeClr val="tx1"/>
                          </a:solidFill>
                        </a:rPr>
                        <a:t>X4:1/A5:1-</a:t>
                      </a:r>
                      <a:r>
                        <a:rPr lang="en-GB" sz="1050" baseline="0" dirty="0" smtClean="0">
                          <a:solidFill>
                            <a:schemeClr val="tx1"/>
                          </a:solidFill>
                        </a:rPr>
                        <a:t> (</a:t>
                      </a:r>
                      <a:r>
                        <a:rPr lang="en-GB" sz="1050" dirty="0" smtClean="0">
                          <a:solidFill>
                            <a:schemeClr val="tx1"/>
                          </a:solidFill>
                        </a:rPr>
                        <a:t>7), </a:t>
                      </a:r>
                      <a:r>
                        <a:rPr lang="en-GB" sz="1050" b="1" dirty="0" smtClean="0">
                          <a:solidFill>
                            <a:schemeClr val="tx1"/>
                          </a:solidFill>
                        </a:rPr>
                        <a:t>A5:1-/A6</a:t>
                      </a:r>
                      <a:r>
                        <a:rPr lang="en-GB" sz="1050" baseline="0" dirty="0" smtClean="0">
                          <a:solidFill>
                            <a:schemeClr val="tx1"/>
                          </a:solidFill>
                        </a:rPr>
                        <a:t> (</a:t>
                      </a:r>
                      <a:r>
                        <a:rPr lang="en-GB" sz="1050" dirty="0" smtClean="0">
                          <a:solidFill>
                            <a:schemeClr val="tx1"/>
                          </a:solidFill>
                        </a:rPr>
                        <a:t>4), </a:t>
                      </a:r>
                      <a:r>
                        <a:rPr lang="en-GB" sz="1050" b="1" dirty="0" smtClean="0">
                          <a:solidFill>
                            <a:schemeClr val="tx1"/>
                          </a:solidFill>
                        </a:rPr>
                        <a:t>A5:1-/S2:1f</a:t>
                      </a:r>
                      <a:r>
                        <a:rPr lang="en-GB" sz="1050" b="1" baseline="0" dirty="0" smtClean="0">
                          <a:solidFill>
                            <a:schemeClr val="tx1"/>
                          </a:solidFill>
                        </a:rPr>
                        <a:t> </a:t>
                      </a:r>
                      <a:r>
                        <a:rPr lang="en-GB" sz="1050" baseline="0" dirty="0" smtClean="0">
                          <a:solidFill>
                            <a:schemeClr val="tx1"/>
                          </a:solidFill>
                        </a:rPr>
                        <a:t>(</a:t>
                      </a:r>
                      <a:r>
                        <a:rPr lang="en-GB" sz="1050" dirty="0" smtClean="0">
                          <a:solidFill>
                            <a:schemeClr val="tx1"/>
                          </a:solidFill>
                        </a:rPr>
                        <a:t>2), </a:t>
                      </a:r>
                      <a:r>
                        <a:rPr lang="en-GB" sz="1050" b="1" dirty="0" smtClean="0">
                          <a:solidFill>
                            <a:schemeClr val="tx1"/>
                          </a:solidFill>
                        </a:rPr>
                        <a:t>S1:2/A5:1-</a:t>
                      </a:r>
                      <a:r>
                        <a:rPr lang="en-GB" sz="1050" dirty="0" smtClean="0">
                          <a:solidFill>
                            <a:schemeClr val="tx1"/>
                          </a:solidFill>
                        </a:rPr>
                        <a:t> (2), </a:t>
                      </a:r>
                      <a:r>
                        <a:rPr lang="en-GB" sz="1050" dirty="0" smtClean="0">
                          <a:solidFill>
                            <a:srgbClr val="FF0000"/>
                          </a:solidFill>
                        </a:rPr>
                        <a:t>A5.1 </a:t>
                      </a:r>
                      <a:r>
                        <a:rPr lang="en-GB" sz="1050" dirty="0" smtClean="0">
                          <a:solidFill>
                            <a:schemeClr val="tx1"/>
                          </a:solidFill>
                        </a:rPr>
                        <a:t>(1307), </a:t>
                      </a:r>
                      <a:r>
                        <a:rPr lang="en-GB" sz="1050" b="1" dirty="0" smtClean="0">
                          <a:solidFill>
                            <a:schemeClr val="tx1"/>
                          </a:solidFill>
                        </a:rPr>
                        <a:t>A5:1/A6:1-</a:t>
                      </a:r>
                      <a:r>
                        <a:rPr lang="en-GB" sz="1050" baseline="0" dirty="0" smtClean="0">
                          <a:solidFill>
                            <a:schemeClr val="tx1"/>
                          </a:solidFill>
                        </a:rPr>
                        <a:t> (</a:t>
                      </a:r>
                      <a:r>
                        <a:rPr lang="en-GB" sz="1050" dirty="0" smtClean="0">
                          <a:solidFill>
                            <a:schemeClr val="tx1"/>
                          </a:solidFill>
                        </a:rPr>
                        <a:t>10), </a:t>
                      </a:r>
                      <a:r>
                        <a:rPr lang="en-GB" sz="1050" b="1" dirty="0" smtClean="0">
                          <a:solidFill>
                            <a:schemeClr val="tx1"/>
                          </a:solidFill>
                        </a:rPr>
                        <a:t>A5:1/N6+</a:t>
                      </a:r>
                      <a:r>
                        <a:rPr lang="en-GB" sz="1050" dirty="0" smtClean="0">
                          <a:solidFill>
                            <a:schemeClr val="tx1"/>
                          </a:solidFill>
                        </a:rPr>
                        <a:t> (8) </a:t>
                      </a:r>
                    </a:p>
                    <a:p>
                      <a:endParaRPr lang="en-GB" sz="300" dirty="0" smtClean="0">
                        <a:solidFill>
                          <a:schemeClr val="tx1"/>
                        </a:solidFill>
                      </a:endParaRPr>
                    </a:p>
                    <a:p>
                      <a:r>
                        <a:rPr lang="en-GB" sz="1050" dirty="0" smtClean="0">
                          <a:solidFill>
                            <a:srgbClr val="FF0000"/>
                          </a:solidFill>
                        </a:rPr>
                        <a:t>A5.2+ </a:t>
                      </a:r>
                      <a:r>
                        <a:rPr lang="en-GB" sz="1050" dirty="0" smtClean="0">
                          <a:solidFill>
                            <a:schemeClr val="tx1"/>
                          </a:solidFill>
                        </a:rPr>
                        <a:t>(6823), </a:t>
                      </a:r>
                      <a:r>
                        <a:rPr lang="en-GB" sz="1050" b="1" dirty="0" smtClean="0">
                          <a:solidFill>
                            <a:schemeClr val="tx1"/>
                          </a:solidFill>
                        </a:rPr>
                        <a:t>A5:2+/A8</a:t>
                      </a:r>
                      <a:r>
                        <a:rPr lang="en-GB" sz="1050" baseline="0" dirty="0" smtClean="0">
                          <a:solidFill>
                            <a:schemeClr val="tx1"/>
                          </a:solidFill>
                        </a:rPr>
                        <a:t> (</a:t>
                      </a:r>
                      <a:r>
                        <a:rPr lang="en-GB" sz="1050" dirty="0" smtClean="0">
                          <a:solidFill>
                            <a:schemeClr val="tx1"/>
                          </a:solidFill>
                        </a:rPr>
                        <a:t>57), </a:t>
                      </a:r>
                      <a:r>
                        <a:rPr lang="en-GB" sz="1050" dirty="0" smtClean="0">
                          <a:solidFill>
                            <a:srgbClr val="FF0000"/>
                          </a:solidFill>
                        </a:rPr>
                        <a:t>A5.2- </a:t>
                      </a:r>
                      <a:r>
                        <a:rPr lang="en-GB" sz="1050" dirty="0" smtClean="0">
                          <a:solidFill>
                            <a:schemeClr val="tx1"/>
                          </a:solidFill>
                        </a:rPr>
                        <a:t>(1866), </a:t>
                      </a:r>
                      <a:r>
                        <a:rPr lang="en-GB" sz="1050" b="1" dirty="0" smtClean="0">
                          <a:solidFill>
                            <a:schemeClr val="tx1"/>
                          </a:solidFill>
                        </a:rPr>
                        <a:t>A5:2-/A8</a:t>
                      </a:r>
                      <a:r>
                        <a:rPr lang="en-GB" sz="1050" baseline="0" dirty="0" smtClean="0">
                          <a:solidFill>
                            <a:schemeClr val="tx1"/>
                          </a:solidFill>
                        </a:rPr>
                        <a:t> (</a:t>
                      </a:r>
                      <a:r>
                        <a:rPr lang="en-GB" sz="1050" dirty="0" smtClean="0">
                          <a:solidFill>
                            <a:schemeClr val="tx1"/>
                          </a:solidFill>
                        </a:rPr>
                        <a:t>25), </a:t>
                      </a:r>
                      <a:r>
                        <a:rPr lang="en-GB" sz="1050" b="1" dirty="0" smtClean="0">
                          <a:solidFill>
                            <a:schemeClr val="tx1"/>
                          </a:solidFill>
                        </a:rPr>
                        <a:t>A5:2-/X2:1</a:t>
                      </a:r>
                      <a:r>
                        <a:rPr lang="en-GB" sz="1050" b="1" baseline="0" dirty="0" smtClean="0">
                          <a:solidFill>
                            <a:schemeClr val="tx1"/>
                          </a:solidFill>
                        </a:rPr>
                        <a:t> </a:t>
                      </a:r>
                      <a:r>
                        <a:rPr lang="en-GB" sz="1050" baseline="0" dirty="0" smtClean="0">
                          <a:solidFill>
                            <a:schemeClr val="tx1"/>
                          </a:solidFill>
                        </a:rPr>
                        <a:t>(</a:t>
                      </a:r>
                      <a:r>
                        <a:rPr lang="en-GB" sz="1050" dirty="0" smtClean="0">
                          <a:solidFill>
                            <a:schemeClr val="tx1"/>
                          </a:solidFill>
                        </a:rPr>
                        <a:t>23), </a:t>
                      </a:r>
                      <a:r>
                        <a:rPr lang="en-GB" sz="1050" b="1" dirty="0" smtClean="0">
                          <a:solidFill>
                            <a:schemeClr val="tx1"/>
                          </a:solidFill>
                        </a:rPr>
                        <a:t>G2:2-/A5:2-</a:t>
                      </a:r>
                      <a:r>
                        <a:rPr lang="en-GB" sz="1050" baseline="0" dirty="0" smtClean="0">
                          <a:solidFill>
                            <a:schemeClr val="tx1"/>
                          </a:solidFill>
                        </a:rPr>
                        <a:t> (</a:t>
                      </a:r>
                      <a:r>
                        <a:rPr lang="en-GB" sz="1050" dirty="0" smtClean="0">
                          <a:solidFill>
                            <a:schemeClr val="tx1"/>
                          </a:solidFill>
                        </a:rPr>
                        <a:t>23), </a:t>
                      </a:r>
                      <a:r>
                        <a:rPr lang="en-GB" sz="1050" b="1" dirty="0" smtClean="0">
                          <a:solidFill>
                            <a:srgbClr val="FF0000"/>
                          </a:solidFill>
                        </a:rPr>
                        <a:t>A5:2-/Q2:2 </a:t>
                      </a:r>
                      <a:r>
                        <a:rPr lang="en-GB" sz="1050" dirty="0" smtClean="0">
                          <a:solidFill>
                            <a:schemeClr val="tx1"/>
                          </a:solidFill>
                        </a:rPr>
                        <a:t>(22), </a:t>
                      </a:r>
                      <a:r>
                        <a:rPr lang="en-GB" sz="1050" b="1" dirty="0" smtClean="0">
                          <a:solidFill>
                            <a:schemeClr val="tx1"/>
                          </a:solidFill>
                        </a:rPr>
                        <a:t>A10+/A5:2-</a:t>
                      </a:r>
                      <a:r>
                        <a:rPr lang="en-GB" sz="1050" b="1" baseline="0" dirty="0" smtClean="0">
                          <a:solidFill>
                            <a:schemeClr val="tx1"/>
                          </a:solidFill>
                        </a:rPr>
                        <a:t> </a:t>
                      </a:r>
                      <a:r>
                        <a:rPr lang="en-GB" sz="1050" baseline="0" dirty="0" smtClean="0">
                          <a:solidFill>
                            <a:schemeClr val="tx1"/>
                          </a:solidFill>
                        </a:rPr>
                        <a:t>(</a:t>
                      </a:r>
                      <a:r>
                        <a:rPr lang="en-GB" sz="1050" dirty="0" smtClean="0">
                          <a:solidFill>
                            <a:schemeClr val="tx1"/>
                          </a:solidFill>
                        </a:rPr>
                        <a:t>15), </a:t>
                      </a:r>
                      <a:r>
                        <a:rPr lang="en-GB" sz="1050" b="1" dirty="0" smtClean="0">
                          <a:solidFill>
                            <a:schemeClr val="tx1"/>
                          </a:solidFill>
                        </a:rPr>
                        <a:t>Q1:2/A5:2-</a:t>
                      </a:r>
                      <a:r>
                        <a:rPr lang="en-GB" sz="1050" b="1" baseline="0" dirty="0" smtClean="0">
                          <a:solidFill>
                            <a:schemeClr val="tx1"/>
                          </a:solidFill>
                        </a:rPr>
                        <a:t> </a:t>
                      </a:r>
                      <a:r>
                        <a:rPr lang="en-GB" sz="1050" baseline="0" dirty="0" smtClean="0">
                          <a:solidFill>
                            <a:schemeClr val="tx1"/>
                          </a:solidFill>
                        </a:rPr>
                        <a:t>(</a:t>
                      </a:r>
                      <a:r>
                        <a:rPr lang="en-GB" sz="1050" dirty="0" smtClean="0">
                          <a:solidFill>
                            <a:schemeClr val="tx1"/>
                          </a:solidFill>
                        </a:rPr>
                        <a:t>13), </a:t>
                      </a:r>
                      <a:r>
                        <a:rPr lang="en-GB" sz="1050" b="1" dirty="0" smtClean="0">
                          <a:solidFill>
                            <a:schemeClr val="tx1"/>
                          </a:solidFill>
                        </a:rPr>
                        <a:t>A5:2-/X2:2</a:t>
                      </a:r>
                      <a:r>
                        <a:rPr lang="en-GB" sz="1050" baseline="0" dirty="0" smtClean="0">
                          <a:solidFill>
                            <a:schemeClr val="tx1"/>
                          </a:solidFill>
                        </a:rPr>
                        <a:t> (</a:t>
                      </a:r>
                      <a:r>
                        <a:rPr lang="en-GB" sz="1050" dirty="0" smtClean="0">
                          <a:solidFill>
                            <a:schemeClr val="tx1"/>
                          </a:solidFill>
                        </a:rPr>
                        <a:t>6), </a:t>
                      </a:r>
                      <a:r>
                        <a:rPr lang="en-GB" sz="1050" b="1" dirty="0" smtClean="0">
                          <a:solidFill>
                            <a:schemeClr val="tx1"/>
                          </a:solidFill>
                        </a:rPr>
                        <a:t>A5:2-/S2mf </a:t>
                      </a:r>
                      <a:r>
                        <a:rPr lang="en-GB" sz="1050" dirty="0" smtClean="0">
                          <a:solidFill>
                            <a:schemeClr val="tx1"/>
                          </a:solidFill>
                        </a:rPr>
                        <a:t>(3), </a:t>
                      </a:r>
                      <a:r>
                        <a:rPr lang="en-GB" sz="1050" b="1" dirty="0" smtClean="0">
                          <a:solidFill>
                            <a:schemeClr val="tx1"/>
                          </a:solidFill>
                        </a:rPr>
                        <a:t>Q2:1/A5:2- </a:t>
                      </a:r>
                      <a:r>
                        <a:rPr lang="en-GB" sz="1050" dirty="0" smtClean="0">
                          <a:solidFill>
                            <a:schemeClr val="tx1"/>
                          </a:solidFill>
                        </a:rPr>
                        <a:t>(3), A5:2++ (2 ), </a:t>
                      </a:r>
                      <a:r>
                        <a:rPr lang="en-GB" sz="1050" b="1" dirty="0" smtClean="0">
                          <a:solidFill>
                            <a:schemeClr val="tx1"/>
                          </a:solidFill>
                        </a:rPr>
                        <a:t>A5:2-/G2:1- </a:t>
                      </a:r>
                      <a:r>
                        <a:rPr lang="en-GB" sz="1050" dirty="0" smtClean="0">
                          <a:solidFill>
                            <a:schemeClr val="tx1"/>
                          </a:solidFill>
                        </a:rPr>
                        <a:t>(2)</a:t>
                      </a:r>
                    </a:p>
                    <a:p>
                      <a:endParaRPr lang="en-GB" sz="3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050" dirty="0" smtClean="0">
                          <a:solidFill>
                            <a:srgbClr val="FF0000"/>
                          </a:solidFill>
                        </a:rPr>
                        <a:t>E3-</a:t>
                      </a:r>
                      <a:r>
                        <a:rPr lang="en-GB" sz="1050" dirty="0" smtClean="0">
                          <a:solidFill>
                            <a:schemeClr val="tx1"/>
                          </a:solidFill>
                        </a:rPr>
                        <a:t>, </a:t>
                      </a:r>
                      <a:r>
                        <a:rPr lang="en-GB" sz="1050" b="1" dirty="0" smtClean="0">
                          <a:solidFill>
                            <a:srgbClr val="FF0000"/>
                          </a:solidFill>
                        </a:rPr>
                        <a:t>E3-/Q2:2</a:t>
                      </a:r>
                      <a:r>
                        <a:rPr lang="en-GB" sz="1050" baseline="0" dirty="0" smtClean="0">
                          <a:solidFill>
                            <a:schemeClr val="tx1"/>
                          </a:solidFill>
                        </a:rPr>
                        <a:t> (</a:t>
                      </a:r>
                      <a:r>
                        <a:rPr lang="en-GB" sz="1050" dirty="0" smtClean="0">
                          <a:solidFill>
                            <a:schemeClr val="tx1"/>
                          </a:solidFill>
                        </a:rPr>
                        <a:t>268),</a:t>
                      </a:r>
                      <a:r>
                        <a:rPr lang="en-GB" sz="1050" baseline="0" dirty="0" smtClean="0">
                          <a:solidFill>
                            <a:schemeClr val="tx1"/>
                          </a:solidFill>
                        </a:rPr>
                        <a:t> </a:t>
                      </a:r>
                      <a:r>
                        <a:rPr lang="en-GB" sz="1050" b="1" baseline="0" dirty="0" smtClean="0">
                          <a:solidFill>
                            <a:schemeClr val="tx1"/>
                          </a:solidFill>
                        </a:rPr>
                        <a:t>E3-/S2mf</a:t>
                      </a:r>
                      <a:r>
                        <a:rPr lang="en-GB" sz="1050" baseline="0" dirty="0" smtClean="0">
                          <a:solidFill>
                            <a:schemeClr val="tx1"/>
                          </a:solidFill>
                        </a:rPr>
                        <a:t>	 (20), </a:t>
                      </a:r>
                      <a:r>
                        <a:rPr lang="en-GB" sz="1050" b="1" baseline="0" dirty="0" smtClean="0">
                          <a:solidFill>
                            <a:schemeClr val="tx1"/>
                          </a:solidFill>
                        </a:rPr>
                        <a:t>E3-/O1 </a:t>
                      </a:r>
                      <a:r>
                        <a:rPr lang="en-GB" sz="1050" baseline="0" dirty="0" smtClean="0">
                          <a:solidFill>
                            <a:schemeClr val="tx1"/>
                          </a:solidFill>
                        </a:rPr>
                        <a:t>(13), </a:t>
                      </a:r>
                      <a:r>
                        <a:rPr lang="en-GB" sz="1050" b="1" baseline="0" dirty="0" smtClean="0">
                          <a:solidFill>
                            <a:schemeClr val="tx1"/>
                          </a:solidFill>
                        </a:rPr>
                        <a:t>E3-/S1:2</a:t>
                      </a:r>
                      <a:r>
                        <a:rPr lang="en-GB" sz="1050" baseline="0" dirty="0" smtClean="0">
                          <a:solidFill>
                            <a:schemeClr val="tx1"/>
                          </a:solidFill>
                        </a:rPr>
                        <a:t> (10), </a:t>
                      </a:r>
                      <a:r>
                        <a:rPr lang="en-GB" sz="1050" b="1" baseline="0" dirty="0" smtClean="0">
                          <a:solidFill>
                            <a:schemeClr val="tx1"/>
                          </a:solidFill>
                        </a:rPr>
                        <a:t>A1:1:2/E3-</a:t>
                      </a:r>
                      <a:r>
                        <a:rPr lang="en-GB" sz="1050" baseline="0" dirty="0" smtClean="0">
                          <a:solidFill>
                            <a:schemeClr val="tx1"/>
                          </a:solidFill>
                        </a:rPr>
                        <a:t> (5</a:t>
                      </a:r>
                      <a:r>
                        <a:rPr lang="en-GB" sz="1050" dirty="0" smtClean="0">
                          <a:solidFill>
                            <a:schemeClr val="tx1"/>
                          </a:solidFill>
                        </a:rPr>
                        <a:t>), </a:t>
                      </a:r>
                      <a:r>
                        <a:rPr lang="en-GB" sz="1050" b="1" dirty="0" smtClean="0">
                          <a:solidFill>
                            <a:schemeClr val="tx1"/>
                          </a:solidFill>
                        </a:rPr>
                        <a:t>E3-/A1:1:2 </a:t>
                      </a:r>
                      <a:r>
                        <a:rPr lang="en-GB" sz="1050" dirty="0" smtClean="0">
                          <a:solidFill>
                            <a:schemeClr val="tx1"/>
                          </a:solidFill>
                        </a:rPr>
                        <a:t>(3), G2:1-/E3-</a:t>
                      </a:r>
                      <a:r>
                        <a:rPr lang="en-GB" sz="1050" baseline="0" dirty="0" smtClean="0">
                          <a:solidFill>
                            <a:schemeClr val="tx1"/>
                          </a:solidFill>
                        </a:rPr>
                        <a:t> (</a:t>
                      </a:r>
                      <a:r>
                        <a:rPr lang="en-GB" sz="1050" dirty="0" smtClean="0">
                          <a:solidFill>
                            <a:schemeClr val="tx1"/>
                          </a:solidFill>
                        </a:rPr>
                        <a:t>3)</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300"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050" dirty="0" smtClean="0">
                          <a:solidFill>
                            <a:srgbClr val="FF0000"/>
                          </a:solidFill>
                        </a:rPr>
                        <a:t>Q2.2 </a:t>
                      </a:r>
                      <a:r>
                        <a:rPr lang="en-GB" sz="1050" dirty="0" smtClean="0">
                          <a:solidFill>
                            <a:schemeClr val="tx1"/>
                          </a:solidFill>
                        </a:rPr>
                        <a:t>(44767), </a:t>
                      </a:r>
                      <a:r>
                        <a:rPr lang="en-GB" sz="1050" b="1" dirty="0" smtClean="0">
                          <a:solidFill>
                            <a:srgbClr val="FF0000"/>
                          </a:solidFill>
                        </a:rPr>
                        <a:t>Q2:2/E3- </a:t>
                      </a:r>
                      <a:r>
                        <a:rPr lang="en-GB" sz="1050" dirty="0" smtClean="0">
                          <a:solidFill>
                            <a:schemeClr val="tx1"/>
                          </a:solidFill>
                        </a:rPr>
                        <a:t>(1038 ), </a:t>
                      </a:r>
                      <a:r>
                        <a:rPr lang="en-GB" sz="1050" b="1" dirty="0" smtClean="0">
                          <a:solidFill>
                            <a:schemeClr val="tx1"/>
                          </a:solidFill>
                        </a:rPr>
                        <a:t>Q2:2/E2-</a:t>
                      </a:r>
                      <a:r>
                        <a:rPr lang="en-GB" sz="1050" dirty="0" smtClean="0">
                          <a:solidFill>
                            <a:schemeClr val="tx1"/>
                          </a:solidFill>
                        </a:rPr>
                        <a:t> (1010 ), </a:t>
                      </a:r>
                      <a:r>
                        <a:rPr lang="en-GB" sz="1050" b="1" dirty="0" smtClean="0">
                          <a:solidFill>
                            <a:schemeClr val="tx1"/>
                          </a:solidFill>
                        </a:rPr>
                        <a:t>Q2:2/Z6 </a:t>
                      </a:r>
                      <a:r>
                        <a:rPr lang="en-GB" sz="1050" dirty="0" smtClean="0">
                          <a:solidFill>
                            <a:schemeClr val="tx1"/>
                          </a:solidFill>
                        </a:rPr>
                        <a:t>(572), </a:t>
                      </a:r>
                      <a:r>
                        <a:rPr lang="en-GB" sz="1050" b="1" dirty="0" smtClean="0">
                          <a:solidFill>
                            <a:srgbClr val="FF0000"/>
                          </a:solidFill>
                        </a:rPr>
                        <a:t>Q2:2/S1:2:4+</a:t>
                      </a:r>
                      <a:r>
                        <a:rPr lang="en-GB" sz="1050" dirty="0" smtClean="0">
                          <a:solidFill>
                            <a:schemeClr val="tx1"/>
                          </a:solidFill>
                        </a:rPr>
                        <a:t> (280), </a:t>
                      </a:r>
                      <a:r>
                        <a:rPr lang="en-GB" sz="1050" b="1" dirty="0" smtClean="0">
                          <a:solidFill>
                            <a:schemeClr val="tx1"/>
                          </a:solidFill>
                        </a:rPr>
                        <a:t>S8+/Q2:2 </a:t>
                      </a:r>
                      <a:r>
                        <a:rPr lang="en-GB" sz="1050" dirty="0" smtClean="0">
                          <a:solidFill>
                            <a:schemeClr val="tx1"/>
                          </a:solidFill>
                        </a:rPr>
                        <a:t>(127), </a:t>
                      </a:r>
                      <a:r>
                        <a:rPr lang="en-GB" sz="1050" b="1" dirty="0" smtClean="0">
                          <a:solidFill>
                            <a:schemeClr val="tx1"/>
                          </a:solidFill>
                        </a:rPr>
                        <a:t>Q2:2/G2:2-</a:t>
                      </a:r>
                      <a:r>
                        <a:rPr lang="en-GB" sz="1050" dirty="0" smtClean="0">
                          <a:solidFill>
                            <a:schemeClr val="tx1"/>
                          </a:solidFill>
                        </a:rPr>
                        <a:t> (100), </a:t>
                      </a:r>
                      <a:r>
                        <a:rPr lang="en-GB" sz="1050" b="1" dirty="0" smtClean="0">
                          <a:solidFill>
                            <a:srgbClr val="FF0000"/>
                          </a:solidFill>
                        </a:rPr>
                        <a:t>Q2:2/A5:2</a:t>
                      </a:r>
                      <a:r>
                        <a:rPr lang="en-GB" sz="1050" b="1" baseline="0" dirty="0" smtClean="0">
                          <a:solidFill>
                            <a:srgbClr val="FF0000"/>
                          </a:solidFill>
                        </a:rPr>
                        <a:t> </a:t>
                      </a:r>
                      <a:r>
                        <a:rPr lang="en-GB" sz="1050" baseline="0" dirty="0" smtClean="0">
                          <a:solidFill>
                            <a:schemeClr val="tx1"/>
                          </a:solidFill>
                        </a:rPr>
                        <a:t>(</a:t>
                      </a:r>
                      <a:r>
                        <a:rPr lang="en-GB" sz="1050" dirty="0" smtClean="0">
                          <a:solidFill>
                            <a:schemeClr val="tx1"/>
                          </a:solidFill>
                        </a:rPr>
                        <a:t>97), </a:t>
                      </a:r>
                      <a:r>
                        <a:rPr lang="en-GB" sz="1050" b="1" dirty="0" smtClean="0">
                          <a:solidFill>
                            <a:schemeClr val="tx1"/>
                          </a:solidFill>
                        </a:rPr>
                        <a:t>N5:2+/Q2:2</a:t>
                      </a:r>
                      <a:r>
                        <a:rPr lang="en-GB" sz="1050" dirty="0" smtClean="0">
                          <a:solidFill>
                            <a:schemeClr val="tx1"/>
                          </a:solidFill>
                        </a:rPr>
                        <a:t> (95), </a:t>
                      </a:r>
                      <a:r>
                        <a:rPr lang="en-GB" sz="1050" b="1" dirty="0" smtClean="0">
                          <a:solidFill>
                            <a:srgbClr val="FF0000"/>
                          </a:solidFill>
                        </a:rPr>
                        <a:t>Q2:2/S1:2:4-</a:t>
                      </a:r>
                      <a:r>
                        <a:rPr lang="en-GB" sz="1050" b="1" baseline="0" dirty="0" smtClean="0">
                          <a:solidFill>
                            <a:srgbClr val="FF0000"/>
                          </a:solidFill>
                        </a:rPr>
                        <a:t> </a:t>
                      </a:r>
                      <a:r>
                        <a:rPr lang="en-GB" sz="1050" dirty="0" smtClean="0">
                          <a:solidFill>
                            <a:schemeClr val="tx1"/>
                          </a:solidFill>
                        </a:rPr>
                        <a:t>(92),  </a:t>
                      </a:r>
                      <a:r>
                        <a:rPr lang="en-GB" sz="1050" b="1" dirty="0" smtClean="0">
                          <a:solidFill>
                            <a:srgbClr val="FF0000"/>
                          </a:solidFill>
                        </a:rPr>
                        <a:t>Q2:2/A5:2-</a:t>
                      </a:r>
                      <a:r>
                        <a:rPr lang="en-GB" sz="1050" baseline="0" dirty="0" smtClean="0">
                          <a:solidFill>
                            <a:srgbClr val="FF0000"/>
                          </a:solidFill>
                        </a:rPr>
                        <a:t> </a:t>
                      </a:r>
                      <a:r>
                        <a:rPr lang="en-GB" sz="1050" baseline="0" dirty="0" smtClean="0">
                          <a:solidFill>
                            <a:schemeClr val="tx1"/>
                          </a:solidFill>
                        </a:rPr>
                        <a:t>(</a:t>
                      </a:r>
                      <a:r>
                        <a:rPr lang="en-GB" sz="1050" dirty="0" smtClean="0">
                          <a:solidFill>
                            <a:schemeClr val="tx1"/>
                          </a:solidFill>
                        </a:rPr>
                        <a:t>87), </a:t>
                      </a:r>
                      <a:r>
                        <a:rPr lang="en-GB" sz="1050" b="1" dirty="0" smtClean="0">
                          <a:solidFill>
                            <a:schemeClr val="tx1"/>
                          </a:solidFill>
                        </a:rPr>
                        <a:t>Q2:2/A6:1-</a:t>
                      </a:r>
                      <a:r>
                        <a:rPr lang="en-GB" sz="1050" b="1" baseline="0" dirty="0" smtClean="0">
                          <a:solidFill>
                            <a:schemeClr val="tx1"/>
                          </a:solidFill>
                        </a:rPr>
                        <a:t> </a:t>
                      </a:r>
                      <a:r>
                        <a:rPr lang="en-GB" sz="1050" dirty="0" smtClean="0">
                          <a:solidFill>
                            <a:schemeClr val="tx1"/>
                          </a:solidFill>
                        </a:rPr>
                        <a:t>(29), </a:t>
                      </a:r>
                      <a:r>
                        <a:rPr lang="en-GB" sz="1050" b="1" dirty="0" smtClean="0">
                          <a:solidFill>
                            <a:schemeClr val="tx1"/>
                          </a:solidFill>
                        </a:rPr>
                        <a:t>A6:1-/Q2:2</a:t>
                      </a:r>
                      <a:r>
                        <a:rPr lang="en-GB" sz="1050" b="1" baseline="0" dirty="0" smtClean="0">
                          <a:solidFill>
                            <a:schemeClr val="tx1"/>
                          </a:solidFill>
                        </a:rPr>
                        <a:t> </a:t>
                      </a:r>
                      <a:r>
                        <a:rPr lang="en-GB" sz="1050" baseline="0" dirty="0" smtClean="0">
                          <a:solidFill>
                            <a:schemeClr val="tx1"/>
                          </a:solidFill>
                        </a:rPr>
                        <a:t>(</a:t>
                      </a:r>
                      <a:r>
                        <a:rPr lang="en-GB" sz="1050" dirty="0" smtClean="0">
                          <a:solidFill>
                            <a:schemeClr val="tx1"/>
                          </a:solidFill>
                        </a:rPr>
                        <a:t>26), </a:t>
                      </a:r>
                      <a:r>
                        <a:rPr lang="en-GB" sz="1050" b="1" dirty="0" smtClean="0">
                          <a:solidFill>
                            <a:schemeClr val="tx1"/>
                          </a:solidFill>
                        </a:rPr>
                        <a:t>A11:1-/Q2:2 </a:t>
                      </a:r>
                      <a:r>
                        <a:rPr lang="en-GB" sz="1050" b="0" dirty="0" smtClean="0">
                          <a:solidFill>
                            <a:schemeClr val="tx1"/>
                          </a:solidFill>
                        </a:rPr>
                        <a:t>(2</a:t>
                      </a:r>
                      <a:r>
                        <a:rPr lang="en-GB" sz="1050" dirty="0" smtClean="0">
                          <a:solidFill>
                            <a:schemeClr val="tx1"/>
                          </a:solidFill>
                        </a:rPr>
                        <a:t>5), </a:t>
                      </a:r>
                      <a:r>
                        <a:rPr lang="en-GB" sz="1050" b="1" dirty="0" smtClean="0">
                          <a:solidFill>
                            <a:schemeClr val="tx1"/>
                          </a:solidFill>
                        </a:rPr>
                        <a:t>A2:1/Q2:2</a:t>
                      </a:r>
                      <a:r>
                        <a:rPr lang="en-GB" sz="1050" baseline="0" dirty="0" smtClean="0">
                          <a:solidFill>
                            <a:schemeClr val="tx1"/>
                          </a:solidFill>
                        </a:rPr>
                        <a:t> </a:t>
                      </a:r>
                      <a:r>
                        <a:rPr lang="en-GB" sz="1050" dirty="0" smtClean="0">
                          <a:solidFill>
                            <a:schemeClr val="tx1"/>
                          </a:solidFill>
                        </a:rPr>
                        <a:t>(19), </a:t>
                      </a:r>
                      <a:r>
                        <a:rPr lang="en-GB" sz="1050" b="1" dirty="0" smtClean="0">
                          <a:solidFill>
                            <a:schemeClr val="tx1"/>
                          </a:solidFill>
                        </a:rPr>
                        <a:t>Q2:2/G2:2</a:t>
                      </a:r>
                      <a:r>
                        <a:rPr lang="en-GB" sz="1050" dirty="0" smtClean="0">
                          <a:solidFill>
                            <a:schemeClr val="tx1"/>
                          </a:solidFill>
                        </a:rPr>
                        <a:t> (17), </a:t>
                      </a:r>
                      <a:r>
                        <a:rPr lang="en-GB" sz="1050" b="1" dirty="0" smtClean="0">
                          <a:solidFill>
                            <a:schemeClr val="tx1"/>
                          </a:solidFill>
                        </a:rPr>
                        <a:t>E2-/Q2:2</a:t>
                      </a:r>
                      <a:r>
                        <a:rPr lang="en-GB" sz="1050" dirty="0" smtClean="0">
                          <a:solidFill>
                            <a:schemeClr val="tx1"/>
                          </a:solidFill>
                        </a:rPr>
                        <a:t> (15), </a:t>
                      </a:r>
                      <a:r>
                        <a:rPr lang="en-GB" sz="1050" b="1" dirty="0" smtClean="0">
                          <a:solidFill>
                            <a:schemeClr val="tx1"/>
                          </a:solidFill>
                        </a:rPr>
                        <a:t>Q2:2/X3:2++</a:t>
                      </a:r>
                      <a:r>
                        <a:rPr lang="en-GB" sz="1050" dirty="0" smtClean="0">
                          <a:solidFill>
                            <a:schemeClr val="tx1"/>
                          </a:solidFill>
                        </a:rPr>
                        <a:t>	 (14),  </a:t>
                      </a:r>
                      <a:r>
                        <a:rPr lang="en-GB" sz="1050" b="1" dirty="0" smtClean="0">
                          <a:solidFill>
                            <a:srgbClr val="FF0000"/>
                          </a:solidFill>
                        </a:rPr>
                        <a:t>Q2:2/A5:2+</a:t>
                      </a:r>
                      <a:r>
                        <a:rPr lang="en-GB" sz="1050" baseline="0" dirty="0" smtClean="0">
                          <a:solidFill>
                            <a:schemeClr val="tx1"/>
                          </a:solidFill>
                        </a:rPr>
                        <a:t> (</a:t>
                      </a:r>
                      <a:r>
                        <a:rPr lang="en-GB" sz="1050" dirty="0" smtClean="0">
                          <a:solidFill>
                            <a:schemeClr val="tx1"/>
                          </a:solidFill>
                        </a:rPr>
                        <a:t>10), </a:t>
                      </a:r>
                      <a:r>
                        <a:rPr lang="en-GB" sz="1050" b="1" dirty="0" smtClean="0">
                          <a:solidFill>
                            <a:schemeClr val="tx1"/>
                          </a:solidFill>
                        </a:rPr>
                        <a:t>S1:2:3+/Q2:2</a:t>
                      </a:r>
                      <a:r>
                        <a:rPr lang="en-GB" sz="1050" b="1" baseline="0" dirty="0" smtClean="0">
                          <a:solidFill>
                            <a:schemeClr val="tx1"/>
                          </a:solidFill>
                        </a:rPr>
                        <a:t> </a:t>
                      </a:r>
                      <a:r>
                        <a:rPr lang="en-GB" sz="1050" baseline="0" dirty="0" smtClean="0">
                          <a:solidFill>
                            <a:schemeClr val="tx1"/>
                          </a:solidFill>
                        </a:rPr>
                        <a:t>(</a:t>
                      </a:r>
                      <a:r>
                        <a:rPr lang="en-GB" sz="1050" dirty="0" smtClean="0">
                          <a:solidFill>
                            <a:schemeClr val="tx1"/>
                          </a:solidFill>
                        </a:rPr>
                        <a:t>9), </a:t>
                      </a:r>
                      <a:r>
                        <a:rPr lang="en-GB" sz="1050" b="1" dirty="0" smtClean="0">
                          <a:solidFill>
                            <a:schemeClr val="tx1"/>
                          </a:solidFill>
                        </a:rPr>
                        <a:t>A7-/Q2:2</a:t>
                      </a:r>
                      <a:r>
                        <a:rPr lang="en-GB" sz="1050" b="1" baseline="0" dirty="0" smtClean="0">
                          <a:solidFill>
                            <a:schemeClr val="tx1"/>
                          </a:solidFill>
                        </a:rPr>
                        <a:t> </a:t>
                      </a:r>
                      <a:r>
                        <a:rPr lang="en-GB" sz="1050" baseline="0" dirty="0" smtClean="0">
                          <a:solidFill>
                            <a:schemeClr val="tx1"/>
                          </a:solidFill>
                        </a:rPr>
                        <a:t>(</a:t>
                      </a:r>
                      <a:r>
                        <a:rPr lang="en-GB" sz="1050" dirty="0" smtClean="0">
                          <a:solidFill>
                            <a:schemeClr val="tx1"/>
                          </a:solidFill>
                        </a:rPr>
                        <a:t>7), </a:t>
                      </a:r>
                      <a:r>
                        <a:rPr lang="en-GB" sz="1050" b="1" dirty="0" smtClean="0">
                          <a:solidFill>
                            <a:schemeClr val="tx1"/>
                          </a:solidFill>
                        </a:rPr>
                        <a:t>G2:1-/Q2:2</a:t>
                      </a:r>
                      <a:r>
                        <a:rPr lang="en-GB" sz="1050" dirty="0" smtClean="0">
                          <a:solidFill>
                            <a:schemeClr val="tx1"/>
                          </a:solidFill>
                        </a:rPr>
                        <a:t>  (6), Q2.2- (6), </a:t>
                      </a:r>
                      <a:r>
                        <a:rPr lang="en-GB" sz="1050" b="1" dirty="0" smtClean="0">
                          <a:solidFill>
                            <a:schemeClr val="tx1"/>
                          </a:solidFill>
                        </a:rPr>
                        <a:t>Q2:2/A5:3-</a:t>
                      </a:r>
                      <a:r>
                        <a:rPr lang="en-GB" sz="1050" dirty="0" smtClean="0">
                          <a:solidFill>
                            <a:schemeClr val="tx1"/>
                          </a:solidFill>
                        </a:rPr>
                        <a:t> (5), </a:t>
                      </a:r>
                      <a:r>
                        <a:rPr lang="en-GB" sz="1050" b="1" dirty="0" smtClean="0">
                          <a:solidFill>
                            <a:schemeClr val="tx1"/>
                          </a:solidFill>
                        </a:rPr>
                        <a:t>Q2:2/E4:1-</a:t>
                      </a:r>
                      <a:r>
                        <a:rPr lang="en-GB" sz="1050" dirty="0" smtClean="0">
                          <a:solidFill>
                            <a:schemeClr val="tx1"/>
                          </a:solidFill>
                        </a:rPr>
                        <a:t> (3), </a:t>
                      </a:r>
                      <a:r>
                        <a:rPr lang="en-GB" sz="1050" b="1" dirty="0" smtClean="0">
                          <a:solidFill>
                            <a:schemeClr val="tx1"/>
                          </a:solidFill>
                        </a:rPr>
                        <a:t>Q2:2/E4:1+</a:t>
                      </a:r>
                      <a:r>
                        <a:rPr lang="en-GB" sz="1050" b="0" baseline="0" dirty="0" smtClean="0">
                          <a:solidFill>
                            <a:schemeClr val="tx1"/>
                          </a:solidFill>
                        </a:rPr>
                        <a:t> (2), </a:t>
                      </a:r>
                      <a:r>
                        <a:rPr lang="en-GB" sz="1050" b="1" baseline="0" dirty="0" smtClean="0">
                          <a:solidFill>
                            <a:schemeClr val="tx1"/>
                          </a:solidFill>
                        </a:rPr>
                        <a:t>Q2:2/X3:2- </a:t>
                      </a:r>
                      <a:r>
                        <a:rPr lang="en-GB" sz="1050" b="0" baseline="0" dirty="0" smtClean="0">
                          <a:solidFill>
                            <a:schemeClr val="tx1"/>
                          </a:solidFill>
                        </a:rPr>
                        <a:t>(2), </a:t>
                      </a:r>
                      <a:r>
                        <a:rPr lang="en-GB" sz="1050" dirty="0" smtClean="0">
                          <a:solidFill>
                            <a:schemeClr val="tx1"/>
                          </a:solidFill>
                        </a:rPr>
                        <a:t>  </a:t>
                      </a:r>
                      <a:r>
                        <a:rPr lang="en-GB" sz="1050" b="1" dirty="0" smtClean="0">
                          <a:solidFill>
                            <a:schemeClr val="tx1"/>
                          </a:solidFill>
                        </a:rPr>
                        <a:t>G2:1/Q2:2 </a:t>
                      </a:r>
                      <a:r>
                        <a:rPr lang="en-GB" sz="1050" dirty="0" smtClean="0">
                          <a:solidFill>
                            <a:schemeClr val="tx1"/>
                          </a:solidFill>
                        </a:rPr>
                        <a:t>(1), </a:t>
                      </a:r>
                      <a:r>
                        <a:rPr lang="en-GB" sz="1050" b="1" dirty="0" smtClean="0">
                          <a:solidFill>
                            <a:schemeClr val="tx1"/>
                          </a:solidFill>
                        </a:rPr>
                        <a:t>Q2:2/X3:2-</a:t>
                      </a:r>
                      <a:r>
                        <a:rPr lang="en-GB" sz="1050" b="1" baseline="0" dirty="0" smtClean="0">
                          <a:solidFill>
                            <a:schemeClr val="tx1"/>
                          </a:solidFill>
                        </a:rPr>
                        <a:t> </a:t>
                      </a:r>
                      <a:r>
                        <a:rPr lang="en-GB" sz="1050" baseline="0" dirty="0" smtClean="0">
                          <a:solidFill>
                            <a:schemeClr val="tx1"/>
                          </a:solidFill>
                        </a:rPr>
                        <a:t>(2), </a:t>
                      </a:r>
                      <a:r>
                        <a:rPr lang="en-GB" sz="1050" b="1" dirty="0" smtClean="0">
                          <a:solidFill>
                            <a:schemeClr val="tx1"/>
                          </a:solidFill>
                        </a:rPr>
                        <a:t>Q2:2/X7-</a:t>
                      </a:r>
                      <a:r>
                        <a:rPr lang="en-GB" sz="1050" dirty="0" smtClean="0">
                          <a:solidFill>
                            <a:schemeClr val="tx1"/>
                          </a:solidFill>
                        </a:rPr>
                        <a:t> (2),</a:t>
                      </a:r>
                      <a:r>
                        <a:rPr lang="en-GB" sz="1050" baseline="0" dirty="0" smtClean="0">
                          <a:solidFill>
                            <a:schemeClr val="tx1"/>
                          </a:solidFill>
                        </a:rPr>
                        <a:t> </a:t>
                      </a:r>
                      <a:r>
                        <a:rPr lang="en-GB" sz="1050" b="1" dirty="0" smtClean="0">
                          <a:solidFill>
                            <a:schemeClr val="tx1"/>
                          </a:solidFill>
                        </a:rPr>
                        <a:t>Q2:2/E4:2-</a:t>
                      </a:r>
                      <a:r>
                        <a:rPr lang="en-GB" sz="1050" dirty="0" smtClean="0">
                          <a:solidFill>
                            <a:schemeClr val="tx1"/>
                          </a:solidFill>
                        </a:rPr>
                        <a:t> (1)</a:t>
                      </a:r>
                    </a:p>
                    <a:p>
                      <a:endParaRPr lang="en-GB" sz="300" dirty="0" smtClean="0">
                        <a:solidFill>
                          <a:srgbClr val="FF0000"/>
                        </a:solidFill>
                      </a:endParaRPr>
                    </a:p>
                    <a:p>
                      <a:r>
                        <a:rPr lang="en-GB" sz="1050" dirty="0" smtClean="0">
                          <a:solidFill>
                            <a:srgbClr val="FF0000"/>
                          </a:solidFill>
                        </a:rPr>
                        <a:t>S1.2.4+ </a:t>
                      </a:r>
                      <a:r>
                        <a:rPr lang="en-GB" sz="1050" dirty="0" smtClean="0">
                          <a:solidFill>
                            <a:schemeClr val="tx1"/>
                          </a:solidFill>
                        </a:rPr>
                        <a:t>(2578),  </a:t>
                      </a:r>
                      <a:r>
                        <a:rPr lang="en-GB" sz="1050" dirty="0" smtClean="0">
                          <a:solidFill>
                            <a:srgbClr val="FF0000"/>
                          </a:solidFill>
                        </a:rPr>
                        <a:t>S1.2.4- </a:t>
                      </a:r>
                      <a:r>
                        <a:rPr lang="en-GB" sz="1050" dirty="0" smtClean="0">
                          <a:solidFill>
                            <a:schemeClr val="tx1"/>
                          </a:solidFill>
                        </a:rPr>
                        <a:t>(127), </a:t>
                      </a:r>
                      <a:r>
                        <a:rPr lang="en-GB" sz="1050" b="1" dirty="0" smtClean="0">
                          <a:solidFill>
                            <a:srgbClr val="FF0000"/>
                          </a:solidFill>
                        </a:rPr>
                        <a:t>S1:2:4-/Q2:2</a:t>
                      </a:r>
                      <a:r>
                        <a:rPr lang="en-GB" sz="1050" dirty="0" smtClean="0">
                          <a:solidFill>
                            <a:schemeClr val="tx1"/>
                          </a:solidFill>
                        </a:rPr>
                        <a:t> (8),  </a:t>
                      </a:r>
                      <a:r>
                        <a:rPr lang="en-GB" sz="1050" dirty="0" smtClean="0">
                          <a:solidFill>
                            <a:srgbClr val="FF0000"/>
                          </a:solidFill>
                        </a:rPr>
                        <a:t>S1.2.4  </a:t>
                      </a:r>
                      <a:r>
                        <a:rPr lang="en-GB" sz="1050" dirty="0" smtClean="0">
                          <a:solidFill>
                            <a:schemeClr val="tx1"/>
                          </a:solidFill>
                        </a:rPr>
                        <a:t>(1)</a:t>
                      </a:r>
                    </a:p>
                    <a:p>
                      <a:endParaRPr lang="en-GB" sz="300" dirty="0" smtClean="0">
                        <a:solidFill>
                          <a:srgbClr val="FF0000"/>
                        </a:solidFill>
                      </a:endParaRPr>
                    </a:p>
                    <a:p>
                      <a:r>
                        <a:rPr lang="en-GB" sz="1050" dirty="0" smtClean="0">
                          <a:solidFill>
                            <a:srgbClr val="FF0000"/>
                          </a:solidFill>
                        </a:rPr>
                        <a:t>S7.2+ </a:t>
                      </a:r>
                      <a:r>
                        <a:rPr lang="en-GB" sz="1050" dirty="0" smtClean="0">
                          <a:solidFill>
                            <a:schemeClr val="tx1"/>
                          </a:solidFill>
                        </a:rPr>
                        <a:t>(1529), </a:t>
                      </a:r>
                      <a:r>
                        <a:rPr lang="en-GB" sz="1050" b="1" dirty="0" smtClean="0">
                          <a:solidFill>
                            <a:srgbClr val="FF0000"/>
                          </a:solidFill>
                        </a:rPr>
                        <a:t>S7:2+/Q2:2 </a:t>
                      </a:r>
                      <a:r>
                        <a:rPr lang="en-GB" sz="1050" dirty="0" smtClean="0">
                          <a:solidFill>
                            <a:schemeClr val="tx1"/>
                          </a:solidFill>
                        </a:rPr>
                        <a:t>(69), </a:t>
                      </a:r>
                      <a:r>
                        <a:rPr lang="en-GB" sz="1050" b="1" dirty="0" smtClean="0">
                          <a:solidFill>
                            <a:srgbClr val="FF0000"/>
                          </a:solidFill>
                        </a:rPr>
                        <a:t>S7:2+/S2mf </a:t>
                      </a:r>
                      <a:r>
                        <a:rPr lang="en-GB" sz="1050" dirty="0" smtClean="0">
                          <a:solidFill>
                            <a:schemeClr val="tx1"/>
                          </a:solidFill>
                        </a:rPr>
                        <a:t>(13)</a:t>
                      </a:r>
                      <a:endParaRPr lang="en-GB" sz="1050" dirty="0" smtClean="0">
                        <a:solidFill>
                          <a:srgbClr val="FF0000"/>
                        </a:solidFill>
                      </a:endParaRPr>
                    </a:p>
                    <a:p>
                      <a:r>
                        <a:rPr lang="en-GB" sz="1050" dirty="0" smtClean="0">
                          <a:solidFill>
                            <a:srgbClr val="FF0000"/>
                          </a:solidFill>
                        </a:rPr>
                        <a:t>S7.2- </a:t>
                      </a:r>
                      <a:r>
                        <a:rPr lang="en-GB" sz="1050" dirty="0" smtClean="0">
                          <a:solidFill>
                            <a:schemeClr val="tx1"/>
                          </a:solidFill>
                        </a:rPr>
                        <a:t>(191)</a:t>
                      </a:r>
                      <a:endParaRPr lang="en-GB" sz="1050" dirty="0" smtClean="0">
                        <a:solidFill>
                          <a:srgbClr val="FF0000"/>
                        </a:solidFill>
                      </a:endParaRPr>
                    </a:p>
                    <a:p>
                      <a:endParaRPr lang="en-GB" sz="1050" dirty="0"/>
                    </a:p>
                  </a:txBody>
                  <a:tcPr/>
                </a:tc>
              </a:tr>
            </a:tbl>
          </a:graphicData>
        </a:graphic>
      </p:graphicFrame>
      <p:sp>
        <p:nvSpPr>
          <p:cNvPr id="2" name="Rectangle 1"/>
          <p:cNvSpPr/>
          <p:nvPr/>
        </p:nvSpPr>
        <p:spPr>
          <a:xfrm rot="5400000">
            <a:off x="-1778630" y="3538518"/>
            <a:ext cx="4676280" cy="707886"/>
          </a:xfrm>
          <a:prstGeom prst="rect">
            <a:avLst/>
          </a:prstGeom>
          <a:noFill/>
        </p:spPr>
        <p:txBody>
          <a:bodyPr wrap="none" lIns="91440" tIns="45720" rIns="91440" bIns="45720">
            <a:spAutoFit/>
          </a:bodyPr>
          <a:lstStyle/>
          <a:p>
            <a:pPr algn="ctr"/>
            <a:r>
              <a:rPr lang="en-US" sz="4000" b="0" cap="none" spc="0" dirty="0" smtClean="0">
                <a:ln w="0"/>
                <a:solidFill>
                  <a:schemeClr val="tx1"/>
                </a:solidFill>
                <a:effectLst>
                  <a:outerShdw blurRad="38100" dist="19050" dir="2700000" algn="tl" rotWithShape="0">
                    <a:schemeClr val="dk1">
                      <a:alpha val="40000"/>
                    </a:schemeClr>
                  </a:outerShdw>
                </a:effectLst>
              </a:rPr>
              <a:t>Portmanteau tags</a:t>
            </a:r>
            <a:endParaRPr lang="en-US" sz="40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32179047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2&quot; unique_id=&quot;10002&quot;&gt;&lt;object type=&quot;3&quot; unique_id=&quot;10003&quot;&gt;&lt;property id=&quot;20148&quot; value=&quot;5&quot;/&gt;&lt;property id=&quot;20300&quot; value=&quot;Slide 1 - &amp;quot;Tracing verbal aggression  [AND OTHER FACEWORK STRATEGIES] over time, using themes derived from the Historical Thes&quot;/&gt;&lt;property id=&quot;20307&quot; value=&quot;256&quot;/&gt;&lt;/object&gt;&lt;object type=&quot;3&quot; unique_id=&quot;10004&quot;&gt;&lt;property id=&quot;20148&quot; value=&quot;5&quot;/&gt;&lt;property id=&quot;20300&quot; value=&quot;Slide 2 - &amp;quot;Previous work …&amp;quot;&quot;/&gt;&lt;property id=&quot;20307&quot; value=&quot;257&quot;/&gt;&lt;/object&gt;&lt;object type=&quot;3&quot; unique_id=&quot;10005&quot;&gt;&lt;property id=&quot;20148&quot; value=&quot;5&quot;/&gt;&lt;property id=&quot;20300&quot; value=&quot;Slide 3 - &amp;quot;Underlying assumption …&amp;quot;&quot;/&gt;&lt;property id=&quot;20307&quot; value=&quot;258&quot;/&gt;&lt;/object&gt;&lt;object type=&quot;3&quot; unique_id=&quot;10006&quot;&gt;&lt;property id=&quot;20148&quot; value=&quot;5&quot;/&gt;&lt;property id=&quot;20300&quot; value=&quot;Slide 4 - &amp;quot;Teething problems experienced …&amp;quot;&quot;/&gt;&lt;property id=&quot;20307&quot; value=&quot;260&quot;/&gt;&lt;/object&gt;&lt;object type=&quot;3&quot; unique_id=&quot;10007&quot;&gt;&lt;property id=&quot;20148&quot; value=&quot;5&quot;/&gt;&lt;property id=&quot;20300&quot; value=&quot;Slide 5 - &amp;quot;Proposed solutions?&amp;quot;&quot;/&gt;&lt;property id=&quot;20307&quot; value=&quot;261&quot;/&gt;&lt;/object&gt;&lt;object type=&quot;3&quot; unique_id=&quot;10008&quot;&gt;&lt;property id=&quot;20148&quot; value=&quot;5&quot;/&gt;&lt;property id=&quot;20300&quot; value=&quot;Slide 6 - &amp;quot;Meaning chains&amp;quot;&quot;/&gt;&lt;property id=&quot;20307&quot; value=&quot;262&quot;/&gt;&lt;/object&gt;&lt;object type=&quot;3&quot; unique_id=&quot;10009&quot;&gt;&lt;property id=&quot;20148&quot; value=&quot;5&quot;/&gt;&lt;property id=&quot;20300&quot; value=&quot;Slide 7 - &amp;quot;Datasets analysed&amp;quot;&quot;/&gt;&lt;property id=&quot;20307&quot; value=&quot;263&quot;/&gt;&lt;/object&gt;&lt;object type=&quot;3&quot; unique_id=&quot;10010&quot;&gt;&lt;property id=&quot;20148&quot; value=&quot;5&quot;/&gt;&lt;property id=&quot;20300&quot; value=&quot;Slide 8 - &amp;quot;Some results …&amp;quot;&quot;/&gt;&lt;property id=&quot;20307&quot; value=&quot;265&quot;/&gt;&lt;/object&gt;&lt;object type=&quot;3&quot; unique_id=&quot;10011&quot;&gt;&lt;property id=&quot;20148&quot; value=&quot;5&quot;/&gt;&lt;property id=&quot;20300&quot; value=&quot;Slide 9&quot;/&gt;&lt;property id=&quot;20307&quot; value=&quot;264&quot;/&gt;&lt;/object&gt;&lt;object type=&quot;3&quot; unique_id=&quot;10012&quot;&gt;&lt;property id=&quot;20148&quot; value=&quot;5&quot;/&gt;&lt;property id=&quot;20300&quot; value=&quot;Slide 41 - &amp;quot;References&amp;quot;&quot;/&gt;&lt;property id=&quot;20307&quot; value=&quot;259&quot;/&gt;&lt;/object&gt;&lt;object type=&quot;3&quot; unique_id=&quot;10193&quot;&gt;&lt;property id=&quot;20148&quot; value=&quot;5&quot;/&gt;&lt;property id=&quot;20300&quot; value=&quot;Slide 11 - &amp;quot;Archer’s (2015) Facework Scale&amp;quot;&quot;/&gt;&lt;property id=&quot;20307&quot; value=&quot;266&quot;/&gt;&lt;/object&gt;&lt;object type=&quot;3&quot; unique_id=&quot;10195&quot;&gt;&lt;property id=&quot;20148&quot; value=&quot;5&quot;/&gt;&lt;property id=&quot;20300&quot; value=&quot;Slide 12 - &amp;quot;Facework strategies involving glorifi* (S7.2+/Q2.2)&amp;quot;&quot;/&gt;&lt;property id=&quot;20307&quot; value=&quot;268&quot;/&gt;&lt;/object&gt;&lt;object type=&quot;3&quot; unique_id=&quot;10196&quot;&gt;&lt;property id=&quot;20148&quot; value=&quot;5&quot;/&gt;&lt;property id=&quot;20300&quot; value=&quot;Slide 13 - &amp;quot;Using HTOED themes to trace FTAs --- FEAs&amp;quot;&quot;/&gt;&lt;property id=&quot;20307&quot; value=&quot;270&quot;/&gt;&lt;/object&gt;&lt;object type=&quot;3&quot; unique_id=&quot;10197&quot;&gt;&lt;property id=&quot;20148&quot; value=&quot;5&quot;/&gt;&lt;property id=&quot;20300&quot; value=&quot;Slide 17 - &amp;quot;Observation respecting new themes?&amp;quot;&quot;/&gt;&lt;property id=&quot;20307&quot; value=&quot;271&quot;/&gt;&lt;/object&gt;&lt;object type=&quot;3&quot; unique_id=&quot;10198&quot;&gt;&lt;property id=&quot;20148&quot; value=&quot;5&quot;/&gt;&lt;property id=&quot;20300&quot; value=&quot;Slide 25 - &amp;quot;STRATEGIC FEA AND FTA …? AO:21:d – … violence/severity (lack of)&amp;quot;&quot;/&gt;&lt;property id=&quot;20307&quot; value=&quot;274&quot;/&gt;&lt;/object&gt;&lt;object type=&quot;3&quot; unique_id=&quot;10199&quot;&gt;&lt;property id=&quot;20148&quot; value=&quot;5&quot;/&gt;&lt;property id=&quot;20300&quot; value=&quot;Slide 29 - &amp;quot;An issue: we’re still getting false positives&amp;quot;&quot;/&gt;&lt;property id=&quot;20307&quot; value=&quot;272&quot;/&gt;&lt;/object&gt;&lt;object type=&quot;3&quot; unique_id=&quot;10200&quot;&gt;&lt;property id=&quot;20148&quot; value=&quot;5&quot;/&gt;&lt;property id=&quot;20300&quot; value=&quot;Slide 30 - &amp;quot;Winter of Discontent (Hansard Commons)&amp;quot;&quot;/&gt;&lt;property id=&quot;20307&quot; value=&quot;273&quot;/&gt;&lt;/object&gt;&lt;object type=&quot;3&quot; unique_id=&quot;10201&quot;&gt;&lt;property id=&quot;20148&quot; value=&quot;5&quot;/&gt;&lt;property id=&quot;20300&quot; value=&quot;Slide 31 - &amp;quot;… but we need to be aware of the ‘Mystery of vanishing reliability’ (Rissanen, 1989)&amp;quot;&quot;/&gt;&lt;property id=&quot;20307&quot; value=&quot;267&quot;/&gt;&lt;/object&gt;&lt;object type=&quot;3&quot; unique_id=&quot;10202&quot;&gt;&lt;property id=&quot;20148&quot; value=&quot;5&quot;/&gt;&lt;property id=&quot;20300&quot; value=&quot;Slide 42 - &amp;quot;Idealistic (X2.1/A5.1+++) [subject: conscientious objectors]&amp;quot;&quot;/&gt;&lt;property id=&quot;20307&quot; value=&quot;269&quot;/&gt;&lt;/object&gt;&lt;object type=&quot;3&quot; unique_id=&quot;11791&quot;&gt;&lt;property id=&quot;20148&quot; value=&quot;5&quot;/&gt;&lt;property id=&quot;20300&quot; value=&quot;Slide 22 - &amp;quot;Some examples of different types of facework strategies …&amp;quot;&quot;/&gt;&lt;property id=&quot;20307&quot; value=&quot;276&quot;/&gt;&lt;/object&gt;&lt;object type=&quot;3&quot; unique_id=&quot;11792&quot;&gt;&lt;property id=&quot;20148&quot; value=&quot;5&quot;/&gt;&lt;property id=&quot;20300&quot; value=&quot;Slide 32 - &amp;quot;INTENTIONAL (3rd person) FTA&amp;quot;&quot;/&gt;&lt;property id=&quot;20307&quot; value=&quot;275&quot;/&gt;&lt;/object&gt;&lt;object type=&quot;3&quot; unique_id=&quot;12209&quot;&gt;&lt;property id=&quot;20148&quot; value=&quot;5&quot;/&gt;&lt;property id=&quot;20300&quot; value=&quot;Slide 18 - &amp;quot;GRAPH – Hansard Commons&amp;quot;&quot;/&gt;&lt;property id=&quot;20307&quot; value=&quot;284&quot;/&gt;&lt;/object&gt;&lt;object type=&quot;3&quot; unique_id=&quot;12210&quot;&gt;&lt;property id=&quot;20148&quot; value=&quot;5&quot;/&gt;&lt;property id=&quot;20300&quot; value=&quot;Slide 19 - &amp;quot;GRAPH – Hansard Lords&amp;quot;&quot;/&gt;&lt;property id=&quot;20307&quot; value=&quot;285&quot;/&gt;&lt;/object&gt;&lt;object type=&quot;3&quot; unique_id=&quot;12211&quot;&gt;&lt;property id=&quot;20148&quot; value=&quot;5&quot;/&gt;&lt;property id=&quot;20300&quot; value=&quot;Slide 26 - &amp;quot;Examples of FTAs using AS:14:a.* [derision/ridicule/mockery…] EEBO &amp;quot;&quot;/&gt;&lt;property id=&quot;20307&quot; value=&quot;277&quot;/&gt;&lt;/object&gt;&lt;object type=&quot;3&quot; unique_id=&quot;12212&quot;&gt;&lt;property id=&quot;20148&quot; value=&quot;5&quot;/&gt;&lt;property id=&quot;20300&quot; value=&quot;Slide 33 - &amp;quot;Third person other-attack&amp;quot;&quot;/&gt;&lt;property id=&quot;20307&quot; value=&quot;279&quot;/&gt;&lt;/object&gt;&lt;object type=&quot;3&quot; unique_id=&quot;12213&quot;&gt;&lt;property id=&quot;20148&quot; value=&quot;5&quot;/&gt;&lt;property id=&quot;20300&quot; value=&quot;Slide 34 - &amp;quot;Direct (second-person) FTA&amp;quot;&quot;/&gt;&lt;property id=&quot;20307&quot; value=&quot;278&quot;/&gt;&lt;/object&gt;&lt;object type=&quot;3&quot; unique_id=&quot;12214&quot;&gt;&lt;property id=&quot;20148&quot; value=&quot;5&quot;/&gt;&lt;property id=&quot;20300&quot; value=&quot;Slide 35&quot;/&gt;&lt;property id=&quot;20307&quot; value=&quot;280&quot;/&gt;&lt;/object&gt;&lt;object type=&quot;3&quot; unique_id=&quot;12215&quot;&gt;&lt;property id=&quot;20148&quot; value=&quot;5&quot;/&gt;&lt;property id=&quot;20300&quot; value=&quot;Slide 36&quot;/&gt;&lt;property id=&quot;20307&quot; value=&quot;281&quot;/&gt;&lt;/object&gt;&lt;object type=&quot;3&quot; unique_id=&quot;12217&quot;&gt;&lt;property id=&quot;20148&quot; value=&quot;5&quot;/&gt;&lt;property id=&quot;20300&quot; value=&quot;Slide 38 - &amp;quot;GRAPH – Hansard Lords&amp;quot;&quot;/&gt;&lt;property id=&quot;20307&quot; value=&quot;283&quot;/&gt;&lt;/object&gt;&lt;object type=&quot;3&quot; unique_id=&quot;12666&quot;&gt;&lt;property id=&quot;20148&quot; value=&quot;5&quot;/&gt;&lt;property id=&quot;20300&quot; value=&quot;Slide 20 - &amp;quot;GRAPH - EEBO&amp;quot;&quot;/&gt;&lt;property id=&quot;20307&quot; value=&quot;286&quot;/&gt;&lt;/object&gt;&lt;object type=&quot;3&quot; unique_id=&quot;12668&quot;&gt;&lt;property id=&quot;20148&quot; value=&quot;5&quot;/&gt;&lt;property id=&quot;20300&quot; value=&quot;Slide 40 - &amp;quot;Still to do&amp;quot;&quot;/&gt;&lt;property id=&quot;20307&quot; value=&quot;288&quot;/&gt;&lt;/object&gt;&lt;object type=&quot;3&quot; unique_id=&quot;12740&quot;&gt;&lt;property id=&quot;20148&quot; value=&quot;5&quot;/&gt;&lt;property id=&quot;20300&quot; value=&quot;Slide 37 - &amp;quot;GRAPH – Hansard Commons&amp;quot;&quot;/&gt;&lt;property id=&quot;20307&quot; value=&quot;289&quot;/&gt;&lt;/object&gt;&lt;object type=&quot;3&quot; unique_id=&quot;12741&quot;&gt;&lt;property id=&quot;20148&quot; value=&quot;5&quot;/&gt;&lt;property id=&quot;20300&quot; value=&quot;Slide 39 - &amp;quot;Popish Plot (EEBO) graph: Showing number of instances per million words, of strings comprising two HT themes and t&quot;/&gt;&lt;property id=&quot;20307&quot; value=&quot;290&quot;/&gt;&lt;/object&gt;&lt;object type=&quot;3&quot; unique_id=&quot;12989&quot;&gt;&lt;property id=&quot;20148&quot; value=&quot;5&quot;/&gt;&lt;property id=&quot;20300&quot; value=&quot;Slide 10 - &amp;quot;Graph … of portmanteau tags?&amp;quot;&quot;/&gt;&lt;property id=&quot;20307&quot; value=&quot;291&quot;/&gt;&lt;/object&gt;&lt;object type=&quot;3&quot; unique_id=&quot;12990&quot;&gt;&lt;property id=&quot;20148&quot; value=&quot;5&quot;/&gt;&lt;property id=&quot;20300&quot; value=&quot;Slide 21 - &amp;quot;Another observation re themes?&amp;quot;&quot;/&gt;&lt;property id=&quot;20307&quot; value=&quot;293&quot;/&gt;&lt;/object&gt;&lt;object type=&quot;3&quot; unique_id=&quot;12991&quot;&gt;&lt;property id=&quot;20148&quot; value=&quot;5&quot;/&gt;&lt;property id=&quot;20300&quot; value=&quot;Slide 23 - &amp;quot;Example using AX:13. (protest)&amp;quot;&quot;/&gt;&lt;property id=&quot;20307&quot; value=&quot;292&quot;/&gt;&lt;/object&gt;&lt;object type=&quot;3&quot; unique_id=&quot;13220&quot;&gt;&lt;property id=&quot;20148&quot; value=&quot;5&quot;/&gt;&lt;property id=&quot;20300&quot; value=&quot;Slide 27 - &amp;quot;Collocates of [AS:14:a.*] (Derision/ridicule/mockery)&amp;quot;&quot;/&gt;&lt;property id=&quot;20307&quot; value=&quot;294&quot;/&gt;&lt;/object&gt;&lt;object type=&quot;3&quot; unique_id=&quot;13829&quot;&gt;&lt;property id=&quot;20148&quot; value=&quot;5&quot;/&gt;&lt;property id=&quot;20300&quot; value=&quot;Slide 28&quot;/&gt;&lt;property id=&quot;20307&quot; value=&quot;295&quot;/&gt;&lt;/object&gt;&lt;object type=&quot;3&quot; unique_id=&quot;14197&quot;&gt;&lt;property id=&quot;20148&quot; value=&quot;5&quot;/&gt;&lt;property id=&quot;20300&quot; value=&quot;Slide 24 - &amp;quot;Example using AR:21:a. (hair-splitting, quibbling)&amp;quot;&quot;/&gt;&lt;property id=&quot;20307&quot; value=&quot;296&quot;/&gt;&lt;/object&gt;&lt;object type=&quot;3&quot; unique_id=&quot;14568&quot;&gt;&lt;property id=&quot;20148&quot; value=&quot;5&quot;/&gt;&lt;property id=&quot;20300&quot; value=&quot;Slide 15 - &amp;quot;Not in the theme(s) … name calling?&amp;quot;&quot;/&gt;&lt;property id=&quot;20307&quot; value=&quot;297&quot;/&gt;&lt;/object&gt;&lt;object type=&quot;3&quot; unique_id=&quot;14774&quot;&gt;&lt;property id=&quot;20148&quot; value=&quot;5&quot;/&gt;&lt;property id=&quot;20300&quot; value=&quot;Slide 16 - &amp;quot;AR:24:a.* []* PPY (you)&amp;quot;&quot;/&gt;&lt;property id=&quot;20307&quot; value=&quot;298&quot;/&gt;&lt;/object&gt;&lt;object type=&quot;3&quot; unique_id=&quot;15033&quot;&gt;&lt;property id=&quot;20148&quot; value=&quot;5&quot;/&gt;&lt;property id=&quot;20300&quot; value=&quot;Slide 14 - &amp;quot;AY:06:b:04:b.* (lout/boor)&amp;quot;&quot;/&gt;&lt;property id=&quot;20307&quot; value=&quot;299&quot;/&gt;&lt;/object&gt;&lt;/object&gt;&lt;object type=&quot;8&quot; unique_id=&quot;10024&quo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Savon</Template>
  <TotalTime>3236</TotalTime>
  <Words>5206</Words>
  <Application>Microsoft Office PowerPoint</Application>
  <PresentationFormat>Widescreen</PresentationFormat>
  <Paragraphs>662</Paragraphs>
  <Slides>41</Slides>
  <Notes>41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41</vt:i4>
      </vt:variant>
    </vt:vector>
  </HeadingPairs>
  <TitlesOfParts>
    <vt:vector size="48" baseType="lpstr">
      <vt:lpstr>Arial</vt:lpstr>
      <vt:lpstr>Calibri</vt:lpstr>
      <vt:lpstr>Century Gothic</vt:lpstr>
      <vt:lpstr>Garamond</vt:lpstr>
      <vt:lpstr>Times New Roman</vt:lpstr>
      <vt:lpstr>verdana</vt:lpstr>
      <vt:lpstr>Savon</vt:lpstr>
      <vt:lpstr>Tracing verbal aggression  [AND OTHER FACEWORK STRATEGIES] over time, using themes derived from the Historical Thesaurus of English</vt:lpstr>
      <vt:lpstr>Previous work …</vt:lpstr>
      <vt:lpstr>Underlying assumption …</vt:lpstr>
      <vt:lpstr>Teething problems experienced …</vt:lpstr>
      <vt:lpstr>Proposed solutions?</vt:lpstr>
      <vt:lpstr>Meaning chains</vt:lpstr>
      <vt:lpstr>Datasets analysed</vt:lpstr>
      <vt:lpstr>Some results …</vt:lpstr>
      <vt:lpstr>PowerPoint Presentation</vt:lpstr>
      <vt:lpstr>Archer’s (2015) Facework Scale</vt:lpstr>
      <vt:lpstr>Facework strategies involving glorifi* (S7.2+/Q2.2)</vt:lpstr>
      <vt:lpstr>Using HTOED themes to trace FTAs --- FEAs</vt:lpstr>
      <vt:lpstr>AY:06:b:04:b.* (lout/boor)</vt:lpstr>
      <vt:lpstr>Not in the theme(s) … name calling?</vt:lpstr>
      <vt:lpstr>AR:24:a.* []* PPY (you)</vt:lpstr>
      <vt:lpstr>Observation respecting new themes?</vt:lpstr>
      <vt:lpstr>GRAPH – Hansard Commons</vt:lpstr>
      <vt:lpstr>GRAPH – Hansard Lords</vt:lpstr>
      <vt:lpstr>GRAPH – EEBO (Popish Plot 1678-71)</vt:lpstr>
      <vt:lpstr>Another observation re: themes?</vt:lpstr>
      <vt:lpstr>Some examples of different types of facework strategies …</vt:lpstr>
      <vt:lpstr>Example using AX:13. (protest)</vt:lpstr>
      <vt:lpstr>Example using AR:21:a. (hair-splitting, quibbling)</vt:lpstr>
      <vt:lpstr>STRATEGIC FEA AND FTA …? AO:21:d – … violence/severity (lack of)</vt:lpstr>
      <vt:lpstr>Examples of FTAs using AS:14:a.* [derision/ridicule/mockery…] EEBO </vt:lpstr>
      <vt:lpstr>Collocates of [AS:14:a.*] (Derision/ridicule/mockery)</vt:lpstr>
      <vt:lpstr>PowerPoint Presentation</vt:lpstr>
      <vt:lpstr>An issue: we’re still getting false positives</vt:lpstr>
      <vt:lpstr>Winter of Discontent (Hansard Commons)</vt:lpstr>
      <vt:lpstr>… but we need to be aware of the ‘Mystery of vanishing reliability’ (Rissanen, 1989)</vt:lpstr>
      <vt:lpstr>INTENTIONAL (3rd person) FTA</vt:lpstr>
      <vt:lpstr>Third person other-attack</vt:lpstr>
      <vt:lpstr>Direct (second-person) FTA</vt:lpstr>
      <vt:lpstr>PowerPoint Presentation</vt:lpstr>
      <vt:lpstr>PowerPoint Presentation</vt:lpstr>
      <vt:lpstr>GRAPH – Hansard Commons</vt:lpstr>
      <vt:lpstr>GRAPH – Hansard Lords</vt:lpstr>
      <vt:lpstr>Popish Plot (EEBO) graph: Showing number of instances per million words, of strings comprising two HT themes and the semtag Q2.2.</vt:lpstr>
      <vt:lpstr>Still to do</vt:lpstr>
      <vt:lpstr>References</vt:lpstr>
      <vt:lpstr>Idealistic (X2.1/A5.1+++) [subject: conscientious objectors]</vt:lpstr>
    </vt:vector>
  </TitlesOfParts>
  <Company>UCLan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Tracing verbal aggression over time, using the Historical Thesaurus of English</dc:title>
  <dc:creator>Microsoft account</dc:creator>
  <cp:lastModifiedBy>Beth Malory</cp:lastModifiedBy>
  <cp:revision>281</cp:revision>
  <dcterms:created xsi:type="dcterms:W3CDTF">2015-03-13T10:14:07Z</dcterms:created>
  <dcterms:modified xsi:type="dcterms:W3CDTF">2015-03-25T18:07:48Z</dcterms:modified>
</cp:coreProperties>
</file>