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65" r:id="rId2"/>
    <p:sldId id="259" r:id="rId3"/>
    <p:sldId id="261" r:id="rId4"/>
    <p:sldId id="260" r:id="rId5"/>
    <p:sldId id="263" r:id="rId6"/>
    <p:sldId id="264" r:id="rId7"/>
    <p:sldId id="256" r:id="rId8"/>
    <p:sldId id="262" r:id="rId9"/>
    <p:sldId id="257" r:id="rId10"/>
    <p:sldId id="258"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609" autoAdjust="0"/>
  </p:normalViewPr>
  <p:slideViewPr>
    <p:cSldViewPr snapToGrid="0" snapToObjects="1">
      <p:cViewPr varScale="1">
        <p:scale>
          <a:sx n="94" d="100"/>
          <a:sy n="94" d="100"/>
        </p:scale>
        <p:origin x="-47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B0CAB4-3F7C-4E21-BB70-6BD3835016A8}" type="datetimeFigureOut">
              <a:rPr lang="en-GB" smtClean="0"/>
              <a:t>30/04/2015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567FC9-5987-47D9-B3B9-360925EEECD0}" type="slidenum">
              <a:rPr lang="en-GB" smtClean="0"/>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 thematic categories</a:t>
            </a:r>
            <a:r>
              <a:rPr lang="en-GB" baseline="0" dirty="0" smtClean="0"/>
              <a:t> were devised in order to provide easier access to important concepts in the ‘Historical Thesaurus’ structure. The codes cover all the material in the ‘Thesaurus’, but omit finer-grained meaning distinctions. Users of the tagger wishing to look at more detailed codes are able to use the original ‘Thesaurus’ codes for their searches.</a:t>
            </a:r>
            <a:endParaRPr lang="en-GB" dirty="0"/>
          </a:p>
        </p:txBody>
      </p:sp>
      <p:sp>
        <p:nvSpPr>
          <p:cNvPr id="4" name="Slide Number Placeholder 3"/>
          <p:cNvSpPr>
            <a:spLocks noGrp="1"/>
          </p:cNvSpPr>
          <p:nvPr>
            <p:ph type="sldNum" sz="quarter" idx="10"/>
          </p:nvPr>
        </p:nvSpPr>
        <p:spPr/>
        <p:txBody>
          <a:bodyPr/>
          <a:lstStyle/>
          <a:p>
            <a:fld id="{D2567FC9-5987-47D9-B3B9-360925EEECD0}" type="slidenum">
              <a:rPr lang="en-GB" smtClean="0"/>
              <a:t>2</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 ‘manually</a:t>
            </a:r>
            <a:r>
              <a:rPr lang="en-GB" baseline="0" dirty="0" smtClean="0"/>
              <a:t> </a:t>
            </a:r>
            <a:r>
              <a:rPr lang="en-GB" dirty="0" smtClean="0"/>
              <a:t>tagged</a:t>
            </a:r>
            <a:r>
              <a:rPr lang="en-GB" baseline="0" dirty="0" smtClean="0"/>
              <a:t> testing texts’ are a method of evaluating the success of the HTST’s tagging. They were selected from a variety of genres, with a particular interest in historical material because of the tagger’s aim to process texts from the nineteenth century and earlier. ‘Email’ and ‘conversation’ examples were included out of interest, but are not considered as part of the final evaluation of the tagger’s precision. The texts were manually annotated with the ‘Thesaurus’ codes for each word by researchers working at Glasgow and Huddersfield.</a:t>
            </a:r>
            <a:endParaRPr lang="en-GB" dirty="0"/>
          </a:p>
        </p:txBody>
      </p:sp>
      <p:sp>
        <p:nvSpPr>
          <p:cNvPr id="4" name="Slide Number Placeholder 3"/>
          <p:cNvSpPr>
            <a:spLocks noGrp="1"/>
          </p:cNvSpPr>
          <p:nvPr>
            <p:ph type="sldNum" sz="quarter" idx="10"/>
          </p:nvPr>
        </p:nvSpPr>
        <p:spPr/>
        <p:txBody>
          <a:bodyPr/>
          <a:lstStyle/>
          <a:p>
            <a:fld id="{D2567FC9-5987-47D9-B3B9-360925EEECD0}" type="slidenum">
              <a:rPr lang="en-GB" smtClean="0"/>
              <a:t>5</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Re-evaluation of the manual tagging of the texts was conducted as a result of</a:t>
            </a:r>
            <a:r>
              <a:rPr lang="en-GB" baseline="0" dirty="0" smtClean="0"/>
              <a:t> ‘false negatives’ – the tagger’s output being judged as incorrect when it wasn’t. In these cases, multiple ‘Historical Thesaurus’ codes are possible, especially (as noted here) for instances of metaphor and metonymy.</a:t>
            </a:r>
            <a:endParaRPr lang="en-GB" dirty="0"/>
          </a:p>
        </p:txBody>
      </p:sp>
      <p:sp>
        <p:nvSpPr>
          <p:cNvPr id="4" name="Slide Number Placeholder 3"/>
          <p:cNvSpPr>
            <a:spLocks noGrp="1"/>
          </p:cNvSpPr>
          <p:nvPr>
            <p:ph type="sldNum" sz="quarter" idx="10"/>
          </p:nvPr>
        </p:nvSpPr>
        <p:spPr/>
        <p:txBody>
          <a:bodyPr/>
          <a:lstStyle/>
          <a:p>
            <a:fld id="{D2567FC9-5987-47D9-B3B9-360925EEECD0}" type="slidenum">
              <a:rPr lang="en-GB" smtClean="0"/>
              <a:t>6</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During the lifetime</a:t>
            </a:r>
            <a:r>
              <a:rPr lang="en-GB" baseline="0" dirty="0" smtClean="0"/>
              <a:t> of the SAMUELS project, some changes were made to the structure of the ‘Historical Thesaurus’. These are summarised here and on the ‘Versions’ tab of the ‘Thesaurus’ website. Some more detail can be found in a blog post on the ‘Mapping Metaphor’ project website: http://blogs.arts.gla.ac.uk/metaphor/?p=273</a:t>
            </a:r>
            <a:endParaRPr lang="en-GB" dirty="0"/>
          </a:p>
        </p:txBody>
      </p:sp>
      <p:sp>
        <p:nvSpPr>
          <p:cNvPr id="4" name="Slide Number Placeholder 3"/>
          <p:cNvSpPr>
            <a:spLocks noGrp="1"/>
          </p:cNvSpPr>
          <p:nvPr>
            <p:ph type="sldNum" sz="quarter" idx="10"/>
          </p:nvPr>
        </p:nvSpPr>
        <p:spPr/>
        <p:txBody>
          <a:bodyPr/>
          <a:lstStyle/>
          <a:p>
            <a:fld id="{D2567FC9-5987-47D9-B3B9-360925EEECD0}" type="slidenum">
              <a:rPr lang="en-GB" smtClean="0"/>
              <a:t>7</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6B9BFCAD-B09D-0243-A3C5-E6793F94B355}" type="datetimeFigureOut">
              <a:rPr lang="en-US" smtClean="0"/>
              <a:pPr/>
              <a:t>4/30/2015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D369C-7EB1-9F40-B661-DE1C17795722}" type="slidenum">
              <a:rPr lang="en-US" smtClean="0"/>
              <a:pPr/>
              <a:t>‹#›</a:t>
            </a:fld>
            <a:endParaRPr lang="en-US"/>
          </a:p>
        </p:txBody>
      </p:sp>
    </p:spTree>
    <p:extLst>
      <p:ext uri="{BB962C8B-B14F-4D97-AF65-F5344CB8AC3E}">
        <p14:creationId xmlns:p14="http://schemas.microsoft.com/office/powerpoint/2010/main" xmlns="" val="1909780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B9BFCAD-B09D-0243-A3C5-E6793F94B355}" type="datetimeFigureOut">
              <a:rPr lang="en-US" smtClean="0"/>
              <a:pPr/>
              <a:t>4/30/2015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D369C-7EB1-9F40-B661-DE1C17795722}" type="slidenum">
              <a:rPr lang="en-US" smtClean="0"/>
              <a:pPr/>
              <a:t>‹#›</a:t>
            </a:fld>
            <a:endParaRPr lang="en-US"/>
          </a:p>
        </p:txBody>
      </p:sp>
    </p:spTree>
    <p:extLst>
      <p:ext uri="{BB962C8B-B14F-4D97-AF65-F5344CB8AC3E}">
        <p14:creationId xmlns:p14="http://schemas.microsoft.com/office/powerpoint/2010/main" xmlns="" val="4032353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B9BFCAD-B09D-0243-A3C5-E6793F94B355}" type="datetimeFigureOut">
              <a:rPr lang="en-US" smtClean="0"/>
              <a:pPr/>
              <a:t>4/30/2015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D369C-7EB1-9F40-B661-DE1C17795722}" type="slidenum">
              <a:rPr lang="en-US" smtClean="0"/>
              <a:pPr/>
              <a:t>‹#›</a:t>
            </a:fld>
            <a:endParaRPr lang="en-US"/>
          </a:p>
        </p:txBody>
      </p:sp>
    </p:spTree>
    <p:extLst>
      <p:ext uri="{BB962C8B-B14F-4D97-AF65-F5344CB8AC3E}">
        <p14:creationId xmlns:p14="http://schemas.microsoft.com/office/powerpoint/2010/main" xmlns="" val="1444608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B9BFCAD-B09D-0243-A3C5-E6793F94B355}" type="datetimeFigureOut">
              <a:rPr lang="en-US" smtClean="0"/>
              <a:pPr/>
              <a:t>4/30/2015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D369C-7EB1-9F40-B661-DE1C17795722}" type="slidenum">
              <a:rPr lang="en-US" smtClean="0"/>
              <a:pPr/>
              <a:t>‹#›</a:t>
            </a:fld>
            <a:endParaRPr lang="en-US"/>
          </a:p>
        </p:txBody>
      </p:sp>
    </p:spTree>
    <p:extLst>
      <p:ext uri="{BB962C8B-B14F-4D97-AF65-F5344CB8AC3E}">
        <p14:creationId xmlns:p14="http://schemas.microsoft.com/office/powerpoint/2010/main" xmlns="" val="1517125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6B9BFCAD-B09D-0243-A3C5-E6793F94B355}" type="datetimeFigureOut">
              <a:rPr lang="en-US" smtClean="0"/>
              <a:pPr/>
              <a:t>4/30/2015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D369C-7EB1-9F40-B661-DE1C17795722}" type="slidenum">
              <a:rPr lang="en-US" smtClean="0"/>
              <a:pPr/>
              <a:t>‹#›</a:t>
            </a:fld>
            <a:endParaRPr lang="en-US"/>
          </a:p>
        </p:txBody>
      </p:sp>
    </p:spTree>
    <p:extLst>
      <p:ext uri="{BB962C8B-B14F-4D97-AF65-F5344CB8AC3E}">
        <p14:creationId xmlns:p14="http://schemas.microsoft.com/office/powerpoint/2010/main" xmlns="" val="1660234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6B9BFCAD-B09D-0243-A3C5-E6793F94B355}" type="datetimeFigureOut">
              <a:rPr lang="en-US" smtClean="0"/>
              <a:pPr/>
              <a:t>4/30/2015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D369C-7EB1-9F40-B661-DE1C17795722}" type="slidenum">
              <a:rPr lang="en-US" smtClean="0"/>
              <a:pPr/>
              <a:t>‹#›</a:t>
            </a:fld>
            <a:endParaRPr lang="en-US"/>
          </a:p>
        </p:txBody>
      </p:sp>
    </p:spTree>
    <p:extLst>
      <p:ext uri="{BB962C8B-B14F-4D97-AF65-F5344CB8AC3E}">
        <p14:creationId xmlns:p14="http://schemas.microsoft.com/office/powerpoint/2010/main" xmlns="" val="3762121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6B9BFCAD-B09D-0243-A3C5-E6793F94B355}" type="datetimeFigureOut">
              <a:rPr lang="en-US" smtClean="0"/>
              <a:pPr/>
              <a:t>4/30/2015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7D369C-7EB1-9F40-B661-DE1C17795722}" type="slidenum">
              <a:rPr lang="en-US" smtClean="0"/>
              <a:pPr/>
              <a:t>‹#›</a:t>
            </a:fld>
            <a:endParaRPr lang="en-US"/>
          </a:p>
        </p:txBody>
      </p:sp>
    </p:spTree>
    <p:extLst>
      <p:ext uri="{BB962C8B-B14F-4D97-AF65-F5344CB8AC3E}">
        <p14:creationId xmlns:p14="http://schemas.microsoft.com/office/powerpoint/2010/main" xmlns="" val="1725218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6B9BFCAD-B09D-0243-A3C5-E6793F94B355}" type="datetimeFigureOut">
              <a:rPr lang="en-US" smtClean="0"/>
              <a:pPr/>
              <a:t>4/30/2015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7D369C-7EB1-9F40-B661-DE1C17795722}" type="slidenum">
              <a:rPr lang="en-US" smtClean="0"/>
              <a:pPr/>
              <a:t>‹#›</a:t>
            </a:fld>
            <a:endParaRPr lang="en-US"/>
          </a:p>
        </p:txBody>
      </p:sp>
    </p:spTree>
    <p:extLst>
      <p:ext uri="{BB962C8B-B14F-4D97-AF65-F5344CB8AC3E}">
        <p14:creationId xmlns:p14="http://schemas.microsoft.com/office/powerpoint/2010/main" xmlns="" val="3273035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9BFCAD-B09D-0243-A3C5-E6793F94B355}" type="datetimeFigureOut">
              <a:rPr lang="en-US" smtClean="0"/>
              <a:pPr/>
              <a:t>4/30/2015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7D369C-7EB1-9F40-B661-DE1C17795722}" type="slidenum">
              <a:rPr lang="en-US" smtClean="0"/>
              <a:pPr/>
              <a:t>‹#›</a:t>
            </a:fld>
            <a:endParaRPr lang="en-US"/>
          </a:p>
        </p:txBody>
      </p:sp>
    </p:spTree>
    <p:extLst>
      <p:ext uri="{BB962C8B-B14F-4D97-AF65-F5344CB8AC3E}">
        <p14:creationId xmlns:p14="http://schemas.microsoft.com/office/powerpoint/2010/main" xmlns="" val="2690579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6B9BFCAD-B09D-0243-A3C5-E6793F94B355}" type="datetimeFigureOut">
              <a:rPr lang="en-US" smtClean="0"/>
              <a:pPr/>
              <a:t>4/30/2015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D369C-7EB1-9F40-B661-DE1C17795722}" type="slidenum">
              <a:rPr lang="en-US" smtClean="0"/>
              <a:pPr/>
              <a:t>‹#›</a:t>
            </a:fld>
            <a:endParaRPr lang="en-US"/>
          </a:p>
        </p:txBody>
      </p:sp>
    </p:spTree>
    <p:extLst>
      <p:ext uri="{BB962C8B-B14F-4D97-AF65-F5344CB8AC3E}">
        <p14:creationId xmlns:p14="http://schemas.microsoft.com/office/powerpoint/2010/main" xmlns="" val="447872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6B9BFCAD-B09D-0243-A3C5-E6793F94B355}" type="datetimeFigureOut">
              <a:rPr lang="en-US" smtClean="0"/>
              <a:pPr/>
              <a:t>4/30/2015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D369C-7EB1-9F40-B661-DE1C17795722}" type="slidenum">
              <a:rPr lang="en-US" smtClean="0"/>
              <a:pPr/>
              <a:t>‹#›</a:t>
            </a:fld>
            <a:endParaRPr lang="en-US"/>
          </a:p>
        </p:txBody>
      </p:sp>
    </p:spTree>
    <p:extLst>
      <p:ext uri="{BB962C8B-B14F-4D97-AF65-F5344CB8AC3E}">
        <p14:creationId xmlns:p14="http://schemas.microsoft.com/office/powerpoint/2010/main" xmlns="" val="1339564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9BFCAD-B09D-0243-A3C5-E6793F94B355}" type="datetimeFigureOut">
              <a:rPr lang="en-US" smtClean="0"/>
              <a:pPr/>
              <a:t>4/30/2015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7D369C-7EB1-9F40-B661-DE1C17795722}" type="slidenum">
              <a:rPr lang="en-US" smtClean="0"/>
              <a:pPr/>
              <a:t>‹#›</a:t>
            </a:fld>
            <a:endParaRPr lang="en-US"/>
          </a:p>
        </p:txBody>
      </p:sp>
    </p:spTree>
    <p:extLst>
      <p:ext uri="{BB962C8B-B14F-4D97-AF65-F5344CB8AC3E}">
        <p14:creationId xmlns:p14="http://schemas.microsoft.com/office/powerpoint/2010/main" xmlns="" val="27622657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SAMUELS End of Project Meeting</a:t>
            </a:r>
            <a:endParaRPr lang="en-GB" dirty="0"/>
          </a:p>
        </p:txBody>
      </p:sp>
      <p:sp>
        <p:nvSpPr>
          <p:cNvPr id="3" name="Subtitle 2"/>
          <p:cNvSpPr>
            <a:spLocks noGrp="1"/>
          </p:cNvSpPr>
          <p:nvPr>
            <p:ph type="subTitle" idx="1"/>
          </p:nvPr>
        </p:nvSpPr>
        <p:spPr/>
        <p:txBody>
          <a:bodyPr>
            <a:normAutofit fontScale="85000" lnSpcReduction="20000"/>
          </a:bodyPr>
          <a:lstStyle/>
          <a:p>
            <a:r>
              <a:rPr lang="en-GB" sz="4300" dirty="0" smtClean="0"/>
              <a:t>Glasgow Updates:</a:t>
            </a:r>
          </a:p>
          <a:p>
            <a:r>
              <a:rPr lang="en-GB" sz="2800" dirty="0" smtClean="0"/>
              <a:t>Thematic Categories</a:t>
            </a:r>
          </a:p>
          <a:p>
            <a:r>
              <a:rPr lang="en-GB" sz="2800" dirty="0" smtClean="0"/>
              <a:t>Updating of Manually Tagged Texts</a:t>
            </a:r>
          </a:p>
          <a:p>
            <a:r>
              <a:rPr lang="en-GB" sz="2800" dirty="0" smtClean="0"/>
              <a:t>Changes to </a:t>
            </a:r>
            <a:r>
              <a:rPr lang="en-GB" sz="2800" i="1" dirty="0" smtClean="0"/>
              <a:t>Historical Thesaurus</a:t>
            </a:r>
            <a:r>
              <a:rPr lang="en-GB" sz="2800" dirty="0" smtClean="0"/>
              <a:t> Structure</a:t>
            </a:r>
            <a:endParaRPr lang="en-GB"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to Structure</a:t>
            </a:r>
            <a:endParaRPr lang="en-US" dirty="0"/>
          </a:p>
        </p:txBody>
      </p:sp>
      <p:sp>
        <p:nvSpPr>
          <p:cNvPr id="3" name="Content Placeholder 2"/>
          <p:cNvSpPr>
            <a:spLocks noGrp="1"/>
          </p:cNvSpPr>
          <p:nvPr>
            <p:ph idx="1"/>
          </p:nvPr>
        </p:nvSpPr>
        <p:spPr/>
        <p:txBody>
          <a:bodyPr/>
          <a:lstStyle/>
          <a:p>
            <a:endParaRPr lang="en-US" dirty="0" smtClean="0"/>
          </a:p>
          <a:p>
            <a:r>
              <a:rPr lang="en-US" dirty="0" smtClean="0"/>
              <a:t>Other minor changes</a:t>
            </a:r>
          </a:p>
          <a:p>
            <a:pPr lvl="1"/>
            <a:endParaRPr lang="en-US" dirty="0"/>
          </a:p>
          <a:p>
            <a:pPr lvl="1"/>
            <a:r>
              <a:rPr lang="en-US" dirty="0" smtClean="0"/>
              <a:t>03.04.13 </a:t>
            </a:r>
            <a:r>
              <a:rPr lang="en-US" i="1" dirty="0" smtClean="0"/>
              <a:t>Law</a:t>
            </a:r>
            <a:r>
              <a:rPr lang="en-US" dirty="0" smtClean="0"/>
              <a:t> now 03.05</a:t>
            </a:r>
          </a:p>
          <a:p>
            <a:pPr lvl="1"/>
            <a:endParaRPr lang="en-US" dirty="0" smtClean="0"/>
          </a:p>
          <a:p>
            <a:pPr lvl="1"/>
            <a:r>
              <a:rPr lang="en-US" dirty="0" smtClean="0"/>
              <a:t>03.10.13 </a:t>
            </a:r>
            <a:r>
              <a:rPr lang="en-US" i="1" dirty="0" smtClean="0"/>
              <a:t>Trade and commerce </a:t>
            </a:r>
            <a:r>
              <a:rPr lang="en-US" dirty="0" smtClean="0"/>
              <a:t>now 03.12 </a:t>
            </a:r>
            <a:r>
              <a:rPr lang="en-US" i="1" dirty="0" smtClean="0"/>
              <a:t>Trade and finance</a:t>
            </a:r>
            <a:endParaRPr lang="en-US" i="1" dirty="0"/>
          </a:p>
        </p:txBody>
      </p:sp>
    </p:spTree>
    <p:extLst>
      <p:ext uri="{BB962C8B-B14F-4D97-AF65-F5344CB8AC3E}">
        <p14:creationId xmlns:p14="http://schemas.microsoft.com/office/powerpoint/2010/main" xmlns="" val="2217399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Thematic </a:t>
            </a:r>
            <a:r>
              <a:rPr lang="en-US" dirty="0" smtClean="0"/>
              <a:t>Category Set</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Thematic categories developed to provide ‘Human </a:t>
            </a:r>
            <a:r>
              <a:rPr lang="en-US" dirty="0" smtClean="0"/>
              <a:t>scale’ categories</a:t>
            </a:r>
          </a:p>
          <a:p>
            <a:pPr lvl="1"/>
            <a:r>
              <a:rPr lang="en-US" dirty="0" smtClean="0"/>
              <a:t>e.g. AQ03b </a:t>
            </a:r>
            <a:r>
              <a:rPr lang="en-US" i="1" dirty="0" smtClean="0"/>
              <a:t>Ghost/phantom</a:t>
            </a:r>
          </a:p>
          <a:p>
            <a:pPr lvl="1"/>
            <a:endParaRPr lang="en-US" dirty="0" smtClean="0"/>
          </a:p>
          <a:p>
            <a:r>
              <a:rPr lang="en-US" dirty="0" smtClean="0"/>
              <a:t>Useful</a:t>
            </a:r>
          </a:p>
          <a:p>
            <a:pPr lvl="1"/>
            <a:r>
              <a:rPr lang="en-US" dirty="0" smtClean="0"/>
              <a:t>for users finding search terms</a:t>
            </a:r>
          </a:p>
          <a:p>
            <a:pPr lvl="1"/>
            <a:r>
              <a:rPr lang="en-US" dirty="0" smtClean="0"/>
              <a:t>as aggregation level for results of semantic tagging</a:t>
            </a:r>
          </a:p>
        </p:txBody>
      </p:sp>
    </p:spTree>
    <p:extLst>
      <p:ext uri="{BB962C8B-B14F-4D97-AF65-F5344CB8AC3E}">
        <p14:creationId xmlns:p14="http://schemas.microsoft.com/office/powerpoint/2010/main" xmlns="" val="4204266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Thematic </a:t>
            </a:r>
            <a:r>
              <a:rPr lang="en-US" dirty="0" smtClean="0"/>
              <a:t>Category Set</a:t>
            </a:r>
            <a:endParaRPr lang="en-US" dirty="0"/>
          </a:p>
        </p:txBody>
      </p:sp>
      <p:sp>
        <p:nvSpPr>
          <p:cNvPr id="3" name="Content Placeholder 2"/>
          <p:cNvSpPr>
            <a:spLocks noGrp="1"/>
          </p:cNvSpPr>
          <p:nvPr>
            <p:ph idx="1"/>
          </p:nvPr>
        </p:nvSpPr>
        <p:spPr/>
        <p:txBody>
          <a:bodyPr/>
          <a:lstStyle/>
          <a:p>
            <a:endParaRPr lang="en-US" dirty="0" smtClean="0"/>
          </a:p>
          <a:p>
            <a:r>
              <a:rPr lang="en-US" dirty="0" smtClean="0"/>
              <a:t>Top layer corresponds to tier 2 categories</a:t>
            </a:r>
          </a:p>
          <a:p>
            <a:pPr lvl="1"/>
            <a:r>
              <a:rPr lang="en-US" dirty="0" smtClean="0"/>
              <a:t>AA (</a:t>
            </a:r>
            <a:r>
              <a:rPr lang="en-US" i="1" dirty="0" smtClean="0"/>
              <a:t>The world</a:t>
            </a:r>
            <a:r>
              <a:rPr lang="en-US" dirty="0" smtClean="0"/>
              <a:t>) to BK (</a:t>
            </a:r>
            <a:r>
              <a:rPr lang="en-US" i="1" dirty="0" smtClean="0"/>
              <a:t>Leisure</a:t>
            </a:r>
            <a:r>
              <a:rPr lang="en-US" dirty="0" smtClean="0"/>
              <a:t>)</a:t>
            </a:r>
          </a:p>
          <a:p>
            <a:pPr lvl="1"/>
            <a:endParaRPr lang="en-US" dirty="0" smtClean="0"/>
          </a:p>
          <a:p>
            <a:r>
              <a:rPr lang="en-US" dirty="0" smtClean="0"/>
              <a:t>Four further layers</a:t>
            </a:r>
          </a:p>
          <a:p>
            <a:endParaRPr lang="en-US" dirty="0" smtClean="0"/>
          </a:p>
          <a:p>
            <a:r>
              <a:rPr lang="en-US" dirty="0" smtClean="0"/>
              <a:t>No HT subcategories </a:t>
            </a:r>
            <a:r>
              <a:rPr lang="en-US" dirty="0" smtClean="0"/>
              <a:t>listed (though contents not excluded by tagger)</a:t>
            </a:r>
            <a:endParaRPr lang="en-US" dirty="0"/>
          </a:p>
        </p:txBody>
      </p:sp>
    </p:spTree>
    <p:extLst>
      <p:ext uri="{BB962C8B-B14F-4D97-AF65-F5344CB8AC3E}">
        <p14:creationId xmlns:p14="http://schemas.microsoft.com/office/powerpoint/2010/main" xmlns="" val="2643106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Thematic </a:t>
            </a:r>
            <a:r>
              <a:rPr lang="en-US" dirty="0" smtClean="0"/>
              <a:t>Category Set</a:t>
            </a:r>
            <a:endParaRPr lang="en-US" dirty="0"/>
          </a:p>
        </p:txBody>
      </p:sp>
      <p:sp>
        <p:nvSpPr>
          <p:cNvPr id="3" name="Content Placeholder 2"/>
          <p:cNvSpPr>
            <a:spLocks noGrp="1"/>
          </p:cNvSpPr>
          <p:nvPr>
            <p:ph idx="1"/>
          </p:nvPr>
        </p:nvSpPr>
        <p:spPr/>
        <p:txBody>
          <a:bodyPr/>
          <a:lstStyle/>
          <a:p>
            <a:pPr marL="0" indent="0">
              <a:buNone/>
            </a:pPr>
            <a:r>
              <a:rPr lang="en-US" sz="3600" b="1" dirty="0" smtClean="0"/>
              <a:t>BK02d01 </a:t>
            </a:r>
            <a:r>
              <a:rPr lang="en-US" sz="3600" b="1" i="1" dirty="0" smtClean="0"/>
              <a:t>Party</a:t>
            </a:r>
            <a:r>
              <a:rPr lang="en-US" sz="3600" b="1" dirty="0" smtClean="0"/>
              <a:t>:</a:t>
            </a:r>
          </a:p>
          <a:p>
            <a:endParaRPr lang="en-US" sz="3200" dirty="0" smtClean="0"/>
          </a:p>
          <a:p>
            <a:pPr marL="457200" lvl="1" indent="0">
              <a:buNone/>
            </a:pPr>
            <a:r>
              <a:rPr lang="en-US" sz="3600" dirty="0" smtClean="0"/>
              <a:t>	BK 					</a:t>
            </a:r>
            <a:r>
              <a:rPr lang="en-US" sz="3600" i="1" dirty="0" smtClean="0"/>
              <a:t>Leisure</a:t>
            </a:r>
          </a:p>
          <a:p>
            <a:pPr marL="457200" lvl="1" indent="0">
              <a:buNone/>
            </a:pPr>
            <a:r>
              <a:rPr lang="en-US" sz="3600" dirty="0" smtClean="0"/>
              <a:t>	BK02 				</a:t>
            </a:r>
            <a:r>
              <a:rPr lang="en-US" sz="3600" i="1" dirty="0" smtClean="0"/>
              <a:t>Social event</a:t>
            </a:r>
          </a:p>
          <a:p>
            <a:pPr marL="457200" lvl="1" indent="0">
              <a:buNone/>
            </a:pPr>
            <a:r>
              <a:rPr lang="en-US" sz="3600" dirty="0" smtClean="0"/>
              <a:t>	BK02d				</a:t>
            </a:r>
            <a:r>
              <a:rPr lang="en-US" sz="3600" i="1" dirty="0" smtClean="0"/>
              <a:t>Social gathering</a:t>
            </a:r>
          </a:p>
          <a:p>
            <a:pPr marL="457200" lvl="1" indent="0">
              <a:buNone/>
            </a:pPr>
            <a:r>
              <a:rPr lang="en-US" sz="3600" dirty="0" smtClean="0"/>
              <a:t>	BK02d01 			</a:t>
            </a:r>
            <a:r>
              <a:rPr lang="en-US" sz="3600" i="1" dirty="0" smtClean="0"/>
              <a:t>Party</a:t>
            </a:r>
            <a:endParaRPr lang="en-US" sz="3600" i="1" dirty="0"/>
          </a:p>
        </p:txBody>
      </p:sp>
    </p:spTree>
    <p:extLst>
      <p:ext uri="{BB962C8B-B14F-4D97-AF65-F5344CB8AC3E}">
        <p14:creationId xmlns:p14="http://schemas.microsoft.com/office/powerpoint/2010/main" xmlns="" val="1985072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Manually Tagged Texts</a:t>
            </a:r>
            <a:endParaRPr lang="en-GB" dirty="0"/>
          </a:p>
        </p:txBody>
      </p:sp>
      <p:sp>
        <p:nvSpPr>
          <p:cNvPr id="3" name="Content Placeholder 2"/>
          <p:cNvSpPr>
            <a:spLocks noGrp="1"/>
          </p:cNvSpPr>
          <p:nvPr>
            <p:ph idx="1"/>
          </p:nvPr>
        </p:nvSpPr>
        <p:spPr/>
        <p:txBody>
          <a:bodyPr>
            <a:normAutofit lnSpcReduction="10000"/>
          </a:bodyPr>
          <a:lstStyle/>
          <a:p>
            <a:r>
              <a:rPr lang="en-GB" dirty="0" smtClean="0"/>
              <a:t>Two excerpts from </a:t>
            </a:r>
            <a:r>
              <a:rPr lang="en-GB" dirty="0" err="1" smtClean="0"/>
              <a:t>Hansard</a:t>
            </a:r>
            <a:r>
              <a:rPr lang="en-GB" dirty="0" smtClean="0"/>
              <a:t> - 1820 and 2001</a:t>
            </a:r>
          </a:p>
          <a:p>
            <a:r>
              <a:rPr lang="en-GB" dirty="0" smtClean="0"/>
              <a:t>Two pieces of fiction (Charles Dickens and P.G. Wodehouse)</a:t>
            </a:r>
          </a:p>
          <a:p>
            <a:r>
              <a:rPr lang="en-GB" dirty="0" smtClean="0"/>
              <a:t>Biography of Thomas Jefferson</a:t>
            </a:r>
          </a:p>
          <a:p>
            <a:r>
              <a:rPr lang="en-GB" dirty="0" smtClean="0"/>
              <a:t>History - Gibbon’s </a:t>
            </a:r>
            <a:r>
              <a:rPr lang="en-GB" i="1" dirty="0" smtClean="0"/>
              <a:t>Decline and Fall</a:t>
            </a:r>
            <a:endParaRPr lang="en-GB" dirty="0" smtClean="0"/>
          </a:p>
          <a:p>
            <a:r>
              <a:rPr lang="en-GB" dirty="0" smtClean="0"/>
              <a:t>Journalism</a:t>
            </a:r>
          </a:p>
          <a:p>
            <a:r>
              <a:rPr lang="en-GB" dirty="0" smtClean="0"/>
              <a:t>Newspaper opinion column</a:t>
            </a:r>
          </a:p>
          <a:p>
            <a:r>
              <a:rPr lang="en-GB" dirty="0" smtClean="0"/>
              <a:t>[Email thread and conversation transcript]</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Manually Tagged Texts</a:t>
            </a:r>
            <a:endParaRPr lang="en-GB" dirty="0"/>
          </a:p>
        </p:txBody>
      </p:sp>
      <p:sp>
        <p:nvSpPr>
          <p:cNvPr id="3" name="Content Placeholder 2"/>
          <p:cNvSpPr>
            <a:spLocks noGrp="1"/>
          </p:cNvSpPr>
          <p:nvPr>
            <p:ph idx="1"/>
          </p:nvPr>
        </p:nvSpPr>
        <p:spPr/>
        <p:txBody>
          <a:bodyPr>
            <a:normAutofit fontScale="92500"/>
          </a:bodyPr>
          <a:lstStyle/>
          <a:p>
            <a:r>
              <a:rPr lang="en-GB" dirty="0" smtClean="0"/>
              <a:t>Re-evaluation of manually tagged texts necessary</a:t>
            </a:r>
          </a:p>
          <a:p>
            <a:pPr lvl="1"/>
            <a:r>
              <a:rPr lang="en-GB" dirty="0" smtClean="0"/>
              <a:t>e.g. ‘unity’ in ‘the centre of public unity’</a:t>
            </a:r>
          </a:p>
          <a:p>
            <a:pPr lvl="2"/>
            <a:r>
              <a:rPr lang="en-GB" dirty="0" smtClean="0"/>
              <a:t>03.01.07.06-02 (society – dissent – concord)</a:t>
            </a:r>
          </a:p>
          <a:p>
            <a:pPr lvl="2"/>
            <a:r>
              <a:rPr lang="en-GB" dirty="0" smtClean="0"/>
              <a:t>01.16.04.01.01.02 (relative properties – number – unity)</a:t>
            </a:r>
          </a:p>
          <a:p>
            <a:r>
              <a:rPr lang="en-GB" dirty="0" smtClean="0"/>
              <a:t>‘History’ most affected?</a:t>
            </a:r>
          </a:p>
          <a:p>
            <a:pPr lvl="1"/>
            <a:r>
              <a:rPr lang="en-GB" dirty="0" smtClean="0"/>
              <a:t>Metaphor/metonymy particularly problematic</a:t>
            </a:r>
          </a:p>
          <a:p>
            <a:pPr lvl="2"/>
            <a:r>
              <a:rPr lang="en-GB" dirty="0" smtClean="0"/>
              <a:t>‘immediate </a:t>
            </a:r>
            <a:r>
              <a:rPr lang="en-GB" b="1" dirty="0" smtClean="0"/>
              <a:t>eye</a:t>
            </a:r>
            <a:r>
              <a:rPr lang="en-GB" dirty="0" smtClean="0"/>
              <a:t> of the supreme power’</a:t>
            </a:r>
          </a:p>
          <a:p>
            <a:pPr lvl="2"/>
            <a:r>
              <a:rPr lang="en-GB" dirty="0" smtClean="0"/>
              <a:t>‘the </a:t>
            </a:r>
            <a:r>
              <a:rPr lang="en-GB" b="1" dirty="0" smtClean="0"/>
              <a:t>weight</a:t>
            </a:r>
            <a:r>
              <a:rPr lang="en-GB" dirty="0" smtClean="0"/>
              <a:t> of a powerful empire’</a:t>
            </a:r>
          </a:p>
          <a:p>
            <a:pPr lvl="2"/>
            <a:r>
              <a:rPr lang="en-GB" dirty="0" smtClean="0"/>
              <a:t>‘compete for the </a:t>
            </a:r>
            <a:r>
              <a:rPr lang="en-GB" b="1" dirty="0" smtClean="0"/>
              <a:t>palm</a:t>
            </a:r>
            <a:r>
              <a:rPr lang="en-GB" dirty="0" smtClean="0"/>
              <a:t> of eloquence’</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Changes to Structure</a:t>
            </a:r>
            <a:endParaRPr lang="en-US" dirty="0"/>
          </a:p>
        </p:txBody>
      </p:sp>
      <p:sp>
        <p:nvSpPr>
          <p:cNvPr id="5" name="Content Placeholder 4"/>
          <p:cNvSpPr>
            <a:spLocks noGrp="1"/>
          </p:cNvSpPr>
          <p:nvPr>
            <p:ph idx="1"/>
          </p:nvPr>
        </p:nvSpPr>
        <p:spPr/>
        <p:txBody>
          <a:bodyPr>
            <a:normAutofit lnSpcReduction="10000"/>
          </a:bodyPr>
          <a:lstStyle/>
          <a:p>
            <a:r>
              <a:rPr lang="en-US" sz="3600" dirty="0" smtClean="0"/>
              <a:t>01.02 </a:t>
            </a:r>
            <a:r>
              <a:rPr lang="en-US" sz="3600" i="1" dirty="0" smtClean="0"/>
              <a:t>Life</a:t>
            </a:r>
            <a:r>
              <a:rPr lang="en-US" sz="3600" dirty="0" smtClean="0"/>
              <a:t> now split into:</a:t>
            </a:r>
          </a:p>
          <a:p>
            <a:pPr lvl="1"/>
            <a:r>
              <a:rPr lang="en-US" sz="3200" dirty="0" smtClean="0"/>
              <a:t>01.02 </a:t>
            </a:r>
            <a:r>
              <a:rPr lang="en-US" sz="3200" i="1" dirty="0" smtClean="0"/>
              <a:t>Life</a:t>
            </a:r>
          </a:p>
          <a:p>
            <a:pPr lvl="1"/>
            <a:r>
              <a:rPr lang="en-US" sz="3200" dirty="0" smtClean="0"/>
              <a:t>01.03 </a:t>
            </a:r>
            <a:r>
              <a:rPr lang="en-US" sz="3200" i="1" dirty="0" smtClean="0"/>
              <a:t>Health and disease</a:t>
            </a:r>
          </a:p>
          <a:p>
            <a:pPr lvl="1"/>
            <a:r>
              <a:rPr lang="en-US" sz="3200" dirty="0" smtClean="0"/>
              <a:t>01.04 </a:t>
            </a:r>
            <a:r>
              <a:rPr lang="en-US" sz="3200" i="1" dirty="0" smtClean="0"/>
              <a:t>People</a:t>
            </a:r>
          </a:p>
          <a:p>
            <a:pPr lvl="1"/>
            <a:r>
              <a:rPr lang="en-US" sz="3200" dirty="0" smtClean="0"/>
              <a:t>01.05 </a:t>
            </a:r>
            <a:r>
              <a:rPr lang="en-US" sz="3200" i="1" dirty="0" smtClean="0"/>
              <a:t>Animals</a:t>
            </a:r>
          </a:p>
          <a:p>
            <a:pPr lvl="1"/>
            <a:r>
              <a:rPr lang="en-US" sz="3200" dirty="0" smtClean="0"/>
              <a:t>01.06 </a:t>
            </a:r>
            <a:r>
              <a:rPr lang="en-US" sz="3200" i="1" dirty="0" smtClean="0"/>
              <a:t>Plants</a:t>
            </a:r>
          </a:p>
          <a:p>
            <a:pPr lvl="1"/>
            <a:r>
              <a:rPr lang="en-US" sz="3200" dirty="0" smtClean="0"/>
              <a:t>01.07 </a:t>
            </a:r>
            <a:r>
              <a:rPr lang="en-US" sz="3200" i="1" dirty="0" smtClean="0"/>
              <a:t>Food and drink</a:t>
            </a:r>
          </a:p>
          <a:p>
            <a:pPr lvl="1"/>
            <a:r>
              <a:rPr lang="en-US" sz="3200" dirty="0" smtClean="0"/>
              <a:t>01.08 </a:t>
            </a:r>
            <a:r>
              <a:rPr lang="en-US" sz="3200" i="1" dirty="0" smtClean="0"/>
              <a:t>Textiles and clothing</a:t>
            </a:r>
          </a:p>
          <a:p>
            <a:endParaRPr lang="en-US" dirty="0"/>
          </a:p>
        </p:txBody>
      </p:sp>
    </p:spTree>
    <p:extLst>
      <p:ext uri="{BB962C8B-B14F-4D97-AF65-F5344CB8AC3E}">
        <p14:creationId xmlns:p14="http://schemas.microsoft.com/office/powerpoint/2010/main" xmlns="" val="994158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to Structure</a:t>
            </a:r>
            <a:endParaRPr lang="en-GB" dirty="0"/>
          </a:p>
        </p:txBody>
      </p:sp>
      <p:sp>
        <p:nvSpPr>
          <p:cNvPr id="3" name="Content Placeholder 2"/>
          <p:cNvSpPr>
            <a:spLocks noGrp="1"/>
          </p:cNvSpPr>
          <p:nvPr>
            <p:ph idx="1"/>
          </p:nvPr>
        </p:nvSpPr>
        <p:spPr/>
        <p:txBody>
          <a:bodyPr/>
          <a:lstStyle/>
          <a:p>
            <a:endParaRPr lang="en-GB" i="1" dirty="0" smtClean="0"/>
          </a:p>
          <a:p>
            <a:r>
              <a:rPr lang="en-GB" i="1" dirty="0" smtClean="0"/>
              <a:t>Existence in space and time</a:t>
            </a:r>
            <a:r>
              <a:rPr lang="en-GB" dirty="0" smtClean="0"/>
              <a:t> split</a:t>
            </a:r>
          </a:p>
          <a:p>
            <a:endParaRPr lang="en-GB" dirty="0" smtClean="0"/>
          </a:p>
          <a:p>
            <a:r>
              <a:rPr lang="en-GB" i="1" dirty="0" smtClean="0"/>
              <a:t>Attention/judgement</a:t>
            </a:r>
            <a:r>
              <a:rPr lang="en-GB" dirty="0" smtClean="0"/>
              <a:t> promoted to level 2</a:t>
            </a:r>
          </a:p>
          <a:p>
            <a:endParaRPr lang="en-GB" dirty="0" smtClean="0"/>
          </a:p>
          <a:p>
            <a:r>
              <a:rPr lang="en-GB" i="1" dirty="0" smtClean="0"/>
              <a:t>Aesthetics</a:t>
            </a:r>
            <a:r>
              <a:rPr lang="en-GB" dirty="0" smtClean="0"/>
              <a:t> included under </a:t>
            </a:r>
            <a:r>
              <a:rPr lang="en-GB" i="1" dirty="0" smtClean="0"/>
              <a:t>Attention/judgement</a:t>
            </a:r>
            <a:endParaRPr lang="en-GB"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to Structure</a:t>
            </a:r>
            <a:endParaRPr lang="en-US" dirty="0"/>
          </a:p>
        </p:txBody>
      </p:sp>
      <p:sp>
        <p:nvSpPr>
          <p:cNvPr id="3" name="Content Placeholder 2"/>
          <p:cNvSpPr>
            <a:spLocks noGrp="1"/>
          </p:cNvSpPr>
          <p:nvPr>
            <p:ph idx="1"/>
          </p:nvPr>
        </p:nvSpPr>
        <p:spPr/>
        <p:txBody>
          <a:bodyPr/>
          <a:lstStyle/>
          <a:p>
            <a:endParaRPr lang="en-US" dirty="0" smtClean="0"/>
          </a:p>
          <a:p>
            <a:r>
              <a:rPr lang="en-US" dirty="0" smtClean="0"/>
              <a:t>02.06 </a:t>
            </a:r>
            <a:r>
              <a:rPr lang="en-US" i="1" dirty="0" smtClean="0"/>
              <a:t>Refusal/denial </a:t>
            </a:r>
            <a:r>
              <a:rPr lang="en-US" dirty="0" smtClean="0"/>
              <a:t>moved into 02.08.06 </a:t>
            </a:r>
            <a:r>
              <a:rPr lang="en-US" i="1" dirty="0" smtClean="0"/>
              <a:t>Statement</a:t>
            </a:r>
          </a:p>
          <a:p>
            <a:endParaRPr lang="en-US" dirty="0" smtClean="0"/>
          </a:p>
          <a:p>
            <a:r>
              <a:rPr lang="en-US" dirty="0" smtClean="0"/>
              <a:t>Place taken by </a:t>
            </a:r>
            <a:r>
              <a:rPr lang="en-US" i="1" dirty="0" smtClean="0"/>
              <a:t>Goodness and badnes</a:t>
            </a:r>
            <a:r>
              <a:rPr lang="en-US" i="1" dirty="0"/>
              <a:t>s</a:t>
            </a:r>
            <a:endParaRPr lang="en-US" i="1" dirty="0" smtClean="0"/>
          </a:p>
          <a:p>
            <a:pPr lvl="1"/>
            <a:r>
              <a:rPr lang="en-US" dirty="0" smtClean="0"/>
              <a:t>this moved from 02.01.15.07.08/09, part of </a:t>
            </a:r>
            <a:r>
              <a:rPr lang="en-US" i="1" dirty="0" smtClean="0"/>
              <a:t>Attention, </a:t>
            </a:r>
            <a:r>
              <a:rPr lang="en-US" i="1" dirty="0" err="1" smtClean="0"/>
              <a:t>judgement</a:t>
            </a:r>
            <a:endParaRPr lang="en-US" i="1" dirty="0" smtClean="0"/>
          </a:p>
          <a:p>
            <a:endParaRPr lang="en-US" dirty="0"/>
          </a:p>
        </p:txBody>
      </p:sp>
    </p:spTree>
    <p:extLst>
      <p:ext uri="{BB962C8B-B14F-4D97-AF65-F5344CB8AC3E}">
        <p14:creationId xmlns:p14="http://schemas.microsoft.com/office/powerpoint/2010/main" xmlns="" val="618778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242</TotalTime>
  <Words>587</Words>
  <Application>Microsoft Office PowerPoint</Application>
  <PresentationFormat>On-screen Show (4:3)</PresentationFormat>
  <Paragraphs>83</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SAMUELS End of Project Meeting</vt:lpstr>
      <vt:lpstr>Thematic Category Set</vt:lpstr>
      <vt:lpstr>Thematic Category Set</vt:lpstr>
      <vt:lpstr>Thematic Category Set</vt:lpstr>
      <vt:lpstr>Manually Tagged Texts</vt:lpstr>
      <vt:lpstr>Manually Tagged Texts</vt:lpstr>
      <vt:lpstr>Changes to Structure</vt:lpstr>
      <vt:lpstr>Changes to Structure</vt:lpstr>
      <vt:lpstr>Changes to Structure</vt:lpstr>
      <vt:lpstr>Changes to Structure</vt:lpstr>
    </vt:vector>
  </TitlesOfParts>
  <Company>University of Glasgow</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Re-arrangement of Categories</dc:title>
  <dc:creator>Fraser Dallachy</dc:creator>
  <cp:lastModifiedBy>Fraser Dallachy</cp:lastModifiedBy>
  <cp:revision>16</cp:revision>
  <dcterms:created xsi:type="dcterms:W3CDTF">2014-12-17T14:15:10Z</dcterms:created>
  <dcterms:modified xsi:type="dcterms:W3CDTF">2015-04-30T11:32:14Z</dcterms:modified>
</cp:coreProperties>
</file>