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38"/>
    <p:restoredTop sz="77331"/>
  </p:normalViewPr>
  <p:slideViewPr>
    <p:cSldViewPr snapToGrid="0" snapToObjects="1">
      <p:cViewPr varScale="1">
        <p:scale>
          <a:sx n="138" d="100"/>
          <a:sy n="138" d="100"/>
        </p:scale>
        <p:origin x="9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64644" y="744470"/>
            <a:ext cx="8005588" cy="5349671"/>
            <a:chOff x="752858" y="744469"/>
            <a:chExt cx="10674117" cy="5349671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36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084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093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31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  <a:gd name="connsiteX0" fmla="*/ 8761 w 10000"/>
                <a:gd name="connsiteY0" fmla="*/ 0 h 10000"/>
                <a:gd name="connsiteX1" fmla="*/ 10000 w 10000"/>
                <a:gd name="connsiteY1" fmla="*/ 0 h 10000"/>
                <a:gd name="connsiteX2" fmla="*/ 10000 w 10000"/>
                <a:gd name="connsiteY2" fmla="*/ 10000 h 10000"/>
                <a:gd name="connsiteX3" fmla="*/ 0 w 10000"/>
                <a:gd name="connsiteY3" fmla="*/ 10000 h 10000"/>
                <a:gd name="connsiteX4" fmla="*/ 0 w 10000"/>
                <a:gd name="connsiteY4" fmla="*/ 9126 h 10000"/>
                <a:gd name="connsiteX5" fmla="*/ 8761 w 10000"/>
                <a:gd name="connsiteY5" fmla="*/ 9127 h 10000"/>
                <a:gd name="connsiteX6" fmla="*/ 8761 w 10000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>
                <a:gd name="T0" fmla="*/ 3614 w 4125"/>
                <a:gd name="T1" fmla="*/ 0 h 5554"/>
                <a:gd name="T2" fmla="*/ 4125 w 4125"/>
                <a:gd name="T3" fmla="*/ 0 h 5554"/>
                <a:gd name="T4" fmla="*/ 4125 w 4125"/>
                <a:gd name="T5" fmla="*/ 5554 h 5554"/>
                <a:gd name="T6" fmla="*/ 0 w 4125"/>
                <a:gd name="T7" fmla="*/ 5554 h 5554"/>
                <a:gd name="T8" fmla="*/ 0 w 4125"/>
                <a:gd name="T9" fmla="*/ 5074 h 5554"/>
                <a:gd name="T10" fmla="*/ 3614 w 4125"/>
                <a:gd name="T11" fmla="*/ 5074 h 5554"/>
                <a:gd name="T12" fmla="*/ 3614 w 4125"/>
                <a:gd name="T13" fmla="*/ 0 h 5554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136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73 w 10012"/>
                <a:gd name="connsiteY0" fmla="*/ 0 h 10000"/>
                <a:gd name="connsiteX1" fmla="*/ 10012 w 10012"/>
                <a:gd name="connsiteY1" fmla="*/ 0 h 10000"/>
                <a:gd name="connsiteX2" fmla="*/ 10012 w 10012"/>
                <a:gd name="connsiteY2" fmla="*/ 10000 h 10000"/>
                <a:gd name="connsiteX3" fmla="*/ 12 w 10012"/>
                <a:gd name="connsiteY3" fmla="*/ 10000 h 10000"/>
                <a:gd name="connsiteX4" fmla="*/ 0 w 10012"/>
                <a:gd name="connsiteY4" fmla="*/ 9093 h 10000"/>
                <a:gd name="connsiteX5" fmla="*/ 8773 w 10012"/>
                <a:gd name="connsiteY5" fmla="*/ 9084 h 10000"/>
                <a:gd name="connsiteX6" fmla="*/ 8773 w 10012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84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1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77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090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093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2 w 10001"/>
                <a:gd name="connsiteY0" fmla="*/ 0 h 10000"/>
                <a:gd name="connsiteX1" fmla="*/ 10001 w 10001"/>
                <a:gd name="connsiteY1" fmla="*/ 0 h 10000"/>
                <a:gd name="connsiteX2" fmla="*/ 10001 w 10001"/>
                <a:gd name="connsiteY2" fmla="*/ 10000 h 10000"/>
                <a:gd name="connsiteX3" fmla="*/ 1 w 10001"/>
                <a:gd name="connsiteY3" fmla="*/ 10000 h 10000"/>
                <a:gd name="connsiteX4" fmla="*/ 6 w 10001"/>
                <a:gd name="connsiteY4" fmla="*/ 9125 h 10000"/>
                <a:gd name="connsiteX5" fmla="*/ 8762 w 10001"/>
                <a:gd name="connsiteY5" fmla="*/ 9128 h 10000"/>
                <a:gd name="connsiteX6" fmla="*/ 8762 w 10001"/>
                <a:gd name="connsiteY6" fmla="*/ 0 h 10000"/>
                <a:gd name="connsiteX0" fmla="*/ 8763 w 10002"/>
                <a:gd name="connsiteY0" fmla="*/ 0 h 10000"/>
                <a:gd name="connsiteX1" fmla="*/ 10002 w 10002"/>
                <a:gd name="connsiteY1" fmla="*/ 0 h 10000"/>
                <a:gd name="connsiteX2" fmla="*/ 10002 w 10002"/>
                <a:gd name="connsiteY2" fmla="*/ 10000 h 10000"/>
                <a:gd name="connsiteX3" fmla="*/ 2 w 10002"/>
                <a:gd name="connsiteY3" fmla="*/ 10000 h 10000"/>
                <a:gd name="connsiteX4" fmla="*/ 0 w 10002"/>
                <a:gd name="connsiteY4" fmla="*/ 9125 h 10000"/>
                <a:gd name="connsiteX5" fmla="*/ 8763 w 10002"/>
                <a:gd name="connsiteY5" fmla="*/ 9128 h 10000"/>
                <a:gd name="connsiteX6" fmla="*/ 8763 w 10002"/>
                <a:gd name="connsiteY6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238534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941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7421" y="624156"/>
            <a:ext cx="1174325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613473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80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284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>
            <a:spLocks/>
          </p:cNvSpPr>
          <p:nvPr/>
        </p:nvSpPr>
        <p:spPr bwMode="auto">
          <a:xfrm>
            <a:off x="6113972" y="1685652"/>
            <a:ext cx="2456260" cy="4408488"/>
          </a:xfrm>
          <a:custGeom>
            <a:avLst/>
            <a:gdLst>
              <a:gd name="T0" fmla="*/ 3614 w 4125"/>
              <a:gd name="T1" fmla="*/ 0 h 5554"/>
              <a:gd name="T2" fmla="*/ 4125 w 4125"/>
              <a:gd name="T3" fmla="*/ 0 h 5554"/>
              <a:gd name="T4" fmla="*/ 4125 w 4125"/>
              <a:gd name="T5" fmla="*/ 5554 h 5554"/>
              <a:gd name="T6" fmla="*/ 0 w 4125"/>
              <a:gd name="T7" fmla="*/ 5554 h 5554"/>
              <a:gd name="T8" fmla="*/ 0 w 4125"/>
              <a:gd name="T9" fmla="*/ 5074 h 5554"/>
              <a:gd name="T10" fmla="*/ 3614 w 4125"/>
              <a:gd name="T11" fmla="*/ 5074 h 5554"/>
              <a:gd name="T12" fmla="*/ 3614 w 4125"/>
              <a:gd name="T13" fmla="*/ 0 h 55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962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725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1" y="2340864"/>
            <a:ext cx="3332988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1" y="3305208"/>
            <a:ext cx="3332988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59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88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551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969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BCE8747C-ED7C-D54A-BC3D-081807FA975E}" type="datetimeFigureOut">
              <a:rPr lang="en-US" smtClean="0"/>
              <a:t>9/2/15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BDF273F-6F1F-714D-8E13-E3CEE65D1B9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620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Simon Babayan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36808" y="704639"/>
            <a:ext cx="6861001" cy="5439672"/>
            <a:chOff x="1146044" y="595168"/>
            <a:chExt cx="6861001" cy="5439672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2">
              <a:alphaModFix amt="5000"/>
            </a:blip>
            <a:stretch>
              <a:fillRect/>
            </a:stretch>
          </p:blipFill>
          <p:spPr>
            <a:xfrm>
              <a:off x="4491581" y="848271"/>
              <a:ext cx="3515464" cy="4933466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>
              <a:alphaModFix amt="5000"/>
            </a:blip>
            <a:stretch>
              <a:fillRect/>
            </a:stretch>
          </p:blipFill>
          <p:spPr>
            <a:xfrm>
              <a:off x="1146044" y="595168"/>
              <a:ext cx="2611763" cy="5439672"/>
            </a:xfrm>
            <a:prstGeom prst="rect">
              <a:avLst/>
            </a:prstGeom>
          </p:spPr>
        </p:pic>
      </p:grp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29373" y="132541"/>
            <a:ext cx="1955344" cy="715730"/>
          </a:xfrm>
          <a:prstGeom prst="rect">
            <a:avLst/>
          </a:prstGeom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28700" y="1656953"/>
            <a:ext cx="7200900" cy="4147299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Background &amp; Research interests: </a:t>
            </a:r>
          </a:p>
          <a:p>
            <a:pPr lvl="1"/>
            <a:r>
              <a:rPr lang="en-GB" dirty="0" err="1" smtClean="0"/>
              <a:t>Immunoparasitologist</a:t>
            </a:r>
            <a:r>
              <a:rPr lang="en-GB" dirty="0" smtClean="0"/>
              <a:t>, with main background on </a:t>
            </a:r>
            <a:r>
              <a:rPr lang="en-GB" u="sng" dirty="0" smtClean="0"/>
              <a:t>protective immunity</a:t>
            </a:r>
            <a:r>
              <a:rPr lang="en-GB" dirty="0" smtClean="0"/>
              <a:t> and vaccine development against parasitic nematodes. Study system: laboratory mice. </a:t>
            </a:r>
          </a:p>
          <a:p>
            <a:pPr lvl="1"/>
            <a:r>
              <a:rPr lang="en-GB" dirty="0" smtClean="0"/>
              <a:t>More recently, </a:t>
            </a:r>
            <a:r>
              <a:rPr lang="en-GB" u="sng" dirty="0" smtClean="0"/>
              <a:t>Wild Immunology</a:t>
            </a:r>
            <a:r>
              <a:rPr lang="en-GB" dirty="0" smtClean="0"/>
              <a:t> – how natural variation (in resource availability, coinfection, demographics) affects the ability of hosts to generate protective immune responses: </a:t>
            </a:r>
            <a:r>
              <a:rPr lang="en-GB" b="1" dirty="0" smtClean="0"/>
              <a:t>fundamental</a:t>
            </a:r>
            <a:r>
              <a:rPr lang="en-GB" dirty="0" smtClean="0"/>
              <a:t> understanding of how immune system integrates diverse and complex inputs; </a:t>
            </a:r>
            <a:r>
              <a:rPr lang="en-GB" b="1" dirty="0" smtClean="0"/>
              <a:t>analytical approaches </a:t>
            </a:r>
            <a:r>
              <a:rPr lang="en-GB" dirty="0" smtClean="0"/>
              <a:t>to identify best predictors of protective immunity; ‘nature-proofing’ </a:t>
            </a:r>
            <a:r>
              <a:rPr lang="en-GB" b="1" dirty="0" smtClean="0"/>
              <a:t>medical interventions</a:t>
            </a:r>
            <a:r>
              <a:rPr lang="en-GB" dirty="0" smtClean="0"/>
              <a:t>.</a:t>
            </a:r>
          </a:p>
          <a:p>
            <a:r>
              <a:rPr lang="en-GB" dirty="0" smtClean="0"/>
              <a:t>Aims for this workshop: </a:t>
            </a:r>
          </a:p>
          <a:p>
            <a:pPr lvl="1"/>
            <a:r>
              <a:rPr lang="en-GB" dirty="0" smtClean="0"/>
              <a:t>learn about </a:t>
            </a:r>
            <a:r>
              <a:rPr lang="en-GB" dirty="0" err="1" smtClean="0"/>
              <a:t>bTB</a:t>
            </a:r>
            <a:r>
              <a:rPr lang="en-GB" dirty="0" smtClean="0"/>
              <a:t> current research, its transmission, and potentially unmet needs for diagnosis and prevention. </a:t>
            </a:r>
          </a:p>
          <a:p>
            <a:pPr lvl="1"/>
            <a:r>
              <a:rPr lang="en-GB" dirty="0" smtClean="0"/>
              <a:t>Consolidate and expand collaborations.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583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Crop_16x9</Template>
  <TotalTime>41</TotalTime>
  <Words>113</Words>
  <Application>Microsoft Macintosh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Franklin Gothic Book</vt:lpstr>
      <vt:lpstr>Crop</vt:lpstr>
      <vt:lpstr>Simon Babayan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immunology of bTB: a multi-host multi-parasite perspective</dc:title>
  <dc:creator>Simon Babayan</dc:creator>
  <cp:lastModifiedBy>Simon Babayan</cp:lastModifiedBy>
  <cp:revision>15</cp:revision>
  <dcterms:created xsi:type="dcterms:W3CDTF">2015-09-01T17:42:00Z</dcterms:created>
  <dcterms:modified xsi:type="dcterms:W3CDTF">2015-09-02T14:31:46Z</dcterms:modified>
</cp:coreProperties>
</file>