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30" y="-102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2390468420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algn="ctr" defTabSz="584200">
        <a:defRPr sz="8000"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000"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000"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000"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000"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000"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000"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000"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000">
          <a:latin typeface="+mn-lt"/>
          <a:ea typeface="+mn-ea"/>
          <a:cs typeface="+mn-cs"/>
          <a:sym typeface="Helvetica Light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iliana.salvador@glasgow.ac.uk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1162" y="178196"/>
            <a:ext cx="2937347" cy="1082962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Shape 34"/>
          <p:cNvSpPr/>
          <p:nvPr/>
        </p:nvSpPr>
        <p:spPr>
          <a:xfrm>
            <a:off x="3380530" y="52264"/>
            <a:ext cx="8018414" cy="15183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lang="en-US" sz="2500" dirty="0" smtClean="0">
                <a:solidFill>
                  <a:srgbClr val="164F86"/>
                </a:solidFill>
                <a:latin typeface="Arial Black"/>
                <a:ea typeface="Arial Black"/>
                <a:cs typeface="Arial Black"/>
                <a:sym typeface="Arial Black"/>
              </a:rPr>
              <a:t>Daniel </a:t>
            </a:r>
            <a:r>
              <a:rPr lang="en-US" sz="2500" dirty="0" err="1" smtClean="0">
                <a:solidFill>
                  <a:srgbClr val="164F86"/>
                </a:solidFill>
                <a:latin typeface="Arial Black"/>
                <a:ea typeface="Arial Black"/>
                <a:cs typeface="Arial Black"/>
                <a:sym typeface="Arial Black"/>
              </a:rPr>
              <a:t>Balaz</a:t>
            </a:r>
            <a:r>
              <a:rPr sz="2500" dirty="0" smtClean="0">
                <a:solidFill>
                  <a:srgbClr val="164F86"/>
                </a:solidFill>
                <a:latin typeface="Arial Black"/>
                <a:ea typeface="Arial Black"/>
                <a:cs typeface="Arial Black"/>
                <a:sym typeface="Arial Black"/>
              </a:rPr>
              <a:t> </a:t>
            </a:r>
            <a:endParaRPr sz="2500" dirty="0">
              <a:solidFill>
                <a:srgbClr val="164F86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lvl="0" algn="l">
              <a:defRPr sz="1800"/>
            </a:pPr>
            <a:r>
              <a:rPr sz="2200" b="1" dirty="0">
                <a:solidFill>
                  <a:srgbClr val="164F86"/>
                </a:solidFill>
                <a:latin typeface="Arial"/>
                <a:ea typeface="Arial"/>
                <a:cs typeface="Arial"/>
                <a:sym typeface="Arial"/>
              </a:rPr>
              <a:t>Computational </a:t>
            </a:r>
            <a:r>
              <a:rPr sz="2200" b="1" dirty="0" smtClean="0">
                <a:solidFill>
                  <a:srgbClr val="164F86"/>
                </a:solidFill>
                <a:latin typeface="Arial"/>
                <a:ea typeface="Arial"/>
                <a:cs typeface="Arial"/>
                <a:sym typeface="Arial"/>
              </a:rPr>
              <a:t>Ecology</a:t>
            </a:r>
            <a:r>
              <a:rPr lang="en-US" sz="2200" b="1" dirty="0" smtClean="0">
                <a:solidFill>
                  <a:srgbClr val="164F86"/>
                </a:solidFill>
                <a:latin typeface="Arial"/>
                <a:ea typeface="Arial"/>
                <a:cs typeface="Arial"/>
                <a:sym typeface="Arial"/>
              </a:rPr>
              <a:t>`</a:t>
            </a:r>
            <a:endParaRPr sz="2500" b="1" dirty="0">
              <a:solidFill>
                <a:srgbClr val="164F86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 algn="l">
              <a:defRPr sz="1800"/>
            </a:pPr>
            <a:r>
              <a:rPr sz="2500" dirty="0" smtClean="0">
                <a:solidFill>
                  <a:srgbClr val="164F86"/>
                </a:solidFill>
                <a:latin typeface="Arial"/>
                <a:ea typeface="Arial"/>
                <a:cs typeface="Arial"/>
                <a:sym typeface="Arial"/>
              </a:rPr>
              <a:t>Boyd </a:t>
            </a:r>
            <a:r>
              <a:rPr sz="2500" dirty="0">
                <a:solidFill>
                  <a:srgbClr val="164F86"/>
                </a:solidFill>
                <a:latin typeface="Arial"/>
                <a:ea typeface="Arial"/>
                <a:cs typeface="Arial"/>
                <a:sym typeface="Arial"/>
              </a:rPr>
              <a:t>Orr Centre for Population and Ecosystem Health</a:t>
            </a:r>
          </a:p>
          <a:p>
            <a:pPr lvl="0" algn="l">
              <a:defRPr sz="1800"/>
            </a:pPr>
            <a:r>
              <a:rPr lang="en-US" sz="2000" dirty="0" smtClean="0">
                <a:solidFill>
                  <a:srgbClr val="164F86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Daniel.Balaz</a:t>
            </a:r>
            <a:r>
              <a:rPr sz="2000" dirty="0" smtClean="0">
                <a:solidFill>
                  <a:srgbClr val="164F86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@glasgow.ac.uk</a:t>
            </a:r>
            <a:endParaRPr sz="1500" dirty="0">
              <a:solidFill>
                <a:srgbClr val="164F8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5" name="pasted-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1110912" y="100886"/>
            <a:ext cx="1723637" cy="434413"/>
          </a:xfrm>
          <a:prstGeom prst="rect">
            <a:avLst/>
          </a:prstGeom>
          <a:ln w="12700">
            <a:miter lim="400000"/>
          </a:ln>
        </p:spPr>
      </p:pic>
      <p:sp>
        <p:nvSpPr>
          <p:cNvPr id="40" name="Shape 40"/>
          <p:cNvSpPr/>
          <p:nvPr/>
        </p:nvSpPr>
        <p:spPr>
          <a:xfrm>
            <a:off x="136782" y="5196964"/>
            <a:ext cx="12774330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lnSpc>
                <a:spcPct val="120000"/>
              </a:lnSpc>
              <a:defRPr sz="1800"/>
            </a:pPr>
            <a:r>
              <a:rPr lang="en-US" sz="2000" b="1" dirty="0" smtClean="0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rPr>
              <a:t>Can control of a strain in one host species lead to emergence of another strain in another host species?</a:t>
            </a:r>
            <a:endParaRPr sz="2000" b="1" dirty="0">
              <a:solidFill>
                <a:srgbClr val="5358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61840" y="6429160"/>
            <a:ext cx="1656184" cy="936104"/>
          </a:xfrm>
          <a:prstGeom prst="rect">
            <a:avLst/>
          </a:prstGeom>
          <a:pattFill prst="pct80">
            <a:fgClr>
              <a:schemeClr val="accent1"/>
            </a:fgClr>
            <a:bgClr>
              <a:schemeClr val="bg1"/>
            </a:bgClr>
          </a:patt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461840" y="7653296"/>
            <a:ext cx="1656184" cy="936104"/>
          </a:xfrm>
          <a:prstGeom prst="rect">
            <a:avLst/>
          </a:prstGeom>
          <a:pattFill prst="pct25">
            <a:fgClr>
              <a:schemeClr val="accent5">
                <a:lumMod val="75000"/>
              </a:schemeClr>
            </a:fgClr>
            <a:bgClr>
              <a:schemeClr val="bg1"/>
            </a:bgClr>
          </a:patt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26" name="Shape 42"/>
          <p:cNvSpPr/>
          <p:nvPr/>
        </p:nvSpPr>
        <p:spPr>
          <a:xfrm>
            <a:off x="1815545" y="5975555"/>
            <a:ext cx="940963" cy="5050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lnSpc>
                <a:spcPct val="120000"/>
              </a:lnSpc>
              <a:defRPr sz="1800"/>
            </a:pPr>
            <a:r>
              <a:rPr lang="en-US" sz="2400" dirty="0" smtClean="0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rPr>
              <a:t>host 1</a:t>
            </a:r>
            <a:endParaRPr sz="2400" dirty="0">
              <a:solidFill>
                <a:srgbClr val="5358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Shape 42"/>
          <p:cNvSpPr/>
          <p:nvPr/>
        </p:nvSpPr>
        <p:spPr>
          <a:xfrm>
            <a:off x="3903777" y="5996158"/>
            <a:ext cx="940963" cy="5050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lnSpc>
                <a:spcPct val="120000"/>
              </a:lnSpc>
              <a:defRPr sz="1800"/>
            </a:pPr>
            <a:r>
              <a:rPr lang="en-US" sz="2400" dirty="0" smtClean="0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rPr>
              <a:t>host 2</a:t>
            </a:r>
            <a:endParaRPr sz="2400" dirty="0">
              <a:solidFill>
                <a:srgbClr val="5358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Shape 42"/>
          <p:cNvSpPr/>
          <p:nvPr/>
        </p:nvSpPr>
        <p:spPr>
          <a:xfrm>
            <a:off x="146283" y="6692589"/>
            <a:ext cx="1112484" cy="5050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lnSpc>
                <a:spcPct val="120000"/>
              </a:lnSpc>
              <a:defRPr sz="1800"/>
            </a:pPr>
            <a:r>
              <a:rPr lang="en-US" sz="2400" dirty="0" smtClean="0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rPr>
              <a:t>strain 1</a:t>
            </a:r>
            <a:endParaRPr sz="2400" dirty="0">
              <a:solidFill>
                <a:srgbClr val="5358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Shape 42"/>
          <p:cNvSpPr/>
          <p:nvPr/>
        </p:nvSpPr>
        <p:spPr>
          <a:xfrm>
            <a:off x="152745" y="7861677"/>
            <a:ext cx="1112484" cy="5050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lnSpc>
                <a:spcPct val="120000"/>
              </a:lnSpc>
              <a:defRPr sz="1800"/>
            </a:pPr>
            <a:r>
              <a:rPr lang="en-US" sz="2400" dirty="0" smtClean="0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rPr>
              <a:t>strain 2</a:t>
            </a:r>
            <a:endParaRPr sz="2400" dirty="0">
              <a:solidFill>
                <a:srgbClr val="5358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Oval 4"/>
          <p:cNvSpPr/>
          <p:nvPr/>
        </p:nvSpPr>
        <p:spPr>
          <a:xfrm>
            <a:off x="3622080" y="6429160"/>
            <a:ext cx="1800200" cy="936104"/>
          </a:xfrm>
          <a:prstGeom prst="ellipse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  <a:ln w="12700" cap="flat">
            <a:solidFill>
              <a:schemeClr val="accent1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3622080" y="7653296"/>
            <a:ext cx="1800200" cy="936104"/>
          </a:xfrm>
          <a:prstGeom prst="ellipse">
            <a:avLst/>
          </a:prstGeom>
          <a:pattFill prst="pct25">
            <a:fgClr>
              <a:schemeClr val="accent5">
                <a:lumMod val="75000"/>
              </a:schemeClr>
            </a:fgClr>
            <a:bgClr>
              <a:schemeClr val="bg1"/>
            </a:bgClr>
          </a:pattFill>
          <a:ln w="12700" cap="flat">
            <a:solidFill>
              <a:schemeClr val="accent1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54" name="Shape 40"/>
          <p:cNvSpPr/>
          <p:nvPr/>
        </p:nvSpPr>
        <p:spPr>
          <a:xfrm>
            <a:off x="2736280" y="5590923"/>
            <a:ext cx="1384995" cy="4380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lnSpc>
                <a:spcPct val="120000"/>
              </a:lnSpc>
              <a:defRPr sz="1800"/>
            </a:pPr>
            <a:r>
              <a:rPr lang="en-US" sz="2000" b="1" dirty="0" smtClean="0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rPr>
              <a:t>No control</a:t>
            </a:r>
            <a:endParaRPr sz="2000" b="1" dirty="0">
              <a:solidFill>
                <a:srgbClr val="5358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" name="Straight Connector 6"/>
          <p:cNvCxnSpPr>
            <a:stCxn id="24" idx="3"/>
            <a:endCxn id="53" idx="2"/>
          </p:cNvCxnSpPr>
          <p:nvPr/>
        </p:nvCxnSpPr>
        <p:spPr>
          <a:xfrm>
            <a:off x="3118024" y="8121348"/>
            <a:ext cx="504056" cy="0"/>
          </a:xfrm>
          <a:prstGeom prst="line">
            <a:avLst/>
          </a:prstGeom>
          <a:noFill/>
          <a:ln w="76200" cap="flat">
            <a:solidFill>
              <a:schemeClr val="accent5">
                <a:lumMod val="60000"/>
                <a:lumOff val="40000"/>
              </a:schemeClr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6" name="Rectangle 55"/>
          <p:cNvSpPr/>
          <p:nvPr/>
        </p:nvSpPr>
        <p:spPr>
          <a:xfrm>
            <a:off x="7798544" y="6460976"/>
            <a:ext cx="1656184" cy="936104"/>
          </a:xfrm>
          <a:prstGeom prst="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  <a:ln w="76200" cap="flat">
            <a:solidFill>
              <a:srgbClr val="FF0000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7798544" y="7685112"/>
            <a:ext cx="1656184" cy="936104"/>
          </a:xfrm>
          <a:prstGeom prst="rect">
            <a:avLst/>
          </a:prstGeom>
          <a:pattFill prst="pct25">
            <a:fgClr>
              <a:schemeClr val="accent5">
                <a:lumMod val="75000"/>
              </a:schemeClr>
            </a:fgClr>
            <a:bgClr>
              <a:schemeClr val="bg1"/>
            </a:bgClr>
          </a:patt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58" name="Shape 42"/>
          <p:cNvSpPr/>
          <p:nvPr/>
        </p:nvSpPr>
        <p:spPr>
          <a:xfrm>
            <a:off x="8152249" y="6007371"/>
            <a:ext cx="940963" cy="5050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lnSpc>
                <a:spcPct val="120000"/>
              </a:lnSpc>
              <a:defRPr sz="1800"/>
            </a:pPr>
            <a:r>
              <a:rPr lang="en-US" sz="2400" dirty="0" smtClean="0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rPr>
              <a:t>host 1</a:t>
            </a:r>
            <a:endParaRPr sz="2400" dirty="0">
              <a:solidFill>
                <a:srgbClr val="5358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Shape 42"/>
          <p:cNvSpPr/>
          <p:nvPr/>
        </p:nvSpPr>
        <p:spPr>
          <a:xfrm>
            <a:off x="10240481" y="6027974"/>
            <a:ext cx="940963" cy="5050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lnSpc>
                <a:spcPct val="120000"/>
              </a:lnSpc>
              <a:defRPr sz="1800"/>
            </a:pPr>
            <a:r>
              <a:rPr lang="en-US" sz="2400" dirty="0" smtClean="0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rPr>
              <a:t>host 2</a:t>
            </a:r>
            <a:endParaRPr sz="2400" dirty="0">
              <a:solidFill>
                <a:srgbClr val="5358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Shape 42"/>
          <p:cNvSpPr/>
          <p:nvPr/>
        </p:nvSpPr>
        <p:spPr>
          <a:xfrm>
            <a:off x="6482987" y="6724405"/>
            <a:ext cx="1112484" cy="5050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lnSpc>
                <a:spcPct val="120000"/>
              </a:lnSpc>
              <a:defRPr sz="1800"/>
            </a:pPr>
            <a:r>
              <a:rPr lang="en-US" sz="2400" dirty="0" smtClean="0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rPr>
              <a:t>strain 1</a:t>
            </a:r>
            <a:endParaRPr sz="2400" dirty="0">
              <a:solidFill>
                <a:srgbClr val="5358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Shape 42"/>
          <p:cNvSpPr/>
          <p:nvPr/>
        </p:nvSpPr>
        <p:spPr>
          <a:xfrm>
            <a:off x="6489449" y="7893493"/>
            <a:ext cx="1112484" cy="5050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lnSpc>
                <a:spcPct val="120000"/>
              </a:lnSpc>
              <a:defRPr sz="1800"/>
            </a:pPr>
            <a:r>
              <a:rPr lang="en-US" sz="2400" dirty="0" smtClean="0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rPr>
              <a:t>strain 2</a:t>
            </a:r>
            <a:endParaRPr sz="2400" dirty="0">
              <a:solidFill>
                <a:srgbClr val="5358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9958784" y="6460976"/>
            <a:ext cx="1800200" cy="936104"/>
          </a:xfrm>
          <a:prstGeom prst="ellipse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  <a:ln w="12700" cap="flat">
            <a:solidFill>
              <a:schemeClr val="accent1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63" name="Oval 62"/>
          <p:cNvSpPr/>
          <p:nvPr/>
        </p:nvSpPr>
        <p:spPr>
          <a:xfrm>
            <a:off x="9958784" y="7685112"/>
            <a:ext cx="1800200" cy="936104"/>
          </a:xfrm>
          <a:prstGeom prst="ellipse">
            <a:avLst/>
          </a:prstGeom>
          <a:pattFill prst="pct25">
            <a:fgClr>
              <a:schemeClr val="accent5">
                <a:lumMod val="75000"/>
              </a:schemeClr>
            </a:fgClr>
            <a:bgClr>
              <a:schemeClr val="bg1"/>
            </a:bgClr>
          </a:pattFill>
          <a:ln w="12700" cap="flat">
            <a:solidFill>
              <a:schemeClr val="accent1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64" name="Shape 40"/>
          <p:cNvSpPr/>
          <p:nvPr/>
        </p:nvSpPr>
        <p:spPr>
          <a:xfrm>
            <a:off x="9258131" y="5590923"/>
            <a:ext cx="1014700" cy="4380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lnSpc>
                <a:spcPct val="120000"/>
              </a:lnSpc>
              <a:defRPr sz="1800"/>
            </a:pPr>
            <a:r>
              <a:rPr lang="en-US" sz="2000" b="1" dirty="0" smtClean="0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rPr>
              <a:t>Control</a:t>
            </a:r>
            <a:endParaRPr sz="2000" b="1" dirty="0">
              <a:solidFill>
                <a:srgbClr val="5358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5" name="Straight Connector 64"/>
          <p:cNvCxnSpPr>
            <a:stCxn id="57" idx="3"/>
            <a:endCxn id="63" idx="2"/>
          </p:cNvCxnSpPr>
          <p:nvPr/>
        </p:nvCxnSpPr>
        <p:spPr>
          <a:xfrm>
            <a:off x="9454728" y="8153164"/>
            <a:ext cx="504056" cy="0"/>
          </a:xfrm>
          <a:prstGeom prst="line">
            <a:avLst/>
          </a:prstGeom>
          <a:noFill/>
          <a:ln w="76200" cap="flat">
            <a:solidFill>
              <a:schemeClr val="accent5">
                <a:lumMod val="60000"/>
                <a:lumOff val="40000"/>
              </a:schemeClr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66" name="Shape 40"/>
          <p:cNvSpPr/>
          <p:nvPr/>
        </p:nvSpPr>
        <p:spPr>
          <a:xfrm>
            <a:off x="191554" y="8783348"/>
            <a:ext cx="5761193" cy="9151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lnSpc>
                <a:spcPct val="120000"/>
              </a:lnSpc>
              <a:defRPr sz="1800"/>
            </a:pPr>
            <a:r>
              <a:rPr lang="en-US" sz="2200" b="1" dirty="0" smtClean="0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rPr>
              <a:t>Strain 1 outcompetes strain 2 in host 1</a:t>
            </a:r>
          </a:p>
          <a:p>
            <a:pPr lvl="0" algn="l">
              <a:lnSpc>
                <a:spcPct val="120000"/>
              </a:lnSpc>
              <a:defRPr sz="1800"/>
            </a:pPr>
            <a:r>
              <a:rPr lang="en-US" sz="2200" b="1" dirty="0" smtClean="0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rPr>
              <a:t>Strain 2 cannot persist (needs both hosts)</a:t>
            </a:r>
            <a:endParaRPr sz="2200" b="1" dirty="0">
              <a:solidFill>
                <a:srgbClr val="5358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Shape 40"/>
          <p:cNvSpPr/>
          <p:nvPr/>
        </p:nvSpPr>
        <p:spPr>
          <a:xfrm>
            <a:off x="6574408" y="8783348"/>
            <a:ext cx="5772414" cy="9151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lnSpc>
                <a:spcPct val="120000"/>
              </a:lnSpc>
              <a:defRPr sz="1800"/>
            </a:pPr>
            <a:r>
              <a:rPr lang="en-US" sz="2200" b="1" dirty="0" smtClean="0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rPr>
              <a:t>Strain 2 coexists with strain 1</a:t>
            </a:r>
          </a:p>
          <a:p>
            <a:pPr lvl="0" algn="l">
              <a:lnSpc>
                <a:spcPct val="120000"/>
              </a:lnSpc>
              <a:defRPr sz="1800"/>
            </a:pPr>
            <a:r>
              <a:rPr lang="en-US" sz="2200" b="1" dirty="0" smtClean="0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rPr>
              <a:t>Strain 2 can persist and emerges in host 2</a:t>
            </a:r>
            <a:endParaRPr sz="2200" b="1" dirty="0">
              <a:solidFill>
                <a:srgbClr val="5358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" name="Curved Connector 8"/>
          <p:cNvCxnSpPr>
            <a:stCxn id="2" idx="1"/>
            <a:endCxn id="24" idx="1"/>
          </p:cNvCxnSpPr>
          <p:nvPr/>
        </p:nvCxnSpPr>
        <p:spPr>
          <a:xfrm rot="10800000" flipV="1">
            <a:off x="1461840" y="6897212"/>
            <a:ext cx="12700" cy="1224136"/>
          </a:xfrm>
          <a:prstGeom prst="curvedConnector3">
            <a:avLst>
              <a:gd name="adj1" fmla="val 1800000"/>
            </a:avLst>
          </a:prstGeom>
          <a:noFill/>
          <a:ln w="76200" cap="flat">
            <a:solidFill>
              <a:srgbClr val="000000"/>
            </a:solidFill>
            <a:prstDash val="solid"/>
            <a:miter lim="400000"/>
            <a:headEnd type="none" w="med" len="med"/>
            <a:tailEnd type="triangle" w="med" len="med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1" name="Straight Connector 10"/>
          <p:cNvCxnSpPr>
            <a:stCxn id="56" idx="2"/>
            <a:endCxn id="57" idx="0"/>
          </p:cNvCxnSpPr>
          <p:nvPr/>
        </p:nvCxnSpPr>
        <p:spPr>
          <a:xfrm>
            <a:off x="8626636" y="7397080"/>
            <a:ext cx="0" cy="288032"/>
          </a:xfrm>
          <a:prstGeom prst="line">
            <a:avLst/>
          </a:prstGeom>
          <a:noFill/>
          <a:ln w="152400" cap="flat" cmpd="dbl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219" y="2204456"/>
            <a:ext cx="2882813" cy="288836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1543" y="2151276"/>
            <a:ext cx="3072865" cy="308473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78" t="9794" r="20658" b="27772"/>
          <a:stretch/>
        </p:blipFill>
        <p:spPr>
          <a:xfrm>
            <a:off x="6775974" y="2151275"/>
            <a:ext cx="4334938" cy="3153289"/>
          </a:xfrm>
          <a:prstGeom prst="rect">
            <a:avLst/>
          </a:prstGeom>
        </p:spPr>
      </p:pic>
      <p:sp>
        <p:nvSpPr>
          <p:cNvPr id="36" name="Shape 40"/>
          <p:cNvSpPr/>
          <p:nvPr/>
        </p:nvSpPr>
        <p:spPr>
          <a:xfrm>
            <a:off x="76574" y="1652029"/>
            <a:ext cx="8802090" cy="5050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lnSpc>
                <a:spcPct val="120000"/>
              </a:lnSpc>
              <a:defRPr sz="1800"/>
            </a:pPr>
            <a:r>
              <a:rPr lang="en-US" sz="2400" b="1" dirty="0" smtClean="0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rPr>
              <a:t>Correlation between genetic and </a:t>
            </a:r>
            <a:r>
              <a:rPr lang="en-US" sz="2400" b="1" dirty="0" err="1" smtClean="0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rPr>
              <a:t>spatio</a:t>
            </a:r>
            <a:r>
              <a:rPr lang="en-US" sz="2400" b="1" dirty="0" smtClean="0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rPr>
              <a:t>-temporal clustering</a:t>
            </a:r>
            <a:endParaRPr sz="2400" b="1" dirty="0">
              <a:solidFill>
                <a:srgbClr val="53585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92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White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</dc:title>
  <dc:creator>daniel</dc:creator>
  <cp:lastModifiedBy>Daniel</cp:lastModifiedBy>
  <cp:revision>9</cp:revision>
  <dcterms:modified xsi:type="dcterms:W3CDTF">2015-09-03T08:36:10Z</dcterms:modified>
</cp:coreProperties>
</file>