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0" autoAdjust="0"/>
  </p:normalViewPr>
  <p:slideViewPr>
    <p:cSldViewPr snapToGrid="0" snapToObjects="1">
      <p:cViewPr>
        <p:scale>
          <a:sx n="75" d="100"/>
          <a:sy n="75" d="100"/>
        </p:scale>
        <p:origin x="-172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8A109-A1B9-5B4B-8B8B-4D2AE92553F4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2D61C-3C7F-9449-B62F-E9D35D6EC3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5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2D61C-3C7F-9449-B62F-E9D35D6EC3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71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98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7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01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2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99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1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8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59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7827-15A5-5F43-A822-6C13FA0320DF}" type="datetimeFigureOut">
              <a:rPr lang="en-US" smtClean="0"/>
              <a:t>02/09/15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44EED-F098-6847-AFC7-B08B4E444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8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8761" y="157788"/>
            <a:ext cx="8876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/>
                <a:cs typeface="Arial"/>
              </a:rPr>
              <a:t>Roman Biek, University of </a:t>
            </a:r>
            <a:r>
              <a:rPr lang="en-GB" sz="2000" b="1" dirty="0" smtClean="0">
                <a:latin typeface="Arial"/>
                <a:cs typeface="Arial"/>
              </a:rPr>
              <a:t>Glasgow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028" y="849035"/>
            <a:ext cx="8623289" cy="12545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GB" sz="24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83467" y="1416404"/>
            <a:ext cx="5650917" cy="62835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dirty="0" smtClean="0">
                <a:solidFill>
                  <a:schemeClr val="tx1"/>
                </a:solidFill>
                <a:latin typeface="Arial"/>
                <a:cs typeface="Arial"/>
              </a:rPr>
              <a:t>Emergence, spread &amp; persistence</a:t>
            </a:r>
            <a:endParaRPr lang="en-GB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028" y="2407091"/>
            <a:ext cx="2132046" cy="4022694"/>
            <a:chOff x="228028" y="2407091"/>
            <a:chExt cx="2132046" cy="4022694"/>
          </a:xfrm>
        </p:grpSpPr>
        <p:sp>
          <p:nvSpPr>
            <p:cNvPr id="15" name="Rectangle 14"/>
            <p:cNvSpPr/>
            <p:nvPr/>
          </p:nvSpPr>
          <p:spPr>
            <a:xfrm>
              <a:off x="228028" y="2407583"/>
              <a:ext cx="2124000" cy="4022202"/>
            </a:xfrm>
            <a:prstGeom prst="rect">
              <a:avLst/>
            </a:prstGeom>
            <a:solidFill>
              <a:srgbClr val="008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R Kao (</a:t>
              </a:r>
              <a:r>
                <a:rPr lang="en-GB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Univ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 Glasgow)</a:t>
              </a: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AFBI (N Ireland)</a:t>
              </a:r>
            </a:p>
            <a:p>
              <a:pPr algn="ctr">
                <a:spcAft>
                  <a:spcPts val="600"/>
                </a:spcAft>
              </a:pPr>
              <a:r>
                <a:rPr lang="en-GB" dirty="0">
                  <a:solidFill>
                    <a:srgbClr val="000000"/>
                  </a:solidFill>
                  <a:latin typeface="Arial"/>
                  <a:cs typeface="Arial"/>
                </a:rPr>
                <a:t>National Wildlife Management 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Centre</a:t>
              </a:r>
              <a:endParaRPr lang="en-GB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APHA</a:t>
              </a: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16" name="Picture 24"/>
            <p:cNvPicPr>
              <a:picLocks noChangeAspect="1"/>
            </p:cNvPicPr>
            <p:nvPr/>
          </p:nvPicPr>
          <p:blipFill>
            <a:blip r:embed="rId3"/>
            <a:srcRect l="15022" r="36008"/>
            <a:stretch>
              <a:fillRect/>
            </a:stretch>
          </p:blipFill>
          <p:spPr bwMode="auto">
            <a:xfrm>
              <a:off x="228029" y="2407683"/>
              <a:ext cx="1080373" cy="16564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7" name="Picture 25"/>
            <p:cNvPicPr>
              <a:picLocks noChangeAspect="1"/>
            </p:cNvPicPr>
            <p:nvPr/>
          </p:nvPicPr>
          <p:blipFill>
            <a:blip r:embed="rId4"/>
            <a:srcRect l="16051" r="15433"/>
            <a:stretch>
              <a:fillRect/>
            </a:stretch>
          </p:blipFill>
          <p:spPr bwMode="auto">
            <a:xfrm>
              <a:off x="1225016" y="2407683"/>
              <a:ext cx="1135058" cy="16564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99111" y="2407091"/>
              <a:ext cx="1452917" cy="40011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000090"/>
                  </a:solidFill>
                  <a:latin typeface="Arial"/>
                  <a:cs typeface="Arial"/>
                </a:rPr>
                <a:t>Bovine </a:t>
              </a:r>
              <a:r>
                <a:rPr lang="en-GB" sz="20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TB </a:t>
              </a:r>
              <a:endParaRPr lang="en-GB" sz="20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398866" y="2407683"/>
            <a:ext cx="2124001" cy="4022102"/>
            <a:chOff x="2398866" y="2407683"/>
            <a:chExt cx="2124001" cy="4022102"/>
          </a:xfrm>
        </p:grpSpPr>
        <p:sp>
          <p:nvSpPr>
            <p:cNvPr id="21" name="Rectangle 20"/>
            <p:cNvSpPr/>
            <p:nvPr/>
          </p:nvSpPr>
          <p:spPr>
            <a:xfrm>
              <a:off x="2398867" y="2407683"/>
              <a:ext cx="2124000" cy="4022102"/>
            </a:xfrm>
            <a:prstGeom prst="rect">
              <a:avLst/>
            </a:prstGeom>
            <a:solidFill>
              <a:srgbClr val="008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National Health Service</a:t>
              </a: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Hutton Institute</a:t>
              </a: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Salford University</a:t>
              </a: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INRA (FRA)</a:t>
              </a:r>
            </a:p>
          </p:txBody>
        </p:sp>
        <p:pic>
          <p:nvPicPr>
            <p:cNvPr id="24" name="Picture 7" descr="C:\Users\PC\Dropbox\Lyme disease\Squirrel data\squirrel_photos\IMG_013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18" t="6174"/>
            <a:stretch/>
          </p:blipFill>
          <p:spPr bwMode="auto">
            <a:xfrm>
              <a:off x="2398866" y="2420913"/>
              <a:ext cx="1036654" cy="1005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41" t="9178" r="16074" b="5853"/>
            <a:stretch/>
          </p:blipFill>
          <p:spPr bwMode="auto">
            <a:xfrm>
              <a:off x="3351117" y="2420913"/>
              <a:ext cx="1152000" cy="988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/>
            <a:srcRect r="14415"/>
            <a:stretch/>
          </p:blipFill>
          <p:spPr>
            <a:xfrm>
              <a:off x="2398868" y="3280992"/>
              <a:ext cx="2104250" cy="77755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657964" y="3658434"/>
              <a:ext cx="845153" cy="40011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Lyme </a:t>
              </a:r>
              <a:endParaRPr lang="en-GB" sz="20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69706" y="2407683"/>
            <a:ext cx="2124000" cy="4022102"/>
            <a:chOff x="4569706" y="2407683"/>
            <a:chExt cx="2124000" cy="4022102"/>
          </a:xfrm>
        </p:grpSpPr>
        <p:sp>
          <p:nvSpPr>
            <p:cNvPr id="22" name="Rectangle 21"/>
            <p:cNvSpPr/>
            <p:nvPr/>
          </p:nvSpPr>
          <p:spPr>
            <a:xfrm>
              <a:off x="4569706" y="2407683"/>
              <a:ext cx="2124000" cy="4022102"/>
            </a:xfrm>
            <a:prstGeom prst="rect">
              <a:avLst/>
            </a:prstGeom>
            <a:solidFill>
              <a:srgbClr val="008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K </a:t>
              </a:r>
              <a:r>
                <a:rPr lang="en-GB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Hampson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 &amp; rabies 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group (</a:t>
              </a:r>
              <a:r>
                <a:rPr lang="en-GB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Univ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 Glasgow)</a:t>
              </a: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APHA</a:t>
              </a: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Emory University</a:t>
              </a:r>
            </a:p>
            <a:p>
              <a:pPr algn="ctr"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Canadian Food Inspection Agency</a:t>
              </a:r>
            </a:p>
            <a:p>
              <a:pPr algn="ctr"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/>
            <a:srcRect l="19799" r="5118"/>
            <a:stretch/>
          </p:blipFill>
          <p:spPr>
            <a:xfrm>
              <a:off x="4582934" y="2420913"/>
              <a:ext cx="1603767" cy="16300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9"/>
            <a:srcRect l="26614" r="31612"/>
            <a:stretch/>
          </p:blipFill>
          <p:spPr>
            <a:xfrm>
              <a:off x="5767805" y="2420320"/>
              <a:ext cx="902312" cy="16200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5661893" y="2407683"/>
              <a:ext cx="1025742" cy="40011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Rabies</a:t>
              </a:r>
              <a:endParaRPr lang="en-GB" sz="20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740546" y="2407683"/>
            <a:ext cx="2124000" cy="4022102"/>
            <a:chOff x="6740546" y="2407683"/>
            <a:chExt cx="2124000" cy="4022102"/>
          </a:xfrm>
        </p:grpSpPr>
        <p:sp>
          <p:nvSpPr>
            <p:cNvPr id="23" name="Rectangle 22"/>
            <p:cNvSpPr/>
            <p:nvPr/>
          </p:nvSpPr>
          <p:spPr>
            <a:xfrm>
              <a:off x="6740546" y="2407683"/>
              <a:ext cx="2124000" cy="4022102"/>
            </a:xfrm>
            <a:prstGeom prst="rect">
              <a:avLst/>
            </a:prstGeom>
            <a:solidFill>
              <a:srgbClr val="00808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GB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GB" b="1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M </a:t>
              </a:r>
              <a:r>
                <a:rPr lang="en-GB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Palmarini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 (</a:t>
              </a:r>
              <a:r>
                <a:rPr lang="en-GB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Univ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 Glasgow)</a:t>
              </a: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GB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Pirbright</a:t>
              </a: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 Institute</a:t>
              </a: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GB" dirty="0" smtClean="0">
                  <a:solidFill>
                    <a:srgbClr val="000000"/>
                  </a:solidFill>
                  <a:latin typeface="Arial"/>
                  <a:cs typeface="Arial"/>
                </a:rPr>
                <a:t>Sanger Institute  </a:t>
              </a:r>
            </a:p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endParaRPr lang="en-GB" dirty="0" smtClean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pic>
          <p:nvPicPr>
            <p:cNvPr id="32" name="Picture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6" r="17472"/>
            <a:stretch/>
          </p:blipFill>
          <p:spPr bwMode="auto">
            <a:xfrm>
              <a:off x="6747935" y="2434142"/>
              <a:ext cx="2109222" cy="162440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553" y="2434143"/>
              <a:ext cx="988765" cy="7316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747935" y="3645203"/>
              <a:ext cx="1595183" cy="400110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solidFill>
                    <a:srgbClr val="000090"/>
                  </a:solidFill>
                  <a:latin typeface="Arial"/>
                  <a:cs typeface="Arial"/>
                </a:rPr>
                <a:t>Bluetongue</a:t>
              </a:r>
              <a:endParaRPr lang="en-GB" sz="2000" b="1" dirty="0">
                <a:solidFill>
                  <a:srgbClr val="00009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3487842" y="913607"/>
            <a:ext cx="5307525" cy="628354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dirty="0" smtClean="0">
                <a:solidFill>
                  <a:schemeClr val="tx1"/>
                </a:solidFill>
                <a:latin typeface="Arial"/>
                <a:cs typeface="Arial"/>
              </a:rPr>
              <a:t>Cross-species transmission</a:t>
            </a:r>
            <a:endParaRPr lang="en-GB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2533" y="1163212"/>
            <a:ext cx="3304336" cy="6283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Arial"/>
                <a:cs typeface="Arial"/>
              </a:rPr>
              <a:t>Pathogen genomics</a:t>
            </a:r>
          </a:p>
          <a:p>
            <a:pPr algn="ctr">
              <a:spcAft>
                <a:spcPts val="600"/>
              </a:spcAft>
            </a:pPr>
            <a:r>
              <a:rPr lang="en-GB" sz="2400" b="1" dirty="0" smtClean="0">
                <a:solidFill>
                  <a:schemeClr val="tx1"/>
                </a:solidFill>
                <a:latin typeface="Arial"/>
                <a:cs typeface="Arial"/>
              </a:rPr>
              <a:t>&amp; evolution</a:t>
            </a:r>
            <a:endParaRPr lang="en-GB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86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</TotalTime>
  <Words>78</Words>
  <Application>Microsoft Macintosh PowerPoint</Application>
  <PresentationFormat>On-screen Show (4:3)</PresentationFormat>
  <Paragraphs>46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Biek</dc:creator>
  <cp:lastModifiedBy>Roman Biek</cp:lastModifiedBy>
  <cp:revision>30</cp:revision>
  <dcterms:created xsi:type="dcterms:W3CDTF">2014-09-02T13:01:43Z</dcterms:created>
  <dcterms:modified xsi:type="dcterms:W3CDTF">2015-09-02T22:37:46Z</dcterms:modified>
</cp:coreProperties>
</file>