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9144000" cy="6858000" type="screen4x3"/>
  <p:notesSz cx="7086600" cy="10210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n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866" y="-84"/>
      </p:cViewPr>
      <p:guideLst>
        <p:guide orient="horz" pos="3216"/>
        <p:guide pos="22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2095FB83-0279-427D-9AE6-9554F548C6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832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49813"/>
            <a:ext cx="5197475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B9D24417-7FA5-4A0E-838A-90A96E592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18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C270A6-4ECA-469F-A2B1-C39E68613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04E0F-B57F-444D-9E5B-FAC0AF610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8E79-FC6C-41F3-B672-67AE439EC1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52ABC74-2B7F-4364-95A7-050CCA382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7B4A7-3AD9-436B-80A0-E76880DBF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7C9DB-5C7C-49F2-81D4-853EBBE06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AA833-F606-4A9E-9748-294043E94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A11A5-3C78-4E60-A4A1-5E06701C5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25030-3A85-41BC-A0C3-C3103B114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1540F-B21F-42A9-8368-0D553286C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F6D2-2472-4D60-88EE-E576DB9636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97658-A852-4CF8-8B78-EFB276B04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2591D425-222C-4CA2-BFF9-65888FE3EB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5670376" cy="1143000"/>
          </a:xfrm>
        </p:spPr>
        <p:txBody>
          <a:bodyPr/>
          <a:lstStyle/>
          <a:p>
            <a:r>
              <a:rPr lang="en-GB" sz="2400" b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Dr. Andrew Byrne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Veterinary Epidemiologist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@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AgriFood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and Biosciences Institute (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AFBI),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Belfast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064896" cy="4186808"/>
          </a:xfrm>
        </p:spPr>
        <p:txBody>
          <a:bodyPr/>
          <a:lstStyle/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Veterinary epidemiologist with a backgroun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d in ecology </a:t>
            </a:r>
            <a:endParaRPr lang="en-GB" sz="17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Current/forthcoming research projects @AFBI includes:</a:t>
            </a:r>
          </a:p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1. The impact of </a:t>
            </a:r>
            <a:r>
              <a:rPr lang="en-GB" sz="1700" b="1" dirty="0" smtClean="0">
                <a:latin typeface="Calibri" pitchFamily="34" charset="0"/>
                <a:cs typeface="Calibri" pitchFamily="34" charset="0"/>
              </a:rPr>
              <a:t>concurrent infections 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on </a:t>
            </a:r>
            <a:r>
              <a:rPr lang="en-GB" sz="17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 disclosure in cattle</a:t>
            </a:r>
          </a:p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The impact of “problem” herds on </a:t>
            </a:r>
            <a:r>
              <a:rPr lang="en-GB" sz="17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 epidemiology in NI – </a:t>
            </a:r>
            <a:r>
              <a:rPr lang="en-GB" sz="1700" b="1" dirty="0" smtClean="0">
                <a:latin typeface="Calibri" pitchFamily="34" charset="0"/>
                <a:cs typeface="Calibri" pitchFamily="34" charset="0"/>
              </a:rPr>
              <a:t>chronic and recurrent breakdowns</a:t>
            </a:r>
          </a:p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GB" sz="17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1700" b="1" dirty="0" smtClean="0">
                <a:latin typeface="Calibri" pitchFamily="34" charset="0"/>
                <a:cs typeface="Calibri" pitchFamily="34" charset="0"/>
              </a:rPr>
              <a:t>diagnostics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 – INF-g and serological tests</a:t>
            </a:r>
            <a:endParaRPr lang="en-GB" sz="17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1700" dirty="0" smtClean="0">
                <a:latin typeface="Calibri" pitchFamily="34" charset="0"/>
                <a:cs typeface="Calibri" pitchFamily="34" charset="0"/>
              </a:rPr>
              <a:t>Also involved in continuing work on </a:t>
            </a:r>
            <a:r>
              <a:rPr lang="en-GB" sz="1700" b="1" dirty="0" smtClean="0">
                <a:latin typeface="Calibri" pitchFamily="34" charset="0"/>
                <a:cs typeface="Calibri" pitchFamily="34" charset="0"/>
              </a:rPr>
              <a:t>badger ecology 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(in collaboration with University Coll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ege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 Dublin, DAFM, University of Guelph, Colorado State University; PhD student: Laura Martin)</a:t>
            </a:r>
          </a:p>
          <a:p>
            <a:pPr algn="just">
              <a:spcAft>
                <a:spcPts val="0"/>
              </a:spcAft>
            </a:pPr>
            <a:r>
              <a:rPr lang="en-GB" sz="1700" b="1" dirty="0" smtClean="0">
                <a:latin typeface="Calibri" pitchFamily="34" charset="0"/>
                <a:ea typeface="Times New Roman"/>
              </a:rPr>
              <a:t>Cattle and badger dynamics </a:t>
            </a:r>
            <a:r>
              <a:rPr lang="en-GB" sz="1700" dirty="0" smtClean="0">
                <a:latin typeface="Calibri" pitchFamily="34" charset="0"/>
                <a:ea typeface="Times New Roman"/>
              </a:rPr>
              <a:t>in relation to the potential transmission of </a:t>
            </a:r>
            <a:r>
              <a:rPr lang="en-GB" sz="1700" i="1" dirty="0" smtClean="0">
                <a:latin typeface="Calibri" pitchFamily="34" charset="0"/>
                <a:ea typeface="Times New Roman"/>
              </a:rPr>
              <a:t>Mycobacterium </a:t>
            </a:r>
            <a:r>
              <a:rPr lang="en-GB" sz="1700" i="1" dirty="0" err="1" smtClean="0">
                <a:latin typeface="Calibri" pitchFamily="34" charset="0"/>
                <a:ea typeface="Times New Roman"/>
              </a:rPr>
              <a:t>bovis</a:t>
            </a:r>
            <a:r>
              <a:rPr lang="en-GB" sz="1700" i="1" dirty="0" smtClean="0">
                <a:latin typeface="Calibri" pitchFamily="34" charset="0"/>
                <a:ea typeface="Times New Roman"/>
              </a:rPr>
              <a:t> </a:t>
            </a:r>
            <a:r>
              <a:rPr lang="en-GB" sz="1700" dirty="0" smtClean="0">
                <a:latin typeface="Calibri" pitchFamily="34" charset="0"/>
                <a:ea typeface="Times New Roman"/>
              </a:rPr>
              <a:t>(in collaboration with Queen’s University Belfast; PhD student: Emma Campbell)</a:t>
            </a:r>
          </a:p>
          <a:p>
            <a:pPr algn="just">
              <a:spcAft>
                <a:spcPts val="0"/>
              </a:spcAft>
            </a:pPr>
            <a:r>
              <a:rPr lang="en-GB" sz="1700" dirty="0" smtClean="0">
                <a:latin typeface="Calibri" pitchFamily="34" charset="0"/>
                <a:ea typeface="Times New Roman"/>
              </a:rPr>
              <a:t>Developing </a:t>
            </a:r>
            <a:r>
              <a:rPr lang="en-GB" sz="1700" b="1" dirty="0" smtClean="0">
                <a:latin typeface="Calibri" pitchFamily="34" charset="0"/>
                <a:ea typeface="Times New Roman"/>
              </a:rPr>
              <a:t>agent based </a:t>
            </a:r>
            <a:r>
              <a:rPr lang="en-GB" sz="1700" dirty="0" smtClean="0">
                <a:latin typeface="Calibri" pitchFamily="34" charset="0"/>
                <a:ea typeface="Times New Roman"/>
              </a:rPr>
              <a:t>model of badger </a:t>
            </a:r>
            <a:r>
              <a:rPr lang="en-GB" sz="1700" dirty="0" err="1" smtClean="0">
                <a:latin typeface="Calibri" pitchFamily="34" charset="0"/>
                <a:ea typeface="Times New Roman"/>
              </a:rPr>
              <a:t>bTB</a:t>
            </a:r>
            <a:r>
              <a:rPr lang="en-GB" sz="1700" dirty="0" smtClean="0">
                <a:latin typeface="Calibri" pitchFamily="34" charset="0"/>
                <a:ea typeface="Times New Roman"/>
              </a:rPr>
              <a:t> (with </a:t>
            </a:r>
            <a:r>
              <a:rPr lang="en-GB" sz="1700" dirty="0" err="1" smtClean="0">
                <a:latin typeface="Calibri" pitchFamily="34" charset="0"/>
                <a:ea typeface="Times New Roman"/>
              </a:rPr>
              <a:t>Wageningen</a:t>
            </a:r>
            <a:r>
              <a:rPr lang="en-GB" sz="1700" dirty="0" smtClean="0">
                <a:latin typeface="Calibri" pitchFamily="34" charset="0"/>
                <a:ea typeface="Times New Roman"/>
              </a:rPr>
              <a:t> University (Netherlands); MSc student: Marwa Ali)</a:t>
            </a:r>
          </a:p>
          <a:p>
            <a:pPr algn="just">
              <a:spcAft>
                <a:spcPts val="0"/>
              </a:spcAft>
            </a:pPr>
            <a:r>
              <a:rPr lang="en-GB" sz="1700" dirty="0" smtClean="0">
                <a:latin typeface="Calibri" pitchFamily="34" charset="0"/>
                <a:cs typeface="Calibri" pitchFamily="34" charset="0"/>
              </a:rPr>
              <a:t>Workshop goals: learn more about molecular </a:t>
            </a:r>
            <a:r>
              <a:rPr lang="en-GB" sz="1700" dirty="0" err="1" smtClean="0">
                <a:latin typeface="Calibri" pitchFamily="34" charset="0"/>
                <a:cs typeface="Calibri" pitchFamily="34" charset="0"/>
              </a:rPr>
              <a:t>epi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, especially </a:t>
            </a:r>
            <a:r>
              <a:rPr lang="en-GB" sz="1700" b="1" dirty="0" smtClean="0">
                <a:latin typeface="Calibri" pitchFamily="34" charset="0"/>
                <a:cs typeface="Calibri" pitchFamily="34" charset="0"/>
              </a:rPr>
              <a:t>WGS</a:t>
            </a:r>
            <a:r>
              <a:rPr lang="en-GB" sz="1700" dirty="0" smtClean="0">
                <a:latin typeface="Calibri" pitchFamily="34" charset="0"/>
                <a:cs typeface="Calibri" pitchFamily="34" charset="0"/>
              </a:rPr>
              <a:t>, and it’s potentialities for further research and practical tool development</a:t>
            </a:r>
            <a:r>
              <a:rPr lang="en-GB" sz="1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P:\Andrew\Badger_pictures\Peter_Maher\Peter_Maher_move1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0000"/>
                    </a14:imgEffect>
                    <a14:imgEffect>
                      <a14:brightnessContrast bright="1000" contras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 l="19976" t="17812" r="19216" b="15096"/>
          <a:stretch/>
        </p:blipFill>
        <p:spPr bwMode="auto">
          <a:xfrm>
            <a:off x="7308304" y="-1"/>
            <a:ext cx="1835696" cy="132646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2338741\AppData\Local\Microsoft\Windows\Temporary Internet Files\Content.Outlook\LQ5AGQFC\1099a.jpg"/>
          <p:cNvPicPr>
            <a:picLocks noChangeAspect="1" noChangeArrowheads="1"/>
          </p:cNvPicPr>
          <p:nvPr/>
        </p:nvPicPr>
        <p:blipFill>
          <a:blip r:embed="rId6" cstate="print"/>
          <a:srcRect l="9668" t="9373" r="8888" b="26878"/>
          <a:stretch>
            <a:fillRect/>
          </a:stretch>
        </p:blipFill>
        <p:spPr bwMode="auto">
          <a:xfrm>
            <a:off x="0" y="0"/>
            <a:ext cx="1512168" cy="17728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BI Corporate Template">
  <a:themeElements>
    <a:clrScheme name="AFBI Corporat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BI Corporate Template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AFBI Corpora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AFBI Corporate Template</Template>
  <TotalTime>3287</TotalTime>
  <Words>160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AFBI Corporate Template</vt:lpstr>
      <vt:lpstr>Dr. Andrew Byrne  Veterinary Epidemiologist @AgriFood and Biosciences Institute (AFBI), Belfast</vt:lpstr>
    </vt:vector>
  </TitlesOfParts>
  <Company>DARDNI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MeehanR</dc:creator>
  <cp:lastModifiedBy>Andy</cp:lastModifiedBy>
  <cp:revision>663</cp:revision>
  <dcterms:created xsi:type="dcterms:W3CDTF">2008-02-11T10:34:56Z</dcterms:created>
  <dcterms:modified xsi:type="dcterms:W3CDTF">2015-08-12T13:39:57Z</dcterms:modified>
</cp:coreProperties>
</file>