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8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9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0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1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theme/theme12.xml" ContentType="application/vnd.openxmlformats-officedocument.theme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3.xml" ContentType="application/vnd.openxmlformats-officedocument.theme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4.xml" ContentType="application/vnd.openxmlformats-officedocument.theme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4" r:id="rId2"/>
    <p:sldMasterId id="2147483747" r:id="rId3"/>
    <p:sldMasterId id="2147483762" r:id="rId4"/>
    <p:sldMasterId id="2147483777" r:id="rId5"/>
    <p:sldMasterId id="2147483790" r:id="rId6"/>
    <p:sldMasterId id="2147483803" r:id="rId7"/>
    <p:sldMasterId id="2147483816" r:id="rId8"/>
    <p:sldMasterId id="2147483829" r:id="rId9"/>
    <p:sldMasterId id="2147483842" r:id="rId10"/>
    <p:sldMasterId id="2147483855" r:id="rId11"/>
    <p:sldMasterId id="2147483868" r:id="rId12"/>
    <p:sldMasterId id="2147483881" r:id="rId13"/>
    <p:sldMasterId id="2147483893" r:id="rId14"/>
    <p:sldMasterId id="2147483906" r:id="rId15"/>
  </p:sldMasterIdLst>
  <p:notesMasterIdLst>
    <p:notesMasterId r:id="rId17"/>
  </p:notesMasterIdLst>
  <p:sldIdLst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83108E5-1EBF-BC4A-BFF0-3583C5BD0008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037" autoAdjust="0"/>
  </p:normalViewPr>
  <p:slideViewPr>
    <p:cSldViewPr snapToGrid="0" snapToObjects="1">
      <p:cViewPr>
        <p:scale>
          <a:sx n="61" d="100"/>
          <a:sy n="61" d="100"/>
        </p:scale>
        <p:origin x="-202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DA166-0B87-7C48-B39F-281920FC96B4}" type="doc">
      <dgm:prSet loTypeId="urn:microsoft.com/office/officeart/2009/layout/Revers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91BD01-2ABA-9246-9E49-2B036DDB17DD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Modeling/Theory</a:t>
          </a:r>
          <a:endParaRPr lang="en-US" dirty="0"/>
        </a:p>
      </dgm:t>
    </dgm:pt>
    <dgm:pt modelId="{EADDC675-987F-DD4B-8BC6-DB53BC03294A}" type="parTrans" cxnId="{1508D53C-6CF5-1148-BE03-A3FCD7E34FD1}">
      <dgm:prSet/>
      <dgm:spPr/>
      <dgm:t>
        <a:bodyPr/>
        <a:lstStyle/>
        <a:p>
          <a:endParaRPr lang="en-US"/>
        </a:p>
      </dgm:t>
    </dgm:pt>
    <dgm:pt modelId="{5C2263CA-7A0C-9E43-847C-DD41036D859F}" type="sibTrans" cxnId="{1508D53C-6CF5-1148-BE03-A3FCD7E34FD1}">
      <dgm:prSet/>
      <dgm:spPr/>
      <dgm:t>
        <a:bodyPr/>
        <a:lstStyle/>
        <a:p>
          <a:endParaRPr lang="en-US"/>
        </a:p>
      </dgm:t>
    </dgm:pt>
    <dgm:pt modelId="{DAFE07A6-5F89-4745-B3B4-3B8BA5C8E289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Empirical data</a:t>
          </a:r>
          <a:endParaRPr lang="en-US" dirty="0"/>
        </a:p>
      </dgm:t>
    </dgm:pt>
    <dgm:pt modelId="{A496B9B4-C59A-5944-A89F-60466315B647}" type="sibTrans" cxnId="{AB144004-5F45-DF43-8420-AA8FFC7F1756}">
      <dgm:prSet/>
      <dgm:spPr/>
      <dgm:t>
        <a:bodyPr/>
        <a:lstStyle/>
        <a:p>
          <a:endParaRPr lang="en-US"/>
        </a:p>
      </dgm:t>
    </dgm:pt>
    <dgm:pt modelId="{604971AB-B5A9-1345-8F04-A212CB144AF2}" type="parTrans" cxnId="{AB144004-5F45-DF43-8420-AA8FFC7F1756}">
      <dgm:prSet/>
      <dgm:spPr/>
      <dgm:t>
        <a:bodyPr/>
        <a:lstStyle/>
        <a:p>
          <a:endParaRPr lang="en-US"/>
        </a:p>
      </dgm:t>
    </dgm:pt>
    <dgm:pt modelId="{04A4754A-35C8-A148-832C-F2C488BC1FB8}" type="pres">
      <dgm:prSet presAssocID="{6CADA166-0B87-7C48-B39F-281920FC96B4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6D5A364-CC98-074B-94BF-EA4BBEC12E52}" type="pres">
      <dgm:prSet presAssocID="{6CADA166-0B87-7C48-B39F-281920FC96B4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3D8BC-F7A1-8843-90E3-766C868DDE61}" type="pres">
      <dgm:prSet presAssocID="{6CADA166-0B87-7C48-B39F-281920FC96B4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B6A8F2DB-AF5F-AB4C-B854-AB76A29325ED}" type="pres">
      <dgm:prSet presAssocID="{6CADA166-0B87-7C48-B39F-281920FC96B4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5C2C2-0395-434B-B05D-E2A688D6BA1F}" type="pres">
      <dgm:prSet presAssocID="{6CADA166-0B87-7C48-B39F-281920FC96B4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E2A6B3B-408D-E840-89DF-2BEED031E63A}" type="pres">
      <dgm:prSet presAssocID="{6CADA166-0B87-7C48-B39F-281920FC96B4}" presName="TopArrow" presStyleLbl="node1" presStyleIdx="0" presStyleCnt="2"/>
      <dgm:spPr/>
    </dgm:pt>
    <dgm:pt modelId="{45A1BF5D-2DA0-C644-9F1F-E1F78C6792C7}" type="pres">
      <dgm:prSet presAssocID="{6CADA166-0B87-7C48-B39F-281920FC96B4}" presName="BottomArrow" presStyleLbl="node1" presStyleIdx="1" presStyleCnt="2"/>
      <dgm:spPr/>
    </dgm:pt>
  </dgm:ptLst>
  <dgm:cxnLst>
    <dgm:cxn modelId="{C3AAEA82-D32D-7A4C-BCA6-B00C92A16AE1}" type="presOf" srcId="{5091BD01-2ABA-9246-9E49-2B036DDB17DD}" destId="{6855C2C2-0395-434B-B05D-E2A688D6BA1F}" srcOrd="1" destOrd="0" presId="urn:microsoft.com/office/officeart/2009/layout/ReverseList"/>
    <dgm:cxn modelId="{AB144004-5F45-DF43-8420-AA8FFC7F1756}" srcId="{6CADA166-0B87-7C48-B39F-281920FC96B4}" destId="{DAFE07A6-5F89-4745-B3B4-3B8BA5C8E289}" srcOrd="0" destOrd="0" parTransId="{604971AB-B5A9-1345-8F04-A212CB144AF2}" sibTransId="{A496B9B4-C59A-5944-A89F-60466315B647}"/>
    <dgm:cxn modelId="{BD0A22B6-B34D-8E47-A3BD-3A7A5DDC52D6}" type="presOf" srcId="{6CADA166-0B87-7C48-B39F-281920FC96B4}" destId="{04A4754A-35C8-A148-832C-F2C488BC1FB8}" srcOrd="0" destOrd="0" presId="urn:microsoft.com/office/officeart/2009/layout/ReverseList"/>
    <dgm:cxn modelId="{A00EF0F8-BCB5-304B-BC1E-4A9A0576CCC7}" type="presOf" srcId="{DAFE07A6-5F89-4745-B3B4-3B8BA5C8E289}" destId="{4FA3D8BC-F7A1-8843-90E3-766C868DDE61}" srcOrd="1" destOrd="0" presId="urn:microsoft.com/office/officeart/2009/layout/ReverseList"/>
    <dgm:cxn modelId="{D1F5D65D-D516-794F-9E24-9DF11225CF68}" type="presOf" srcId="{DAFE07A6-5F89-4745-B3B4-3B8BA5C8E289}" destId="{86D5A364-CC98-074B-94BF-EA4BBEC12E52}" srcOrd="0" destOrd="0" presId="urn:microsoft.com/office/officeart/2009/layout/ReverseList"/>
    <dgm:cxn modelId="{1508D53C-6CF5-1148-BE03-A3FCD7E34FD1}" srcId="{6CADA166-0B87-7C48-B39F-281920FC96B4}" destId="{5091BD01-2ABA-9246-9E49-2B036DDB17DD}" srcOrd="1" destOrd="0" parTransId="{EADDC675-987F-DD4B-8BC6-DB53BC03294A}" sibTransId="{5C2263CA-7A0C-9E43-847C-DD41036D859F}"/>
    <dgm:cxn modelId="{1744F7AF-F11D-BF4F-A34C-CB9013E7CB7A}" type="presOf" srcId="{5091BD01-2ABA-9246-9E49-2B036DDB17DD}" destId="{B6A8F2DB-AF5F-AB4C-B854-AB76A29325ED}" srcOrd="0" destOrd="0" presId="urn:microsoft.com/office/officeart/2009/layout/ReverseList"/>
    <dgm:cxn modelId="{225C3BFB-85B8-074B-A06E-1E7BAC0F38EB}" type="presParOf" srcId="{04A4754A-35C8-A148-832C-F2C488BC1FB8}" destId="{86D5A364-CC98-074B-94BF-EA4BBEC12E52}" srcOrd="0" destOrd="0" presId="urn:microsoft.com/office/officeart/2009/layout/ReverseList"/>
    <dgm:cxn modelId="{F5EF57D4-7022-4240-A0DA-7708CB9DF444}" type="presParOf" srcId="{04A4754A-35C8-A148-832C-F2C488BC1FB8}" destId="{4FA3D8BC-F7A1-8843-90E3-766C868DDE61}" srcOrd="1" destOrd="0" presId="urn:microsoft.com/office/officeart/2009/layout/ReverseList"/>
    <dgm:cxn modelId="{11ECAAF4-6E03-4543-B052-6DF065CEC30E}" type="presParOf" srcId="{04A4754A-35C8-A148-832C-F2C488BC1FB8}" destId="{B6A8F2DB-AF5F-AB4C-B854-AB76A29325ED}" srcOrd="2" destOrd="0" presId="urn:microsoft.com/office/officeart/2009/layout/ReverseList"/>
    <dgm:cxn modelId="{70EB614C-A475-3B46-A729-182313C482F3}" type="presParOf" srcId="{04A4754A-35C8-A148-832C-F2C488BC1FB8}" destId="{6855C2C2-0395-434B-B05D-E2A688D6BA1F}" srcOrd="3" destOrd="0" presId="urn:microsoft.com/office/officeart/2009/layout/ReverseList"/>
    <dgm:cxn modelId="{20089A22-11CB-5B49-927E-ABBA4F3E969A}" type="presParOf" srcId="{04A4754A-35C8-A148-832C-F2C488BC1FB8}" destId="{BE2A6B3B-408D-E840-89DF-2BEED031E63A}" srcOrd="4" destOrd="0" presId="urn:microsoft.com/office/officeart/2009/layout/ReverseList"/>
    <dgm:cxn modelId="{D017C296-25E7-8640-96FA-9A56597BC767}" type="presParOf" srcId="{04A4754A-35C8-A148-832C-F2C488BC1FB8}" destId="{45A1BF5D-2DA0-C644-9F1F-E1F78C6792C7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3D8BC-F7A1-8843-90E3-766C868DDE61}">
      <dsp:nvSpPr>
        <dsp:cNvPr id="0" name=""/>
        <dsp:cNvSpPr/>
      </dsp:nvSpPr>
      <dsp:spPr>
        <a:xfrm rot="16200000">
          <a:off x="1726272" y="1102692"/>
          <a:ext cx="2334972" cy="142691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82550" rIns="74295" bIns="8255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Empirical data</a:t>
          </a:r>
          <a:endParaRPr lang="en-US" sz="1300" kern="1200" dirty="0"/>
        </a:p>
      </dsp:txBody>
      <dsp:txXfrm rot="5400000">
        <a:off x="2249970" y="718333"/>
        <a:ext cx="1357246" cy="2195634"/>
      </dsp:txXfrm>
    </dsp:sp>
    <dsp:sp modelId="{6855C2C2-0395-434B-B05D-E2A688D6BA1F}">
      <dsp:nvSpPr>
        <dsp:cNvPr id="0" name=""/>
        <dsp:cNvSpPr/>
      </dsp:nvSpPr>
      <dsp:spPr>
        <a:xfrm rot="5400000">
          <a:off x="3217981" y="1102692"/>
          <a:ext cx="2334972" cy="142691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295" tIns="82550" rIns="49530" bIns="8255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Modeling/Theory</a:t>
          </a:r>
          <a:endParaRPr lang="en-US" sz="1300" kern="1200" dirty="0"/>
        </a:p>
      </dsp:txBody>
      <dsp:txXfrm rot="-5400000">
        <a:off x="3672010" y="718333"/>
        <a:ext cx="1357246" cy="2195634"/>
      </dsp:txXfrm>
    </dsp:sp>
    <dsp:sp modelId="{BE2A6B3B-408D-E840-89DF-2BEED031E63A}">
      <dsp:nvSpPr>
        <dsp:cNvPr id="0" name=""/>
        <dsp:cNvSpPr/>
      </dsp:nvSpPr>
      <dsp:spPr>
        <a:xfrm>
          <a:off x="2893612" y="0"/>
          <a:ext cx="1491709" cy="149163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1BF5D-2DA0-C644-9F1F-E1F78C6792C7}">
      <dsp:nvSpPr>
        <dsp:cNvPr id="0" name=""/>
        <dsp:cNvSpPr/>
      </dsp:nvSpPr>
      <dsp:spPr>
        <a:xfrm rot="10800000">
          <a:off x="2893612" y="2140301"/>
          <a:ext cx="1491709" cy="149163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B47C5-02F6-0C42-9072-6AD6418371B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A226E-3D4F-8043-B705-E3DA9E72D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8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use empirical data to parameterize theoretical disease models to address real-world problems. </a:t>
            </a:r>
            <a:endParaRPr lang="en-US" dirty="0" smtClean="0"/>
          </a:p>
          <a:p>
            <a:r>
              <a:rPr lang="en-US" dirty="0" smtClean="0"/>
              <a:t>Can easily</a:t>
            </a:r>
            <a:r>
              <a:rPr lang="en-US" baseline="0" dirty="0" smtClean="0"/>
              <a:t> slide between the modeling and the field based data collection.</a:t>
            </a:r>
          </a:p>
          <a:p>
            <a:r>
              <a:rPr lang="en-US" baseline="0" dirty="0" smtClean="0"/>
              <a:t>My PhD was focused on field techniques &amp; data collection and I collaborated with modelers. However, I wanted to learn to do the whole package, so for my post docs I left the field and focused on programming and modeling skills. </a:t>
            </a:r>
          </a:p>
          <a:p>
            <a:r>
              <a:rPr lang="en-US" baseline="0" dirty="0" smtClean="0"/>
              <a:t>This way I can an see how the data needs to be collected to inform the models, and how the models can be used to inform the data collection.</a:t>
            </a:r>
          </a:p>
          <a:p>
            <a:r>
              <a:rPr lang="en-US" baseline="0" dirty="0" smtClean="0"/>
              <a:t>Now at University of Minnesota </a:t>
            </a:r>
          </a:p>
          <a:p>
            <a:endParaRPr lang="en-US" baseline="0" dirty="0" smtClean="0"/>
          </a:p>
          <a:p>
            <a:r>
              <a:rPr lang="en-US" dirty="0" smtClean="0"/>
              <a:t>How does social structure influence disease dynamics?</a:t>
            </a:r>
          </a:p>
          <a:p>
            <a:r>
              <a:rPr lang="en-US" dirty="0" smtClean="0"/>
              <a:t>How to identify reservoirs? </a:t>
            </a:r>
            <a:r>
              <a:rPr lang="en-US" smtClean="0"/>
              <a:t>Where do diseases persist in an ecosystem?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49DB-BF54-4EC6-B578-A4E7260B32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698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1421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4862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9147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7009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1947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5449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2811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7065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2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36695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059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55907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4805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6552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3926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53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87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0583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12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C912C-2E6C-4A0D-B93F-B450B911A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223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6889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1879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46128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4147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5240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4876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0088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6267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97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3D32-943B-9845-A8CE-B8A624CDD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1553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1440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4289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05752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60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1717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3409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3835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5275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5874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462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127F2-642E-DC4B-8183-F1AECE0ADF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0571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567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52850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4585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965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282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3852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6241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1755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7867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35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89B38-4877-E84C-A9BA-D318FEF2A5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15166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5151-C552-D440-ABD3-25CF8DC966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6991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0D24-4B3E-F14C-BBD7-E29AA9AA81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0656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51033-5AAB-7E41-9882-FA9B0A07C3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7310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676400"/>
            <a:ext cx="304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76400"/>
            <a:ext cx="304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05619-15C8-714B-8CFD-D4851E146A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989105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D8312-75A3-C042-B3B3-DCE721BD4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05039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9AF8-D234-DC44-81D0-53303A935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9665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9F026-FB27-9645-BCDC-16E97F65D1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05619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A44B4-1B88-FA49-8115-66C3D92E56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1962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E1A6F-68CA-B14D-8138-FDC6AF6FFB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20108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A0E3C-3040-FF4D-B3C6-8C910AC57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38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28D74-E87C-1942-A594-197A150754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01077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18478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8600"/>
            <a:ext cx="539115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B69B-F2D8-3D46-A374-A0FF8CED90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6745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822903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2304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01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8581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21934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37959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8589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28356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0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DE4A4-6C14-C841-A69F-325FE31191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0854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0678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52359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92812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99367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20038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64343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60520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87957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81379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79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836B9-E1AE-264D-8DDE-FBEABE6686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1186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44849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3378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10842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27779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85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1CEA-89F7-C94F-93DD-C6C29880C20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B9EAB-9E9C-F543-94EA-609F9B1BC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385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DF39C-B351-BE48-B112-99B4468FAB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71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2B5D1-3DDA-6D4B-BCA0-36A60DF407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77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1D2DF-5877-2143-9F26-644273E105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56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CA77C-AE53-7F4F-9329-5669743670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742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AC08FD-1DBB-4540-A5CC-6C867ED124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823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6C8CA-8DE2-4E4C-840B-C8F30494D9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29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B41B7-12BE-5447-B625-60A8AD722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91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5AF70-E428-E640-A952-C6FF964503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103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2A408-6E91-4F4A-9150-A1116BE4DF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9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4D9C3-9575-6F40-970E-99CD9774DD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418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24C74-84FE-D34D-843E-A346537D8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997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2721B-6EC2-3A47-880F-5D8B51C8239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623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10542-6E82-0F48-9ED0-0756C5CC1F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92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47403-82B6-AC4C-8BDF-5F345C0494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5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5A1D7-5B3D-4A41-8E4C-B60BA6B2CE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266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90966-697A-1E42-8E85-3C7693167D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2947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996DA-C8EB-E34B-A4CE-7BF56FF0B5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37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A2A7E-7F29-EA48-A342-CB26368021D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2312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986E0-3013-1340-A751-3E3DE53199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1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6C8CA-8DE2-4E4C-840B-C8F30494D9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081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B41B7-12BE-5447-B625-60A8AD722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224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5AF70-E428-E640-A952-C6FF964503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999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2A408-6E91-4F4A-9150-A1116BE4DF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342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4D9C3-9575-6F40-970E-99CD9774DD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5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24C74-84FE-D34D-843E-A346537D8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2618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2721B-6EC2-3A47-880F-5D8B51C8239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201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10542-6E82-0F48-9ED0-0756C5CC1F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647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47403-82B6-AC4C-8BDF-5F345C0494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257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5A1D7-5B3D-4A41-8E4C-B60BA6B2CE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5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90966-697A-1E42-8E85-3C7693167D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831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996DA-C8EB-E34B-A4CE-7BF56FF0B5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581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A2A7E-7F29-EA48-A342-CB26368021D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863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986E0-3013-1340-A751-3E3DE53199A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186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174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636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868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373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305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8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0140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305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668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116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468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839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4651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24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4142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562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18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4000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827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0670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406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427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3739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159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0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65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0577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1303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1542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8606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16332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463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763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5CCB3-C209-3843-8620-7EBB40A054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705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822E-37B0-2148-85C9-D6E11345BE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4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BFE8-5F35-074B-A8B2-ED8D5AED55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6150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B1BB-8A5F-DA46-A082-3A0344F23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46862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F347-5A9D-E749-A6C5-9F0EB76094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624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E506-9CC3-A446-92A7-0B0987E68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6697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B493-431C-D541-B27D-FC6A4475E0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4510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C68B9-03C1-0B43-BC81-4E8C9FCF54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88416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3FF0B-ACBB-C146-A734-67110B2691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45305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64B2-6F6D-BE4F-8EE7-A3F7320FCF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9723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0962-DD13-6746-8A79-8CC74CF5BE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2621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A36B-C74F-8D44-A28D-B927D27124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8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slideLayout" Target="../slideLayouts/slideLayout137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5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44.xml"/><Relationship Id="rId12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39.xml"/><Relationship Id="rId1" Type="http://schemas.openxmlformats.org/officeDocument/2006/relationships/slideLayout" Target="../slideLayouts/slideLayout138.xml"/><Relationship Id="rId6" Type="http://schemas.openxmlformats.org/officeDocument/2006/relationships/slideLayout" Target="../slideLayouts/slideLayout143.xml"/><Relationship Id="rId11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142.xml"/><Relationship Id="rId10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141.xml"/><Relationship Id="rId9" Type="http://schemas.openxmlformats.org/officeDocument/2006/relationships/slideLayout" Target="../slideLayouts/slideLayout14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52.xml"/><Relationship Id="rId7" Type="http://schemas.openxmlformats.org/officeDocument/2006/relationships/slideLayout" Target="../slideLayouts/slideLayout15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51.xml"/><Relationship Id="rId1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55.xml"/><Relationship Id="rId11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53.xml"/><Relationship Id="rId9" Type="http://schemas.openxmlformats.org/officeDocument/2006/relationships/slideLayout" Target="../slideLayouts/slideLayout15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8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63.xml"/><Relationship Id="rId7" Type="http://schemas.openxmlformats.org/officeDocument/2006/relationships/slideLayout" Target="../slideLayouts/slideLayout167.xml"/><Relationship Id="rId12" Type="http://schemas.openxmlformats.org/officeDocument/2006/relationships/slideLayout" Target="../slideLayouts/slideLayout172.xml"/><Relationship Id="rId2" Type="http://schemas.openxmlformats.org/officeDocument/2006/relationships/slideLayout" Target="../slideLayouts/slideLayout162.xml"/><Relationship Id="rId1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6.xml"/><Relationship Id="rId11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4.xml"/><Relationship Id="rId9" Type="http://schemas.openxmlformats.org/officeDocument/2006/relationships/slideLayout" Target="../slideLayouts/slideLayout169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0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75.xml"/><Relationship Id="rId7" Type="http://schemas.openxmlformats.org/officeDocument/2006/relationships/slideLayout" Target="../slideLayouts/slideLayout179.xml"/><Relationship Id="rId12" Type="http://schemas.openxmlformats.org/officeDocument/2006/relationships/slideLayout" Target="../slideLayouts/slideLayout184.xml"/><Relationship Id="rId2" Type="http://schemas.openxmlformats.org/officeDocument/2006/relationships/slideLayout" Target="../slideLayouts/slideLayout174.xml"/><Relationship Id="rId1" Type="http://schemas.openxmlformats.org/officeDocument/2006/relationships/slideLayout" Target="../slideLayouts/slideLayout173.xml"/><Relationship Id="rId6" Type="http://schemas.openxmlformats.org/officeDocument/2006/relationships/slideLayout" Target="../slideLayouts/slideLayout178.xml"/><Relationship Id="rId11" Type="http://schemas.openxmlformats.org/officeDocument/2006/relationships/slideLayout" Target="../slideLayouts/slideLayout183.xml"/><Relationship Id="rId5" Type="http://schemas.openxmlformats.org/officeDocument/2006/relationships/slideLayout" Target="../slideLayouts/slideLayout177.xml"/><Relationship Id="rId10" Type="http://schemas.openxmlformats.org/officeDocument/2006/relationships/slideLayout" Target="../slideLayouts/slideLayout182.xml"/><Relationship Id="rId4" Type="http://schemas.openxmlformats.org/officeDocument/2006/relationships/slideLayout" Target="../slideLayouts/slideLayout176.xml"/><Relationship Id="rId9" Type="http://schemas.openxmlformats.org/officeDocument/2006/relationships/slideLayout" Target="../slideLayouts/slideLayout18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9/21/2015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2" r:id="rId12"/>
    <p:sldLayoutId id="214748373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9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5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4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28600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Outline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676400"/>
            <a:ext cx="6248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2"/>
            <a:r>
              <a:rPr lang="en-US"/>
              <a:t>Fifth level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B27D53-EDA0-4A4A-8C7C-FD297060AD34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1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6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91032E-9311-4341-84E3-67677E0E8FE2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4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4B8AD53C-F090-3146-8843-F3AD174D9C9B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0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4B8AD53C-F090-3146-8843-F3AD174D9C9B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95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47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05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9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2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633C2-D08F-9C4E-953B-937E653858E1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jpeg"/><Relationship Id="rId5" Type="http://schemas.openxmlformats.org/officeDocument/2006/relationships/diagramLayout" Target="../diagrams/layout1.xml"/><Relationship Id="rId15" Type="http://schemas.openxmlformats.org/officeDocument/2006/relationships/image" Target="../media/image7.png"/><Relationship Id="rId10" Type="http://schemas.openxmlformats.org/officeDocument/2006/relationships/image" Target="../media/image2.jpeg"/><Relationship Id="rId4" Type="http://schemas.openxmlformats.org/officeDocument/2006/relationships/diagramData" Target="../diagrams/data1.xml"/><Relationship Id="rId9" Type="http://schemas.openxmlformats.org/officeDocument/2006/relationships/image" Target="../media/image1.jpe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92877198"/>
              </p:ext>
            </p:extLst>
          </p:nvPr>
        </p:nvGraphicFramePr>
        <p:xfrm>
          <a:off x="809700" y="18786"/>
          <a:ext cx="7279227" cy="363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Picture 7" descr="IMG_5245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67419" y="3650724"/>
            <a:ext cx="2332037" cy="228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_MG_5627.jpg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3" r="12500"/>
          <a:stretch/>
        </p:blipFill>
        <p:spPr>
          <a:xfrm rot="5400000">
            <a:off x="6341639" y="366333"/>
            <a:ext cx="2721102" cy="2669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419" y="5947788"/>
            <a:ext cx="2304170" cy="643986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Serengeti: 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     Realities of field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09327" y="3087986"/>
            <a:ext cx="2074727" cy="138014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University of Glasgow: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        Simulation modeling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        Statistical modeling</a:t>
            </a: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_B4E9859.JP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9" y="76507"/>
            <a:ext cx="2304170" cy="34562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07038" y="4000996"/>
            <a:ext cx="3834685" cy="175669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+mj-lt"/>
                <a:ea typeface="+mj-ea"/>
                <a:cs typeface="+mj-cs"/>
              </a:rPr>
              <a:t>Disease ecologist: </a:t>
            </a:r>
          </a:p>
          <a:p>
            <a:pPr marL="285750" indent="-285750">
              <a:spcBef>
                <a:spcPct val="0"/>
              </a:spcBef>
              <a:buFont typeface="Arial"/>
              <a:buChar char="•"/>
            </a:pPr>
            <a:r>
              <a:rPr lang="en-US" dirty="0" smtClean="0">
                <a:latin typeface="+mj-lt"/>
                <a:ea typeface="+mj-ea"/>
                <a:cs typeface="+mj-cs"/>
              </a:rPr>
              <a:t>FIV in African lions</a:t>
            </a:r>
          </a:p>
          <a:p>
            <a:pPr marL="285750" marR="0" indent="-2857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Raccoon rabies</a:t>
            </a:r>
          </a:p>
          <a:p>
            <a:pPr marL="285750" marR="0" indent="-2857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latin typeface="+mj-lt"/>
                <a:ea typeface="+mj-ea"/>
                <a:cs typeface="+mj-cs"/>
              </a:rPr>
              <a:t>Urban coyote pathogens</a:t>
            </a:r>
          </a:p>
          <a:p>
            <a:pPr marL="285750" indent="-285750">
              <a:spcBef>
                <a:spcPct val="0"/>
              </a:spcBef>
              <a:buFont typeface="Arial"/>
              <a:buChar char="•"/>
            </a:pPr>
            <a:r>
              <a:rPr lang="en-US" dirty="0"/>
              <a:t>Influenza and PEDv in </a:t>
            </a:r>
            <a:r>
              <a:rPr lang="en-US" dirty="0" smtClean="0"/>
              <a:t>swine</a:t>
            </a:r>
          </a:p>
          <a:p>
            <a:pPr marL="285750" indent="-285750">
              <a:spcBef>
                <a:spcPct val="0"/>
              </a:spcBef>
              <a:buFont typeface="Arial"/>
              <a:buChar char="•"/>
            </a:pPr>
            <a:r>
              <a:rPr lang="en-US" dirty="0" err="1" smtClean="0"/>
              <a:t>bTB</a:t>
            </a:r>
            <a:r>
              <a:rPr lang="en-US" dirty="0" smtClean="0"/>
              <a:t> in cattle</a:t>
            </a:r>
            <a:endParaRPr lang="en-US" dirty="0"/>
          </a:p>
          <a:p>
            <a:pPr marL="285750" marR="0" indent="-2857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lang="en-US" dirty="0" smtClean="0">
              <a:latin typeface="+mj-lt"/>
              <a:ea typeface="+mj-ea"/>
              <a:cs typeface="+mj-cs"/>
            </a:endParaRP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j-lt"/>
              <a:ea typeface="+mj-ea"/>
              <a:cs typeface="+mj-cs"/>
            </a:endParaRP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j-lt"/>
              <a:ea typeface="+mj-ea"/>
              <a:cs typeface="+mj-cs"/>
            </a:endParaRPr>
          </a:p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10" name="Picture 3" descr="M2out-RGB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7538" y="5163692"/>
            <a:ext cx="1309488" cy="74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8849" y="4105626"/>
            <a:ext cx="1293192" cy="10580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4" cstate="screen">
            <a:alphaModFix/>
          </a:blip>
          <a:srcRect/>
          <a:stretch>
            <a:fillRect/>
          </a:stretch>
        </p:blipFill>
        <p:spPr>
          <a:xfrm>
            <a:off x="7403791" y="4105626"/>
            <a:ext cx="1015072" cy="101507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Picture 3" descr="C:\Users\jblack\Desktop\pig.bm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03791" y="5131452"/>
            <a:ext cx="1246829" cy="831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816326" y="6087878"/>
            <a:ext cx="6091334" cy="643986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+mj-lt"/>
                <a:ea typeface="+mj-ea"/>
                <a:cs typeface="+mj-cs"/>
              </a:rPr>
              <a:t>How does </a:t>
            </a:r>
            <a:r>
              <a:rPr lang="en-US" dirty="0" smtClean="0">
                <a:latin typeface="+mj-lt"/>
                <a:ea typeface="+mj-ea"/>
                <a:cs typeface="+mj-cs"/>
              </a:rPr>
              <a:t>social </a:t>
            </a:r>
            <a:r>
              <a:rPr lang="en-US" smtClean="0">
                <a:latin typeface="+mj-lt"/>
                <a:ea typeface="+mj-ea"/>
                <a:cs typeface="+mj-cs"/>
              </a:rPr>
              <a:t>&amp; spatial </a:t>
            </a:r>
            <a:r>
              <a:rPr lang="en-US" dirty="0">
                <a:latin typeface="+mj-lt"/>
                <a:ea typeface="+mj-ea"/>
                <a:cs typeface="+mj-cs"/>
              </a:rPr>
              <a:t>structure influence </a:t>
            </a:r>
            <a:r>
              <a:rPr lang="en-US" dirty="0" smtClean="0">
                <a:latin typeface="+mj-lt"/>
                <a:ea typeface="+mj-ea"/>
                <a:cs typeface="+mj-cs"/>
              </a:rPr>
              <a:t>pathogen </a:t>
            </a:r>
            <a:r>
              <a:rPr lang="en-US" dirty="0">
                <a:latin typeface="+mj-lt"/>
                <a:ea typeface="+mj-ea"/>
                <a:cs typeface="+mj-cs"/>
              </a:rPr>
              <a:t>dynamics?</a:t>
            </a:r>
          </a:p>
          <a:p>
            <a:pPr>
              <a:spcBef>
                <a:spcPct val="0"/>
              </a:spcBef>
            </a:pPr>
            <a:r>
              <a:rPr lang="en-US" dirty="0">
                <a:latin typeface="+mj-lt"/>
                <a:ea typeface="+mj-ea"/>
                <a:cs typeface="+mj-cs"/>
              </a:rPr>
              <a:t>How to identify </a:t>
            </a:r>
            <a:r>
              <a:rPr lang="en-US" dirty="0" smtClean="0">
                <a:latin typeface="+mj-lt"/>
                <a:ea typeface="+mj-ea"/>
                <a:cs typeface="+mj-cs"/>
              </a:rPr>
              <a:t>reservoirs of infection in multihost systems?</a:t>
            </a:r>
            <a:endParaRPr lang="en-US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18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/>
      <p:bldP spid="7" grpId="0"/>
      <p:bldP spid="7" grpId="1"/>
      <p:bldP spid="9" grpId="0"/>
      <p:bldP spid="17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22"/>
</p:tagLst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vert="horz" wrap="none" lIns="91440" tIns="45720" rIns="91440" bIns="45720" rtlCol="0" anchor="t">
        <a:normAutofit/>
      </a:bodyPr>
      <a:lstStyle>
        <a:defPPr marL="0" marR="0" indent="0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dirty="0" smtClean="0"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39</TotalTime>
  <Words>190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15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Default Theme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PowerPoint Presentation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Meggan Craft</dc:creator>
  <cp:lastModifiedBy>Daniel</cp:lastModifiedBy>
  <cp:revision>19</cp:revision>
  <dcterms:created xsi:type="dcterms:W3CDTF">2015-08-26T12:25:05Z</dcterms:created>
  <dcterms:modified xsi:type="dcterms:W3CDTF">2015-09-21T21:27:21Z</dcterms:modified>
</cp:coreProperties>
</file>