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D2FD-034D-4B24-A7AF-D691F885390F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C30E-AD2E-4AAA-BB16-C68CF6FF2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486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D2FD-034D-4B24-A7AF-D691F885390F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C30E-AD2E-4AAA-BB16-C68CF6FF2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89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D2FD-034D-4B24-A7AF-D691F885390F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C30E-AD2E-4AAA-BB16-C68CF6FF2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680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D2FD-034D-4B24-A7AF-D691F885390F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C30E-AD2E-4AAA-BB16-C68CF6FF2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45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D2FD-034D-4B24-A7AF-D691F885390F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C30E-AD2E-4AAA-BB16-C68CF6FF2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391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D2FD-034D-4B24-A7AF-D691F885390F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C30E-AD2E-4AAA-BB16-C68CF6FF2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45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D2FD-034D-4B24-A7AF-D691F885390F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C30E-AD2E-4AAA-BB16-C68CF6FF2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628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D2FD-034D-4B24-A7AF-D691F885390F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C30E-AD2E-4AAA-BB16-C68CF6FF2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3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D2FD-034D-4B24-A7AF-D691F885390F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C30E-AD2E-4AAA-BB16-C68CF6FF2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15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D2FD-034D-4B24-A7AF-D691F885390F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C30E-AD2E-4AAA-BB16-C68CF6FF2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139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D2FD-034D-4B24-A7AF-D691F885390F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C30E-AD2E-4AAA-BB16-C68CF6FF2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448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5D2FD-034D-4B24-A7AF-D691F885390F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0C30E-AD2E-4AAA-BB16-C68CF6FF2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59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513" y="836712"/>
            <a:ext cx="6432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err="1" smtClean="0">
                <a:solidFill>
                  <a:srgbClr val="648C1A"/>
                </a:solidFill>
              </a:rPr>
              <a:t>Mónica</a:t>
            </a:r>
            <a:r>
              <a:rPr lang="en-GB" sz="1600" b="1" dirty="0" smtClean="0">
                <a:solidFill>
                  <a:srgbClr val="648C1A"/>
                </a:solidFill>
              </a:rPr>
              <a:t> V. Cunha</a:t>
            </a:r>
            <a:r>
              <a:rPr lang="en-GB" sz="1600" dirty="0" smtClean="0">
                <a:solidFill>
                  <a:srgbClr val="648C1A"/>
                </a:solidFill>
              </a:rPr>
              <a:t>- </a:t>
            </a:r>
            <a:r>
              <a:rPr lang="en-GB" sz="1600" dirty="0" smtClean="0"/>
              <a:t>Invited Assistant Professor and Senior </a:t>
            </a:r>
            <a:r>
              <a:rPr lang="pt-PT" sz="1600" dirty="0" smtClean="0"/>
              <a:t>Researcher (PT) </a:t>
            </a:r>
            <a:endParaRPr lang="pt-PT" sz="16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93" t="6444" r="10027" b="6425"/>
          <a:stretch/>
        </p:blipFill>
        <p:spPr>
          <a:xfrm rot="5400000">
            <a:off x="6839618" y="-359199"/>
            <a:ext cx="1786033" cy="25274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309" y="-89647"/>
            <a:ext cx="2892795" cy="998367"/>
          </a:xfrm>
          <a:prstGeom prst="rect">
            <a:avLst/>
          </a:prstGeom>
        </p:spPr>
      </p:pic>
      <p:pic>
        <p:nvPicPr>
          <p:cNvPr id="7" name="Imagem 2" descr="http://www.fc.ul.pt/sites/default/files/fcul/institucional/normas_graficas/Ciencias_UL_Azul_H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43" y="79083"/>
            <a:ext cx="2571750" cy="7302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" name="Group 7"/>
          <p:cNvGrpSpPr/>
          <p:nvPr/>
        </p:nvGrpSpPr>
        <p:grpSpPr>
          <a:xfrm>
            <a:off x="-1187621" y="1475492"/>
            <a:ext cx="10008093" cy="939299"/>
            <a:chOff x="-1187622" y="1651446"/>
            <a:chExt cx="10008093" cy="939299"/>
          </a:xfrm>
        </p:grpSpPr>
        <p:sp>
          <p:nvSpPr>
            <p:cNvPr id="9" name="TextBox 8"/>
            <p:cNvSpPr txBox="1"/>
            <p:nvPr/>
          </p:nvSpPr>
          <p:spPr>
            <a:xfrm>
              <a:off x="-1187622" y="1651446"/>
              <a:ext cx="3743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u="sng" dirty="0" smtClean="0">
                  <a:solidFill>
                    <a:srgbClr val="648C1A"/>
                  </a:solidFill>
                </a:rPr>
                <a:t>c</a:t>
              </a:r>
              <a:r>
                <a:rPr lang="en-GB" b="1" u="sng" dirty="0" smtClean="0">
                  <a:solidFill>
                    <a:srgbClr val="648C1A"/>
                  </a:solidFill>
                  <a:latin typeface="+mj-lt"/>
                </a:rPr>
                <a:t>E</a:t>
              </a:r>
              <a:r>
                <a:rPr lang="en-GB" b="1" u="sng" dirty="0" smtClean="0">
                  <a:solidFill>
                    <a:srgbClr val="648C1A"/>
                  </a:solidFill>
                </a:rPr>
                <a:t>3c</a:t>
              </a:r>
              <a:r>
                <a:rPr lang="en-GB" sz="1600" b="1" u="sng" dirty="0" smtClean="0">
                  <a:solidFill>
                    <a:srgbClr val="648C1A"/>
                  </a:solidFill>
                </a:rPr>
                <a:t> in brief</a:t>
              </a:r>
              <a:endParaRPr lang="en-GB" sz="1600" b="1" u="sng" dirty="0">
                <a:solidFill>
                  <a:srgbClr val="648C1A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495" y="1944414"/>
              <a:ext cx="87849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 smtClean="0">
                  <a:solidFill>
                    <a:schemeClr val="accent3">
                      <a:lumMod val="75000"/>
                    </a:schemeClr>
                  </a:solidFill>
                </a:rPr>
                <a:t>Profile: </a:t>
              </a:r>
              <a:r>
                <a:rPr lang="en-GB" sz="1200" b="1" dirty="0" smtClean="0"/>
                <a:t>75% fundamental / 25% applied research and experimental development; high </a:t>
              </a:r>
              <a:r>
                <a:rPr lang="en-GB" sz="1200" b="1" dirty="0" smtClean="0"/>
                <a:t>laboratorial intensity</a:t>
              </a:r>
              <a:endParaRPr lang="en-GB" sz="1200" b="1" dirty="0" smtClean="0"/>
            </a:p>
            <a:p>
              <a:pPr marL="2773363" lvl="1" indent="-2773363"/>
              <a:r>
                <a:rPr lang="en-GB" sz="1200" b="1" dirty="0" smtClean="0">
                  <a:solidFill>
                    <a:schemeClr val="accent3">
                      <a:lumMod val="75000"/>
                    </a:schemeClr>
                  </a:solidFill>
                </a:rPr>
                <a:t>Main Scientific Area: </a:t>
              </a:r>
              <a:r>
                <a:rPr lang="en-GB" sz="1200" b="1" dirty="0" smtClean="0"/>
                <a:t>Biological Sciences and Environmental Biology</a:t>
              </a:r>
            </a:p>
            <a:p>
              <a:pPr marL="2773363" lvl="1" indent="-2773363"/>
              <a:r>
                <a:rPr lang="pt-PT" sz="1200" b="1" dirty="0" smtClean="0">
                  <a:solidFill>
                    <a:schemeClr val="accent3">
                      <a:lumMod val="75000"/>
                    </a:schemeClr>
                  </a:solidFill>
                </a:rPr>
                <a:t>Four thematic lines: </a:t>
              </a:r>
              <a:r>
                <a:rPr lang="pt-PT" sz="1200" b="1" dirty="0" smtClean="0"/>
                <a:t>Evolutionary Biology; Functional &amp; Conservation Ecology; Environmental Change; Island Ecology and Environ. Risks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35496" y="2618903"/>
            <a:ext cx="913321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600" b="1" u="sng" dirty="0" smtClean="0">
                <a:solidFill>
                  <a:srgbClr val="648C1A"/>
                </a:solidFill>
              </a:rPr>
              <a:t>Ongoing TB Research Work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GB" sz="1600" dirty="0"/>
              <a:t>Genome-wide screening of Mycobacterium tuberculosis complex (MTBC) genes required for tolerance to </a:t>
            </a:r>
            <a:r>
              <a:rPr lang="en-GB" sz="1600" dirty="0" smtClean="0"/>
              <a:t>granuloma-confinement </a:t>
            </a:r>
            <a:r>
              <a:rPr lang="en-GB" sz="1600" dirty="0"/>
              <a:t>induced stress (</a:t>
            </a:r>
            <a:r>
              <a:rPr lang="en-GB" sz="1600" dirty="0" err="1"/>
              <a:t>RNAseq</a:t>
            </a:r>
            <a:r>
              <a:rPr lang="en-GB" sz="1600" dirty="0"/>
              <a:t> transcriptional profiling)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dirty="0" smtClean="0"/>
              <a:t>Functional </a:t>
            </a:r>
            <a:r>
              <a:rPr lang="en-GB" sz="1600" dirty="0"/>
              <a:t>Analysis of several MTBC candidate genes and assessment of their role in the establishment and maturation of mycobacterial biofilms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1600" dirty="0" smtClean="0"/>
              <a:t>Comparative </a:t>
            </a:r>
            <a:r>
              <a:rPr lang="pt-PT" sz="1600" dirty="0"/>
              <a:t>genomics of </a:t>
            </a:r>
            <a:r>
              <a:rPr lang="pt-PT" sz="1600" dirty="0" smtClean="0"/>
              <a:t>MTBC</a:t>
            </a:r>
            <a:r>
              <a:rPr lang="pt-PT" sz="1600" i="1" dirty="0" smtClean="0"/>
              <a:t> </a:t>
            </a:r>
            <a:r>
              <a:rPr lang="pt-PT" sz="1600" dirty="0" smtClean="0"/>
              <a:t>and f</a:t>
            </a:r>
            <a:r>
              <a:rPr lang="en-GB" sz="1600" dirty="0" err="1" smtClean="0"/>
              <a:t>unctional</a:t>
            </a:r>
            <a:r>
              <a:rPr lang="en-GB" sz="1600" dirty="0" smtClean="0"/>
              <a:t> </a:t>
            </a:r>
            <a:r>
              <a:rPr lang="en-GB" sz="1600" dirty="0"/>
              <a:t>implications of </a:t>
            </a:r>
            <a:r>
              <a:rPr lang="en-GB" sz="1600" dirty="0" err="1" smtClean="0"/>
              <a:t>pseudogeneization</a:t>
            </a:r>
            <a:r>
              <a:rPr lang="en-GB" sz="1600" dirty="0" smtClean="0"/>
              <a:t> </a:t>
            </a:r>
            <a:r>
              <a:rPr lang="en-GB" sz="1600" dirty="0"/>
              <a:t>to the mycobacterial </a:t>
            </a:r>
            <a:r>
              <a:rPr lang="en-GB" sz="1600" dirty="0" smtClean="0"/>
              <a:t>lifestyle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1600" dirty="0" smtClean="0"/>
              <a:t>Epidemiology of bTB in wildlife in Iberia</a:t>
            </a:r>
            <a:endParaRPr lang="en-GB" sz="1600" dirty="0" smtClean="0"/>
          </a:p>
          <a:p>
            <a:pPr algn="just"/>
            <a:r>
              <a:rPr lang="pt-PT" sz="1600" b="1" u="sng" dirty="0" smtClean="0">
                <a:solidFill>
                  <a:schemeClr val="accent3">
                    <a:lumMod val="50000"/>
                  </a:schemeClr>
                </a:solidFill>
              </a:rPr>
              <a:t>Research </a:t>
            </a:r>
            <a:r>
              <a:rPr lang="pt-PT" sz="1600" b="1" u="sng" dirty="0" smtClean="0">
                <a:solidFill>
                  <a:schemeClr val="accent3">
                    <a:lumMod val="50000"/>
                  </a:schemeClr>
                </a:solidFill>
              </a:rPr>
              <a:t>interests and future perspectives in the context of the workshop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1600" dirty="0"/>
              <a:t>Refinement of spatial and temporal analysis </a:t>
            </a:r>
            <a:r>
              <a:rPr lang="pt-PT" sz="1600" dirty="0" smtClean="0"/>
              <a:t>of bTB epidemiology based </a:t>
            </a:r>
            <a:r>
              <a:rPr lang="pt-PT" sz="1600" dirty="0" smtClean="0"/>
              <a:t>on NGS data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1600" dirty="0" smtClean="0"/>
              <a:t>Development of eco-epidemiological </a:t>
            </a:r>
            <a:r>
              <a:rPr lang="pt-PT" sz="1600" dirty="0" smtClean="0"/>
              <a:t>models for bTB</a:t>
            </a:r>
            <a:endParaRPr lang="pt-PT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dirty="0" smtClean="0"/>
              <a:t>Disclosure of ecological </a:t>
            </a:r>
            <a:r>
              <a:rPr lang="en-GB" sz="1600" dirty="0"/>
              <a:t>processes underlying host species shifts</a:t>
            </a:r>
            <a:r>
              <a:rPr lang="pt-PT" sz="1600" dirty="0"/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dirty="0"/>
              <a:t>Prediction of the role of anthropogenic changes on </a:t>
            </a:r>
            <a:r>
              <a:rPr lang="en-GB" sz="1600" dirty="0" err="1" smtClean="0"/>
              <a:t>bTB</a:t>
            </a:r>
            <a:r>
              <a:rPr lang="en-GB" sz="1600" dirty="0" smtClean="0"/>
              <a:t> </a:t>
            </a:r>
            <a:r>
              <a:rPr lang="en-GB" sz="1600" dirty="0" smtClean="0"/>
              <a:t>dissemination</a:t>
            </a:r>
            <a:endParaRPr lang="en-GB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1600" dirty="0" smtClean="0"/>
              <a:t>Functional </a:t>
            </a:r>
            <a:r>
              <a:rPr lang="pt-PT" sz="1600" dirty="0"/>
              <a:t>implications </a:t>
            </a:r>
            <a:r>
              <a:rPr lang="pt-PT" sz="1600" dirty="0" smtClean="0"/>
              <a:t>and epidemiological consequences of </a:t>
            </a:r>
            <a:r>
              <a:rPr lang="pt-PT" sz="1600" dirty="0" smtClean="0"/>
              <a:t>microvariation of </a:t>
            </a:r>
            <a:r>
              <a:rPr lang="pt-PT" sz="1600" i="1" dirty="0" smtClean="0"/>
              <a:t>M. </a:t>
            </a:r>
            <a:r>
              <a:rPr lang="pt-PT" sz="1600" i="1" dirty="0" smtClean="0"/>
              <a:t>bovis</a:t>
            </a:r>
            <a:r>
              <a:rPr lang="pt-PT" sz="1600" i="1" dirty="0" smtClean="0"/>
              <a:t> </a:t>
            </a:r>
            <a:r>
              <a:rPr lang="pt-PT" sz="1600" dirty="0" smtClean="0"/>
              <a:t>using a systems biology approach</a:t>
            </a:r>
            <a:endParaRPr lang="pt-PT" sz="1600" dirty="0" smtClean="0"/>
          </a:p>
          <a:p>
            <a:pPr algn="just"/>
            <a:r>
              <a:rPr lang="pt-PT" sz="1600" b="1" u="sng" dirty="0" smtClean="0">
                <a:solidFill>
                  <a:schemeClr val="accent3">
                    <a:lumMod val="50000"/>
                  </a:schemeClr>
                </a:solidFill>
              </a:rPr>
              <a:t>Ongoing </a:t>
            </a:r>
            <a:r>
              <a:rPr lang="pt-PT" sz="1600" b="1" u="sng" dirty="0" smtClean="0">
                <a:solidFill>
                  <a:schemeClr val="accent3">
                    <a:lumMod val="50000"/>
                  </a:schemeClr>
                </a:solidFill>
              </a:rPr>
              <a:t>collaborations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1600" dirty="0" smtClean="0"/>
              <a:t>INIAV, CESAM, BIOISI, CiBIO (PT); </a:t>
            </a:r>
            <a:r>
              <a:rPr lang="pt-PT" sz="1600" dirty="0" smtClean="0"/>
              <a:t>UAB &amp; IREC </a:t>
            </a:r>
            <a:r>
              <a:rPr lang="pt-PT" sz="1600" dirty="0" smtClean="0"/>
              <a:t>(SP); UCD (IE)</a:t>
            </a:r>
          </a:p>
          <a:p>
            <a:pPr algn="just"/>
            <a:endParaRPr lang="en-GB" sz="1600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en-GB" sz="1600" dirty="0"/>
          </a:p>
        </p:txBody>
      </p:sp>
      <p:sp>
        <p:nvSpPr>
          <p:cNvPr id="12" name="Rectangle 11"/>
          <p:cNvSpPr/>
          <p:nvPr/>
        </p:nvSpPr>
        <p:spPr>
          <a:xfrm>
            <a:off x="35496" y="1074222"/>
            <a:ext cx="169411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t-PT" sz="1600" u="sng" dirty="0">
                <a:solidFill>
                  <a:prstClr val="black"/>
                </a:solidFill>
              </a:rPr>
              <a:t>mscunha@fc.ul.pt</a:t>
            </a:r>
            <a:endParaRPr lang="en-GB" sz="1600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934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217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Monica Cunha</dc:creator>
  <cp:lastModifiedBy>Monica Cunha</cp:lastModifiedBy>
  <cp:revision>1</cp:revision>
  <cp:lastPrinted>2015-09-01T14:05:14Z</cp:lastPrinted>
  <dcterms:created xsi:type="dcterms:W3CDTF">2015-09-01T14:02:09Z</dcterms:created>
  <dcterms:modified xsi:type="dcterms:W3CDTF">2015-09-01T14:06:01Z</dcterms:modified>
</cp:coreProperties>
</file>