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585" r:id="rId2"/>
  </p:sldIdLst>
  <p:sldSz cx="9144000" cy="6858000" type="screen4x3"/>
  <p:notesSz cx="7086600" cy="10210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anley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9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866" y="-84"/>
      </p:cViewPr>
      <p:guideLst>
        <p:guide orient="horz" pos="3216"/>
        <p:guide pos="223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24" tIns="49412" rIns="98824" bIns="49412" numCol="1" anchor="t" anchorCtr="0" compatLnSpc="1">
            <a:prstTxWarp prst="textNoShape">
              <a:avLst/>
            </a:prstTxWarp>
          </a:bodyPr>
          <a:lstStyle>
            <a:lvl1pPr defTabSz="989013">
              <a:defRPr sz="1300"/>
            </a:lvl1pPr>
          </a:lstStyle>
          <a:p>
            <a:endParaRPr lang="en-GB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4788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24" tIns="49412" rIns="98824" bIns="49412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endParaRPr lang="en-GB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24" tIns="49412" rIns="98824" bIns="49412" numCol="1" anchor="b" anchorCtr="0" compatLnSpc="1">
            <a:prstTxWarp prst="textNoShape">
              <a:avLst/>
            </a:prstTxWarp>
          </a:bodyPr>
          <a:lstStyle>
            <a:lvl1pPr defTabSz="989013">
              <a:defRPr sz="1300"/>
            </a:lvl1pPr>
          </a:lstStyle>
          <a:p>
            <a:endParaRPr lang="en-GB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4788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24" tIns="49412" rIns="98824" bIns="49412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fld id="{2095FB83-0279-427D-9AE6-9554F548C6F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98328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24" tIns="49412" rIns="98824" bIns="49412" numCol="1" anchor="t" anchorCtr="0" compatLnSpc="1">
            <a:prstTxWarp prst="textNoShape">
              <a:avLst/>
            </a:prstTxWarp>
          </a:bodyPr>
          <a:lstStyle>
            <a:lvl1pPr defTabSz="989013">
              <a:defRPr sz="13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6375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24" tIns="49412" rIns="98824" bIns="49412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5175"/>
            <a:ext cx="5105400" cy="3829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849813"/>
            <a:ext cx="5197475" cy="459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24" tIns="49412" rIns="98824" bIns="494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99625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24" tIns="49412" rIns="98824" bIns="49412" numCol="1" anchor="b" anchorCtr="0" compatLnSpc="1">
            <a:prstTxWarp prst="textNoShape">
              <a:avLst/>
            </a:prstTxWarp>
          </a:bodyPr>
          <a:lstStyle>
            <a:lvl1pPr defTabSz="989013">
              <a:defRPr sz="1300"/>
            </a:lvl1pPr>
          </a:lstStyle>
          <a:p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6375" y="9699625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24" tIns="49412" rIns="98824" bIns="49412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fld id="{B9D24417-7FA5-4A0E-838A-90A96E592C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188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AC270A6-4ECA-469F-A2B1-C39E68613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04E0F-B57F-444D-9E5B-FAC0AF610F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F8E79-FC6C-41F3-B672-67AE439EC1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52ABC74-2B7F-4364-95A7-050CCA3821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C7B4A7-3AD9-436B-80A0-E76880DBF7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7C9DB-5C7C-49F2-81D4-853EBBE062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AA833-F606-4A9E-9748-294043E946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A11A5-3C78-4E60-A4A1-5E06701C55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25030-3A85-41BC-A0C3-C3103B114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1540F-B21F-42A9-8368-0D553286CF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3F6D2-2472-4D60-88EE-E576DB9636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97658-A852-4CF8-8B78-EFB276B041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</a:defRPr>
            </a:lvl1pPr>
          </a:lstStyle>
          <a:p>
            <a:fld id="{2591D425-222C-4CA2-BFF9-65888FE3EB9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332656"/>
            <a:ext cx="5670376" cy="1143000"/>
          </a:xfrm>
        </p:spPr>
        <p:txBody>
          <a:bodyPr/>
          <a:lstStyle/>
          <a:p>
            <a:pPr algn="l"/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Angela Lahuerta,  VRO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@AFBI, 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Belfast</a:t>
            </a:r>
            <a:endParaRPr lang="en-GB" sz="2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700808"/>
            <a:ext cx="8064896" cy="4186808"/>
          </a:xfrm>
        </p:spPr>
        <p:txBody>
          <a:bodyPr/>
          <a:lstStyle/>
          <a:p>
            <a:r>
              <a:rPr lang="en-GB" sz="2000" dirty="0" smtClean="0">
                <a:latin typeface="Calibri" pitchFamily="34" charset="0"/>
                <a:cs typeface="Calibri" pitchFamily="34" charset="0"/>
              </a:rPr>
              <a:t>PhD on the interface of domestic animals and wildlife- molecular techniques were essential</a:t>
            </a:r>
          </a:p>
          <a:p>
            <a:r>
              <a:rPr lang="en-GB" sz="2000" dirty="0" smtClean="0">
                <a:latin typeface="Calibri" pitchFamily="34" charset="0"/>
                <a:cs typeface="Calibri" pitchFamily="34" charset="0"/>
              </a:rPr>
              <a:t>Veterinary epidemiologist with special interest in </a:t>
            </a:r>
            <a:r>
              <a:rPr lang="en-GB" sz="2000" dirty="0" err="1" smtClean="0">
                <a:latin typeface="Calibri" pitchFamily="34" charset="0"/>
                <a:cs typeface="Calibri" pitchFamily="34" charset="0"/>
              </a:rPr>
              <a:t>zoonotic</a:t>
            </a:r>
            <a:r>
              <a:rPr lang="en-GB" sz="2000" dirty="0" smtClean="0">
                <a:latin typeface="Calibri" pitchFamily="34" charset="0"/>
                <a:cs typeface="Calibri" pitchFamily="34" charset="0"/>
              </a:rPr>
              <a:t> bacteria, disease control and </a:t>
            </a:r>
            <a:r>
              <a:rPr lang="en-GB" sz="2000" dirty="0" smtClean="0">
                <a:latin typeface="Calibri" pitchFamily="34" charset="0"/>
                <a:cs typeface="Calibri" pitchFamily="34" charset="0"/>
              </a:rPr>
              <a:t>surveillance</a:t>
            </a:r>
          </a:p>
          <a:p>
            <a:r>
              <a:rPr lang="en-GB" sz="2000" dirty="0" smtClean="0">
                <a:latin typeface="Calibri" pitchFamily="34" charset="0"/>
                <a:cs typeface="Calibri" pitchFamily="34" charset="0"/>
              </a:rPr>
              <a:t>Still very “Naive” about </a:t>
            </a:r>
            <a:r>
              <a:rPr lang="en-GB" sz="2000" dirty="0" err="1" smtClean="0">
                <a:latin typeface="Calibri" pitchFamily="34" charset="0"/>
                <a:cs typeface="Calibri" pitchFamily="34" charset="0"/>
              </a:rPr>
              <a:t>bTB</a:t>
            </a:r>
            <a:r>
              <a:rPr lang="en-GB" sz="2000" dirty="0" smtClean="0">
                <a:latin typeface="Calibri" pitchFamily="34" charset="0"/>
                <a:cs typeface="Calibri" pitchFamily="34" charset="0"/>
              </a:rPr>
              <a:t>-  PI on large project on the evaluation of </a:t>
            </a:r>
            <a:r>
              <a:rPr lang="en-GB" sz="2000" dirty="0" err="1" smtClean="0">
                <a:latin typeface="Calibri" pitchFamily="34" charset="0"/>
                <a:cs typeface="Calibri" pitchFamily="34" charset="0"/>
              </a:rPr>
              <a:t>bTB</a:t>
            </a:r>
            <a:r>
              <a:rPr lang="en-GB" sz="2000" dirty="0" smtClean="0">
                <a:latin typeface="Calibri" pitchFamily="34" charset="0"/>
                <a:cs typeface="Calibri" pitchFamily="34" charset="0"/>
              </a:rPr>
              <a:t> diagnostic methods performance</a:t>
            </a:r>
            <a:endParaRPr lang="en-GB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 smtClean="0">
                <a:latin typeface="Calibri" pitchFamily="34" charset="0"/>
                <a:cs typeface="Calibri" pitchFamily="34" charset="0"/>
              </a:rPr>
              <a:t>PI with Dr. Andrew Byrne on project on</a:t>
            </a:r>
            <a:r>
              <a:rPr lang="en-GB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smtClean="0">
                <a:latin typeface="Calibri" pitchFamily="34" charset="0"/>
                <a:cs typeface="Calibri" pitchFamily="34" charset="0"/>
              </a:rPr>
              <a:t>t</a:t>
            </a:r>
            <a:r>
              <a:rPr lang="en-GB" sz="2000" dirty="0" smtClean="0">
                <a:latin typeface="Calibri" pitchFamily="34" charset="0"/>
                <a:cs typeface="Calibri" pitchFamily="34" charset="0"/>
              </a:rPr>
              <a:t>he impact of </a:t>
            </a:r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>concurrent infections </a:t>
            </a:r>
            <a:r>
              <a:rPr lang="en-GB" sz="2000" dirty="0" smtClean="0">
                <a:latin typeface="Calibri" pitchFamily="34" charset="0"/>
                <a:cs typeface="Calibri" pitchFamily="34" charset="0"/>
              </a:rPr>
              <a:t>on </a:t>
            </a:r>
            <a:r>
              <a:rPr lang="en-GB" sz="2000" dirty="0" err="1" smtClean="0">
                <a:latin typeface="Calibri" pitchFamily="34" charset="0"/>
                <a:cs typeface="Calibri" pitchFamily="34" charset="0"/>
              </a:rPr>
              <a:t>bTB</a:t>
            </a:r>
            <a:r>
              <a:rPr lang="en-GB" sz="2000" dirty="0" smtClean="0">
                <a:latin typeface="Calibri" pitchFamily="34" charset="0"/>
                <a:cs typeface="Calibri" pitchFamily="34" charset="0"/>
              </a:rPr>
              <a:t> disclosure in cattle (</a:t>
            </a:r>
            <a:r>
              <a:rPr lang="en-GB" sz="2000" dirty="0" err="1" smtClean="0">
                <a:latin typeface="Calibri" pitchFamily="34" charset="0"/>
                <a:cs typeface="Calibri" pitchFamily="34" charset="0"/>
              </a:rPr>
              <a:t>Johne’s</a:t>
            </a:r>
            <a:r>
              <a:rPr lang="en-GB" sz="2000" dirty="0" smtClean="0">
                <a:latin typeface="Calibri" pitchFamily="34" charset="0"/>
                <a:cs typeface="Calibri" pitchFamily="34" charset="0"/>
              </a:rPr>
              <a:t>, BVD and Liver Fluke)</a:t>
            </a:r>
          </a:p>
          <a:p>
            <a:pPr algn="just">
              <a:spcAft>
                <a:spcPts val="0"/>
              </a:spcAft>
            </a:pPr>
            <a:r>
              <a:rPr lang="en-GB" sz="2000" dirty="0" smtClean="0">
                <a:latin typeface="Calibri" pitchFamily="34" charset="0"/>
                <a:cs typeface="Calibri" pitchFamily="34" charset="0"/>
              </a:rPr>
              <a:t>Expectations from Workshop : increase my knowledge on current   molecular techniques to characterise </a:t>
            </a:r>
            <a:r>
              <a:rPr lang="en-GB" sz="2000" dirty="0" err="1" smtClean="0">
                <a:latin typeface="Calibri" pitchFamily="34" charset="0"/>
                <a:cs typeface="Calibri" pitchFamily="34" charset="0"/>
              </a:rPr>
              <a:t>bTB</a:t>
            </a:r>
            <a:r>
              <a:rPr lang="en-GB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smtClean="0">
                <a:latin typeface="Calibri" pitchFamily="34" charset="0"/>
                <a:cs typeface="Calibri" pitchFamily="34" charset="0"/>
              </a:rPr>
              <a:t>– “big picture on the </a:t>
            </a:r>
            <a:r>
              <a:rPr lang="en-GB" sz="2000" dirty="0" err="1" smtClean="0">
                <a:latin typeface="Calibri" pitchFamily="34" charset="0"/>
                <a:cs typeface="Calibri" pitchFamily="34" charset="0"/>
              </a:rPr>
              <a:t>bTB</a:t>
            </a:r>
            <a:r>
              <a:rPr lang="en-GB" sz="2000" dirty="0" smtClean="0">
                <a:latin typeface="Calibri" pitchFamily="34" charset="0"/>
                <a:cs typeface="Calibri" pitchFamily="34" charset="0"/>
              </a:rPr>
              <a:t> epidemiology”, new hosts, disease dynamics; further applications to other </a:t>
            </a:r>
            <a:r>
              <a:rPr lang="en-GB" sz="2000" dirty="0" err="1" smtClean="0">
                <a:latin typeface="Calibri" pitchFamily="34" charset="0"/>
                <a:cs typeface="Calibri" pitchFamily="34" charset="0"/>
              </a:rPr>
              <a:t>zoonoses</a:t>
            </a:r>
            <a:r>
              <a:rPr lang="en-GB" sz="2000" dirty="0" smtClean="0">
                <a:latin typeface="Calibri" pitchFamily="34" charset="0"/>
                <a:cs typeface="Calibri" pitchFamily="34" charset="0"/>
              </a:rPr>
              <a:t>?</a:t>
            </a:r>
            <a:endParaRPr lang="en-GB" sz="20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spcAft>
                <a:spcPts val="0"/>
              </a:spcAft>
              <a:buNone/>
            </a:pPr>
            <a:endParaRPr lang="en-GB" sz="2000" dirty="0" smtClean="0">
              <a:latin typeface="Calibri" pitchFamily="34" charset="0"/>
              <a:cs typeface="Calibri" pitchFamily="34" charset="0"/>
            </a:endParaRPr>
          </a:p>
          <a:p>
            <a:endParaRPr lang="en-GB" sz="20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 descr="C:\Users\afbi-marina\Documents\Angela\Presentations and talks\bTB WKSHP_Glasgow_Sept 2015\Luna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3728" cy="170080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FBI Corporate Template">
  <a:themeElements>
    <a:clrScheme name="AFBI Corporat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FBI Corporate Template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AFBI Corporat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AFBI Corporate Template</Template>
  <TotalTime>3307</TotalTime>
  <Words>113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AFBI Corporate Template</vt:lpstr>
      <vt:lpstr>Angela Lahuerta,  VRO@AFBI, Belfast</vt:lpstr>
    </vt:vector>
  </TitlesOfParts>
  <Company>DARDNI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MeehanR</dc:creator>
  <cp:lastModifiedBy>Angela Marin</cp:lastModifiedBy>
  <cp:revision>665</cp:revision>
  <dcterms:created xsi:type="dcterms:W3CDTF">2008-02-11T10:34:56Z</dcterms:created>
  <dcterms:modified xsi:type="dcterms:W3CDTF">2015-08-26T16:35:54Z</dcterms:modified>
</cp:coreProperties>
</file>