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76" d="100"/>
          <a:sy n="76" d="100"/>
        </p:scale>
        <p:origin x="-128" y="-1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F7851-E4AB-4D94-A41D-4393D849C315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917F3-3548-4596-A87B-D47A45E4F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618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1600" y="6093296"/>
            <a:ext cx="2133600" cy="365125"/>
          </a:xfrm>
        </p:spPr>
        <p:txBody>
          <a:bodyPr/>
          <a:lstStyle/>
          <a:p>
            <a:fld id="{EAD5E173-632B-418C-9AAF-CCBDCFE4E787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31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2857"/>
            <a:ext cx="8229600" cy="37444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1600" y="6093296"/>
            <a:ext cx="2133600" cy="365125"/>
          </a:xfrm>
          <a:prstGeom prst="rect">
            <a:avLst/>
          </a:prstGeom>
        </p:spPr>
        <p:txBody>
          <a:bodyPr/>
          <a:lstStyle/>
          <a:p>
            <a:fld id="{EAD5E173-632B-418C-9AAF-CCBDCFE4E787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9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7"/>
            <a:ext cx="2057400" cy="489654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7"/>
            <a:ext cx="6019800" cy="489654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1600" y="6093296"/>
            <a:ext cx="2133600" cy="365125"/>
          </a:xfrm>
          <a:prstGeom prst="rect">
            <a:avLst/>
          </a:prstGeom>
        </p:spPr>
        <p:txBody>
          <a:bodyPr/>
          <a:lstStyle/>
          <a:p>
            <a:fld id="{EAD5E173-632B-418C-9AAF-CCBDCFE4E787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53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5"/>
            <a:ext cx="8229600" cy="37444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1600" y="6093296"/>
            <a:ext cx="2133600" cy="365125"/>
          </a:xfrm>
        </p:spPr>
        <p:txBody>
          <a:bodyPr/>
          <a:lstStyle/>
          <a:p>
            <a:fld id="{EAD5E173-632B-418C-9AAF-CCBDCFE4E787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44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1600" y="6093296"/>
            <a:ext cx="2133600" cy="365125"/>
          </a:xfrm>
        </p:spPr>
        <p:txBody>
          <a:bodyPr/>
          <a:lstStyle/>
          <a:p>
            <a:fld id="{EAD5E173-632B-418C-9AAF-CCBDCFE4E787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31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3"/>
            <a:ext cx="40386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4863"/>
            <a:ext cx="4038600" cy="3600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971600" y="6093296"/>
            <a:ext cx="2133600" cy="365125"/>
          </a:xfrm>
        </p:spPr>
        <p:txBody>
          <a:bodyPr/>
          <a:lstStyle/>
          <a:p>
            <a:fld id="{EAD5E173-632B-418C-9AAF-CCBDCFE4E787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08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08919"/>
            <a:ext cx="4040188" cy="31683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6084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1683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1600" y="6093296"/>
            <a:ext cx="2133600" cy="365125"/>
          </a:xfrm>
          <a:prstGeom prst="rect">
            <a:avLst/>
          </a:prstGeom>
        </p:spPr>
        <p:txBody>
          <a:bodyPr/>
          <a:lstStyle/>
          <a:p>
            <a:fld id="{EAD5E173-632B-418C-9AAF-CCBDCFE4E787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65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971600" y="6093296"/>
            <a:ext cx="2133600" cy="365125"/>
          </a:xfrm>
          <a:prstGeom prst="rect">
            <a:avLst/>
          </a:prstGeom>
        </p:spPr>
        <p:txBody>
          <a:bodyPr/>
          <a:lstStyle/>
          <a:p>
            <a:fld id="{EAD5E173-632B-418C-9AAF-CCBDCFE4E787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48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971600" y="6093296"/>
            <a:ext cx="2133600" cy="365125"/>
          </a:xfrm>
          <a:prstGeom prst="rect">
            <a:avLst/>
          </a:prstGeom>
        </p:spPr>
        <p:txBody>
          <a:bodyPr/>
          <a:lstStyle/>
          <a:p>
            <a:fld id="{EAD5E173-632B-418C-9AAF-CCBDCFE4E787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66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0" cy="4824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6873"/>
            <a:ext cx="3008313" cy="36003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971600" y="6093296"/>
            <a:ext cx="2133600" cy="365125"/>
          </a:xfrm>
          <a:prstGeom prst="rect">
            <a:avLst/>
          </a:prstGeom>
        </p:spPr>
        <p:txBody>
          <a:bodyPr/>
          <a:lstStyle/>
          <a:p>
            <a:fld id="{EAD5E173-632B-418C-9AAF-CCBDCFE4E787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69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3843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198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971600" y="6093296"/>
            <a:ext cx="2133600" cy="365125"/>
          </a:xfrm>
          <a:prstGeom prst="rect">
            <a:avLst/>
          </a:prstGeom>
        </p:spPr>
        <p:txBody>
          <a:bodyPr/>
          <a:lstStyle/>
          <a:p>
            <a:fld id="{EAD5E173-632B-418C-9AAF-CCBDCFE4E787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78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0849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971600" y="6093296"/>
            <a:ext cx="2133600" cy="365125"/>
          </a:xfrm>
          <a:prstGeom prst="rect">
            <a:avLst/>
          </a:prstGeom>
        </p:spPr>
        <p:txBody>
          <a:bodyPr/>
          <a:lstStyle/>
          <a:p>
            <a:fld id="{EAD5E173-632B-418C-9AAF-CCBDCFE4E787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0932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28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7" y="908720"/>
            <a:ext cx="9136743" cy="4032448"/>
          </a:xfrm>
        </p:spPr>
        <p:txBody>
          <a:bodyPr>
            <a:normAutofit fontScale="32500" lnSpcReduction="20000"/>
          </a:bodyPr>
          <a:lstStyle/>
          <a:p>
            <a:r>
              <a:rPr lang="en-US" sz="5500" dirty="0" smtClean="0"/>
              <a:t>Post Doc-Epidemiology </a:t>
            </a:r>
            <a:r>
              <a:rPr lang="en-US" sz="5500" dirty="0"/>
              <a:t>Economics and Risk Assessment </a:t>
            </a:r>
            <a:r>
              <a:rPr lang="en-US" sz="5500" dirty="0" smtClean="0"/>
              <a:t>group led by  Mark </a:t>
            </a:r>
            <a:r>
              <a:rPr lang="en-US" sz="5500" dirty="0" err="1" smtClean="0"/>
              <a:t>Bronsvoort</a:t>
            </a:r>
            <a:endParaRPr lang="en-GB" sz="5500" dirty="0" smtClean="0"/>
          </a:p>
          <a:p>
            <a:r>
              <a:rPr lang="en-GB" sz="5500" dirty="0" smtClean="0"/>
              <a:t>Programme secretary for </a:t>
            </a:r>
            <a:r>
              <a:rPr lang="en-GB" sz="5500" dirty="0"/>
              <a:t>z</a:t>
            </a:r>
            <a:r>
              <a:rPr lang="en-GB" sz="5500" dirty="0" smtClean="0"/>
              <a:t>oonotic tuberculosis section at the Union- Paris</a:t>
            </a:r>
          </a:p>
          <a:p>
            <a:r>
              <a:rPr lang="en-GB" sz="6200" b="1" dirty="0" smtClean="0"/>
              <a:t>Research Interests</a:t>
            </a:r>
          </a:p>
          <a:p>
            <a:pPr>
              <a:buFont typeface="Wingdings" charset="2"/>
              <a:buChar char="ü"/>
            </a:pPr>
            <a:r>
              <a:rPr lang="en-GB" sz="5500" dirty="0" smtClean="0"/>
              <a:t>Population based studies of zoonotic diseases</a:t>
            </a:r>
          </a:p>
          <a:p>
            <a:pPr>
              <a:buFont typeface="Wingdings" charset="2"/>
              <a:buChar char="ü"/>
            </a:pPr>
            <a:r>
              <a:rPr lang="en-GB" sz="5500" dirty="0" smtClean="0"/>
              <a:t>With special interest in the molecular epidemiology of </a:t>
            </a:r>
            <a:r>
              <a:rPr lang="en-GB" sz="5500" dirty="0" err="1" smtClean="0"/>
              <a:t>M.bovis</a:t>
            </a:r>
            <a:r>
              <a:rPr lang="en-GB" sz="5500" dirty="0" smtClean="0"/>
              <a:t> and </a:t>
            </a:r>
            <a:r>
              <a:rPr lang="en-GB" sz="5500" dirty="0" err="1" smtClean="0"/>
              <a:t>Brucella</a:t>
            </a:r>
            <a:endParaRPr lang="en-GB" sz="5500" dirty="0" smtClean="0"/>
          </a:p>
          <a:p>
            <a:pPr>
              <a:buFont typeface="Wingdings" charset="2"/>
              <a:buChar char="ü"/>
            </a:pPr>
            <a:r>
              <a:rPr lang="en-GB" sz="5500" dirty="0" smtClean="0"/>
              <a:t>Host movement network analysis</a:t>
            </a:r>
          </a:p>
          <a:p>
            <a:pPr>
              <a:buFont typeface="Wingdings" charset="2"/>
              <a:buChar char="ü"/>
            </a:pPr>
            <a:r>
              <a:rPr lang="en-GB" sz="5500" dirty="0" smtClean="0"/>
              <a:t>Evolution of </a:t>
            </a:r>
            <a:r>
              <a:rPr lang="en-GB" sz="5500" dirty="0" err="1" smtClean="0"/>
              <a:t>M.bovis</a:t>
            </a:r>
            <a:r>
              <a:rPr lang="en-GB" sz="5500" dirty="0" smtClean="0"/>
              <a:t> </a:t>
            </a:r>
          </a:p>
          <a:p>
            <a:pPr>
              <a:buFont typeface="Arial"/>
              <a:buChar char="•"/>
            </a:pPr>
            <a:r>
              <a:rPr lang="en-GB" sz="6200" b="1" dirty="0" smtClean="0"/>
              <a:t>Current projects</a:t>
            </a:r>
          </a:p>
          <a:p>
            <a:pPr>
              <a:buFont typeface="Wingdings" charset="2"/>
              <a:buChar char="ü"/>
            </a:pPr>
            <a:r>
              <a:rPr lang="en-GB" sz="5500" dirty="0" smtClean="0"/>
              <a:t>Epidemiology of BTB in Cameroon –</a:t>
            </a:r>
            <a:r>
              <a:rPr lang="en-GB" sz="5500" dirty="0" err="1" smtClean="0"/>
              <a:t>Wellcome</a:t>
            </a:r>
            <a:r>
              <a:rPr lang="en-GB" sz="5500" dirty="0" smtClean="0"/>
              <a:t> Trust</a:t>
            </a:r>
          </a:p>
          <a:p>
            <a:pPr>
              <a:buFont typeface="Wingdings" charset="2"/>
              <a:buChar char="ü"/>
            </a:pPr>
            <a:r>
              <a:rPr lang="en-GB" sz="5500" dirty="0" smtClean="0"/>
              <a:t>Genomics of </a:t>
            </a:r>
            <a:r>
              <a:rPr lang="en-GB" sz="5500" dirty="0" err="1" smtClean="0"/>
              <a:t>M.bovis</a:t>
            </a:r>
            <a:r>
              <a:rPr lang="en-GB" sz="5500" dirty="0" smtClean="0"/>
              <a:t> isolates from Cameroon –Roslin Trust</a:t>
            </a:r>
          </a:p>
          <a:p>
            <a:pPr>
              <a:buFont typeface="Wingdings" charset="2"/>
              <a:buChar char="ü"/>
            </a:pPr>
            <a:r>
              <a:rPr lang="en-GB" sz="5500" dirty="0" smtClean="0"/>
              <a:t>Genomics of </a:t>
            </a:r>
            <a:r>
              <a:rPr lang="en-GB" sz="5500" dirty="0" err="1" smtClean="0"/>
              <a:t>M.bovis</a:t>
            </a:r>
            <a:r>
              <a:rPr lang="en-GB" sz="5500" dirty="0" smtClean="0"/>
              <a:t> isolates from Africa – USDA, RI,NVI, UP,UOI,MU,MAK,UNZA</a:t>
            </a:r>
          </a:p>
          <a:p>
            <a:pPr>
              <a:buFont typeface="Wingdings" charset="2"/>
              <a:buChar char="ü"/>
            </a:pPr>
            <a:r>
              <a:rPr lang="en-GB" sz="5500" dirty="0" smtClean="0"/>
              <a:t>Epidemiology of BTB and </a:t>
            </a:r>
            <a:r>
              <a:rPr lang="en-GB" sz="5500" dirty="0" err="1" smtClean="0"/>
              <a:t>Brucella</a:t>
            </a:r>
            <a:r>
              <a:rPr lang="en-GB" sz="5500" dirty="0" smtClean="0"/>
              <a:t> in </a:t>
            </a:r>
            <a:r>
              <a:rPr lang="en-GB" sz="5500" dirty="0" err="1" smtClean="0"/>
              <a:t>Bahl</a:t>
            </a:r>
            <a:r>
              <a:rPr lang="en-GB" sz="5500" dirty="0" smtClean="0"/>
              <a:t> el </a:t>
            </a:r>
            <a:r>
              <a:rPr lang="en-GB" sz="5500" dirty="0" err="1"/>
              <a:t>G</a:t>
            </a:r>
            <a:r>
              <a:rPr lang="en-GB" sz="5500" dirty="0" err="1" smtClean="0"/>
              <a:t>hazel</a:t>
            </a:r>
            <a:r>
              <a:rPr lang="en-GB" sz="5500" dirty="0" smtClean="0"/>
              <a:t>, Southern Sudan- NORAD</a:t>
            </a:r>
          </a:p>
          <a:p>
            <a:pPr>
              <a:buFont typeface="Wingdings" charset="2"/>
              <a:buChar char="ü"/>
            </a:pPr>
            <a:r>
              <a:rPr lang="en-GB" sz="5500" dirty="0" smtClean="0"/>
              <a:t>TB caused by </a:t>
            </a:r>
            <a:r>
              <a:rPr lang="en-GB" sz="5500" dirty="0" err="1" smtClean="0"/>
              <a:t>M.bovis</a:t>
            </a:r>
            <a:r>
              <a:rPr lang="en-GB" sz="5500" dirty="0" smtClean="0"/>
              <a:t> in patients in </a:t>
            </a:r>
            <a:r>
              <a:rPr lang="en-GB" sz="5500" dirty="0" err="1" smtClean="0"/>
              <a:t>Mubende</a:t>
            </a:r>
            <a:r>
              <a:rPr lang="en-GB" sz="5500" dirty="0" smtClean="0"/>
              <a:t> district, Uganda – Colorado State University</a:t>
            </a:r>
          </a:p>
          <a:p>
            <a:pPr>
              <a:buFont typeface="Wingdings" charset="2"/>
              <a:buChar char="ü"/>
            </a:pPr>
            <a:r>
              <a:rPr lang="en-GB" sz="5500" dirty="0" smtClean="0"/>
              <a:t>Global awareness of zoonotic tuberculosis – WHO, OIE, CDC, UNION, FAO and Stop-TB</a:t>
            </a:r>
            <a:endParaRPr lang="en-GB" sz="55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04664"/>
            <a:ext cx="689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  Adrian </a:t>
            </a:r>
            <a:r>
              <a:rPr lang="en-US" sz="2400" b="1" dirty="0" err="1" smtClean="0">
                <a:solidFill>
                  <a:schemeClr val="bg1"/>
                </a:solidFill>
              </a:rPr>
              <a:t>Muwonge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6"/>
          <a:stretch/>
        </p:blipFill>
        <p:spPr>
          <a:xfrm>
            <a:off x="1763688" y="4941168"/>
            <a:ext cx="1621131" cy="1512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869160"/>
            <a:ext cx="1672580" cy="1506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4869160"/>
            <a:ext cx="1800200" cy="161535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99592" y="5517232"/>
            <a:ext cx="864096" cy="36004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308304" y="5517232"/>
            <a:ext cx="864096" cy="36004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16416" y="5445224"/>
            <a:ext cx="1187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Policy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57" y="5445224"/>
            <a:ext cx="1187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Field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234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144</Words>
  <Application>Microsoft Macintosh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MACPHERSON Gordon</dc:creator>
  <cp:lastModifiedBy>MUWONGE Adrian</cp:lastModifiedBy>
  <cp:revision>16</cp:revision>
  <dcterms:created xsi:type="dcterms:W3CDTF">2013-05-23T10:58:56Z</dcterms:created>
  <dcterms:modified xsi:type="dcterms:W3CDTF">2015-08-25T17:31:49Z</dcterms:modified>
</cp:coreProperties>
</file>