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685800" y="0"/>
            <a:ext cx="8458200" cy="6858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0"/>
            <a:ext cx="1371600" cy="6858000"/>
          </a:xfrm>
          <a:prstGeom prst="rect">
            <a:avLst/>
          </a:prstGeom>
          <a:solidFill>
            <a:srgbClr val="1F493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1295400" y="0"/>
            <a:ext cx="0" cy="6858000"/>
          </a:xfrm>
          <a:prstGeom prst="line">
            <a:avLst/>
          </a:prstGeom>
          <a:noFill/>
          <a:ln w="76200" cmpd="dbl">
            <a:solidFill>
              <a:srgbClr val="FF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Line 15"/>
          <p:cNvSpPr>
            <a:spLocks noChangeShapeType="1"/>
          </p:cNvSpPr>
          <p:nvPr userDrawn="1"/>
        </p:nvSpPr>
        <p:spPr bwMode="auto">
          <a:xfrm>
            <a:off x="3048000" y="3505200"/>
            <a:ext cx="5181600" cy="0"/>
          </a:xfrm>
          <a:prstGeom prst="line">
            <a:avLst/>
          </a:prstGeom>
          <a:noFill/>
          <a:ln w="38100">
            <a:solidFill>
              <a:srgbClr val="1F493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8" name="Picture 18" descr="transparent logo-dn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62200"/>
            <a:ext cx="2133600" cy="212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686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43200" y="1752600"/>
            <a:ext cx="5715000" cy="1470025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048000" y="3886200"/>
            <a:ext cx="5029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8A070-804F-4ACF-AD03-8EC1872A38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7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DC954-B405-4FFD-8E0E-8E89E6F73A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57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152400"/>
            <a:ext cx="20002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58483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EE3F1-857E-4D96-84FD-7324FE3F6F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688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21B29-6DBC-4FB0-97BA-91FFCE9838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13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0329F-22B1-49B4-B2F9-809A8DA4BC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626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657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600200"/>
            <a:ext cx="3657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C3B36-06F5-411D-8E27-1ACE926AEE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18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9B93C-EB2A-4D33-9BC6-B8C873C610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9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0B68E-3AB4-485D-BDE7-91A7E9C94C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013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6C63A-C570-4A86-9129-1D56DA5582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72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D7B5A-5E5A-4AA0-AE14-29A239B09F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60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B75AB-EDB9-4BC4-8A30-CBDF097CCE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29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ChangeArrowheads="1"/>
          </p:cNvSpPr>
          <p:nvPr userDrawn="1"/>
        </p:nvSpPr>
        <p:spPr bwMode="auto">
          <a:xfrm>
            <a:off x="685800" y="0"/>
            <a:ext cx="8458200" cy="6858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8001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9"/>
          <p:cNvSpPr>
            <a:spLocks noChangeArrowheads="1"/>
          </p:cNvSpPr>
          <p:nvPr userDrawn="1"/>
        </p:nvSpPr>
        <p:spPr bwMode="auto">
          <a:xfrm>
            <a:off x="0" y="0"/>
            <a:ext cx="838200" cy="6858000"/>
          </a:xfrm>
          <a:prstGeom prst="rect">
            <a:avLst/>
          </a:prstGeom>
          <a:solidFill>
            <a:srgbClr val="1F493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467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C7B302-BFF7-4C55-ACFC-E671740AB48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4105" name="Line 10"/>
          <p:cNvSpPr>
            <a:spLocks noChangeShapeType="1"/>
          </p:cNvSpPr>
          <p:nvPr userDrawn="1"/>
        </p:nvSpPr>
        <p:spPr bwMode="auto">
          <a:xfrm>
            <a:off x="762000" y="0"/>
            <a:ext cx="0" cy="6858000"/>
          </a:xfrm>
          <a:prstGeom prst="line">
            <a:avLst/>
          </a:prstGeom>
          <a:noFill/>
          <a:ln w="63500" cmpd="dbl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06" name="Line 13"/>
          <p:cNvSpPr>
            <a:spLocks noChangeShapeType="1"/>
          </p:cNvSpPr>
          <p:nvPr userDrawn="1"/>
        </p:nvSpPr>
        <p:spPr bwMode="auto">
          <a:xfrm>
            <a:off x="1143000" y="1371600"/>
            <a:ext cx="7772400" cy="0"/>
          </a:xfrm>
          <a:prstGeom prst="line">
            <a:avLst/>
          </a:prstGeom>
          <a:noFill/>
          <a:ln w="38100">
            <a:solidFill>
              <a:srgbClr val="1F493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4107" name="Picture 17" descr="transparent logo-dn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868988"/>
            <a:ext cx="990600" cy="98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0757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1F493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1F4930"/>
          </a:solidFill>
          <a:effectLst>
            <a:outerShdw blurRad="38100" dist="38100" dir="2700000" algn="tl">
              <a:srgbClr val="C0C0C0"/>
            </a:outerShdw>
          </a:effectLst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1F4930"/>
          </a:solidFill>
          <a:effectLst>
            <a:outerShdw blurRad="38100" dist="38100" dir="2700000" algn="tl">
              <a:srgbClr val="C0C0C0"/>
            </a:outerShdw>
          </a:effectLst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1F4930"/>
          </a:solidFill>
          <a:effectLst>
            <a:outerShdw blurRad="38100" dist="38100" dir="2700000" algn="tl">
              <a:srgbClr val="C0C0C0"/>
            </a:outerShdw>
          </a:effectLst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1F4930"/>
          </a:solidFill>
          <a:effectLst>
            <a:outerShdw blurRad="38100" dist="38100" dir="2700000" algn="tl">
              <a:srgbClr val="C0C0C0"/>
            </a:outerShdw>
          </a:effectLst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1F4930"/>
          </a:solidFill>
          <a:effectLst>
            <a:outerShdw blurRad="38100" dist="38100" dir="2700000" algn="tl">
              <a:srgbClr val="C0C0C0"/>
            </a:outerShdw>
          </a:effectLst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1F4930"/>
          </a:solidFill>
          <a:effectLst>
            <a:outerShdw blurRad="38100" dist="38100" dir="2700000" algn="tl">
              <a:srgbClr val="C0C0C0"/>
            </a:outerShdw>
          </a:effectLst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1F4930"/>
          </a:solidFill>
          <a:effectLst>
            <a:outerShdw blurRad="38100" dist="38100" dir="2700000" algn="tl">
              <a:srgbClr val="C0C0C0"/>
            </a:outerShdw>
          </a:effectLst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1F4930"/>
          </a:solidFill>
          <a:effectLst>
            <a:outerShdw blurRad="38100" dist="38100" dir="2700000" algn="tl">
              <a:srgbClr val="C0C0C0"/>
            </a:outerShdw>
          </a:effectLst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8683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This project: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What we hope to gain</a:t>
            </a:r>
            <a:endParaRPr lang="en-US" dirty="0"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8001000" cy="53340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The ‘Big Picture’ </a:t>
            </a:r>
            <a:r>
              <a:rPr lang="en-US" sz="2800" dirty="0"/>
              <a:t>of </a:t>
            </a:r>
            <a:r>
              <a:rPr lang="en-US" sz="2800" dirty="0" smtClean="0"/>
              <a:t>bTB epi </a:t>
            </a:r>
            <a:r>
              <a:rPr lang="en-US" sz="2800" dirty="0"/>
              <a:t>in </a:t>
            </a:r>
            <a:r>
              <a:rPr lang="en-US" sz="2800" dirty="0" smtClean="0"/>
              <a:t>WTD, elk, others </a:t>
            </a:r>
          </a:p>
          <a:p>
            <a:pPr lvl="1">
              <a:defRPr/>
            </a:pPr>
            <a:r>
              <a:rPr lang="en-US" sz="2400" dirty="0" smtClean="0">
                <a:solidFill>
                  <a:srgbClr val="006600"/>
                </a:solidFill>
              </a:rPr>
              <a:t>Up to 561 isolates spanning 20 years sampled from the same geographic population</a:t>
            </a:r>
          </a:p>
          <a:p>
            <a:pPr lvl="1">
              <a:defRPr/>
            </a:pPr>
            <a:r>
              <a:rPr lang="en-US" sz="2400" dirty="0" smtClean="0">
                <a:solidFill>
                  <a:srgbClr val="006600"/>
                </a:solidFill>
              </a:rPr>
              <a:t>How has this agent adapted to WTD as a maintenance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(vs. spillover, as in MN) </a:t>
            </a:r>
            <a:r>
              <a:rPr lang="en-US" sz="2400" dirty="0" smtClean="0">
                <a:solidFill>
                  <a:srgbClr val="006600"/>
                </a:solidFill>
              </a:rPr>
              <a:t>host?</a:t>
            </a:r>
          </a:p>
          <a:p>
            <a:pPr>
              <a:defRPr/>
            </a:pPr>
            <a:r>
              <a:rPr lang="en-US" sz="2800" dirty="0" smtClean="0"/>
              <a:t>Agent characteristics in supershedders</a:t>
            </a:r>
          </a:p>
          <a:p>
            <a:pPr>
              <a:defRPr/>
            </a:pPr>
            <a:r>
              <a:rPr lang="en-US" sz="2800" dirty="0" smtClean="0"/>
              <a:t>Co-infection with multiple genotypes</a:t>
            </a:r>
          </a:p>
          <a:p>
            <a:pPr lvl="1">
              <a:defRPr/>
            </a:pPr>
            <a:r>
              <a:rPr lang="en-US" sz="2400" dirty="0" smtClean="0">
                <a:solidFill>
                  <a:srgbClr val="006600"/>
                </a:solidFill>
              </a:rPr>
              <a:t>To distinguish maintenance from spillover hosts</a:t>
            </a:r>
          </a:p>
          <a:p>
            <a:pPr lvl="1">
              <a:defRPr/>
            </a:pPr>
            <a:r>
              <a:rPr lang="en-US" sz="2400" dirty="0" smtClean="0">
                <a:solidFill>
                  <a:srgbClr val="006600"/>
                </a:solidFill>
              </a:rPr>
              <a:t>Intra-animal chronology of infection </a:t>
            </a:r>
            <a:r>
              <a:rPr lang="en-US" sz="2400" smtClean="0">
                <a:solidFill>
                  <a:srgbClr val="006600"/>
                </a:solidFill>
              </a:rPr>
              <a:t>by </a:t>
            </a:r>
            <a:r>
              <a:rPr lang="en-US" sz="2400" smtClean="0">
                <a:solidFill>
                  <a:srgbClr val="006600"/>
                </a:solidFill>
              </a:rPr>
              <a:t>site(?)</a:t>
            </a:r>
            <a:endParaRPr lang="en-US" sz="2400" dirty="0" smtClean="0">
              <a:solidFill>
                <a:srgbClr val="006600"/>
              </a:solidFill>
            </a:endParaRPr>
          </a:p>
          <a:p>
            <a:pPr lvl="0"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Insight </a:t>
            </a:r>
            <a:r>
              <a:rPr lang="en-US" sz="2800" dirty="0">
                <a:solidFill>
                  <a:prstClr val="black"/>
                </a:solidFill>
              </a:rPr>
              <a:t>into rates of infection among deer, among cattle, and interspecies </a:t>
            </a:r>
            <a:r>
              <a:rPr lang="en-US" sz="2800" dirty="0" smtClean="0">
                <a:solidFill>
                  <a:srgbClr val="6EA0B0">
                    <a:lumMod val="75000"/>
                  </a:srgbClr>
                </a:solidFill>
              </a:rPr>
              <a:t>(in </a:t>
            </a:r>
            <a:r>
              <a:rPr lang="en-US" sz="2800" i="1" dirty="0" smtClean="0">
                <a:solidFill>
                  <a:srgbClr val="6EA0B0">
                    <a:lumMod val="75000"/>
                  </a:srgbClr>
                </a:solidFill>
              </a:rPr>
              <a:t>both</a:t>
            </a:r>
            <a:r>
              <a:rPr lang="en-US" sz="2800" dirty="0" smtClean="0">
                <a:solidFill>
                  <a:srgbClr val="6EA0B0">
                    <a:lumMod val="75000"/>
                  </a:srgbClr>
                </a:solidFill>
              </a:rPr>
              <a:t> </a:t>
            </a:r>
            <a:r>
              <a:rPr lang="en-US" sz="2800" dirty="0">
                <a:solidFill>
                  <a:srgbClr val="6EA0B0">
                    <a:lumMod val="75000"/>
                  </a:srgbClr>
                </a:solidFill>
              </a:rPr>
              <a:t>directions)</a:t>
            </a:r>
          </a:p>
          <a:p>
            <a:pPr lvl="1">
              <a:defRPr/>
            </a:pPr>
            <a:endParaRPr lang="en-US" sz="2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54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Custom Design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Custom Design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95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1_Custom Design</vt:lpstr>
      <vt:lpstr>This project: What we hope to gain</vt:lpstr>
    </vt:vector>
  </TitlesOfParts>
  <Company>State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project: What we hope to gain</dc:title>
  <dc:creator>O'Brien, Daniel (DNR)</dc:creator>
  <cp:lastModifiedBy>O'Brien, Daniel (DNR)</cp:lastModifiedBy>
  <cp:revision>2</cp:revision>
  <dcterms:created xsi:type="dcterms:W3CDTF">2015-08-11T18:17:58Z</dcterms:created>
  <dcterms:modified xsi:type="dcterms:W3CDTF">2015-08-11T18:31:36Z</dcterms:modified>
</cp:coreProperties>
</file>