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41" r:id="rId2"/>
    <p:sldId id="549" r:id="rId3"/>
    <p:sldId id="543" r:id="rId4"/>
    <p:sldId id="544" r:id="rId5"/>
    <p:sldId id="548" r:id="rId6"/>
    <p:sldId id="546" r:id="rId7"/>
    <p:sldId id="547" r:id="rId8"/>
    <p:sldId id="545" r:id="rId9"/>
    <p:sldId id="287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CCFFFF"/>
    <a:srgbClr val="99FFCC"/>
    <a:srgbClr val="FFFF00"/>
    <a:srgbClr val="008000"/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5" autoAdjust="0"/>
    <p:restoredTop sz="95567" autoAdjust="0"/>
  </p:normalViewPr>
  <p:slideViewPr>
    <p:cSldViewPr snapToGrid="0" snapToObjects="1">
      <p:cViewPr varScale="1">
        <p:scale>
          <a:sx n="95" d="100"/>
          <a:sy n="95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5753F96-EFFB-AB42-B378-71C5C3961CC6}" type="datetimeFigureOut">
              <a:rPr lang="en-GB"/>
              <a:pPr>
                <a:defRPr/>
              </a:pPr>
              <a:t>03/09/15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252D088-6E45-3C40-8875-411DF423B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66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CAAA877-3ACA-C84C-AB38-4B90D9DEDB88}" type="slidenum">
              <a:rPr lang="en-US" sz="1300">
                <a:latin typeface="Arial" charset="0"/>
              </a:rPr>
              <a:pPr eaLnBrk="1" hangingPunct="1"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5B9-1B28-2E4B-A213-510BD738E9CC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DECD-AF04-F74D-B72E-1E5C88FEF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F086-B053-7E4E-B572-942B83AA830F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04FB-0401-2445-B44C-4F9D3AFB5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6749-9CBC-E447-9AC2-CD0747DCEFB3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C313-0B9A-1549-9B8A-A605BB43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41AD-4280-6646-A7C9-67668331CB57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A98F-A261-B54E-A01E-E9DC97B05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4A4F-0D45-B349-AE00-37E1E5758D73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F97B-E25E-F342-962D-E273B6D8B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0D51-B592-2846-9C52-92B44A6A167E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35B2-5C98-2D41-9B90-028733A7B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9792-348A-6847-9063-0EA9C896F950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1CB-DF12-4741-ABBC-B9FDE1EF4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9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7988-0052-514E-9A01-1A8F94ABE14B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3747-16C1-0640-BA02-9CEF5D13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4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C585-6A2C-6742-A1BC-9BD69F18F025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1F04-4B3A-E94A-9AFA-B5968170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B57D-D78F-E547-BEA0-FC0824E89A1C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FCF3-F6DF-D948-95F2-0D1268012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05E3-8217-C84E-8745-272D0AE997D4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87EF-C8FF-EE46-B0D7-D5303D3F9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8D83027-65BD-494E-ADC8-EF9FD3043E16}" type="datetimeFigureOut">
              <a:rPr lang="en-US"/>
              <a:pPr>
                <a:defRPr/>
              </a:pPr>
              <a:t>03/09/15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DE9705BF-D308-4B4D-97C5-329BA0C7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66160" cy="1143000"/>
          </a:xfrm>
          <a:solidFill>
            <a:srgbClr val="00213B"/>
          </a:solidFill>
          <a:extLst/>
        </p:spPr>
        <p:txBody>
          <a:bodyPr/>
          <a:lstStyle/>
          <a:p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</a:rPr>
              <a:t>Bovine Tuberculosis Workshop 2015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alibri" charset="0"/>
              </a:rPr>
            </a:br>
            <a:r>
              <a:rPr lang="en-GB" sz="2400" dirty="0">
                <a:solidFill>
                  <a:srgbClr val="FFFFFF"/>
                </a:solidFill>
              </a:rPr>
              <a:t>Exploiting opportunities generated by new (and old) technologies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" y="5803900"/>
            <a:ext cx="7315200" cy="946150"/>
          </a:xfrm>
          <a:solidFill>
            <a:srgbClr val="00213B"/>
          </a:solidFill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bg1"/>
                </a:solidFill>
                <a:latin typeface="Calibri" charset="0"/>
              </a:rPr>
              <a:t>Rowland Kao</a:t>
            </a:r>
          </a:p>
          <a:p>
            <a:pPr algn="l" eaLnBrk="1" hangingPunct="1"/>
            <a:r>
              <a:rPr lang="en-US" sz="2400">
                <a:solidFill>
                  <a:schemeClr val="bg1"/>
                </a:solidFill>
                <a:latin typeface="Calibri" charset="0"/>
              </a:rPr>
              <a:t>Boyd Orr Centre for Population and Ecosystem Health</a:t>
            </a:r>
          </a:p>
        </p:txBody>
      </p:sp>
      <p:pic>
        <p:nvPicPr>
          <p:cNvPr id="14340" name="Picture 5" descr="UoG_key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QAP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027613"/>
            <a:ext cx="12541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Slide (Rowland Kao)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Mathematical models of multi-host pathogens</a:t>
            </a:r>
          </a:p>
          <a:p>
            <a:r>
              <a:rPr lang="en-US" sz="2000" dirty="0" smtClean="0"/>
              <a:t>Spatial spread of epidemics</a:t>
            </a:r>
          </a:p>
          <a:p>
            <a:r>
              <a:rPr lang="en-US" sz="2000" dirty="0" smtClean="0"/>
              <a:t>Statistical inference using mathematical models</a:t>
            </a:r>
          </a:p>
          <a:p>
            <a:r>
              <a:rPr lang="en-US" sz="2000" dirty="0" smtClean="0"/>
              <a:t>Network analysis</a:t>
            </a:r>
          </a:p>
          <a:p>
            <a:r>
              <a:rPr lang="en-US" sz="2000" dirty="0" smtClean="0"/>
              <a:t>Network based alternatives to coalescent-based models</a:t>
            </a:r>
          </a:p>
          <a:p>
            <a:r>
              <a:rPr lang="en-US" sz="2000" dirty="0" smtClean="0"/>
              <a:t>Epidemiological Model-based </a:t>
            </a:r>
            <a:r>
              <a:rPr lang="en-US" sz="2000" dirty="0" err="1" smtClean="0"/>
              <a:t>phylodynamics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/>
              <a:t>AgResearch</a:t>
            </a:r>
            <a:r>
              <a:rPr lang="en-US" sz="2000" dirty="0"/>
              <a:t>-NZ (mathematical models of </a:t>
            </a:r>
            <a:r>
              <a:rPr lang="en-US" sz="2000" dirty="0" err="1"/>
              <a:t>bTB</a:t>
            </a:r>
            <a:r>
              <a:rPr lang="en-US" sz="2000" dirty="0"/>
              <a:t> in  cattle and possums) </a:t>
            </a:r>
          </a:p>
          <a:p>
            <a:r>
              <a:rPr lang="en-US" sz="2000" dirty="0"/>
              <a:t>IAH (Compton) – some work on mathematical models of experimental shedding data</a:t>
            </a:r>
          </a:p>
          <a:p>
            <a:r>
              <a:rPr lang="en-US" sz="2000" dirty="0"/>
              <a:t>Oxford – livestock movement networks including role of movements in </a:t>
            </a:r>
            <a:r>
              <a:rPr lang="en-US" sz="2000" dirty="0" err="1"/>
              <a:t>bTB</a:t>
            </a:r>
            <a:endParaRPr lang="en-US" sz="2000" dirty="0"/>
          </a:p>
          <a:p>
            <a:r>
              <a:rPr lang="en-US" sz="2000" dirty="0"/>
              <a:t>Glasgow – integration of bacterial sequence (and hopefully host </a:t>
            </a:r>
            <a:r>
              <a:rPr lang="en-US" sz="2000" dirty="0" err="1"/>
              <a:t>transcriptome</a:t>
            </a:r>
            <a:r>
              <a:rPr lang="en-US" sz="2000" dirty="0"/>
              <a:t>) info into models used to fit data (cattle and badgers)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7555548" y="5994459"/>
            <a:ext cx="1317228" cy="4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61" y="2252963"/>
            <a:ext cx="1233003" cy="376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225" y="2996363"/>
            <a:ext cx="598497" cy="598497"/>
          </a:xfrm>
          <a:prstGeom prst="rect">
            <a:avLst/>
          </a:prstGeom>
        </p:spPr>
      </p:pic>
      <p:pic>
        <p:nvPicPr>
          <p:cNvPr id="7" name="Picture 4" descr="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62" y="3771781"/>
            <a:ext cx="683954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6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are we here?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Identification </a:t>
            </a:r>
            <a:r>
              <a:rPr lang="en-GB" sz="2800" dirty="0"/>
              <a:t>of key problems in understanding bovine TB persistence in livestock</a:t>
            </a:r>
          </a:p>
          <a:p>
            <a:pPr lvl="1"/>
            <a:r>
              <a:rPr lang="en-GB" dirty="0"/>
              <a:t>Interactions between the within-host (immunological) and between-host (epidemiological) scales</a:t>
            </a:r>
          </a:p>
          <a:p>
            <a:pPr lvl="1"/>
            <a:r>
              <a:rPr lang="en-GB" dirty="0"/>
              <a:t>Challenges presented by multi-host pathogens (wildlife in particular)</a:t>
            </a:r>
          </a:p>
          <a:p>
            <a:r>
              <a:rPr lang="en-GB" sz="2800" dirty="0"/>
              <a:t>Opportunities presented by '</a:t>
            </a:r>
            <a:r>
              <a:rPr lang="en-GB" sz="2800" dirty="0" err="1"/>
              <a:t>omics</a:t>
            </a:r>
            <a:r>
              <a:rPr lang="en-GB" sz="2800" dirty="0"/>
              <a:t> technologies </a:t>
            </a:r>
            <a:r>
              <a:rPr lang="en-GB" sz="2800" dirty="0" smtClean="0"/>
              <a:t>(in combination with others)</a:t>
            </a:r>
            <a:endParaRPr lang="en-GB" sz="2800" dirty="0"/>
          </a:p>
          <a:p>
            <a:pPr lvl="1"/>
            <a:r>
              <a:rPr lang="en-GB" dirty="0"/>
              <a:t>Increasing ability to generate dense datasets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228266" y="6269041"/>
            <a:ext cx="1389313" cy="4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3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we aiming to 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For me to talk as little as possible!</a:t>
            </a:r>
          </a:p>
          <a:p>
            <a:r>
              <a:rPr lang="en-GB"/>
              <a:t>Series of presentations</a:t>
            </a:r>
          </a:p>
          <a:p>
            <a:pPr lvl="1"/>
            <a:r>
              <a:rPr lang="en-GB"/>
              <a:t>General presentation of two subject areas (broader perspectives)</a:t>
            </a:r>
          </a:p>
          <a:p>
            <a:pPr lvl="1"/>
            <a:r>
              <a:rPr lang="en-GB"/>
              <a:t>Bovine TB specific talks</a:t>
            </a:r>
          </a:p>
          <a:p>
            <a:pPr lvl="1"/>
            <a:r>
              <a:rPr lang="en-GB"/>
              <a:t>Scientific overviews of approaches to analysis</a:t>
            </a:r>
          </a:p>
          <a:p>
            <a:pPr lvl="1"/>
            <a:r>
              <a:rPr lang="en-GB"/>
              <a:t>"Practical" examples of analysis</a:t>
            </a:r>
          </a:p>
          <a:p>
            <a:r>
              <a:rPr lang="en-GB"/>
              <a:t>Group discussions and synthesis</a:t>
            </a:r>
          </a:p>
          <a:p>
            <a:pPr lvl="1"/>
            <a:r>
              <a:rPr lang="en-GB"/>
              <a:t>Identification of problems and opportunities</a:t>
            </a:r>
          </a:p>
          <a:p>
            <a:pPr lvl="1"/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228266" y="6269041"/>
            <a:ext cx="1389313" cy="4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5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we aiming to 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Day One</a:t>
            </a:r>
          </a:p>
          <a:p>
            <a:pPr lvl="1"/>
            <a:r>
              <a:rPr lang="en-GB" dirty="0" smtClean="0"/>
              <a:t>Scientific Challenges and Opportunities</a:t>
            </a:r>
          </a:p>
          <a:p>
            <a:pPr lvl="1"/>
            <a:r>
              <a:rPr lang="en-GB" dirty="0" smtClean="0"/>
              <a:t>What do we most need to know to understand/control disease in livestock and wildlife?</a:t>
            </a:r>
          </a:p>
          <a:p>
            <a:pPr lvl="1"/>
            <a:r>
              <a:rPr lang="en-GB" dirty="0" smtClean="0"/>
              <a:t>How difficult is it to know them, and what are </a:t>
            </a:r>
            <a:endParaRPr lang="en-GB" dirty="0"/>
          </a:p>
          <a:p>
            <a:r>
              <a:rPr lang="en-GB" dirty="0" smtClean="0"/>
              <a:t>Day Two</a:t>
            </a:r>
            <a:endParaRPr lang="en-GB" dirty="0"/>
          </a:p>
          <a:p>
            <a:pPr lvl="1"/>
            <a:r>
              <a:rPr lang="en-GB" dirty="0" smtClean="0"/>
              <a:t>Technical Approaches and Requirements</a:t>
            </a:r>
          </a:p>
          <a:p>
            <a:pPr lvl="1"/>
            <a:r>
              <a:rPr lang="en-GB" dirty="0" smtClean="0"/>
              <a:t>Practical and specific</a:t>
            </a:r>
          </a:p>
          <a:p>
            <a:pPr lvl="1"/>
            <a:r>
              <a:rPr lang="en-GB" dirty="0" smtClean="0"/>
              <a:t>Pitfalls and assumptions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228266" y="6269041"/>
            <a:ext cx="1389313" cy="4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3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and outcomes?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 for two research projects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Generate </a:t>
            </a:r>
            <a:r>
              <a:rPr lang="en-GB" dirty="0"/>
              <a:t>new interactions</a:t>
            </a:r>
          </a:p>
          <a:p>
            <a:r>
              <a:rPr lang="en-GB" dirty="0"/>
              <a:t>Education (for us too)</a:t>
            </a:r>
          </a:p>
          <a:p>
            <a:r>
              <a:rPr lang="en-GB" dirty="0"/>
              <a:t>Looking to the future for possible research directions</a:t>
            </a:r>
          </a:p>
          <a:p>
            <a:r>
              <a:rPr lang="en-GB" dirty="0"/>
              <a:t>(One or more reviews?)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228266" y="6269041"/>
            <a:ext cx="1389313" cy="4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BS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08" y="1834548"/>
            <a:ext cx="2733468" cy="68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3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</a:t>
            </a:r>
            <a:r>
              <a:rPr lang="en-GB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Tweet </a:t>
            </a:r>
            <a:r>
              <a:rPr lang="en-GB" dirty="0" smtClean="0"/>
              <a:t>using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					</a:t>
            </a:r>
            <a:r>
              <a:rPr lang="en-GB" sz="3600" dirty="0" smtClean="0"/>
              <a:t>#</a:t>
            </a:r>
            <a:r>
              <a:rPr lang="en-GB" sz="3600" dirty="0" err="1"/>
              <a:t>boydorr_btb</a:t>
            </a:r>
            <a:endParaRPr lang="en-GB" sz="3600" dirty="0" smtClean="0"/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you do not want your contributions on twitter, etc., do let us know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228266" y="6269041"/>
            <a:ext cx="1389313" cy="4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4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 events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202438" cy="4525963"/>
          </a:xfrm>
        </p:spPr>
        <p:txBody>
          <a:bodyPr/>
          <a:lstStyle/>
          <a:p>
            <a:r>
              <a:rPr lang="en-GB" dirty="0"/>
              <a:t>Whiskey tasting at end of today </a:t>
            </a:r>
            <a:r>
              <a:rPr lang="en-GB" dirty="0" smtClean="0"/>
              <a:t>(here at Hilton, on </a:t>
            </a:r>
            <a:r>
              <a:rPr lang="en-GB" dirty="0"/>
              <a:t>us)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Dinner </a:t>
            </a:r>
            <a:r>
              <a:rPr lang="en-GB" dirty="0"/>
              <a:t>at </a:t>
            </a:r>
            <a:r>
              <a:rPr lang="en-GB" dirty="0" err="1" smtClean="0"/>
              <a:t>Stravaigin</a:t>
            </a:r>
            <a:r>
              <a:rPr lang="en-GB" dirty="0" smtClean="0"/>
              <a:t> </a:t>
            </a:r>
            <a:r>
              <a:rPr lang="en-GB" dirty="0"/>
              <a:t>Restaurant (on you)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228266" y="6269041"/>
            <a:ext cx="1389313" cy="4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24" y="1260821"/>
            <a:ext cx="1890841" cy="1890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12" y="5331169"/>
            <a:ext cx="1802075" cy="1225676"/>
          </a:xfrm>
          <a:prstGeom prst="rect">
            <a:avLst/>
          </a:prstGeom>
        </p:spPr>
      </p:pic>
      <p:pic>
        <p:nvPicPr>
          <p:cNvPr id="7" name="Picture 6" descr="Screen Shot 2015-09-02 at 21.46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2" y="3425149"/>
            <a:ext cx="3955827" cy="31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Acknowledgements</a:t>
            </a:r>
            <a:endParaRPr lang="en-US">
              <a:latin typeface="Calibri" charset="0"/>
            </a:endParaRP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" r="19984" b="49361"/>
          <a:stretch>
            <a:fillRect/>
          </a:stretch>
        </p:blipFill>
        <p:spPr bwMode="auto">
          <a:xfrm>
            <a:off x="622265" y="5534377"/>
            <a:ext cx="219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16211" y="4772378"/>
            <a:ext cx="2074779" cy="1767010"/>
            <a:chOff x="6189104" y="4131884"/>
            <a:chExt cx="2074779" cy="1767010"/>
          </a:xfrm>
        </p:grpSpPr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6189104" y="4144567"/>
              <a:ext cx="1316038" cy="175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GB" b="1" dirty="0" smtClean="0"/>
                <a:t>Boyd Orr Centre for Population and Ecosystem Health</a:t>
              </a:r>
            </a:p>
          </p:txBody>
        </p:sp>
        <p:pic>
          <p:nvPicPr>
            <p:cNvPr id="19" name="Picture 5" descr="QAP logo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452" y="4331908"/>
              <a:ext cx="92643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89105" y="4131884"/>
              <a:ext cx="2074778" cy="17670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61621" y="2971538"/>
            <a:ext cx="6970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Daniel </a:t>
            </a:r>
            <a:r>
              <a:rPr lang="en-US" sz="4000" dirty="0" err="1" smtClean="0"/>
              <a:t>Balaz</a:t>
            </a:r>
            <a:r>
              <a:rPr lang="en-US" sz="4000" dirty="0" smtClean="0"/>
              <a:t> and </a:t>
            </a:r>
            <a:r>
              <a:rPr lang="en-US" sz="4000" dirty="0" err="1" smtClean="0"/>
              <a:t>Liliana</a:t>
            </a:r>
            <a:r>
              <a:rPr lang="en-US" sz="4000" dirty="0" smtClean="0"/>
              <a:t> Salvador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357</Words>
  <Application>Microsoft Macintosh PowerPoint</Application>
  <PresentationFormat>On-screen Show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Bovine Tuberculosis Workshop 2015  Exploiting opportunities generated by new (and old) technologies</vt:lpstr>
      <vt:lpstr>Introduction Slide (Rowland Kao)</vt:lpstr>
      <vt:lpstr>Why are we here?</vt:lpstr>
      <vt:lpstr>What are we aiming to do</vt:lpstr>
      <vt:lpstr>What are we aiming to do</vt:lpstr>
      <vt:lpstr>Aims and outcomes?</vt:lpstr>
      <vt:lpstr>Social Media</vt:lpstr>
      <vt:lpstr>Social events</vt:lpstr>
      <vt:lpstr>Acknowledgements</vt:lpstr>
    </vt:vector>
  </TitlesOfParts>
  <Company>Glasgow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rowland kao</dc:creator>
  <cp:lastModifiedBy>Rowland Kao</cp:lastModifiedBy>
  <cp:revision>218</cp:revision>
  <dcterms:created xsi:type="dcterms:W3CDTF">2012-08-14T11:07:54Z</dcterms:created>
  <dcterms:modified xsi:type="dcterms:W3CDTF">2015-09-03T06:09:05Z</dcterms:modified>
</cp:coreProperties>
</file>