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2"/>
  </p:notesMasterIdLst>
  <p:handoutMasterIdLst>
    <p:handoutMasterId r:id="rId23"/>
  </p:handoutMasterIdLst>
  <p:sldIdLst>
    <p:sldId id="466" r:id="rId2"/>
    <p:sldId id="545" r:id="rId3"/>
    <p:sldId id="656" r:id="rId4"/>
    <p:sldId id="697" r:id="rId5"/>
    <p:sldId id="698" r:id="rId6"/>
    <p:sldId id="710" r:id="rId7"/>
    <p:sldId id="711" r:id="rId8"/>
    <p:sldId id="677" r:id="rId9"/>
    <p:sldId id="678" r:id="rId10"/>
    <p:sldId id="693" r:id="rId11"/>
    <p:sldId id="695" r:id="rId12"/>
    <p:sldId id="668" r:id="rId13"/>
    <p:sldId id="708" r:id="rId14"/>
    <p:sldId id="700" r:id="rId15"/>
    <p:sldId id="701" r:id="rId16"/>
    <p:sldId id="707" r:id="rId17"/>
    <p:sldId id="463" r:id="rId18"/>
    <p:sldId id="551" r:id="rId19"/>
    <p:sldId id="674" r:id="rId20"/>
    <p:sldId id="54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larreal, Bernardo" initials="V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09" autoAdjust="0"/>
  </p:normalViewPr>
  <p:slideViewPr>
    <p:cSldViewPr>
      <p:cViewPr>
        <p:scale>
          <a:sx n="75" d="100"/>
          <a:sy n="75" d="100"/>
        </p:scale>
        <p:origin x="-140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2218C-19D6-47D9-8220-CC756F99BFDF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3D9-9C6A-4822-B93E-A5117CE95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82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B2C6-B664-49C3-906D-3D7EA213F452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6E74-3EE5-4F8E-AD84-DE12E7C188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51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presentation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un grand </a:t>
            </a:r>
            <a:r>
              <a:rPr lang="en-US" dirty="0" err="1" smtClean="0"/>
              <a:t>honneur</a:t>
            </a:r>
            <a:r>
              <a:rPr lang="en-US" dirty="0" smtClean="0"/>
              <a:t> pour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6E74-3EE5-4F8E-AD84-DE12E7C1883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</a:t>
            </a:r>
            <a:r>
              <a:rPr lang="en-IE" baseline="0" dirty="0" smtClean="0"/>
              <a:t> second most significantly DE gene between </a:t>
            </a:r>
            <a:r>
              <a:rPr lang="en-IE" i="1" baseline="0" dirty="0" smtClean="0"/>
              <a:t>M. bovis </a:t>
            </a:r>
            <a:r>
              <a:rPr lang="en-IE" baseline="0" dirty="0" smtClean="0"/>
              <a:t>and </a:t>
            </a:r>
            <a:r>
              <a:rPr lang="en-IE" i="1" baseline="0" dirty="0" smtClean="0"/>
              <a:t>M. tuberculosis</a:t>
            </a:r>
            <a:r>
              <a:rPr lang="en-IE" i="0" baseline="0" dirty="0" smtClean="0"/>
              <a:t>-infected macrophages</a:t>
            </a:r>
            <a:r>
              <a:rPr lang="en-IE" i="1" baseline="0" dirty="0" smtClean="0"/>
              <a:t> </a:t>
            </a:r>
            <a:r>
              <a:rPr lang="en-IE" baseline="0" dirty="0" smtClean="0"/>
              <a:t>at 48 hpi is TREX1, a cytosolic </a:t>
            </a:r>
            <a:r>
              <a:rPr lang="en-IE" baseline="0" dirty="0" err="1" smtClean="0"/>
              <a:t>DNase</a:t>
            </a:r>
            <a:r>
              <a:rPr lang="en-IE" baseline="0" dirty="0" smtClean="0"/>
              <a:t>. [next slide for more]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BF3A5-CF7E-441C-AF53-22364283AF1E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44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D6170-A668-4917-B359-68B3F3A4D88E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933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2" y="4343436"/>
            <a:ext cx="5485439" cy="4114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1" y="4343436"/>
            <a:ext cx="5485439" cy="4114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2" y="4343436"/>
            <a:ext cx="5485439" cy="4114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2" y="4343436"/>
            <a:ext cx="5485439" cy="4114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92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6E74-3EE5-4F8E-AD84-DE12E7C188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6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FABEB-3CBE-4FF0-BCA7-B73D61D8A5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TIDI 26</a:t>
            </a:r>
            <a:r>
              <a:rPr lang="en-GB" baseline="30000" dirty="0" smtClean="0"/>
              <a:t>th</a:t>
            </a:r>
            <a:r>
              <a:rPr lang="en-GB" dirty="0" smtClean="0"/>
              <a:t>  Feb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CB2FB0-DA4A-884D-AC85-AE52663F1E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0090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0090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DFD9-2669-43B8-8670-4DE9A48EFBCB}" type="datetimeFigureOut">
              <a:rPr lang="en-US" smtClean="0"/>
              <a:pPr/>
              <a:t>16/09/15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TIDI 26</a:t>
            </a:r>
            <a:r>
              <a:rPr lang="en-GB" baseline="30000" dirty="0" smtClean="0"/>
              <a:t>th</a:t>
            </a:r>
            <a:r>
              <a:rPr lang="en-GB" dirty="0" smtClean="0"/>
              <a:t>  Feb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63A8-7A91-490A-A0E8-8556FB5C94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image" Target="../media/image33.jp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3"/>
            <a:ext cx="8215370" cy="1785950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Next Generation </a:t>
            </a:r>
            <a:r>
              <a:rPr lang="en-US" sz="3200" b="1" i="1" dirty="0" smtClean="0">
                <a:solidFill>
                  <a:schemeClr val="bg1"/>
                </a:solidFill>
              </a:rPr>
              <a:t>Mycobacterium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bovis</a:t>
            </a:r>
            <a:r>
              <a:rPr lang="en-US" sz="3200" b="1" dirty="0" smtClean="0">
                <a:solidFill>
                  <a:schemeClr val="bg1"/>
                </a:solidFill>
              </a:rPr>
              <a:t> genomics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Stephen Gordon</a:t>
            </a:r>
          </a:p>
          <a:p>
            <a:r>
              <a:rPr lang="en-GB" sz="2000" b="1" i="1" dirty="0" smtClean="0">
                <a:solidFill>
                  <a:srgbClr val="002060"/>
                </a:solidFill>
              </a:rPr>
              <a:t>School of Veterinary Medicine</a:t>
            </a:r>
          </a:p>
          <a:p>
            <a:r>
              <a:rPr lang="en-GB" sz="2000" b="1" i="1" dirty="0" smtClean="0">
                <a:solidFill>
                  <a:srgbClr val="002060"/>
                </a:solidFill>
              </a:rPr>
              <a:t>School of Medicine and Medical Science</a:t>
            </a:r>
          </a:p>
          <a:p>
            <a:r>
              <a:rPr lang="en-GB" sz="2000" b="1" i="1" dirty="0" smtClean="0">
                <a:solidFill>
                  <a:srgbClr val="002060"/>
                </a:solidFill>
              </a:rPr>
              <a:t>School of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Biomolecular</a:t>
            </a:r>
            <a:r>
              <a:rPr lang="en-GB" sz="2000" b="1" i="1" dirty="0" smtClean="0">
                <a:solidFill>
                  <a:srgbClr val="002060"/>
                </a:solidFill>
              </a:rPr>
              <a:t> and Biomedical Science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University College Dublin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Ireland…not UK.. </a:t>
            </a:r>
            <a:r>
              <a:rPr lang="en-GB" sz="2800" b="1" dirty="0" smtClean="0">
                <a:solidFill>
                  <a:srgbClr val="002060"/>
                </a:solidFill>
                <a:sym typeface="Wingdings"/>
              </a:rPr>
              <a:t>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New_UCD_Logo_10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1237013" cy="1813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3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5896" y="5949280"/>
            <a:ext cx="1872208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New CDS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396" y="2964522"/>
            <a:ext cx="2019102" cy="582489"/>
          </a:xfrm>
          <a:prstGeom prst="rect">
            <a:avLst/>
          </a:prstGeom>
          <a:solidFill>
            <a:srgbClr val="00009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Up Arrow 9"/>
          <p:cNvSpPr/>
          <p:nvPr/>
        </p:nvSpPr>
        <p:spPr>
          <a:xfrm rot="10800000">
            <a:off x="6898083" y="2276813"/>
            <a:ext cx="404422" cy="846707"/>
          </a:xfrm>
          <a:prstGeom prst="upArrow">
            <a:avLst/>
          </a:prstGeom>
          <a:solidFill>
            <a:srgbClr val="B831A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20317267">
            <a:off x="5865436" y="2025370"/>
            <a:ext cx="2226632" cy="733586"/>
          </a:xfrm>
          <a:prstGeom prst="rect">
            <a:avLst/>
          </a:prstGeom>
          <a:solidFill>
            <a:srgbClr val="B831A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602" y="2964523"/>
            <a:ext cx="2669351" cy="523220"/>
          </a:xfrm>
          <a:prstGeom prst="rect">
            <a:avLst/>
          </a:prstGeom>
          <a:solidFill>
            <a:srgbClr val="660066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6" name="Up Arrow 15"/>
          <p:cNvSpPr/>
          <p:nvPr/>
        </p:nvSpPr>
        <p:spPr>
          <a:xfrm rot="10800000">
            <a:off x="2273299" y="2295619"/>
            <a:ext cx="377837" cy="751696"/>
          </a:xfrm>
          <a:prstGeom prst="upArrow">
            <a:avLst/>
          </a:prstGeom>
          <a:solidFill>
            <a:srgbClr val="B7AC3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863772">
            <a:off x="1587045" y="2136949"/>
            <a:ext cx="1853979" cy="518693"/>
          </a:xfrm>
          <a:prstGeom prst="rect">
            <a:avLst/>
          </a:prstGeom>
          <a:solidFill>
            <a:srgbClr val="B7AC3D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 rot="902776">
            <a:off x="1695833" y="2090187"/>
            <a:ext cx="128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RNA-seq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800" y="2964523"/>
            <a:ext cx="204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Transcriptome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0393" y="2992210"/>
            <a:ext cx="19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Proteome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2637769" y="1774859"/>
            <a:ext cx="3813671" cy="3784719"/>
          </a:xfrm>
          <a:prstGeom prst="donut">
            <a:avLst>
              <a:gd name="adj" fmla="val 1329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288760" y="4667363"/>
            <a:ext cx="514344" cy="1222014"/>
          </a:xfrm>
          <a:prstGeom prst="downArrow">
            <a:avLst>
              <a:gd name="adj1" fmla="val 43886"/>
              <a:gd name="adj2" fmla="val 43170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01" y="3724509"/>
            <a:ext cx="2029088" cy="997827"/>
          </a:xfrm>
          <a:prstGeom prst="rect">
            <a:avLst/>
          </a:prstGeom>
          <a:ln w="19050" cmpd="sng">
            <a:solidFill>
              <a:srgbClr val="7F7F7F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73" r="8169"/>
          <a:stretch/>
        </p:blipFill>
        <p:spPr>
          <a:xfrm>
            <a:off x="544659" y="3641990"/>
            <a:ext cx="1889520" cy="1050774"/>
          </a:xfrm>
          <a:prstGeom prst="rect">
            <a:avLst/>
          </a:prstGeom>
          <a:ln w="19050" cmpd="sng">
            <a:solidFill>
              <a:srgbClr val="7F7F7F"/>
            </a:solidFill>
          </a:ln>
        </p:spPr>
      </p:pic>
      <p:sp>
        <p:nvSpPr>
          <p:cNvPr id="30" name="TextBox 29"/>
          <p:cNvSpPr txBox="1"/>
          <p:nvPr/>
        </p:nvSpPr>
        <p:spPr>
          <a:xfrm rot="20353791">
            <a:off x="6070204" y="1892468"/>
            <a:ext cx="197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spectrometry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175001" y="2308319"/>
            <a:ext cx="2719340" cy="2648941"/>
          </a:xfrm>
          <a:prstGeom prst="donut">
            <a:avLst>
              <a:gd name="adj" fmla="val 8304"/>
            </a:avLst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352591" y="2507096"/>
            <a:ext cx="2357603" cy="2218988"/>
          </a:xfrm>
          <a:prstGeom prst="donut">
            <a:avLst>
              <a:gd name="adj" fmla="val 83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5938987" y="3116169"/>
            <a:ext cx="323729" cy="727911"/>
          </a:xfrm>
          <a:prstGeom prst="downArrow">
            <a:avLst>
              <a:gd name="adj1" fmla="val 43886"/>
              <a:gd name="adj2" fmla="val 43170"/>
            </a:avLst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Down Arrow 24"/>
          <p:cNvSpPr/>
          <p:nvPr/>
        </p:nvSpPr>
        <p:spPr>
          <a:xfrm rot="16200000">
            <a:off x="2867085" y="3031318"/>
            <a:ext cx="323661" cy="762074"/>
          </a:xfrm>
          <a:prstGeom prst="downArrow">
            <a:avLst>
              <a:gd name="adj1" fmla="val 43886"/>
              <a:gd name="adj2" fmla="val 4317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769" y="3288624"/>
            <a:ext cx="13773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Genome of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interest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Omics</a:t>
            </a:r>
            <a:r>
              <a:rPr lang="en-US" dirty="0" smtClean="0"/>
              <a:t> integration for improved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M. </a:t>
            </a:r>
            <a:r>
              <a:rPr lang="en-US" i="1" dirty="0" err="1"/>
              <a:t>b</a:t>
            </a:r>
            <a:r>
              <a:rPr lang="en-US" i="1" dirty="0" err="1" smtClean="0"/>
              <a:t>ovis</a:t>
            </a:r>
            <a:r>
              <a:rPr lang="en-US" i="1" dirty="0" smtClean="0"/>
              <a:t> </a:t>
            </a:r>
            <a:r>
              <a:rPr lang="en-US" dirty="0" err="1" smtClean="0"/>
              <a:t>transcriptomics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Autofit/>
          </a:bodyPr>
          <a:lstStyle/>
          <a:p>
            <a:r>
              <a:rPr lang="en-US" sz="2400" dirty="0"/>
              <a:t>‘Noisy’ </a:t>
            </a:r>
            <a:r>
              <a:rPr lang="en-US" sz="2400" dirty="0" err="1"/>
              <a:t>transcriptome</a:t>
            </a:r>
            <a:r>
              <a:rPr lang="en-US" sz="2400" dirty="0"/>
              <a:t> in </a:t>
            </a:r>
            <a:r>
              <a:rPr lang="en-US" sz="2400" i="1" dirty="0"/>
              <a:t>M. </a:t>
            </a:r>
            <a:r>
              <a:rPr lang="en-US" sz="2400" i="1" dirty="0" err="1" smtClean="0"/>
              <a:t>bovis</a:t>
            </a:r>
            <a:endParaRPr lang="en-US" sz="2400" i="1" dirty="0" smtClean="0"/>
          </a:p>
          <a:p>
            <a:r>
              <a:rPr lang="en-US" sz="2400" dirty="0" smtClean="0"/>
              <a:t>Transcriptional </a:t>
            </a:r>
            <a:r>
              <a:rPr lang="en-US" sz="2400" dirty="0"/>
              <a:t>start sites</a:t>
            </a:r>
          </a:p>
          <a:p>
            <a:pPr lvl="1"/>
            <a:r>
              <a:rPr lang="en-US" sz="2400" dirty="0"/>
              <a:t>6550 total in </a:t>
            </a:r>
            <a:r>
              <a:rPr lang="en-US" sz="2400" i="1" dirty="0"/>
              <a:t>M. </a:t>
            </a:r>
            <a:r>
              <a:rPr lang="en-US" sz="2400" i="1" dirty="0" err="1" smtClean="0"/>
              <a:t>bovis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/>
              <a:t>3951 genes)</a:t>
            </a:r>
          </a:p>
          <a:p>
            <a:pPr lvl="1"/>
            <a:r>
              <a:rPr lang="en-US" sz="2400" dirty="0"/>
              <a:t>Multiple </a:t>
            </a:r>
            <a:r>
              <a:rPr lang="en-US" sz="2400" dirty="0" err="1"/>
              <a:t>intergenic</a:t>
            </a:r>
            <a:r>
              <a:rPr lang="en-US" sz="2400" dirty="0"/>
              <a:t> and antisense transcripts</a:t>
            </a:r>
          </a:p>
          <a:p>
            <a:r>
              <a:rPr lang="en-US" sz="2400" dirty="0"/>
              <a:t>Multiple Transcripts with 5’ and 3’ UTR</a:t>
            </a:r>
          </a:p>
          <a:p>
            <a:r>
              <a:rPr lang="en-US" sz="2400" dirty="0" smtClean="0"/>
              <a:t>Conservation </a:t>
            </a:r>
            <a:r>
              <a:rPr lang="en-US" sz="2400" dirty="0"/>
              <a:t>of </a:t>
            </a:r>
            <a:r>
              <a:rPr lang="en-US" sz="2400" dirty="0" err="1"/>
              <a:t>sRNA</a:t>
            </a:r>
            <a:r>
              <a:rPr lang="en-US" sz="2400" dirty="0"/>
              <a:t> between </a:t>
            </a:r>
            <a:r>
              <a:rPr lang="en-US" sz="2400" i="1" dirty="0" smtClean="0"/>
              <a:t>M</a:t>
            </a:r>
            <a:r>
              <a:rPr lang="en-US" sz="2400" i="1" dirty="0"/>
              <a:t>. </a:t>
            </a:r>
            <a:r>
              <a:rPr lang="en-US" sz="2400" i="1" dirty="0" err="1"/>
              <a:t>bovis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M. </a:t>
            </a:r>
            <a:r>
              <a:rPr lang="en-US" sz="2400" i="1" dirty="0" smtClean="0"/>
              <a:t>tuberculosis</a:t>
            </a:r>
            <a:endParaRPr lang="en-US" sz="2400" i="1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" y="1473244"/>
            <a:ext cx="8964488" cy="19137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38836" y="1124744"/>
            <a:ext cx="160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mBio</a:t>
            </a:r>
            <a:r>
              <a:rPr lang="en-US" dirty="0" smtClean="0"/>
              <a:t> 2014 Aug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7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Synthetic Proteome Library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021288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  <a:latin typeface="Helvetica"/>
              </a:rPr>
              <a:t>Schubert</a:t>
            </a:r>
            <a:r>
              <a:rPr lang="en-GB" sz="14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GB" sz="1400" dirty="0" smtClean="0">
                <a:solidFill>
                  <a:srgbClr val="FFFFFF"/>
                </a:solidFill>
                <a:latin typeface="Helvetica"/>
              </a:rPr>
              <a:t>et </a:t>
            </a:r>
            <a:r>
              <a:rPr lang="en-GB" sz="1400" dirty="0">
                <a:solidFill>
                  <a:srgbClr val="FFFFFF"/>
                </a:solidFill>
                <a:latin typeface="Helvetica"/>
              </a:rPr>
              <a:t>al. </a:t>
            </a:r>
            <a:r>
              <a:rPr lang="en-GB" sz="1400" dirty="0" smtClean="0">
                <a:solidFill>
                  <a:srgbClr val="FFFFFF"/>
                </a:solidFill>
                <a:latin typeface="Helvetica"/>
              </a:rPr>
              <a:t>Cell Host &amp; Microbe 2013: The Mtb Proteome Library: A Resource of Assays to Quantify the Complete Proteome of </a:t>
            </a:r>
            <a:r>
              <a:rPr lang="en-GB" sz="1400" i="1" dirty="0" smtClean="0">
                <a:solidFill>
                  <a:srgbClr val="FFFFFF"/>
                </a:solidFill>
                <a:latin typeface="Helvetica"/>
              </a:rPr>
              <a:t>Mycobacterium tuberculosis</a:t>
            </a:r>
            <a:r>
              <a:rPr lang="en-GB" sz="1400" dirty="0" smtClean="0">
                <a:solidFill>
                  <a:srgbClr val="FFFFFF"/>
                </a:solidFill>
                <a:latin typeface="Helvetica"/>
              </a:rPr>
              <a:t>.</a:t>
            </a: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25" name="Picture 24" descr="Library-Figure-1_for_SWA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1" t="8353" r="2444" b="27399"/>
          <a:stretch/>
        </p:blipFill>
        <p:spPr>
          <a:xfrm>
            <a:off x="1003298" y="1917699"/>
            <a:ext cx="2032001" cy="3162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ounded Rectangle 25"/>
          <p:cNvSpPr/>
          <p:nvPr/>
        </p:nvSpPr>
        <p:spPr>
          <a:xfrm>
            <a:off x="4889908" y="1917699"/>
            <a:ext cx="3133766" cy="1183429"/>
          </a:xfrm>
          <a:prstGeom prst="roundRect">
            <a:avLst/>
          </a:prstGeom>
          <a:solidFill>
            <a:srgbClr val="4F81B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The Mtb Proteome Library</a:t>
            </a:r>
            <a:endParaRPr lang="en-GB" sz="16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3931 </a:t>
            </a: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proteins (98%)</a:t>
            </a:r>
            <a:endParaRPr lang="en-GB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39,479 </a:t>
            </a: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peptides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303" t="32847" r="35892" b="4816"/>
          <a:stretch/>
        </p:blipFill>
        <p:spPr>
          <a:xfrm>
            <a:off x="4991100" y="3555999"/>
            <a:ext cx="1803400" cy="15113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3390900" y="4210050"/>
            <a:ext cx="1346200" cy="2667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408" y="5041900"/>
            <a:ext cx="221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Characteristic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the </a:t>
            </a:r>
            <a:r>
              <a:rPr lang="en-US" dirty="0" err="1" smtClean="0"/>
              <a:t>RefSeq</a:t>
            </a:r>
            <a:r>
              <a:rPr lang="en-US" dirty="0" smtClean="0"/>
              <a:t>!</a:t>
            </a:r>
          </a:p>
          <a:p>
            <a:r>
              <a:rPr lang="en-US" dirty="0" smtClean="0"/>
              <a:t>Updated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annotation </a:t>
            </a:r>
          </a:p>
          <a:p>
            <a:pPr lvl="1"/>
            <a:r>
              <a:rPr lang="en-US" dirty="0" smtClean="0"/>
              <a:t>More updates in next release</a:t>
            </a:r>
          </a:p>
          <a:p>
            <a:pPr lvl="2"/>
            <a:r>
              <a:rPr lang="en-US" dirty="0" smtClean="0"/>
              <a:t>RD900: present</a:t>
            </a:r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and TSS mapping available for </a:t>
            </a:r>
            <a:br>
              <a:rPr lang="en-US" dirty="0" smtClean="0"/>
            </a:b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2122</a:t>
            </a:r>
          </a:p>
          <a:p>
            <a:r>
              <a:rPr lang="en-US" dirty="0" smtClean="0"/>
              <a:t>Quantitative proteomics </a:t>
            </a:r>
          </a:p>
          <a:p>
            <a:pPr lvl="1"/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2122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M. tuberculosis </a:t>
            </a:r>
            <a:r>
              <a:rPr lang="en-US" dirty="0" smtClean="0"/>
              <a:t>H37Rv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2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479634" y="2849562"/>
            <a:ext cx="18473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GB" sz="32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519" y="1447801"/>
            <a:ext cx="7461922" cy="538163"/>
            <a:chOff x="216" y="912"/>
            <a:chExt cx="5289" cy="339"/>
          </a:xfrm>
        </p:grpSpPr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216" y="960"/>
              <a:ext cx="233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i="1" dirty="0">
                  <a:solidFill>
                    <a:schemeClr val="accent2"/>
                  </a:solidFill>
                  <a:latin typeface="+mn-lt"/>
                </a:rPr>
                <a:t>M.tuberculosis</a:t>
              </a:r>
              <a:r>
                <a:rPr lang="en-GB" sz="2400" dirty="0">
                  <a:solidFill>
                    <a:schemeClr val="accent2"/>
                  </a:solidFill>
                  <a:latin typeface="+mn-lt"/>
                </a:rPr>
                <a:t> (H</a:t>
              </a:r>
              <a:r>
                <a:rPr lang="en-GB" sz="2400" baseline="-25000" dirty="0">
                  <a:solidFill>
                    <a:schemeClr val="accent2"/>
                  </a:solidFill>
                  <a:latin typeface="+mn-lt"/>
                </a:rPr>
                <a:t>37</a:t>
              </a:r>
              <a:r>
                <a:rPr lang="en-GB" sz="2400" dirty="0">
                  <a:solidFill>
                    <a:schemeClr val="accent2"/>
                  </a:solidFill>
                  <a:latin typeface="+mn-lt"/>
                </a:rPr>
                <a:t>Rv</a:t>
              </a:r>
              <a:r>
                <a:rPr lang="en-GB" sz="2400" b="0" dirty="0">
                  <a:solidFill>
                    <a:schemeClr val="accent2"/>
                  </a:solidFill>
                  <a:latin typeface="+mn-lt"/>
                </a:rPr>
                <a:t>)</a:t>
              </a:r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3566" y="912"/>
              <a:ext cx="193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i="1" dirty="0">
                  <a:solidFill>
                    <a:schemeClr val="accent2"/>
                  </a:solidFill>
                  <a:latin typeface="+mn-lt"/>
                </a:rPr>
                <a:t>M. bovis</a:t>
              </a:r>
              <a:r>
                <a:rPr lang="en-GB" sz="2400" dirty="0">
                  <a:solidFill>
                    <a:schemeClr val="accent2"/>
                  </a:solidFill>
                  <a:latin typeface="+mn-lt"/>
                </a:rPr>
                <a:t> (2122/97)</a:t>
              </a:r>
            </a:p>
          </p:txBody>
        </p:sp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492375" y="2860675"/>
            <a:ext cx="6110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dirty="0">
                <a:latin typeface="+mn-lt"/>
              </a:rPr>
              <a:t> x 5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772275" y="2743200"/>
            <a:ext cx="6110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dirty="0">
                <a:latin typeface="+mn-lt"/>
              </a:rPr>
              <a:t> x 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77601" y="4419600"/>
            <a:ext cx="1993261" cy="727075"/>
            <a:chOff x="2181" y="2784"/>
            <a:chExt cx="1412" cy="458"/>
          </a:xfrm>
        </p:grpSpPr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2181" y="3009"/>
              <a:ext cx="141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b="0" dirty="0">
                  <a:latin typeface="+mn-lt"/>
                </a:rPr>
                <a:t>Skin test at wk 15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880" y="278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76161" y="5181600"/>
            <a:ext cx="2416600" cy="727075"/>
            <a:chOff x="2038" y="3264"/>
            <a:chExt cx="1712" cy="458"/>
          </a:xfrm>
        </p:grpSpPr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038" y="3489"/>
              <a:ext cx="171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b="0" dirty="0">
                  <a:latin typeface="+mn-lt"/>
                </a:rPr>
                <a:t>Post mortem at wk 16</a:t>
              </a: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2880" y="326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59352" y="5943600"/>
            <a:ext cx="5712333" cy="727075"/>
            <a:chOff x="964" y="3744"/>
            <a:chExt cx="4047" cy="458"/>
          </a:xfrm>
        </p:grpSpPr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964" y="3969"/>
              <a:ext cx="404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b="0" dirty="0">
                  <a:latin typeface="+mn-lt"/>
                </a:rPr>
                <a:t>Culture and histo-path investigation of tissue samples.</a:t>
              </a:r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880" y="37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35200" y="2743201"/>
            <a:ext cx="6991349" cy="2263776"/>
            <a:chOff x="1408" y="1728"/>
            <a:chExt cx="4404" cy="1426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1408" y="2385"/>
              <a:ext cx="227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b="0" dirty="0">
                  <a:latin typeface="+mn-lt"/>
                </a:rPr>
                <a:t>Monitor immune responses in blood</a:t>
              </a:r>
            </a:p>
            <a:p>
              <a:pPr algn="ctr" eaLnBrk="0" hangingPunct="0"/>
              <a:r>
                <a:rPr lang="en-GB" sz="1800" b="0" dirty="0">
                  <a:latin typeface="+mn-lt"/>
                </a:rPr>
                <a:t>over a 16 week period.</a:t>
              </a:r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1963" y="1920"/>
              <a:ext cx="5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 flipH="1">
              <a:off x="2560" y="192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560" y="192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2025" y="1728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0" dirty="0">
                  <a:latin typeface="+mn-lt"/>
                </a:rPr>
                <a:t>Blood</a:t>
              </a: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2707" y="1728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0" dirty="0">
                  <a:latin typeface="+mn-lt"/>
                </a:rPr>
                <a:t>Blood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665" y="2417"/>
              <a:ext cx="2147" cy="737"/>
              <a:chOff x="3840" y="2417"/>
              <a:chExt cx="2415" cy="737"/>
            </a:xfrm>
          </p:grpSpPr>
          <p:sp>
            <p:nvSpPr>
              <p:cNvPr id="40985" name="Text Box 25"/>
              <p:cNvSpPr txBox="1">
                <a:spLocks noChangeArrowheads="1"/>
              </p:cNvSpPr>
              <p:nvPr/>
            </p:nvSpPr>
            <p:spPr bwMode="auto">
              <a:xfrm>
                <a:off x="4060" y="2417"/>
                <a:ext cx="2195" cy="7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0" dirty="0">
                    <a:latin typeface="+mn-lt"/>
                  </a:rPr>
                  <a:t>IFN-</a:t>
                </a:r>
                <a:r>
                  <a:rPr lang="en-GB" sz="1400" b="0" dirty="0">
                    <a:latin typeface="+mn-lt"/>
                    <a:sym typeface="Symbol" pitchFamily="18" charset="2"/>
                  </a:rPr>
                  <a:t> (whole blood ELISA/ELISPOT)</a:t>
                </a:r>
              </a:p>
              <a:p>
                <a:pPr eaLnBrk="0" hangingPunct="0"/>
                <a:r>
                  <a:rPr lang="en-GB" sz="1400" b="0" dirty="0">
                    <a:latin typeface="+mn-lt"/>
                    <a:sym typeface="Symbol" pitchFamily="18" charset="2"/>
                  </a:rPr>
                  <a:t>LTA</a:t>
                </a:r>
              </a:p>
              <a:p>
                <a:pPr eaLnBrk="0" hangingPunct="0"/>
                <a:r>
                  <a:rPr lang="en-GB" sz="1400" b="0" dirty="0">
                    <a:latin typeface="+mn-lt"/>
                    <a:sym typeface="Symbol" pitchFamily="18" charset="2"/>
                  </a:rPr>
                  <a:t>Serum (IgG)</a:t>
                </a:r>
              </a:p>
              <a:p>
                <a:pPr eaLnBrk="0" hangingPunct="0"/>
                <a:r>
                  <a:rPr lang="en-GB" sz="1400" b="0" dirty="0">
                    <a:latin typeface="+mn-lt"/>
                    <a:sym typeface="Symbol" pitchFamily="18" charset="2"/>
                  </a:rPr>
                  <a:t>cell pellets for RNA</a:t>
                </a:r>
              </a:p>
              <a:p>
                <a:pPr eaLnBrk="0" hangingPunct="0"/>
                <a:endParaRPr lang="en-GB" sz="1400" b="0" dirty="0">
                  <a:latin typeface="+mn-lt"/>
                  <a:sym typeface="Symbol" pitchFamily="18" charset="2"/>
                </a:endParaRPr>
              </a:p>
            </p:txBody>
          </p:sp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>
                <a:off x="3840" y="249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 dirty="0">
                  <a:latin typeface="+mn-lt"/>
                </a:endParaRPr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828800" y="1905000"/>
            <a:ext cx="5562600" cy="609600"/>
            <a:chOff x="1296" y="1200"/>
            <a:chExt cx="3942" cy="384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296" y="124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4368" y="120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1296" y="1296"/>
              <a:ext cx="87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0" dirty="0">
                  <a:latin typeface="+mn-lt"/>
                </a:rPr>
                <a:t>(10</a:t>
              </a:r>
              <a:r>
                <a:rPr lang="en-GB" sz="1600" b="0" baseline="30000" dirty="0">
                  <a:latin typeface="+mn-lt"/>
                </a:rPr>
                <a:t>6</a:t>
              </a:r>
              <a:r>
                <a:rPr lang="en-GB" sz="1600" b="0" dirty="0">
                  <a:latin typeface="+mn-lt"/>
                </a:rPr>
                <a:t> CFU i.t.)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>
              <a:off x="4367" y="1248"/>
              <a:ext cx="87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0" dirty="0">
                  <a:latin typeface="+mn-lt"/>
                </a:rPr>
                <a:t>(10</a:t>
              </a:r>
              <a:r>
                <a:rPr lang="en-GB" sz="1600" b="0" baseline="30000" dirty="0">
                  <a:latin typeface="+mn-lt"/>
                </a:rPr>
                <a:t>6</a:t>
              </a:r>
              <a:r>
                <a:rPr lang="en-GB" sz="1600" b="0" dirty="0">
                  <a:latin typeface="+mn-lt"/>
                </a:rPr>
                <a:t> CFU i.t.)</a:t>
              </a:r>
            </a:p>
          </p:txBody>
        </p:sp>
      </p:grpSp>
      <p:pic>
        <p:nvPicPr>
          <p:cNvPr id="40992" name="Picture 32" descr="13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1143000" cy="1130300"/>
          </a:xfrm>
          <a:prstGeom prst="rect">
            <a:avLst/>
          </a:prstGeom>
          <a:noFill/>
        </p:spPr>
      </p:pic>
      <p:pic>
        <p:nvPicPr>
          <p:cNvPr id="40993" name="Picture 33" descr="13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1143000" cy="11303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/>
          <a:lstStyle/>
          <a:p>
            <a:r>
              <a:rPr lang="en-GB" sz="2800" dirty="0" smtClean="0"/>
              <a:t>Experimental infections of </a:t>
            </a:r>
            <a:r>
              <a:rPr lang="en-GB" sz="2800" i="1" dirty="0" smtClean="0"/>
              <a:t>M</a:t>
            </a:r>
            <a:r>
              <a:rPr lang="en-GB" sz="2800" i="1" dirty="0"/>
              <a:t>. bovis </a:t>
            </a:r>
            <a:r>
              <a:rPr lang="en-GB" sz="2800" dirty="0"/>
              <a:t>and </a:t>
            </a:r>
            <a:r>
              <a:rPr lang="en-GB" sz="2800" i="1" dirty="0"/>
              <a:t>M. </a:t>
            </a:r>
            <a:r>
              <a:rPr lang="en-GB" sz="2800" i="1" dirty="0" smtClean="0"/>
              <a:t>tuberculosis</a:t>
            </a:r>
            <a:br>
              <a:rPr lang="en-GB" sz="2800" i="1" dirty="0" smtClean="0"/>
            </a:br>
            <a:r>
              <a:rPr lang="en-IE" sz="1800" dirty="0"/>
              <a:t>(Whelan </a:t>
            </a:r>
            <a:r>
              <a:rPr lang="en-IE" sz="1800" i="1" dirty="0"/>
              <a:t>et al</a:t>
            </a:r>
            <a:r>
              <a:rPr lang="en-IE" sz="1800" dirty="0"/>
              <a:t>, </a:t>
            </a:r>
            <a:r>
              <a:rPr lang="en-IE" sz="1800" dirty="0" err="1"/>
              <a:t>PLoS</a:t>
            </a:r>
            <a:r>
              <a:rPr lang="en-IE" sz="1800" dirty="0"/>
              <a:t> One, 2010)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3190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1114"/>
            <a:ext cx="9144000" cy="775818"/>
          </a:xfrm>
          <a:solidFill>
            <a:srgbClr val="000090"/>
          </a:solidFill>
        </p:spPr>
        <p:txBody>
          <a:bodyPr>
            <a:noAutofit/>
          </a:bodyPr>
          <a:lstStyle/>
          <a:p>
            <a:r>
              <a:rPr lang="en-GB" sz="2800" dirty="0"/>
              <a:t>Post-mortem data from </a:t>
            </a:r>
            <a:r>
              <a:rPr lang="en-GB" sz="2800" dirty="0" smtClean="0"/>
              <a:t>calf infections</a:t>
            </a:r>
            <a:endParaRPr lang="en-I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/>
          <a:stretch/>
        </p:blipFill>
        <p:spPr bwMode="auto">
          <a:xfrm>
            <a:off x="323528" y="1362074"/>
            <a:ext cx="8646527" cy="47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6521151"/>
            <a:ext cx="3795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dirty="0" smtClean="0">
                <a:latin typeface="Calibri" pitchFamily="34" charset="0"/>
              </a:rPr>
              <a:t>Whelan </a:t>
            </a:r>
            <a:r>
              <a:rPr lang="en-GB" sz="1600" i="1" dirty="0" smtClean="0">
                <a:latin typeface="Calibri" pitchFamily="34" charset="0"/>
              </a:rPr>
              <a:t>et al. </a:t>
            </a:r>
            <a:r>
              <a:rPr lang="en-GB" sz="1600" dirty="0" smtClean="0">
                <a:latin typeface="Calibri" pitchFamily="34" charset="0"/>
              </a:rPr>
              <a:t>(2010). </a:t>
            </a:r>
            <a:r>
              <a:rPr lang="en-US" sz="1600" b="1" i="1" dirty="0">
                <a:latin typeface="Calibri" pitchFamily="34" charset="0"/>
              </a:rPr>
              <a:t>PLoS ONE</a:t>
            </a:r>
            <a:r>
              <a:rPr lang="en-US" sz="1600" dirty="0">
                <a:latin typeface="Calibri" pitchFamily="34" charset="0"/>
              </a:rPr>
              <a:t> 5(1): e8527</a:t>
            </a:r>
            <a:r>
              <a:rPr lang="en-GB" sz="1600" dirty="0" smtClean="0">
                <a:latin typeface="Calibri" pitchFamily="34" charset="0"/>
              </a:rPr>
              <a:t> 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2200" y="1916832"/>
            <a:ext cx="1152128" cy="3168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7668344" y="1916832"/>
            <a:ext cx="1187624" cy="316835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5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185"/>
            <a:ext cx="9144000" cy="725470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n-IE" dirty="0" smtClean="0"/>
              <a:t>Macrophage interactions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4752528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RNA</a:t>
            </a:r>
            <a:r>
              <a:rPr lang="en-US" sz="2400" dirty="0">
                <a:solidFill>
                  <a:srgbClr val="000090"/>
                </a:solidFill>
              </a:rPr>
              <a:t>-</a:t>
            </a:r>
            <a:r>
              <a:rPr lang="en-US" sz="2400" dirty="0" err="1">
                <a:solidFill>
                  <a:srgbClr val="000090"/>
                </a:solidFill>
              </a:rPr>
              <a:t>seq</a:t>
            </a:r>
            <a:r>
              <a:rPr lang="en-US" sz="2400" dirty="0">
                <a:solidFill>
                  <a:srgbClr val="000090"/>
                </a:solidFill>
              </a:rPr>
              <a:t> analysis over macrophage </a:t>
            </a:r>
            <a:r>
              <a:rPr lang="en-US" sz="2400" dirty="0" smtClean="0">
                <a:solidFill>
                  <a:srgbClr val="000090"/>
                </a:solidFill>
              </a:rPr>
              <a:t>infection </a:t>
            </a:r>
            <a:r>
              <a:rPr lang="en-US" sz="2400" dirty="0">
                <a:solidFill>
                  <a:srgbClr val="000090"/>
                </a:solidFill>
              </a:rPr>
              <a:t>time course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RNA samples from 2, 4, 6, 24, 48 hours alveolar macrophage infections with </a:t>
            </a:r>
            <a:r>
              <a:rPr lang="en-US" sz="2400" i="1" dirty="0">
                <a:solidFill>
                  <a:srgbClr val="000090"/>
                </a:solidFill>
              </a:rPr>
              <a:t>M. </a:t>
            </a:r>
            <a:r>
              <a:rPr lang="en-US" sz="2400" i="1" dirty="0" err="1">
                <a:solidFill>
                  <a:srgbClr val="000090"/>
                </a:solidFill>
              </a:rPr>
              <a:t>bovis</a:t>
            </a:r>
            <a:r>
              <a:rPr lang="en-US" sz="2400" i="1" dirty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and </a:t>
            </a:r>
            <a:r>
              <a:rPr lang="en-US" sz="2400" i="1" dirty="0">
                <a:solidFill>
                  <a:srgbClr val="000090"/>
                </a:solidFill>
              </a:rPr>
              <a:t>M. tuberculosis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 (n= 10)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Systems-level analysis of response</a:t>
            </a:r>
          </a:p>
          <a:p>
            <a:endParaRPr lang="en-IE" sz="24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72816"/>
            <a:ext cx="2550770" cy="40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14"/>
            <a:ext cx="9144000" cy="63180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tabLst>
                <a:tab pos="358775" algn="l"/>
              </a:tabLst>
            </a:pPr>
            <a:r>
              <a:rPr lang="en-IE" sz="2400" dirty="0"/>
              <a:t>Number of differentially expressed genes </a:t>
            </a:r>
            <a:r>
              <a:rPr lang="en-IE" sz="2400" dirty="0" smtClean="0"/>
              <a:t>(RNA-seq data)</a:t>
            </a:r>
            <a:endParaRPr lang="en-I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277644" cy="586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98915" y="1196752"/>
            <a:ext cx="309036" cy="3528392"/>
          </a:xfrm>
          <a:prstGeom prst="rect">
            <a:avLst/>
          </a:prstGeom>
          <a:solidFill>
            <a:srgbClr val="00B0F0">
              <a:alpha val="50196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71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Three </a:t>
            </a:r>
            <a:r>
              <a:rPr lang="en-IE" dirty="0" smtClean="0"/>
              <a:t>prime Repair </a:t>
            </a:r>
            <a:r>
              <a:rPr lang="en-IE" dirty="0" err="1" smtClean="0"/>
              <a:t>Exonuclease</a:t>
            </a:r>
            <a:r>
              <a:rPr lang="en-IE" dirty="0" smtClean="0"/>
              <a:t> </a:t>
            </a:r>
            <a:r>
              <a:rPr lang="en-IE" dirty="0"/>
              <a:t>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1184716"/>
            <a:ext cx="7502540" cy="53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1052736"/>
            <a:ext cx="1111602" cy="369332"/>
          </a:xfrm>
          <a:prstGeom prst="rect">
            <a:avLst/>
          </a:prstGeom>
          <a:solidFill>
            <a:srgbClr val="FFFF66"/>
          </a:solidFill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Kevin 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6336" cy="3905948"/>
          </a:xfrm>
          <a:prstGeom prst="rect">
            <a:avLst/>
          </a:prstGeom>
        </p:spPr>
      </p:pic>
      <p:pic>
        <p:nvPicPr>
          <p:cNvPr id="3" name="Picture 2" descr="co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7811266" cy="3129260"/>
          </a:xfrm>
          <a:prstGeom prst="rect">
            <a:avLst/>
          </a:prstGeom>
        </p:spPr>
      </p:pic>
      <p:pic>
        <p:nvPicPr>
          <p:cNvPr id="4" name="Picture 3" descr="collin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7452320" cy="28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/>
          <a:lstStyle/>
          <a:p>
            <a:r>
              <a:rPr lang="en-IE" dirty="0" smtClean="0"/>
              <a:t>Host preference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971600" y="4674592"/>
            <a:ext cx="7632848" cy="4525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D</a:t>
            </a:r>
            <a:r>
              <a:rPr lang="en-US" sz="2400" dirty="0" smtClean="0">
                <a:solidFill>
                  <a:srgbClr val="000090"/>
                </a:solidFill>
              </a:rPr>
              <a:t>efine molecular basis of host preference across the </a:t>
            </a:r>
            <a:r>
              <a:rPr lang="en-US" sz="2400" i="1" dirty="0" smtClean="0">
                <a:solidFill>
                  <a:srgbClr val="000090"/>
                </a:solidFill>
              </a:rPr>
              <a:t>Mycobacterium tuberculosis </a:t>
            </a:r>
            <a:r>
              <a:rPr lang="en-US" sz="2400" dirty="0" smtClean="0">
                <a:solidFill>
                  <a:srgbClr val="000090"/>
                </a:solidFill>
              </a:rPr>
              <a:t>complex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Reveal host tropic virulence factors for both human and animal infection/disease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66385"/>
            <a:ext cx="3101970" cy="32339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068138"/>
            <a:ext cx="3333162" cy="3435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21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7824" y="1273036"/>
            <a:ext cx="2808312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b="1" dirty="0">
                <a:solidFill>
                  <a:srgbClr val="000090"/>
                </a:solidFill>
                <a:latin typeface="Calibri" pitchFamily="34" charset="0"/>
              </a:rPr>
              <a:t>Trinity College Dublin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Ed Lavelle</a:t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err="1">
                <a:solidFill>
                  <a:srgbClr val="000090"/>
                </a:solidFill>
                <a:latin typeface="Calibri" pitchFamily="34" charset="0"/>
              </a:rPr>
              <a:t>Corinna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 Brereton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AHVLA Weybridge, UK</a:t>
            </a:r>
            <a:b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Martin Vordermeier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Bernardo Villareal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Adam Whelan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Stefan Berg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Javier Salguero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endParaRPr lang="en-GB" sz="140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Francis Crick Institute, UK</a:t>
            </a:r>
          </a:p>
          <a:p>
            <a:pPr marL="0" indent="0" algn="ctr">
              <a:buNone/>
            </a:pP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Max Gutierrez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endParaRPr lang="en-GB" sz="1400" dirty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NVSL, Ames USA</a:t>
            </a:r>
          </a:p>
          <a:p>
            <a:pPr marL="0" indent="0" algn="ctr">
              <a:buNone/>
            </a:pPr>
            <a:r>
              <a:rPr lang="en-GB" sz="1400" dirty="0" err="1">
                <a:solidFill>
                  <a:srgbClr val="000090"/>
                </a:solidFill>
              </a:rPr>
              <a:t>Suelee</a:t>
            </a:r>
            <a:r>
              <a:rPr lang="en-GB" sz="1400" dirty="0">
                <a:solidFill>
                  <a:srgbClr val="000090"/>
                </a:solidFill>
              </a:rPr>
              <a:t> </a:t>
            </a:r>
            <a:r>
              <a:rPr lang="en-GB" sz="1400" dirty="0" err="1">
                <a:solidFill>
                  <a:srgbClr val="000090"/>
                </a:solidFill>
              </a:rPr>
              <a:t>Robbe-Austerman</a:t>
            </a:r>
            <a:endParaRPr lang="en-IE" sz="14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en-GB" sz="140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GB" sz="14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1520" y="1273036"/>
            <a:ext cx="3096343" cy="4508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Univ. College Dublin</a:t>
            </a:r>
            <a:r>
              <a:rPr lang="en-GB" sz="1400" b="1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b="1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David </a:t>
            </a: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MacHugh</a:t>
            </a:r>
            <a:endParaRPr lang="en-GB" sz="1400" dirty="0" smtClean="0">
              <a:solidFill>
                <a:srgbClr val="00009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1400" dirty="0" err="1">
                <a:solidFill>
                  <a:srgbClr val="000090"/>
                </a:solidFill>
                <a:latin typeface="Calibri" pitchFamily="34" charset="0"/>
              </a:rPr>
              <a:t>Eamonn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sz="1400" dirty="0" err="1">
                <a:solidFill>
                  <a:srgbClr val="000090"/>
                </a:solidFill>
                <a:latin typeface="Calibri" pitchFamily="34" charset="0"/>
              </a:rPr>
              <a:t>Gormley</a:t>
            </a:r>
            <a:endParaRPr lang="en-GB" sz="1400" b="1" dirty="0" smtClean="0">
              <a:solidFill>
                <a:srgbClr val="00009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Kerri 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Malone</a:t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John 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Browne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Damien Farrell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Kevin Rue</a:t>
            </a:r>
            <a:endParaRPr lang="en-GB" sz="1400" dirty="0">
              <a:solidFill>
                <a:srgbClr val="00009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Kevin Conlon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Claire Healy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Lorraine Carr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Ronan 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S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haughnessy</a:t>
            </a:r>
          </a:p>
          <a:p>
            <a:pPr algn="ctr">
              <a:spcBef>
                <a:spcPct val="20000"/>
              </a:spcBef>
            </a:pP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Alicia Smyth</a:t>
            </a: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David Magee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endParaRPr lang="en-GB" sz="1400" dirty="0" smtClean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803176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</a:rPr>
              <a:t>Acknowledgements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37216" y="1256103"/>
            <a:ext cx="3672279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ETH Zurich</a:t>
            </a:r>
          </a:p>
          <a:p>
            <a:pPr marL="0" indent="0" algn="ctr">
              <a:buNone/>
            </a:pP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Olga Schubert</a:t>
            </a:r>
          </a:p>
          <a:p>
            <a:pPr marL="0" indent="0" algn="ctr">
              <a:buNone/>
            </a:pPr>
            <a:endParaRPr lang="en-GB" sz="1400" b="1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INRA, Tours France</a:t>
            </a:r>
            <a:b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Pierre </a:t>
            </a: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Saradin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Nathalie Winter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Sebastien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Holbert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Florence Carrera</a:t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endParaRPr lang="en-GB" sz="140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1400" b="1" dirty="0" err="1" smtClean="0">
                <a:solidFill>
                  <a:srgbClr val="000090"/>
                </a:solidFill>
                <a:latin typeface="Calibri" pitchFamily="34" charset="0"/>
              </a:rPr>
              <a:t>Armauer</a:t>
            </a: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sz="1400" b="1" dirty="0">
                <a:solidFill>
                  <a:srgbClr val="000090"/>
                </a:solidFill>
                <a:latin typeface="Calibri" pitchFamily="34" charset="0"/>
              </a:rPr>
              <a:t>Hansen </a:t>
            </a:r>
            <a:br>
              <a:rPr lang="en-GB" sz="1400" b="1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b="1" dirty="0">
                <a:solidFill>
                  <a:srgbClr val="000090"/>
                </a:solidFill>
                <a:latin typeface="Calibri" pitchFamily="34" charset="0"/>
              </a:rPr>
              <a:t>Research Institute, Ethiopia</a:t>
            </a:r>
            <a:br>
              <a:rPr lang="en-GB" sz="1400" b="1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>Abraham </a:t>
            </a: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Asseffa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Addis Ababa University, </a:t>
            </a:r>
            <a:b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en-GB" sz="1400" b="1" dirty="0" smtClean="0">
                <a:solidFill>
                  <a:srgbClr val="000090"/>
                </a:solidFill>
                <a:latin typeface="Calibri" pitchFamily="34" charset="0"/>
              </a:rPr>
              <a:t>Ethiopia</a:t>
            </a:r>
          </a:p>
          <a:p>
            <a:pPr marL="0" indent="0" algn="ctr">
              <a:buNone/>
            </a:pPr>
            <a:r>
              <a:rPr lang="en-GB" sz="1400" dirty="0" err="1" smtClean="0">
                <a:solidFill>
                  <a:srgbClr val="000090"/>
                </a:solidFill>
                <a:latin typeface="Calibri" pitchFamily="34" charset="0"/>
              </a:rPr>
              <a:t>Gobena</a:t>
            </a:r>
            <a:r>
              <a:rPr lang="en-GB" sz="140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sz="1400" dirty="0" err="1">
                <a:solidFill>
                  <a:srgbClr val="000090"/>
                </a:solidFill>
                <a:latin typeface="Calibri" pitchFamily="34" charset="0"/>
              </a:rPr>
              <a:t>Ameni</a:t>
            </a:r>
            <a:r>
              <a:rPr lang="en-GB" sz="1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GB" sz="1400" dirty="0">
                <a:solidFill>
                  <a:srgbClr val="000090"/>
                </a:solidFill>
                <a:latin typeface="Calibri" pitchFamily="34" charset="0"/>
              </a:rPr>
            </a:br>
            <a:endParaRPr lang="en-GB" sz="1400" dirty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83" y="6021288"/>
            <a:ext cx="1582045" cy="582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517232"/>
            <a:ext cx="2195915" cy="286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229200"/>
            <a:ext cx="1273666" cy="7870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9552" y="6093296"/>
            <a:ext cx="6264696" cy="764704"/>
            <a:chOff x="179512" y="5012548"/>
            <a:chExt cx="8660566" cy="849630"/>
          </a:xfrm>
        </p:grpSpPr>
        <p:pic>
          <p:nvPicPr>
            <p:cNvPr id="11" name="Picture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012548"/>
              <a:ext cx="3475990" cy="57531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012548"/>
              <a:ext cx="2245360" cy="57277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012548"/>
              <a:ext cx="913765" cy="849630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012548"/>
              <a:ext cx="1985645" cy="74041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0" y="5085184"/>
            <a:ext cx="1727448" cy="8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9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4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420888"/>
            <a:ext cx="4031039" cy="41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087" y="989766"/>
            <a:ext cx="2819973" cy="2939938"/>
          </a:xfrm>
          <a:prstGeom prst="rect">
            <a:avLst/>
          </a:prstGeom>
          <a:noFill/>
        </p:spPr>
      </p:pic>
      <p:pic>
        <p:nvPicPr>
          <p:cNvPr id="373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771" y="900675"/>
            <a:ext cx="3030147" cy="3123060"/>
          </a:xfrm>
          <a:prstGeom prst="rect">
            <a:avLst/>
          </a:prstGeom>
          <a:noFill/>
        </p:spPr>
      </p:pic>
      <p:sp>
        <p:nvSpPr>
          <p:cNvPr id="3737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020383"/>
            <a:ext cx="3816796" cy="3189209"/>
          </a:xfrm>
          <a:noFill/>
          <a:ln/>
        </p:spPr>
        <p:txBody>
          <a:bodyPr/>
          <a:lstStyle/>
          <a:p>
            <a:r>
              <a:rPr lang="en-GB" sz="2400" i="1" dirty="0">
                <a:solidFill>
                  <a:srgbClr val="000090"/>
                </a:solidFill>
                <a:cs typeface="Arial" pitchFamily="34" charset="0"/>
              </a:rPr>
              <a:t>M. tuberculosis</a:t>
            </a:r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 H37Rv</a:t>
            </a:r>
          </a:p>
          <a:p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4.4 Mb genome</a:t>
            </a:r>
          </a:p>
          <a:p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3,995 genes</a:t>
            </a:r>
          </a:p>
          <a:p>
            <a:endParaRPr lang="en-GB" sz="2400" dirty="0">
              <a:solidFill>
                <a:srgbClr val="000090"/>
              </a:solidFill>
              <a:cs typeface="Arial" pitchFamily="34" charset="0"/>
            </a:endParaRPr>
          </a:p>
          <a:p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5755764" y="4052133"/>
            <a:ext cx="3816796" cy="31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i="1" dirty="0">
                <a:solidFill>
                  <a:srgbClr val="000090"/>
                </a:solidFill>
                <a:cs typeface="Arial" pitchFamily="34" charset="0"/>
              </a:rPr>
              <a:t>M. </a:t>
            </a:r>
            <a:r>
              <a:rPr lang="en-GB" sz="2400" i="1" dirty="0" err="1">
                <a:solidFill>
                  <a:srgbClr val="000090"/>
                </a:solidFill>
                <a:cs typeface="Arial" pitchFamily="34" charset="0"/>
              </a:rPr>
              <a:t>bovis</a:t>
            </a:r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 2122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4.34 Mb genome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90"/>
                </a:solidFill>
                <a:cs typeface="Arial" pitchFamily="34" charset="0"/>
              </a:rPr>
              <a:t>3,951 genes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1509931" y="6046788"/>
            <a:ext cx="6981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33CC"/>
                </a:solidFill>
              </a:rPr>
              <a:t>2,347 single nucleotide polymorphisms (SNPs)</a:t>
            </a:r>
            <a:endParaRPr lang="en-US" sz="2400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71670" y="5857892"/>
            <a:ext cx="4714908" cy="0"/>
          </a:xfrm>
          <a:prstGeom prst="line">
            <a:avLst/>
          </a:prstGeom>
          <a:ln w="63500" cmpd="sng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64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Comparative genomics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312669"/>
            <a:ext cx="3101970" cy="3233932"/>
          </a:xfrm>
          <a:prstGeom prst="rect">
            <a:avLst/>
          </a:prstGeom>
          <a:noFill/>
        </p:spPr>
      </p:pic>
      <p:pic>
        <p:nvPicPr>
          <p:cNvPr id="373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14422"/>
            <a:ext cx="3333162" cy="3435366"/>
          </a:xfrm>
          <a:prstGeom prst="rect">
            <a:avLst/>
          </a:prstGeom>
          <a:noFill/>
        </p:spPr>
      </p:pic>
      <p:sp>
        <p:nvSpPr>
          <p:cNvPr id="3737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4725144"/>
            <a:ext cx="3251200" cy="1800225"/>
          </a:xfrm>
          <a:noFill/>
          <a:ln/>
        </p:spPr>
        <p:txBody>
          <a:bodyPr/>
          <a:lstStyle/>
          <a:p>
            <a:pPr algn="ctr"/>
            <a:r>
              <a:rPr lang="en-GB" sz="2000" i="1" dirty="0">
                <a:solidFill>
                  <a:schemeClr val="tx1"/>
                </a:solidFill>
                <a:latin typeface="Calibri"/>
                <a:cs typeface="Calibri"/>
              </a:rPr>
              <a:t>M. tuberculosis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 H37Rv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4.4 Mb genome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3,995 genes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libri"/>
                <a:cs typeface="Calibri"/>
              </a:rPr>
              <a:t>Annotation v27</a:t>
            </a:r>
            <a:endParaRPr lang="en-GB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5148064" y="4725144"/>
            <a:ext cx="325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i="1" dirty="0">
                <a:latin typeface="Calibri"/>
                <a:cs typeface="Calibri"/>
              </a:rPr>
              <a:t>M. </a:t>
            </a:r>
            <a:r>
              <a:rPr lang="en-GB" sz="2000" i="1" dirty="0" err="1">
                <a:latin typeface="Calibri"/>
                <a:cs typeface="Calibri"/>
              </a:rPr>
              <a:t>bovis</a:t>
            </a:r>
            <a:r>
              <a:rPr lang="en-GB" sz="2000" i="1" dirty="0">
                <a:latin typeface="Calibri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2122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>
                <a:latin typeface="Calibri"/>
                <a:cs typeface="Calibri"/>
              </a:rPr>
              <a:t>4.34 Mb genome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>
                <a:latin typeface="Calibri"/>
                <a:cs typeface="Calibri"/>
              </a:rPr>
              <a:t>3,951 </a:t>
            </a:r>
            <a:r>
              <a:rPr lang="en-GB" sz="2000" dirty="0" smtClean="0">
                <a:latin typeface="Calibri"/>
                <a:cs typeface="Calibri"/>
              </a:rPr>
              <a:t>genes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>
                <a:latin typeface="Calibri"/>
                <a:cs typeface="Calibri"/>
              </a:rPr>
              <a:t>Annotation </a:t>
            </a:r>
            <a:r>
              <a:rPr lang="en-GB" sz="2000" b="1" dirty="0" smtClean="0">
                <a:latin typeface="Calibri"/>
                <a:cs typeface="Calibri"/>
              </a:rPr>
              <a:t>v1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664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alibri"/>
                <a:cs typeface="Calibri"/>
              </a:rPr>
              <a:t>F</a:t>
            </a:r>
            <a:r>
              <a:rPr lang="en-GB" sz="3200" dirty="0" smtClean="0">
                <a:latin typeface="Calibri"/>
                <a:cs typeface="Calibri"/>
              </a:rPr>
              <a:t>unctional annotation</a:t>
            </a:r>
            <a:endParaRPr lang="en-US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Annotation Transfer Tool</a:t>
            </a:r>
            <a:r>
              <a:rPr lang="en-US" sz="2000" dirty="0" smtClean="0"/>
              <a:t> (NAR 2011; 39; 9; e57)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0" y="1114495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en-US" sz="2000" kern="0" dirty="0">
                <a:solidFill>
                  <a:srgbClr val="FFFFFF"/>
                </a:solidFill>
                <a:latin typeface="Calibri" pitchFamily="34" charset="0"/>
                <a:ea typeface="+mj-ea"/>
                <a:cs typeface="Calibri" pitchFamily="34" charset="0"/>
              </a:rPr>
              <a:t>Tool (NAR 2011; 39; 9; e57)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79712" y="1268760"/>
            <a:ext cx="5040560" cy="5112568"/>
            <a:chOff x="2942" y="8070"/>
            <a:chExt cx="6460" cy="6782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304" y="10333"/>
              <a:ext cx="1301" cy="943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RATT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942" y="8070"/>
              <a:ext cx="2207" cy="1628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M. tuberculosis</a:t>
              </a: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 H37Rv genome sequence + annotation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R27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914" y="8070"/>
              <a:ext cx="2208" cy="1628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M. bovis</a:t>
              </a: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 genome sequence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Liberation Sans" charset="0"/>
                  <a:ea typeface="WenQuanYi Micro Hei" charset="0"/>
                </a:rPr>
                <a:t>R1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7195" y="10281"/>
              <a:ext cx="2207" cy="1418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Python script: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Find new and altered </a:t>
              </a:r>
              <a:r>
                <a:rPr kumimoji="0" lang="en-GB" sz="1300" b="0" i="1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M.bovis</a:t>
              </a:r>
              <a:r>
                <a:rPr kumimoji="0" lang="en-GB" sz="13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 features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793" y="11913"/>
              <a:ext cx="2207" cy="1311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Automatically transferred annotation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7195" y="12333"/>
              <a:ext cx="2207" cy="891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Liberation Sans" charset="0"/>
                  <a:ea typeface="WenQuanYi Micro Hei" charset="0"/>
                </a:rPr>
                <a:t>New </a:t>
              </a:r>
              <a:r>
                <a:rPr kumimoji="0" lang="en-GB" sz="1300" b="0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Liberation Sans" charset="0"/>
                  <a:ea typeface="WenQuanYi Micro Hei" charset="0"/>
                </a:rPr>
                <a:t>M.bovis</a:t>
              </a:r>
              <a:r>
                <a:rPr kumimoji="0" lang="en-GB" sz="13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Liberation Sans" charset="0"/>
                  <a:ea typeface="WenQuanYi Micro Hei" charset="0"/>
                </a:rPr>
                <a:t> annotation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7195" y="13224"/>
              <a:ext cx="2207" cy="1628"/>
            </a:xfrm>
            <a:prstGeom prst="rect">
              <a:avLst/>
            </a:prstGeom>
            <a:solidFill>
              <a:srgbClr val="FFFFFF"/>
            </a:solidFill>
            <a:ln w="176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9000" tIns="54000" rIns="99000" bIns="54000" numCol="1" anchor="ctr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Mapping between </a:t>
              </a:r>
              <a:r>
                <a:rPr kumimoji="0" lang="en-GB" sz="1200" b="0" i="1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M.bovis</a:t>
              </a: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Liberation Sans" charset="0"/>
                  <a:ea typeface="WenQuanYi Micro Hei" charset="0"/>
                </a:rPr>
                <a:t> and H37Rv locus tags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2551" name="AutoShape 23"/>
            <p:cNvCxnSpPr>
              <a:cxnSpLocks noChangeShapeType="1"/>
            </p:cNvCxnSpPr>
            <p:nvPr/>
          </p:nvCxnSpPr>
          <p:spPr bwMode="auto">
            <a:xfrm rot="16200000" flipH="1">
              <a:off x="4168" y="9576"/>
              <a:ext cx="630" cy="881"/>
            </a:xfrm>
            <a:prstGeom prst="bentConnector3">
              <a:avLst>
                <a:gd name="adj1" fmla="val 5008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</p:cNvCxnSpPr>
            <p:nvPr/>
          </p:nvCxnSpPr>
          <p:spPr bwMode="auto">
            <a:xfrm rot="5400000">
              <a:off x="5587" y="9036"/>
              <a:ext cx="630" cy="1961"/>
            </a:xfrm>
            <a:prstGeom prst="bentConnector3">
              <a:avLst>
                <a:gd name="adj1" fmla="val 5008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871" y="11282"/>
              <a:ext cx="0" cy="6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2554" name="AutoShape 26"/>
            <p:cNvCxnSpPr>
              <a:cxnSpLocks noChangeShapeType="1"/>
            </p:cNvCxnSpPr>
            <p:nvPr/>
          </p:nvCxnSpPr>
          <p:spPr bwMode="auto">
            <a:xfrm flipV="1">
              <a:off x="6004" y="10986"/>
              <a:ext cx="1193" cy="1426"/>
            </a:xfrm>
            <a:prstGeom prst="bentConnector3">
              <a:avLst>
                <a:gd name="adj1" fmla="val 4973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8273" y="11699"/>
              <a:ext cx="0" cy="6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69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annotation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2193107"/>
          </a:xfrm>
        </p:spPr>
        <p:txBody>
          <a:bodyPr/>
          <a:lstStyle/>
          <a:p>
            <a:pPr lvl="0"/>
            <a:r>
              <a:rPr lang="en-IE" sz="1800" dirty="0">
                <a:latin typeface="Calibri"/>
                <a:cs typeface="Calibri"/>
              </a:rPr>
              <a:t>Added 41 new </a:t>
            </a:r>
            <a:r>
              <a:rPr lang="en-IE" sz="1800" dirty="0" smtClean="0">
                <a:latin typeface="Calibri"/>
                <a:cs typeface="Calibri"/>
              </a:rPr>
              <a:t>CDS</a:t>
            </a:r>
          </a:p>
          <a:p>
            <a:pPr lvl="0"/>
            <a:r>
              <a:rPr lang="en-IE" sz="1800" dirty="0" smtClean="0">
                <a:latin typeface="Calibri"/>
                <a:cs typeface="Calibri"/>
              </a:rPr>
              <a:t>Removed </a:t>
            </a:r>
            <a:r>
              <a:rPr lang="en-IE" sz="1800" dirty="0">
                <a:latin typeface="Calibri"/>
                <a:cs typeface="Calibri"/>
              </a:rPr>
              <a:t>Mb0062 and replaced with Mb0062A (as Rv0062c replaced Rv0061). </a:t>
            </a:r>
            <a:r>
              <a:rPr lang="en-IE" sz="1800" dirty="0" smtClean="0">
                <a:latin typeface="Calibri"/>
                <a:cs typeface="Calibri"/>
              </a:rPr>
              <a:t>Changed </a:t>
            </a:r>
            <a:r>
              <a:rPr lang="en-IE" sz="1800" dirty="0">
                <a:latin typeface="Calibri"/>
                <a:cs typeface="Calibri"/>
              </a:rPr>
              <a:t>16 features (new coords/start sites) </a:t>
            </a:r>
            <a:r>
              <a:rPr lang="en-IE" sz="1800" dirty="0" smtClean="0">
                <a:latin typeface="Calibri"/>
                <a:cs typeface="Calibri"/>
              </a:rPr>
              <a:t>Updated</a:t>
            </a:r>
            <a:r>
              <a:rPr lang="en-IE" sz="1800" dirty="0">
                <a:latin typeface="Calibri"/>
                <a:cs typeface="Calibri"/>
              </a:rPr>
              <a:t>/added 1370 product names.</a:t>
            </a:r>
            <a:endParaRPr lang="en-GB" sz="1800" dirty="0">
              <a:latin typeface="Calibri"/>
              <a:cs typeface="Calibri"/>
            </a:endParaRPr>
          </a:p>
          <a:p>
            <a:pPr lvl="0"/>
            <a:r>
              <a:rPr lang="en-IE" sz="1800" dirty="0">
                <a:latin typeface="Calibri"/>
                <a:cs typeface="Calibri"/>
              </a:rPr>
              <a:t>Added 318 gene names.</a:t>
            </a:r>
            <a:endParaRPr lang="en-GB" sz="1800" dirty="0">
              <a:latin typeface="Calibri"/>
              <a:cs typeface="Calibri"/>
            </a:endParaRPr>
          </a:p>
          <a:p>
            <a:pPr lvl="0"/>
            <a:r>
              <a:rPr lang="en-IE" sz="1800" dirty="0" smtClean="0">
                <a:latin typeface="Calibri"/>
                <a:cs typeface="Calibri"/>
              </a:rPr>
              <a:t>For </a:t>
            </a:r>
            <a:r>
              <a:rPr lang="en-IE" sz="1800" dirty="0">
                <a:latin typeface="Calibri"/>
                <a:cs typeface="Calibri"/>
              </a:rPr>
              <a:t>new features added identities and overlap for local alignment to H37Rv translation as in all other current features.</a:t>
            </a:r>
            <a:endParaRPr lang="en-GB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89261"/>
              </p:ext>
            </p:extLst>
          </p:nvPr>
        </p:nvGraphicFramePr>
        <p:xfrm>
          <a:off x="323528" y="1124744"/>
          <a:ext cx="753652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6184900" imgH="2895600" progId="Word.Document.12">
                  <p:embed/>
                </p:oleObj>
              </mc:Choice>
              <mc:Fallback>
                <p:oleObj name="Document" r:id="rId4" imgW="61849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124744"/>
                        <a:ext cx="7536521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65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0611" y="1240855"/>
            <a:ext cx="1601701" cy="9954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Sequencing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alignment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80" y="3330286"/>
            <a:ext cx="2603921" cy="94809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1" name="Right Arrow 10"/>
          <p:cNvSpPr/>
          <p:nvPr/>
        </p:nvSpPr>
        <p:spPr>
          <a:xfrm rot="5400000">
            <a:off x="2334721" y="2620737"/>
            <a:ext cx="867694" cy="224854"/>
          </a:xfrm>
          <a:prstGeom prst="rightArrow">
            <a:avLst>
              <a:gd name="adj1" fmla="val 34277"/>
              <a:gd name="adj2" fmla="val 5000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394" y="4215985"/>
            <a:ext cx="221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M. bovis </a:t>
            </a:r>
            <a:r>
              <a:rPr lang="en-US" dirty="0" smtClean="0">
                <a:solidFill>
                  <a:srgbClr val="000090"/>
                </a:solidFill>
              </a:rPr>
              <a:t>AF2122/97 (v. 2003)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2288962" y="5008337"/>
            <a:ext cx="867694" cy="224854"/>
          </a:xfrm>
          <a:prstGeom prst="rightArrow">
            <a:avLst>
              <a:gd name="adj1" fmla="val 34277"/>
              <a:gd name="adj2" fmla="val 5000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69477" y="1668153"/>
            <a:ext cx="1301541" cy="224854"/>
          </a:xfrm>
          <a:prstGeom prst="rightArrow">
            <a:avLst>
              <a:gd name="adj1" fmla="val 34277"/>
              <a:gd name="adj2" fmla="val 5000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10" y="1240855"/>
            <a:ext cx="1209290" cy="1398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2446" y="2590780"/>
            <a:ext cx="98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Mapped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3323" y="1893007"/>
            <a:ext cx="124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Unmapped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6398721" y="3181584"/>
            <a:ext cx="867694" cy="224854"/>
          </a:xfrm>
          <a:prstGeom prst="rightArrow">
            <a:avLst>
              <a:gd name="adj1" fmla="val 34277"/>
              <a:gd name="adj2" fmla="val 5000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0040" y="4152485"/>
            <a:ext cx="1969910" cy="369332"/>
          </a:xfrm>
          <a:prstGeom prst="rect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</a:rPr>
              <a:t>De novo </a:t>
            </a:r>
            <a:r>
              <a:rPr lang="en-US" b="1" dirty="0" smtClean="0">
                <a:solidFill>
                  <a:srgbClr val="FFFFFF"/>
                </a:solidFill>
              </a:rPr>
              <a:t>assembly</a:t>
            </a:r>
            <a:endParaRPr lang="en-US" b="1" i="1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382" t="26326" b="26291"/>
          <a:stretch/>
        </p:blipFill>
        <p:spPr>
          <a:xfrm>
            <a:off x="5425444" y="4698980"/>
            <a:ext cx="3039102" cy="627031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591684" y="5733443"/>
            <a:ext cx="21673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21 variants (Q &gt; 250)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90"/>
                </a:solidFill>
              </a:rPr>
              <a:t>10 SNPs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90"/>
                </a:solidFill>
              </a:rPr>
              <a:t>8 insertions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90"/>
                </a:solidFill>
              </a:rPr>
              <a:t>3 deletions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6124" y="1739119"/>
            <a:ext cx="6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1432" y="542761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Resulting 3Kb contig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4546" y="4764691"/>
            <a:ext cx="6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" y="1232597"/>
            <a:ext cx="1056005" cy="1056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48" y="222144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BA"/>
                </a:solidFill>
              </a:rPr>
              <a:t>Illumina</a:t>
            </a:r>
            <a:r>
              <a:rPr lang="en-US" b="1" dirty="0" smtClean="0">
                <a:solidFill>
                  <a:srgbClr val="0000BA"/>
                </a:solidFill>
              </a:rPr>
              <a:t> sequencing</a:t>
            </a:r>
            <a:endParaRPr lang="en-US" b="1" dirty="0">
              <a:solidFill>
                <a:srgbClr val="0000BA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117602" y="1565065"/>
            <a:ext cx="733311" cy="224854"/>
          </a:xfrm>
          <a:prstGeom prst="rightArrow">
            <a:avLst>
              <a:gd name="adj1" fmla="val 34277"/>
              <a:gd name="adj2" fmla="val 50000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Re-Sequencing of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2122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21" grpId="0"/>
      <p:bldP spid="23" grpId="0"/>
      <p:bldP spid="24" grpId="0"/>
      <p:bldP spid="25" grpId="0"/>
      <p:bldP spid="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5975510" cy="2452706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29"/>
          <a:stretch/>
        </p:blipFill>
        <p:spPr>
          <a:xfrm>
            <a:off x="1835696" y="1268760"/>
            <a:ext cx="6070600" cy="52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RD900: a ‘lineage specific’ locus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420888"/>
            <a:ext cx="5333395" cy="43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10782</TotalTime>
  <Words>679</Words>
  <Application>Microsoft Macintosh PowerPoint</Application>
  <PresentationFormat>On-screen Show (4:3)</PresentationFormat>
  <Paragraphs>147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Next Generation Mycobacterium bovis genomics</vt:lpstr>
      <vt:lpstr>Host preference</vt:lpstr>
      <vt:lpstr>PowerPoint Presentation</vt:lpstr>
      <vt:lpstr>Comparative genomics</vt:lpstr>
      <vt:lpstr>Functional annotation</vt:lpstr>
      <vt:lpstr>Rapid Annotation Transfer Tool (NAR 2011; 39; 9; e57)</vt:lpstr>
      <vt:lpstr>Updated annotation</vt:lpstr>
      <vt:lpstr>NGS Re-Sequencing of M. bovis 2122</vt:lpstr>
      <vt:lpstr>RD900: a ‘lineage specific’ locus</vt:lpstr>
      <vt:lpstr>‘Omics integration for improved annotation</vt:lpstr>
      <vt:lpstr>M. bovis transcriptomics</vt:lpstr>
      <vt:lpstr>Synthetic Proteome Library</vt:lpstr>
      <vt:lpstr>Conclusion I</vt:lpstr>
      <vt:lpstr>Experimental infections of M. bovis and M. tuberculosis (Whelan et al, PLoS One, 2010)</vt:lpstr>
      <vt:lpstr>Post-mortem data from calf infections</vt:lpstr>
      <vt:lpstr>Macrophage interactions</vt:lpstr>
      <vt:lpstr>Number of differentially expressed genes (RNA-seq data)</vt:lpstr>
      <vt:lpstr>Three prime Repair Exonuclease 1</vt:lpstr>
      <vt:lpstr>PowerPoint Presentation</vt:lpstr>
      <vt:lpstr>PowerPoint Presentation</vt:lpstr>
    </vt:vector>
  </TitlesOfParts>
  <Company>UCD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humans and cattle in Ethiopia: implications for public health</dc:title>
  <dc:creator>beatriz</dc:creator>
  <cp:lastModifiedBy>Stephen Gordon</cp:lastModifiedBy>
  <cp:revision>238</cp:revision>
  <dcterms:created xsi:type="dcterms:W3CDTF">2010-02-17T11:47:23Z</dcterms:created>
  <dcterms:modified xsi:type="dcterms:W3CDTF">2015-09-16T12:48:19Z</dcterms:modified>
</cp:coreProperties>
</file>