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0" r:id="rId1"/>
  </p:sldMasterIdLst>
  <p:notesMasterIdLst>
    <p:notesMasterId r:id="rId22"/>
  </p:notesMasterIdLst>
  <p:handoutMasterIdLst>
    <p:handoutMasterId r:id="rId23"/>
  </p:handoutMasterIdLst>
  <p:sldIdLst>
    <p:sldId id="319" r:id="rId2"/>
    <p:sldId id="337" r:id="rId3"/>
    <p:sldId id="384" r:id="rId4"/>
    <p:sldId id="411" r:id="rId5"/>
    <p:sldId id="401" r:id="rId6"/>
    <p:sldId id="382" r:id="rId7"/>
    <p:sldId id="385" r:id="rId8"/>
    <p:sldId id="377" r:id="rId9"/>
    <p:sldId id="402" r:id="rId10"/>
    <p:sldId id="404" r:id="rId11"/>
    <p:sldId id="408" r:id="rId12"/>
    <p:sldId id="410" r:id="rId13"/>
    <p:sldId id="396" r:id="rId14"/>
    <p:sldId id="406" r:id="rId15"/>
    <p:sldId id="403" r:id="rId16"/>
    <p:sldId id="412" r:id="rId17"/>
    <p:sldId id="386" r:id="rId18"/>
    <p:sldId id="330" r:id="rId19"/>
    <p:sldId id="413" r:id="rId20"/>
    <p:sldId id="322" r:id="rId21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4622" autoAdjust="0"/>
  </p:normalViewPr>
  <p:slideViewPr>
    <p:cSldViewPr>
      <p:cViewPr varScale="1">
        <p:scale>
          <a:sx n="70" d="100"/>
          <a:sy n="70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72A2952A-1984-47EA-993B-B353293C7460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866961A5-4231-4399-AFC4-ECE34DE7E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26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79ADF032-C279-4FB3-B438-A4196B103097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F3D29AB-D14F-4AF7-B659-EEA0D5C56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10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E37AD-C14A-4754-B7F5-F3D26AA1A002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214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2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38F6-5ABA-E34B-ACD9-3A56EC1E1DC3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4314-E115-4541-9702-0FD496A07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4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F255-F9C0-3E4E-A3B0-91189C832E6B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BE5A-A983-314C-8ED4-9AE41778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AE7E-8EFB-1245-BE22-25B645EB9D72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595A-9216-E343-AEDF-21F5495D1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5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52E4-D416-4A4D-AAB6-D91271A032FC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B1BF-4126-464B-BDA0-561947856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1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A5E9-3E5C-904E-B9F4-15870439CD17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987B2-AE62-F44C-BE01-1608B032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1924-B330-C648-9B8B-43862660211D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6353-74CF-B74B-B18B-23E1CF9EA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7811" y="19248"/>
            <a:ext cx="73790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7811" y="1475688"/>
            <a:ext cx="8680421" cy="51130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56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1524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16CF0D-7B0C-5C4D-9CCD-D300DE320234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78F22A-28D6-A149-935A-0331A5F12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1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ts val="15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7584" y="2060848"/>
            <a:ext cx="7308304" cy="23042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Host disease genetics: bovine </a:t>
            </a:r>
            <a:r>
              <a:rPr lang="en-GB" sz="4000" b="1" dirty="0">
                <a:solidFill>
                  <a:schemeClr val="tx1"/>
                </a:solidFill>
              </a:rPr>
              <a:t>tuberculosis resistance in </a:t>
            </a:r>
            <a:endParaRPr lang="en-GB" sz="40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dairy cattle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3454" y="4581128"/>
            <a:ext cx="7308304" cy="132352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Samantha Wilkinson</a:t>
            </a:r>
          </a:p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4</a:t>
            </a:r>
            <a:r>
              <a:rPr lang="en-GB" sz="2600" baseline="30000" dirty="0" smtClean="0">
                <a:solidFill>
                  <a:schemeClr val="tx1"/>
                </a:solidFill>
              </a:rPr>
              <a:t>th</a:t>
            </a:r>
            <a:r>
              <a:rPr lang="en-GB" sz="2600" dirty="0" smtClean="0">
                <a:solidFill>
                  <a:schemeClr val="tx1"/>
                </a:solidFill>
              </a:rPr>
              <a:t> September 2015</a:t>
            </a:r>
          </a:p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Bovine Tuberculosis Workshop, Glasgow</a:t>
            </a:r>
            <a:endParaRPr lang="en-GB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GWASs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Scan the genome with ‘000s SNPs for genetic variations associated with disease/phenotypes</a:t>
            </a:r>
          </a:p>
          <a:p>
            <a:pPr lvl="1"/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SNPs explain phenotype differences?</a:t>
            </a:r>
          </a:p>
          <a:p>
            <a:pPr lvl="1"/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Assumption: they reside within or are linked to a QTL</a:t>
            </a:r>
          </a:p>
          <a:p>
            <a:r>
              <a:rPr lang="en-GB" sz="2800" dirty="0" smtClean="0"/>
              <a:t>There are many methods</a:t>
            </a:r>
          </a:p>
          <a:p>
            <a:pPr lvl="1"/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animal studies: regression </a:t>
            </a: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SNP on </a:t>
            </a: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phenotype</a:t>
            </a:r>
          </a:p>
          <a:p>
            <a:pPr lvl="1"/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Software: </a:t>
            </a:r>
            <a:r>
              <a:rPr lang="en-GB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GenABEL</a:t>
            </a: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GEMMA, GCTA, DISSECT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smtClean="0"/>
              <a:t>Phenotypes</a:t>
            </a:r>
          </a:p>
          <a:p>
            <a:pPr lvl="1"/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</a:t>
            </a:r>
          </a:p>
          <a:p>
            <a:pPr lvl="1"/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37306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GWAS: population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82344"/>
          </a:xfrm>
        </p:spPr>
        <p:txBody>
          <a:bodyPr/>
          <a:lstStyle/>
          <a:p>
            <a:r>
              <a:rPr lang="en-GB" sz="2600" dirty="0" smtClean="0"/>
              <a:t>Presence of genetic (sub)structure could lead to false positives</a:t>
            </a:r>
          </a:p>
          <a:p>
            <a:pPr lvl="1"/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stratification</a:t>
            </a:r>
          </a:p>
          <a:p>
            <a:pPr lvl="1"/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Relatedness </a:t>
            </a:r>
            <a:r>
              <a:rPr lang="en-GB" sz="2200" dirty="0" smtClean="0"/>
              <a:t>(</a:t>
            </a:r>
            <a:r>
              <a:rPr lang="en-GB" sz="2200" dirty="0"/>
              <a:t>	</a:t>
            </a:r>
            <a:r>
              <a:rPr lang="en-GB" sz="2200" dirty="0" smtClean="0"/>
              <a:t>livestock tend to be more related </a:t>
            </a:r>
          </a:p>
          <a:p>
            <a:pPr marL="457200" lvl="1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			e.g. compared to humans)</a:t>
            </a:r>
          </a:p>
          <a:p>
            <a:r>
              <a:rPr lang="en-GB" sz="2600" dirty="0" smtClean="0"/>
              <a:t>Accounting for genetic structure: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Genomic control: adjusts inflated observed p-values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components: use PCs to correct stratification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model: use genomic kinship matrix to account for relatedness (e.g. GRAMMAR)</a:t>
            </a:r>
          </a:p>
          <a:p>
            <a:pPr marL="514350" indent="-457200"/>
            <a:r>
              <a:rPr lang="en-GB" sz="2600" dirty="0" smtClean="0"/>
              <a:t>Significance levels: multiple tests due to number of SNPs so need to correct for multiple testing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772816"/>
            <a:ext cx="2066925" cy="12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182"/>
            <a:ext cx="5715000" cy="64633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I: </a:t>
            </a:r>
            <a:r>
              <a:rPr lang="en-GB" dirty="0" err="1" smtClean="0">
                <a:solidFill>
                  <a:schemeClr val="bg1"/>
                </a:solidFill>
              </a:rPr>
              <a:t>bTB</a:t>
            </a:r>
            <a:r>
              <a:rPr lang="en-GB" dirty="0" smtClean="0">
                <a:solidFill>
                  <a:schemeClr val="bg1"/>
                </a:solidFill>
              </a:rPr>
              <a:t> GWAS </a:t>
            </a:r>
            <a:r>
              <a:rPr lang="en-GB" dirty="0">
                <a:solidFill>
                  <a:schemeClr val="bg1"/>
                </a:solidFill>
              </a:rPr>
              <a:t>- case control </a:t>
            </a:r>
            <a:endParaRPr lang="en-GB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57200" y="1143000"/>
            <a:ext cx="8229600" cy="538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Phenotype: case-control 1,200 Northern Ireland cows</a:t>
            </a:r>
          </a:p>
          <a:p>
            <a:pPr lvl="1"/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binary trait</a:t>
            </a:r>
          </a:p>
          <a:p>
            <a:pPr lvl="1"/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</a:t>
            </a:r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double positive for lesions and skin </a:t>
            </a:r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</a:p>
          <a:p>
            <a:pPr lvl="1"/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</a:t>
            </a:r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negative for skin test multiple times and age- and herd-matched to cases and high prevalence herds</a:t>
            </a:r>
          </a:p>
          <a:p>
            <a:r>
              <a:rPr lang="en-GB" sz="2600" dirty="0" smtClean="0"/>
              <a:t>Genotyped with </a:t>
            </a:r>
            <a:r>
              <a:rPr lang="en-GB" sz="2600" dirty="0" err="1" smtClean="0"/>
              <a:t>BovineHD</a:t>
            </a:r>
            <a:r>
              <a:rPr lang="en-GB" sz="2600" dirty="0" smtClean="0"/>
              <a:t> Chip: ~700,000 SNPs</a:t>
            </a:r>
          </a:p>
          <a:p>
            <a:r>
              <a:rPr lang="en-GB" sz="2600" dirty="0" smtClean="0"/>
              <a:t>Analysis:</a:t>
            </a:r>
          </a:p>
          <a:p>
            <a:pPr lvl="1"/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 approach: linear mixed model, a 2 step method</a:t>
            </a:r>
          </a:p>
          <a:p>
            <a:pPr lvl="1"/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step: linear mixed model that includes fixed effects and the genomic kinship matrix</a:t>
            </a:r>
          </a:p>
          <a:p>
            <a:pPr lvl="1"/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step: single SNP associations using the residuals from the mixed model as the phenotype</a:t>
            </a:r>
          </a:p>
          <a:p>
            <a:pPr lvl="1"/>
            <a:endParaRPr lang="en-GB" sz="2200" dirty="0" smtClean="0"/>
          </a:p>
          <a:p>
            <a:endParaRPr lang="en-GB" sz="2600" dirty="0"/>
          </a:p>
          <a:p>
            <a:pPr marL="514350" indent="-514350">
              <a:buFont typeface="Arial" charset="0"/>
              <a:buAutoNum type="arabicParenR"/>
            </a:pPr>
            <a:endParaRPr lang="en-GB" sz="2600" dirty="0" smtClean="0"/>
          </a:p>
          <a:p>
            <a:pPr marL="514350" indent="-514350">
              <a:buFont typeface="Arial" charset="0"/>
              <a:buAutoNum type="arabicParenR"/>
            </a:pPr>
            <a:endParaRPr lang="en-GB" sz="2600" dirty="0"/>
          </a:p>
          <a:p>
            <a:pPr marL="514350" indent="-514350">
              <a:buFont typeface="Arial" charset="0"/>
              <a:buAutoNum type="arabicParenR"/>
            </a:pPr>
            <a:endParaRPr lang="en-GB" sz="2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47664" y="6165304"/>
            <a:ext cx="5557109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000" i="1" smtClean="0"/>
              <a:t>Bermingham et al (2014) Genome-wide association study identifies novel loci associated with resistance to bovine tuberculosis. Heredity 112(5):543-51</a:t>
            </a:r>
          </a:p>
          <a:p>
            <a:endParaRPr lang="en-GB" sz="1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23528" y="4039566"/>
            <a:ext cx="2845221" cy="693371"/>
          </a:xfrm>
          <a:prstGeom prst="wedgeRoundRectCallout">
            <a:avLst>
              <a:gd name="adj1" fmla="val 24076"/>
              <a:gd name="adj2" fmla="val 9171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36000" rIns="360000" bIns="36000" rtlCol="0" anchor="ctr" anchorCtr="0">
            <a:spAutoFit/>
          </a:bodyPr>
          <a:lstStyle/>
          <a:p>
            <a:pPr lvl="1"/>
            <a:r>
              <a:rPr lang="en-GB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Accounts for </a:t>
            </a:r>
            <a:endParaRPr lang="en-GB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structure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148064" y="3999900"/>
            <a:ext cx="4057132" cy="999838"/>
          </a:xfrm>
          <a:prstGeom prst="wedgeRoundRectCallout">
            <a:avLst>
              <a:gd name="adj1" fmla="val -30300"/>
              <a:gd name="adj2" fmla="val 941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36000" rIns="360000" bIns="36000" rtlCol="0" anchor="ctr" anchorCtr="0">
            <a:spAutoFit/>
          </a:bodyPr>
          <a:lstStyle/>
          <a:p>
            <a:pPr lvl="1"/>
            <a:r>
              <a:rPr lang="en-GB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residuals capture much </a:t>
            </a:r>
            <a:endParaRPr lang="en-GB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GB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SNP effect and are </a:t>
            </a:r>
            <a:endParaRPr lang="en-GB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</a:t>
            </a:r>
            <a:r>
              <a:rPr lang="en-GB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familial structure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I: </a:t>
            </a:r>
            <a:r>
              <a:rPr lang="en-GB" dirty="0" err="1">
                <a:solidFill>
                  <a:schemeClr val="bg1"/>
                </a:solidFill>
              </a:rPr>
              <a:t>bTB</a:t>
            </a:r>
            <a:r>
              <a:rPr lang="en-GB" dirty="0">
                <a:solidFill>
                  <a:schemeClr val="bg1"/>
                </a:solidFill>
              </a:rPr>
              <a:t> GWAS - case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668724"/>
            <a:ext cx="8136904" cy="1401019"/>
          </a:xfrm>
        </p:spPr>
        <p:txBody>
          <a:bodyPr/>
          <a:lstStyle/>
          <a:p>
            <a:r>
              <a:rPr lang="en-GB" sz="2400" dirty="0" smtClean="0"/>
              <a:t>Significant SNPs on BTA13</a:t>
            </a:r>
          </a:p>
          <a:p>
            <a:pPr lvl="1"/>
            <a:r>
              <a:rPr lang="en-GB" sz="2200" dirty="0" smtClean="0"/>
              <a:t>Lie within intron of protein tyrosine phosphatase receptor T, shown to be associated with cancer and diabetes</a:t>
            </a:r>
            <a:endParaRPr lang="en-GB" sz="2200" dirty="0"/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47664" y="6069743"/>
            <a:ext cx="5557109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000" i="1" smtClean="0"/>
              <a:t>Bermingham et al (2014) Genome-wide association study identifies novel loci associated with resistance to bovine tuberculosis. Heredity 112(5):543-51</a:t>
            </a:r>
          </a:p>
          <a:p>
            <a:endParaRPr lang="en-GB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58" y="882197"/>
            <a:ext cx="7971676" cy="3632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03648" y="1340768"/>
            <a:ext cx="6768752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II: </a:t>
            </a:r>
            <a:r>
              <a:rPr lang="en-GB" dirty="0" err="1" smtClean="0">
                <a:solidFill>
                  <a:schemeClr val="bg1"/>
                </a:solidFill>
              </a:rPr>
              <a:t>bTB</a:t>
            </a:r>
            <a:r>
              <a:rPr lang="en-GB" dirty="0" smtClean="0">
                <a:solidFill>
                  <a:schemeClr val="bg1"/>
                </a:solidFill>
              </a:rPr>
              <a:t> GWAS - EBVs</a:t>
            </a:r>
            <a:endParaRPr lang="en-GB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Phenotype: </a:t>
            </a:r>
            <a:r>
              <a:rPr lang="en-GB" sz="2600" dirty="0" err="1" smtClean="0"/>
              <a:t>bTB</a:t>
            </a:r>
            <a:r>
              <a:rPr lang="en-GB" sz="2600" dirty="0" smtClean="0"/>
              <a:t> EBVs for 300 Irish sires</a:t>
            </a:r>
          </a:p>
          <a:p>
            <a:pPr lvl="1"/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continuous trait</a:t>
            </a:r>
          </a:p>
          <a:p>
            <a:pPr lvl="1"/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summarising daughter information</a:t>
            </a:r>
          </a:p>
          <a:p>
            <a:r>
              <a:rPr lang="en-GB" sz="2600" dirty="0" smtClean="0"/>
              <a:t>Genotyped with BovineSNP50 Chip: ~ 55,500 SNPs</a:t>
            </a:r>
          </a:p>
          <a:p>
            <a:r>
              <a:rPr lang="en-GB" sz="2600" dirty="0" smtClean="0"/>
              <a:t>Analysis:</a:t>
            </a:r>
          </a:p>
          <a:p>
            <a:pPr lvl="1"/>
            <a:r>
              <a:rPr lang="en-GB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gscore</a:t>
            </a:r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regression of SNP on phenotype</a:t>
            </a:r>
          </a:p>
          <a:p>
            <a:pPr lvl="1"/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components calculated using the genomic kinship matrix</a:t>
            </a:r>
          </a:p>
          <a:p>
            <a:pPr lvl="1"/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 </a:t>
            </a:r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the </a:t>
            </a:r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genotypes and </a:t>
            </a:r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phenotypes onto these </a:t>
            </a:r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axes of genetic variation (the principal components)</a:t>
            </a:r>
          </a:p>
          <a:p>
            <a:pPr lvl="1"/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then, association </a:t>
            </a:r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the </a:t>
            </a:r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phenotype </a:t>
            </a:r>
            <a:r>
              <a: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each SNP is </a:t>
            </a:r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computed</a:t>
            </a:r>
            <a:endParaRPr lang="en-GB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GB" sz="2400" dirty="0" smtClean="0"/>
          </a:p>
          <a:p>
            <a:pPr lvl="1"/>
            <a:endParaRPr lang="en-GB" sz="2200" dirty="0" smtClean="0"/>
          </a:p>
          <a:p>
            <a:endParaRPr lang="en-GB" sz="2600" dirty="0"/>
          </a:p>
          <a:p>
            <a:pPr marL="514350" indent="-514350">
              <a:buFont typeface="Arial" charset="0"/>
              <a:buAutoNum type="arabicParenR"/>
            </a:pPr>
            <a:endParaRPr lang="en-GB" sz="2600" dirty="0" smtClean="0"/>
          </a:p>
          <a:p>
            <a:pPr marL="514350" indent="-514350">
              <a:buFont typeface="Arial" charset="0"/>
              <a:buAutoNum type="arabicParenR"/>
            </a:pPr>
            <a:endParaRPr lang="en-GB" sz="2600" dirty="0"/>
          </a:p>
          <a:p>
            <a:pPr marL="514350" indent="-514350">
              <a:buFont typeface="Arial" charset="0"/>
              <a:buAutoNum type="arabicParenR"/>
            </a:pPr>
            <a:endParaRPr lang="en-GB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03648" y="6126163"/>
            <a:ext cx="5557109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000" i="1" dirty="0" smtClean="0"/>
              <a:t>Finlay et al (2012) A genome-wide association scan of bovine tuberculosis susceptibility in Holstein-Friesian Dairy Cattle. </a:t>
            </a:r>
            <a:r>
              <a:rPr lang="en-GB" sz="1000" i="1" dirty="0" err="1" smtClean="0"/>
              <a:t>PLoS</a:t>
            </a:r>
            <a:r>
              <a:rPr lang="en-GB" sz="1000" i="1" dirty="0" smtClean="0"/>
              <a:t> One 7(2):e30545</a:t>
            </a:r>
          </a:p>
          <a:p>
            <a:endParaRPr lang="en-GB" sz="10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23527" y="3717032"/>
            <a:ext cx="2845221" cy="693371"/>
          </a:xfrm>
          <a:prstGeom prst="wedgeRoundRectCallout">
            <a:avLst>
              <a:gd name="adj1" fmla="val 22343"/>
              <a:gd name="adj2" fmla="val 1067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36000" rIns="360000" bIns="36000" rtlCol="0" anchor="ctr" anchorCtr="0">
            <a:spAutoFit/>
          </a:bodyPr>
          <a:lstStyle/>
          <a:p>
            <a:pPr lvl="1"/>
            <a:r>
              <a:rPr lang="en-GB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Accounts for </a:t>
            </a:r>
            <a:endParaRPr lang="en-GB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structure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II: </a:t>
            </a:r>
            <a:r>
              <a:rPr lang="en-GB" dirty="0" err="1" smtClean="0">
                <a:solidFill>
                  <a:schemeClr val="bg1"/>
                </a:solidFill>
              </a:rPr>
              <a:t>bTB</a:t>
            </a:r>
            <a:r>
              <a:rPr lang="en-GB" dirty="0" smtClean="0">
                <a:solidFill>
                  <a:schemeClr val="bg1"/>
                </a:solidFill>
              </a:rPr>
              <a:t> GWAS - EBVs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19256" cy="1689051"/>
          </a:xfrm>
        </p:spPr>
        <p:txBody>
          <a:bodyPr/>
          <a:lstStyle/>
          <a:p>
            <a:r>
              <a:rPr lang="en-GB" sz="2200" dirty="0" smtClean="0"/>
              <a:t>Significant SNPs on BTA22</a:t>
            </a:r>
          </a:p>
          <a:p>
            <a:pPr lvl="1"/>
            <a:r>
              <a:rPr lang="en-GB" sz="1800" dirty="0" smtClean="0"/>
              <a:t>Lie within intron of taurine transporter gene SLC6A6 (or </a:t>
            </a:r>
            <a:r>
              <a:rPr lang="en-GB" sz="1800" dirty="0" err="1" smtClean="0"/>
              <a:t>TauT</a:t>
            </a:r>
            <a:r>
              <a:rPr lang="en-GB" sz="1800" dirty="0" smtClean="0"/>
              <a:t>), which has a function in the immune system.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98" y="901965"/>
            <a:ext cx="8124002" cy="316992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03648" y="6137858"/>
            <a:ext cx="5557109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000" i="1" dirty="0" smtClean="0"/>
              <a:t>Finlay et al (2012) A genome-wide association scan of bovine tuberculosis susceptibility in Holstein-Friesian Dairy Cattle. </a:t>
            </a:r>
            <a:r>
              <a:rPr lang="en-GB" sz="1000" i="1" dirty="0" err="1" smtClean="0"/>
              <a:t>PLoS</a:t>
            </a:r>
            <a:r>
              <a:rPr lang="en-GB" sz="1000" i="1" dirty="0" smtClean="0"/>
              <a:t> One 7(2):e30545</a:t>
            </a:r>
          </a:p>
          <a:p>
            <a:endParaRPr lang="en-GB" sz="1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47664" y="1700808"/>
            <a:ext cx="5976664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bTB</a:t>
            </a:r>
            <a:r>
              <a:rPr lang="en-GB" dirty="0" smtClean="0">
                <a:solidFill>
                  <a:schemeClr val="bg1"/>
                </a:solidFill>
              </a:rPr>
              <a:t> GWAS 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 studies 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different putative QTL regions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Suggestive significance levels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Inconsistent results</a:t>
            </a:r>
            <a:endParaRPr lang="en-GB" dirty="0" smtClean="0"/>
          </a:p>
          <a:p>
            <a:r>
              <a:rPr lang="en-GB" dirty="0" smtClean="0"/>
              <a:t>Too few animals?</a:t>
            </a:r>
          </a:p>
          <a:p>
            <a:r>
              <a:rPr lang="en-GB" dirty="0" smtClean="0"/>
              <a:t>Polygenic trait?</a:t>
            </a:r>
          </a:p>
          <a:p>
            <a:r>
              <a:rPr lang="en-GB" dirty="0" smtClean="0"/>
              <a:t>Marker-assisted selection may not be the way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6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11" y="1196752"/>
            <a:ext cx="8448645" cy="5391975"/>
          </a:xfrm>
        </p:spPr>
        <p:txBody>
          <a:bodyPr/>
          <a:lstStyle/>
          <a:p>
            <a:r>
              <a:rPr lang="en-GB" sz="2800" dirty="0" smtClean="0"/>
              <a:t>Genomic </a:t>
            </a:r>
            <a:r>
              <a:rPr lang="en-GB" sz="2800" dirty="0"/>
              <a:t>selection: </a:t>
            </a:r>
            <a:r>
              <a:rPr lang="en-GB" sz="2800" i="1" dirty="0">
                <a:solidFill>
                  <a:schemeClr val="accent4">
                    <a:lumMod val="75000"/>
                  </a:schemeClr>
                </a:solidFill>
              </a:rPr>
              <a:t>Genomic estimated breeding value</a:t>
            </a:r>
          </a:p>
          <a:p>
            <a:pPr lvl="1"/>
            <a:r>
              <a:rPr lang="en-GB" sz="2400" dirty="0"/>
              <a:t>Genotype sires with daughter records and </a:t>
            </a:r>
            <a:r>
              <a:rPr lang="en-GB" sz="2400" b="1" dirty="0">
                <a:solidFill>
                  <a:srgbClr val="FF0000"/>
                </a:solidFill>
              </a:rPr>
              <a:t>estimate SNP </a:t>
            </a:r>
            <a:r>
              <a:rPr lang="en-GB" sz="2400" b="1" dirty="0" smtClean="0">
                <a:solidFill>
                  <a:srgbClr val="FF0000"/>
                </a:solidFill>
              </a:rPr>
              <a:t>effects</a:t>
            </a:r>
          </a:p>
          <a:p>
            <a:pPr lvl="1"/>
            <a:r>
              <a:rPr lang="en-GB" sz="2400" dirty="0" smtClean="0"/>
              <a:t>SNP </a:t>
            </a:r>
            <a:r>
              <a:rPr lang="en-GB" sz="2400" dirty="0"/>
              <a:t>effects are used as a prediction equation to produce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GEBV </a:t>
            </a:r>
            <a:r>
              <a:rPr lang="en-GB" sz="2400" dirty="0"/>
              <a:t>for any </a:t>
            </a:r>
            <a:r>
              <a:rPr lang="en-GB" sz="2400" dirty="0" smtClean="0"/>
              <a:t>animal</a:t>
            </a:r>
            <a:endParaRPr lang="en-GB" sz="2400" dirty="0"/>
          </a:p>
          <a:p>
            <a:pPr lvl="1"/>
            <a:r>
              <a:rPr lang="en-GB" sz="2400" dirty="0"/>
              <a:t>Advantages – </a:t>
            </a:r>
          </a:p>
          <a:p>
            <a:pPr lvl="2"/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Potentially more accurate than EBVs</a:t>
            </a:r>
          </a:p>
          <a:p>
            <a:pPr lvl="2"/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reliant on ongoing collection of phenotypic </a:t>
            </a:r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</a:t>
            </a:r>
          </a:p>
          <a:p>
            <a:pPr lvl="1"/>
            <a:r>
              <a:rPr lang="en-GB" sz="2400" dirty="0" err="1" smtClean="0"/>
              <a:t>Tsairidou</a:t>
            </a:r>
            <a:r>
              <a:rPr lang="en-GB" sz="2400" dirty="0" smtClean="0"/>
              <a:t> et al 2014: </a:t>
            </a:r>
          </a:p>
          <a:p>
            <a:pPr lvl="2"/>
            <a:r>
              <a:rPr lang="en-GB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of correctly classifying cows as cases or controls was 0.58</a:t>
            </a:r>
          </a:p>
          <a:p>
            <a:pPr lvl="3"/>
            <a:r>
              <a:rPr lang="en-GB" sz="1600" dirty="0" smtClean="0"/>
              <a:t>In line with population size used in study (1,200 Northern Ireland cows)</a:t>
            </a:r>
            <a:endParaRPr lang="en-GB" sz="1600" dirty="0"/>
          </a:p>
          <a:p>
            <a:pPr marL="514350" indent="-457200"/>
            <a:endParaRPr lang="en-GB" dirty="0" smtClean="0"/>
          </a:p>
          <a:p>
            <a:endParaRPr lang="en-GB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811" y="190381"/>
            <a:ext cx="8232621" cy="64633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Genomic prediction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90381"/>
            <a:ext cx="1474470" cy="10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AHRC BBSRC project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  <a:defRPr/>
            </a:pPr>
            <a:r>
              <a:rPr lang="en-GB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Genomic selection for </a:t>
            </a:r>
            <a:r>
              <a:rPr lang="en-GB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bTB</a:t>
            </a:r>
            <a:r>
              <a:rPr lang="en-GB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en-GB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resistance in dairy cattle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 marL="514350" indent="-514350">
              <a:buFont typeface="+mj-lt"/>
              <a:buAutoNum type="romanUcPeriod"/>
              <a:defRPr/>
            </a:pPr>
            <a:r>
              <a:rPr lang="en-GB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GWAS meta-analyses</a:t>
            </a: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: genotype more cases (NVLs), acquire other datasets 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n-GB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Genomic prediction</a:t>
            </a: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: develop GEBVs for </a:t>
            </a:r>
            <a:r>
              <a:rPr lang="en-GB" alt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bTB</a:t>
            </a: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resistance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n-GB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Genome sequencing</a:t>
            </a: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: identify closely linked SNPs, putative causative genes and mutations underlying </a:t>
            </a:r>
            <a:r>
              <a:rPr lang="en-GB" altLang="en-US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bTB</a:t>
            </a:r>
            <a:r>
              <a:rPr lang="en-GB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resistance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41168"/>
            <a:ext cx="2377440" cy="16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equence trace SNP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4909736"/>
            <a:ext cx="1905000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Talk 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38328"/>
          </a:xfrm>
        </p:spPr>
        <p:txBody>
          <a:bodyPr/>
          <a:lstStyle/>
          <a:p>
            <a:r>
              <a:rPr lang="en-GB" sz="2800" dirty="0" smtClean="0"/>
              <a:t>Definition of </a:t>
            </a:r>
            <a:r>
              <a:rPr lang="en-GB" sz="2800" dirty="0" err="1" smtClean="0"/>
              <a:t>bTB</a:t>
            </a:r>
            <a:r>
              <a:rPr lang="en-GB" sz="2800" dirty="0" smtClean="0"/>
              <a:t> phenotypes for genetics studies</a:t>
            </a:r>
          </a:p>
          <a:p>
            <a:endParaRPr lang="en-GB" sz="2800" dirty="0" smtClean="0"/>
          </a:p>
          <a:p>
            <a:r>
              <a:rPr lang="en-GB" sz="2800" dirty="0" smtClean="0"/>
              <a:t>Genetic variation in </a:t>
            </a:r>
            <a:r>
              <a:rPr lang="en-GB" sz="2800" dirty="0" err="1" smtClean="0"/>
              <a:t>bTB</a:t>
            </a:r>
            <a:r>
              <a:rPr lang="en-GB" sz="2800" dirty="0" smtClean="0"/>
              <a:t> susceptibility exists</a:t>
            </a:r>
          </a:p>
          <a:p>
            <a:r>
              <a:rPr lang="en-GB" sz="2800" dirty="0" smtClean="0"/>
              <a:t>GWAS: a few putative regions but inconsistent results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Polygenic trait?</a:t>
            </a:r>
          </a:p>
          <a:p>
            <a:r>
              <a:rPr lang="en-GB" sz="2800" dirty="0" smtClean="0"/>
              <a:t>Selection for </a:t>
            </a:r>
            <a:r>
              <a:rPr lang="en-GB" sz="2800" dirty="0" err="1" smtClean="0"/>
              <a:t>bTB</a:t>
            </a:r>
            <a:r>
              <a:rPr lang="en-GB" sz="2800" dirty="0" smtClean="0"/>
              <a:t> susceptibility feasible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 algn="ctr">
              <a:buNone/>
            </a:pPr>
            <a:endParaRPr lang="en-GB" sz="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BBSRC project to further address this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urved Right Arrow 3"/>
          <p:cNvSpPr/>
          <p:nvPr/>
        </p:nvSpPr>
        <p:spPr>
          <a:xfrm>
            <a:off x="4048964" y="4725144"/>
            <a:ext cx="523036" cy="936104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9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58" y="2607985"/>
            <a:ext cx="2705100" cy="16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" y="989015"/>
            <a:ext cx="3810000" cy="5391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Bovine tuberculosis (</a:t>
            </a:r>
            <a:r>
              <a:rPr lang="en-GB" dirty="0" err="1" smtClean="0">
                <a:solidFill>
                  <a:schemeClr val="bg1"/>
                </a:solidFill>
              </a:rPr>
              <a:t>bTB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211919"/>
          </a:xfrm>
        </p:spPr>
        <p:txBody>
          <a:bodyPr/>
          <a:lstStyle/>
          <a:p>
            <a:endParaRPr lang="en-GB" sz="2800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42999"/>
            <a:ext cx="2000250" cy="13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455" y="1233478"/>
            <a:ext cx="2905125" cy="1633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124" y="4438450"/>
            <a:ext cx="2571750" cy="219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8219" y="4336059"/>
            <a:ext cx="2354580" cy="1584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34496"/>
            <a:ext cx="8778240" cy="6583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31" y="4823429"/>
            <a:ext cx="3505200" cy="1973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5861" y="5183069"/>
            <a:ext cx="2000250" cy="135731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99592" y="1335839"/>
            <a:ext cx="7272807" cy="4230216"/>
          </a:xfrm>
          <a:prstGeom prst="rect">
            <a:avLst/>
          </a:prstGeom>
          <a:solidFill>
            <a:schemeClr val="bg1">
              <a:alpha val="89020"/>
            </a:schemeClr>
          </a:solidFill>
          <a:ln>
            <a:solidFill>
              <a:schemeClr val="accent1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Bovine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tuberculosis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disease genetics and phenotypes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 genetic variation underlying resistance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heritability and estimated breeding values</a:t>
            </a:r>
            <a:endParaRPr lang="en-GB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Genome-wide markers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GWAS, Genomic selection</a:t>
            </a:r>
          </a:p>
        </p:txBody>
      </p:sp>
    </p:spTree>
    <p:extLst>
      <p:ext uri="{BB962C8B-B14F-4D97-AF65-F5344CB8AC3E}">
        <p14:creationId xmlns:p14="http://schemas.microsoft.com/office/powerpoint/2010/main" val="40632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188913"/>
            <a:ext cx="5867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GB" alt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you!</a:t>
            </a:r>
            <a:endParaRPr lang="en-GB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175744" y="1408360"/>
            <a:ext cx="571673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Liz Glass, Steve Bishop, John </a:t>
            </a:r>
            <a:r>
              <a:rPr lang="en-GB" altLang="en-US" sz="22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Woolliams</a:t>
            </a:r>
            <a:r>
              <a:rPr lang="en-GB" alt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Samantha Wilkinson, Lukas </a:t>
            </a:r>
            <a:r>
              <a:rPr lang="en-GB" altLang="en-US" sz="22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ü</a:t>
            </a:r>
            <a:r>
              <a:rPr lang="en-GB" altLang="en-US" sz="22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hlbauer</a:t>
            </a:r>
            <a:r>
              <a:rPr lang="en-GB" alt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</a:t>
            </a:r>
          </a:p>
          <a:p>
            <a:pPr eaLnBrk="1" hangingPunct="1"/>
            <a:r>
              <a:rPr lang="en-GB" alt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Kethusegile </a:t>
            </a:r>
            <a:r>
              <a:rPr lang="en-GB" altLang="en-US" sz="22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Raphaka</a:t>
            </a:r>
            <a:r>
              <a:rPr lang="en-GB" alt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en-GB" altLang="en-US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664075" y="2236788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GB" altLang="en-US" sz="2000" b="1">
              <a:solidFill>
                <a:srgbClr val="333399"/>
              </a:solidFill>
              <a:latin typeface="Trebuchet MS" pitchFamily="34" charset="0"/>
            </a:endParaRPr>
          </a:p>
          <a:p>
            <a:pPr algn="ctr"/>
            <a:endParaRPr lang="en-US" altLang="en-US" sz="2000" b="1">
              <a:solidFill>
                <a:srgbClr val="333399"/>
              </a:solidFill>
              <a:latin typeface="Trebuchet MS" pitchFamily="34" charset="0"/>
            </a:endParaRPr>
          </a:p>
        </p:txBody>
      </p:sp>
      <p:pic>
        <p:nvPicPr>
          <p:cNvPr id="14363" name="Picture 27" descr="RI_new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4" y="1279982"/>
            <a:ext cx="2376488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8" y="3842488"/>
            <a:ext cx="1102995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8" y="2709482"/>
            <a:ext cx="1809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185436" y="4034965"/>
            <a:ext cx="532507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Mike Coffey, Raphael </a:t>
            </a:r>
            <a:r>
              <a:rPr lang="en-GB" altLang="en-US" sz="22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Mrode</a:t>
            </a:r>
            <a:r>
              <a:rPr lang="en-GB" alt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Georgios </a:t>
            </a:r>
            <a:r>
              <a:rPr lang="en-GB" altLang="en-US" sz="22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Banos</a:t>
            </a:r>
            <a:endParaRPr lang="en-GB" altLang="en-US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184525" y="2881787"/>
            <a:ext cx="406896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Robin Skuce, Adrian Allen</a:t>
            </a:r>
            <a:endParaRPr lang="en-GB" altLang="en-US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06" y="5877578"/>
            <a:ext cx="3185160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87190" y="5262170"/>
            <a:ext cx="20344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With thanks to:</a:t>
            </a:r>
            <a:endParaRPr lang="en-GB" altLang="en-US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75" y="5159490"/>
            <a:ext cx="1581912" cy="6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86" y="5262170"/>
            <a:ext cx="152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5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Host disease genetics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35280" cy="4983163"/>
          </a:xfrm>
        </p:spPr>
        <p:txBody>
          <a:bodyPr/>
          <a:lstStyle/>
          <a:p>
            <a:r>
              <a:rPr lang="en-GB" sz="2600" dirty="0" smtClean="0"/>
              <a:t>Observed variability in host response on exposure to infectious disease</a:t>
            </a:r>
          </a:p>
          <a:p>
            <a:pPr lvl="1"/>
            <a:r>
              <a:rPr lang="en-GB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part, due to host </a:t>
            </a:r>
            <a:r>
              <a:rPr lang="en-GB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variation </a:t>
            </a:r>
            <a:r>
              <a:rPr lang="en-GB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resistance</a:t>
            </a:r>
          </a:p>
          <a:p>
            <a:pPr lvl="1"/>
            <a:endParaRPr lang="en-GB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600" dirty="0"/>
              <a:t>Early evidence of a genetic component of </a:t>
            </a:r>
            <a:r>
              <a:rPr lang="en-GB" sz="2600" dirty="0" err="1"/>
              <a:t>bTB</a:t>
            </a:r>
            <a:r>
              <a:rPr lang="en-GB" sz="2600" dirty="0"/>
              <a:t> resistance (review: Allen et al. 2010)</a:t>
            </a:r>
          </a:p>
          <a:p>
            <a:pPr lvl="1"/>
            <a:r>
              <a:rPr lang="en-GB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B.taurus</a:t>
            </a:r>
            <a:r>
              <a:rPr lang="en-GB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cattle more susceptible than </a:t>
            </a:r>
            <a:r>
              <a:rPr lang="en-GB" sz="2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B.indicus</a:t>
            </a:r>
            <a:endParaRPr lang="en-GB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  <a:p>
            <a:pPr lvl="1"/>
            <a:endParaRPr lang="en-GB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918252"/>
            <a:ext cx="190500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279" y="5091451"/>
            <a:ext cx="2026920" cy="12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182"/>
            <a:ext cx="6440016" cy="64633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Dissecting genetics of resistance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Quantitative genetic studies</a:t>
            </a:r>
          </a:p>
          <a:p>
            <a:pPr lvl="1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quantify </a:t>
            </a: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variation underlying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</a:p>
          <a:p>
            <a:endParaRPr lang="en-GB" sz="2800" dirty="0" smtClean="0"/>
          </a:p>
          <a:p>
            <a:r>
              <a:rPr lang="en-GB" sz="2800" dirty="0" smtClean="0"/>
              <a:t>Genome-wide association studies</a:t>
            </a:r>
          </a:p>
          <a:p>
            <a:pPr lvl="1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 genomic regions associated with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602163"/>
            <a:ext cx="2286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96" y="4477957"/>
            <a:ext cx="2377440" cy="16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932" y="5058687"/>
            <a:ext cx="2057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940014"/>
              </p:ext>
            </p:extLst>
          </p:nvPr>
        </p:nvGraphicFramePr>
        <p:xfrm>
          <a:off x="1043608" y="5133299"/>
          <a:ext cx="7132983" cy="15710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00641"/>
                <a:gridCol w="1759799"/>
                <a:gridCol w="3172543"/>
              </a:tblGrid>
              <a:tr h="51601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Phenotype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/>
                        <a:t>skin test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confirmed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M.bovis</a:t>
                      </a:r>
                      <a:r>
                        <a:rPr lang="en-GB" sz="1600" baseline="0" dirty="0" smtClean="0"/>
                        <a:t> infection test</a:t>
                      </a:r>
                      <a:endParaRPr lang="en-GB" sz="1600" dirty="0"/>
                    </a:p>
                  </a:txBody>
                  <a:tcPr/>
                </a:tc>
              </a:tr>
              <a:tr h="47595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                          Cases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</a:t>
                      </a:r>
                      <a:r>
                        <a:rPr lang="en-GB" sz="1600" dirty="0" err="1" smtClean="0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</a:t>
                      </a:r>
                      <a:r>
                        <a:rPr lang="en-GB" sz="1600" dirty="0" err="1" smtClean="0"/>
                        <a:t>ve</a:t>
                      </a:r>
                      <a:endParaRPr lang="en-GB" sz="1600" dirty="0"/>
                    </a:p>
                  </a:txBody>
                  <a:tcPr/>
                </a:tc>
              </a:tr>
              <a:tr h="29108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                        Controls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</a:t>
                      </a:r>
                      <a:r>
                        <a:rPr lang="en-GB" sz="1600" dirty="0" err="1" smtClean="0"/>
                        <a:t>ve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n/a or</a:t>
                      </a:r>
                      <a:r>
                        <a:rPr lang="en-GB" sz="1600" baseline="0" dirty="0" smtClean="0"/>
                        <a:t> -</a:t>
                      </a:r>
                      <a:r>
                        <a:rPr lang="en-GB" sz="1600" baseline="0" dirty="0" err="1" smtClean="0"/>
                        <a:t>ve</a:t>
                      </a:r>
                      <a:endParaRPr lang="en-GB" sz="1600" dirty="0" smtClean="0"/>
                    </a:p>
                    <a:p>
                      <a:pPr algn="ctr"/>
                      <a:endParaRPr lang="en-GB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8637"/>
            <a:ext cx="8168208" cy="64633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Defining </a:t>
            </a:r>
            <a:r>
              <a:rPr lang="en-GB" dirty="0" err="1" smtClean="0">
                <a:solidFill>
                  <a:schemeClr val="bg1"/>
                </a:solidFill>
              </a:rPr>
              <a:t>bTB</a:t>
            </a:r>
            <a:r>
              <a:rPr lang="en-GB" dirty="0" smtClean="0">
                <a:solidFill>
                  <a:schemeClr val="bg1"/>
                </a:solidFill>
              </a:rPr>
              <a:t> phenotypes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43000"/>
            <a:ext cx="8892480" cy="3812980"/>
          </a:xfrm>
        </p:spPr>
        <p:txBody>
          <a:bodyPr/>
          <a:lstStyle/>
          <a:p>
            <a:r>
              <a:rPr lang="en-GB" sz="2800" dirty="0" smtClean="0"/>
              <a:t>Definition of phenotypes </a:t>
            </a:r>
            <a:r>
              <a:rPr lang="en-GB" sz="2800" dirty="0"/>
              <a:t>in diagnostic test context:</a:t>
            </a:r>
          </a:p>
          <a:p>
            <a:pPr lvl="1"/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Diagnose animal health status using diagnostic test</a:t>
            </a:r>
          </a:p>
          <a:p>
            <a:pPr lvl="1"/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 </a:t>
            </a:r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be exposed to the </a:t>
            </a:r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</a:t>
            </a:r>
            <a:endParaRPr lang="en-GB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err="1" smtClean="0"/>
              <a:t>bTB</a:t>
            </a:r>
            <a:r>
              <a:rPr lang="en-GB" sz="2800" i="1" dirty="0" smtClean="0"/>
              <a:t>: </a:t>
            </a:r>
            <a:r>
              <a:rPr lang="en-GB" sz="2800" dirty="0" smtClean="0"/>
              <a:t>Herd</a:t>
            </a:r>
            <a:r>
              <a:rPr lang="en-GB" sz="2800" i="1" dirty="0" smtClean="0"/>
              <a:t> </a:t>
            </a:r>
            <a:r>
              <a:rPr lang="en-GB" sz="2800" dirty="0" smtClean="0"/>
              <a:t>surveillance</a:t>
            </a:r>
          </a:p>
          <a:p>
            <a:pPr marL="457200" lvl="1" indent="0">
              <a:buNone/>
            </a:pPr>
            <a:r>
              <a:rPr lang="en-GB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Skin test:</a:t>
            </a:r>
            <a:r>
              <a:rPr lang="en-GB" sz="2400" dirty="0" smtClean="0"/>
              <a:t>		</a:t>
            </a:r>
            <a:r>
              <a:rPr lang="en-GB" sz="2400" dirty="0"/>
              <a:t>	</a:t>
            </a:r>
            <a:r>
              <a:rPr lang="en-GB" sz="2400" dirty="0" smtClean="0"/>
              <a:t>		</a:t>
            </a:r>
            <a:r>
              <a:rPr lang="en-GB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Post-mortem </a:t>
            </a:r>
            <a:r>
              <a:rPr lang="en-GB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 &amp; culturing:</a:t>
            </a:r>
            <a:endParaRPr lang="en-GB" sz="2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GB" sz="2400" dirty="0" smtClean="0"/>
              <a:t>	</a:t>
            </a:r>
            <a:endParaRPr lang="en-GB" sz="2400" dirty="0"/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smtClean="0"/>
              <a:t>								</a:t>
            </a:r>
          </a:p>
          <a:p>
            <a:pPr marL="400050" lvl="1" indent="0">
              <a:buNone/>
            </a:pPr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   confirming M. </a:t>
            </a:r>
            <a:r>
              <a:rPr lang="en-GB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bovis</a:t>
            </a:r>
            <a:r>
              <a:rPr lang="en-GB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infection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0" t="56627" r="20844" b="24142"/>
          <a:stretch>
            <a:fillRect/>
          </a:stretch>
        </p:blipFill>
        <p:spPr bwMode="auto">
          <a:xfrm>
            <a:off x="2441176" y="3109986"/>
            <a:ext cx="748986" cy="7501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43" y="5665888"/>
            <a:ext cx="787185" cy="50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41" y="6171791"/>
            <a:ext cx="787185" cy="50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53" y="3576681"/>
            <a:ext cx="1162050" cy="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7" t="71404" r="29048" b="13007"/>
          <a:stretch>
            <a:fillRect/>
          </a:stretch>
        </p:blipFill>
        <p:spPr bwMode="auto">
          <a:xfrm>
            <a:off x="7017668" y="3622600"/>
            <a:ext cx="690469" cy="76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5" name="Curved Right Arrow 14"/>
          <p:cNvSpPr/>
          <p:nvPr/>
        </p:nvSpPr>
        <p:spPr>
          <a:xfrm flipH="1">
            <a:off x="8368349" y="3836333"/>
            <a:ext cx="393241" cy="851171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657" y="3736597"/>
            <a:ext cx="853440" cy="5086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48064" y="6093296"/>
            <a:ext cx="3042429" cy="58439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0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Heritability studies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Case – control phenotype</a:t>
            </a:r>
          </a:p>
          <a:p>
            <a:r>
              <a:rPr lang="en-GB" sz="2400" dirty="0" smtClean="0"/>
              <a:t>Aim to estimate the proportion of observed variation attributable to genetics (linear mixed model)</a:t>
            </a:r>
          </a:p>
          <a:p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national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pedigree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bTB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results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estimate h</a:t>
            </a:r>
            <a:r>
              <a:rPr lang="en-GB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998365"/>
              </p:ext>
            </p:extLst>
          </p:nvPr>
        </p:nvGraphicFramePr>
        <p:xfrm>
          <a:off x="683568" y="3339425"/>
          <a:ext cx="7596844" cy="23196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09054"/>
                <a:gridCol w="1847330"/>
                <a:gridCol w="2016224"/>
                <a:gridCol w="2124236"/>
              </a:tblGrid>
              <a:tr h="62163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Study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Population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</a:t>
                      </a:r>
                      <a:r>
                        <a:rPr lang="en-GB" sz="1600" baseline="30000" dirty="0" smtClean="0"/>
                        <a:t>2</a:t>
                      </a:r>
                      <a:r>
                        <a:rPr lang="en-GB" sz="1600" dirty="0" smtClean="0"/>
                        <a:t> – responsiveness</a:t>
                      </a:r>
                      <a:r>
                        <a:rPr lang="en-GB" sz="1600" baseline="0" dirty="0" smtClean="0"/>
                        <a:t> to the skin test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h</a:t>
                      </a:r>
                      <a:r>
                        <a:rPr lang="en-GB" sz="1600" baseline="30000" dirty="0" smtClean="0"/>
                        <a:t>2 </a:t>
                      </a:r>
                      <a:r>
                        <a:rPr lang="en-GB" sz="1600" baseline="0" dirty="0" smtClean="0"/>
                        <a:t>-</a:t>
                      </a:r>
                      <a:r>
                        <a:rPr lang="en-GB" sz="1600" dirty="0" smtClean="0"/>
                        <a:t> confirmed </a:t>
                      </a:r>
                      <a:r>
                        <a:rPr lang="en-GB" sz="1600" dirty="0" err="1" smtClean="0"/>
                        <a:t>M.bovis</a:t>
                      </a:r>
                      <a:r>
                        <a:rPr lang="en-GB" sz="1600" dirty="0" smtClean="0"/>
                        <a:t> infection</a:t>
                      </a:r>
                    </a:p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59069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Bermingham</a:t>
                      </a:r>
                      <a:r>
                        <a:rPr lang="en-GB" sz="1600" dirty="0" smtClean="0"/>
                        <a:t> et al.</a:t>
                      </a:r>
                      <a:r>
                        <a:rPr lang="en-GB" sz="1600" baseline="0" dirty="0" smtClean="0"/>
                        <a:t> 2009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Republic of Ireland dairy cattle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0.14 ± 0.03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0.18 ± 0.04</a:t>
                      </a:r>
                      <a:endParaRPr lang="en-GB" sz="1600" dirty="0"/>
                    </a:p>
                  </a:txBody>
                  <a:tcPr/>
                </a:tc>
              </a:tr>
              <a:tr h="737639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Brotherstone</a:t>
                      </a:r>
                      <a:r>
                        <a:rPr lang="en-GB" sz="1600" baseline="0" dirty="0" smtClean="0"/>
                        <a:t> et al. 2010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Britain dairy cattle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0.16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± </a:t>
                      </a:r>
                      <a:r>
                        <a:rPr lang="en-GB" sz="1600" baseline="0" dirty="0" smtClean="0"/>
                        <a:t>0.02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0.18 ± 0.04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52833" y="3315680"/>
            <a:ext cx="1904559" cy="234341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84167" y="3315680"/>
            <a:ext cx="2196245" cy="234341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7180" y="4903376"/>
            <a:ext cx="4906888" cy="1456322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B0F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significant genetic variation for susceptibility to </a:t>
            </a:r>
            <a:r>
              <a:rPr lang="en-GB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bTB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dairy cattle</a:t>
            </a:r>
          </a:p>
          <a:p>
            <a:endParaRPr lang="en-GB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4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182"/>
            <a:ext cx="5715000" cy="64633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Genetics of host resistance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1415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Presence of genetic variation underlying host susceptibility to </a:t>
            </a:r>
            <a:r>
              <a:rPr lang="en-GB" dirty="0" err="1" smtClean="0"/>
              <a:t>bTB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 algn="ctr">
              <a:buNone/>
            </a:pPr>
            <a:endParaRPr lang="en-GB" sz="800" dirty="0" smtClean="0"/>
          </a:p>
          <a:p>
            <a:pPr marL="0" indent="0" algn="ctr">
              <a:buNone/>
            </a:pPr>
            <a:r>
              <a:rPr lang="en-GB" dirty="0" smtClean="0"/>
              <a:t>Breed for </a:t>
            </a:r>
            <a:r>
              <a:rPr lang="en-GB" dirty="0" err="1" smtClean="0"/>
              <a:t>bTB</a:t>
            </a:r>
            <a:r>
              <a:rPr lang="en-GB" dirty="0" smtClean="0"/>
              <a:t> resistance in national herds</a:t>
            </a:r>
          </a:p>
          <a:p>
            <a:pPr marL="914400" lvl="1" indent="-514350">
              <a:buFont typeface="+mj-lt"/>
              <a:buAutoNum type="arabicPeriod"/>
            </a:pPr>
            <a:endParaRPr lang="en-GB" dirty="0" smtClean="0"/>
          </a:p>
          <a:p>
            <a:endParaRPr lang="en-GB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urved Right Arrow 5"/>
          <p:cNvSpPr/>
          <p:nvPr/>
        </p:nvSpPr>
        <p:spPr>
          <a:xfrm>
            <a:off x="4078339" y="2492896"/>
            <a:ext cx="523036" cy="1008112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34" y="4372285"/>
            <a:ext cx="2926080" cy="19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53" y="2682637"/>
            <a:ext cx="1743075" cy="9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182"/>
            <a:ext cx="5715000" cy="64633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Breeding for </a:t>
            </a:r>
            <a:r>
              <a:rPr lang="en-GB" dirty="0" err="1" smtClean="0">
                <a:solidFill>
                  <a:schemeClr val="bg1"/>
                </a:solidFill>
              </a:rPr>
              <a:t>bTB</a:t>
            </a:r>
            <a:r>
              <a:rPr lang="en-GB" dirty="0" smtClean="0">
                <a:solidFill>
                  <a:schemeClr val="bg1"/>
                </a:solidFill>
              </a:rPr>
              <a:t> resistance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1124744"/>
            <a:ext cx="8352928" cy="540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 </a:t>
            </a:r>
            <a:r>
              <a:rPr lang="en-GB" sz="2800" dirty="0"/>
              <a:t>B</a:t>
            </a:r>
            <a:r>
              <a:rPr lang="en-GB" sz="2800" dirty="0" smtClean="0"/>
              <a:t>reed for </a:t>
            </a:r>
            <a:r>
              <a:rPr lang="en-GB" sz="2800" dirty="0" err="1" smtClean="0"/>
              <a:t>bTB</a:t>
            </a:r>
            <a:r>
              <a:rPr lang="en-GB" sz="2800" dirty="0" smtClean="0"/>
              <a:t> resistance in national herds</a:t>
            </a:r>
          </a:p>
          <a:p>
            <a:pPr marL="914400" lvl="1" indent="-514350"/>
            <a:r>
              <a:rPr lang="en-GB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complementary strategy to the current surveillance protocols</a:t>
            </a:r>
          </a:p>
          <a:p>
            <a:pPr marL="514350" indent="-514350"/>
            <a:endParaRPr lang="en-GB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endParaRPr lang="en-GB" dirty="0" smtClean="0"/>
          </a:p>
          <a:p>
            <a:pPr marL="514350" indent="-514350"/>
            <a:r>
              <a:rPr lang="en-GB" sz="2800" dirty="0" smtClean="0"/>
              <a:t>Advantages: </a:t>
            </a:r>
          </a:p>
          <a:p>
            <a:pPr marL="914400" lvl="1" indent="-514350"/>
            <a:r>
              <a:rPr lang="en-GB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bTB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EBV can be incorporated into an overall weighted breeding index for a farmer</a:t>
            </a:r>
          </a:p>
          <a:p>
            <a:pPr marL="914400" lvl="1" indent="-514350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Green, sustainable</a:t>
            </a:r>
          </a:p>
          <a:p>
            <a:pPr marL="914400" lvl="1" indent="-514350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Tailored to regions: uptake higher in SW</a:t>
            </a:r>
          </a:p>
          <a:p>
            <a:pPr marL="914400" lvl="1" indent="-514350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reduce herd prevalence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0" t="56627" r="20844" b="24142"/>
          <a:stretch>
            <a:fillRect/>
          </a:stretch>
        </p:blipFill>
        <p:spPr bwMode="auto">
          <a:xfrm>
            <a:off x="6948264" y="2689494"/>
            <a:ext cx="954957" cy="9564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40" y="2694306"/>
            <a:ext cx="1700213" cy="956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728" y="2689494"/>
            <a:ext cx="1621536" cy="9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4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420"/>
            <a:ext cx="9144000" cy="5043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Have GBs/TBs of genotypes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72232"/>
            <a:ext cx="245745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35893">
            <a:off x="6036421" y="854410"/>
            <a:ext cx="80391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55" y="3088134"/>
            <a:ext cx="2343150" cy="155829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563888" y="1737192"/>
            <a:ext cx="1613347" cy="336418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www.dpiglobal.com/system/files/imagecache/right_sidebar_photo/pages/images/livestock-ph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18" y="2833884"/>
            <a:ext cx="3619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Ribbon 13"/>
          <p:cNvSpPr/>
          <p:nvPr/>
        </p:nvSpPr>
        <p:spPr>
          <a:xfrm>
            <a:off x="1170769" y="5529237"/>
            <a:ext cx="6802461" cy="784671"/>
          </a:xfrm>
          <a:prstGeom prst="ribbon">
            <a:avLst>
              <a:gd name="adj1" fmla="val 16667"/>
              <a:gd name="adj2" fmla="val 6822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Genotype ’000s animals</a:t>
            </a:r>
          </a:p>
        </p:txBody>
      </p:sp>
    </p:spTree>
    <p:extLst>
      <p:ext uri="{BB962C8B-B14F-4D97-AF65-F5344CB8AC3E}">
        <p14:creationId xmlns:p14="http://schemas.microsoft.com/office/powerpoint/2010/main" val="37452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theme/theme1.xml><?xml version="1.0" encoding="utf-8"?>
<a:theme xmlns:a="http://schemas.openxmlformats.org/drawingml/2006/main" name="blank">
  <a:themeElements>
    <a:clrScheme name="Roslin Colours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FB34B"/>
      </a:accent1>
      <a:accent2>
        <a:srgbClr val="E4650F"/>
      </a:accent2>
      <a:accent3>
        <a:srgbClr val="67BDE6"/>
      </a:accent3>
      <a:accent4>
        <a:srgbClr val="CE3286"/>
      </a:accent4>
      <a:accent5>
        <a:srgbClr val="FFFF00"/>
      </a:accent5>
      <a:accent6>
        <a:srgbClr val="FF0000"/>
      </a:accent6>
      <a:hlink>
        <a:srgbClr val="E4650F"/>
      </a:hlink>
      <a:folHlink>
        <a:srgbClr val="E465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13877</TotalTime>
  <Words>988</Words>
  <Application>Microsoft Office PowerPoint</Application>
  <PresentationFormat>On-screen Show (4:3)</PresentationFormat>
  <Paragraphs>183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Trebuchet MS</vt:lpstr>
      <vt:lpstr>Wingdings</vt:lpstr>
      <vt:lpstr>blank</vt:lpstr>
      <vt:lpstr>PowerPoint Presentation</vt:lpstr>
      <vt:lpstr>Bovine tuberculosis (bTB)</vt:lpstr>
      <vt:lpstr>Host disease genetics</vt:lpstr>
      <vt:lpstr>Dissecting genetics of resistance</vt:lpstr>
      <vt:lpstr>Defining bTB phenotypes</vt:lpstr>
      <vt:lpstr>Heritability studies</vt:lpstr>
      <vt:lpstr>Genetics of host resistance</vt:lpstr>
      <vt:lpstr>Breeding for bTB resistance</vt:lpstr>
      <vt:lpstr>Have GBs/TBs of genotypes</vt:lpstr>
      <vt:lpstr>GWASs</vt:lpstr>
      <vt:lpstr>GWAS: population structure</vt:lpstr>
      <vt:lpstr>I: bTB GWAS - case control </vt:lpstr>
      <vt:lpstr>I: bTB GWAS - case control </vt:lpstr>
      <vt:lpstr>II: bTB GWAS - EBVs</vt:lpstr>
      <vt:lpstr>II: bTB GWAS - EBVs</vt:lpstr>
      <vt:lpstr>bTB GWAS summary</vt:lpstr>
      <vt:lpstr>Genomic prediction</vt:lpstr>
      <vt:lpstr>AHRC BBSRC project</vt:lpstr>
      <vt:lpstr>Talk summary</vt:lpstr>
      <vt:lpstr>PowerPoint Presentation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Samantha</dc:creator>
  <cp:lastModifiedBy>WILKINSON Samantha</cp:lastModifiedBy>
  <cp:revision>398</cp:revision>
  <cp:lastPrinted>2015-08-31T10:24:17Z</cp:lastPrinted>
  <dcterms:created xsi:type="dcterms:W3CDTF">2014-04-25T08:18:14Z</dcterms:created>
  <dcterms:modified xsi:type="dcterms:W3CDTF">2015-09-16T10:37:52Z</dcterms:modified>
</cp:coreProperties>
</file>