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0" r:id="rId2"/>
    <p:sldId id="386" r:id="rId3"/>
    <p:sldId id="387" r:id="rId4"/>
    <p:sldId id="390" r:id="rId5"/>
    <p:sldId id="388" r:id="rId6"/>
    <p:sldId id="389" r:id="rId7"/>
    <p:sldId id="303" r:id="rId8"/>
  </p:sldIdLst>
  <p:sldSz cx="9144000" cy="5143500" type="screen16x9"/>
  <p:notesSz cx="6669088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560"/>
    <a:srgbClr val="0067A7"/>
    <a:srgbClr val="003865"/>
    <a:srgbClr val="284F76"/>
    <a:srgbClr val="3E474E"/>
    <a:srgbClr val="032952"/>
    <a:srgbClr val="00213B"/>
    <a:srgbClr val="394753"/>
    <a:srgbClr val="5B5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81"/>
    <p:restoredTop sz="81143" autoAdjust="0"/>
  </p:normalViewPr>
  <p:slideViewPr>
    <p:cSldViewPr>
      <p:cViewPr varScale="1">
        <p:scale>
          <a:sx n="126" d="100"/>
          <a:sy n="126" d="100"/>
        </p:scale>
        <p:origin x="-119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36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155" y="2"/>
            <a:ext cx="288936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EC76F-F33C-4F0C-82B2-D340A7AB123A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36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155" y="9377363"/>
            <a:ext cx="288936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7AFB9-EC57-4A40-A078-0CD2BECFC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140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433B5-D728-E146-B948-C37A5EC05FB8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22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20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20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02F00-C535-204F-B4B5-528FB2DC4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61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XXX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588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XXX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88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XXX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88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XXX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88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XXX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88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 dirty="0" smtClean="0"/>
              <a:t>Title: Font size 24</a:t>
            </a:r>
            <a:endParaRPr lang="en-US" sz="2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1" y="1851671"/>
            <a:ext cx="3744417" cy="309634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1400" dirty="0" smtClean="0"/>
              <a:t>Click to add text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6349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 dirty="0" smtClean="0"/>
              <a:t>Title: Font size 24</a:t>
            </a:r>
            <a:endParaRPr lang="en-US" sz="2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1" y="1851671"/>
            <a:ext cx="3744417" cy="309634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1400" dirty="0" smtClean="0"/>
              <a:t>Click to add text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7478152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spc="-10">
          <a:solidFill>
            <a:srgbClr val="483F6A"/>
          </a:solidFill>
          <a:latin typeface="Times New Roman"/>
          <a:ea typeface="ヒラギノ角ゴ Pro W3" charset="0"/>
          <a:cs typeface="Times New Roman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4F5961"/>
          </a:solidFill>
          <a:latin typeface="+mn-lt"/>
          <a:ea typeface="ヒラギノ角ゴ Pro W3" charset="0"/>
          <a:cs typeface="ヒラギノ角ゴ Pro W3" charset="0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00213B"/>
          </a:solidFill>
          <a:latin typeface="+mn-lt"/>
          <a:ea typeface="ヒラギノ角ゴ Pro W3" charset="0"/>
          <a:cs typeface="ＭＳ Ｐゴシック" charset="0"/>
        </a:defRPr>
      </a:lvl2pPr>
      <a:lvl3pPr marL="914400" algn="l" rtl="0" eaLnBrk="1" fontAlgn="base" hangingPunct="1">
        <a:spcBef>
          <a:spcPct val="20000"/>
        </a:spcBef>
        <a:spcAft>
          <a:spcPct val="0"/>
        </a:spcAft>
        <a:defRPr sz="1200" b="1">
          <a:solidFill>
            <a:srgbClr val="00213B"/>
          </a:solidFill>
          <a:latin typeface="+mn-lt"/>
          <a:ea typeface="ＭＳ Ｐゴシック" charset="0"/>
          <a:cs typeface="ＭＳ Ｐゴシック" charset="0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00213B"/>
          </a:solidFill>
          <a:latin typeface="+mn-lt"/>
          <a:ea typeface="ＭＳ Ｐゴシック" charset="0"/>
          <a:cs typeface="ＭＳ Ｐゴシック" charset="0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00213B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6" y="1250950"/>
            <a:ext cx="8496942" cy="1320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Toolbox Talk: Chemical Safety</a:t>
            </a:r>
            <a:endParaRPr lang="en-US" dirty="0">
              <a:ea typeface="+mj-ea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67546" y="2160000"/>
            <a:ext cx="5400675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b="1" dirty="0" smtClean="0">
                <a:latin typeface="Arial" charset="0"/>
                <a:ea typeface="ヒラギノ角ゴ Pro W3" charset="-128"/>
                <a:cs typeface="ヒラギノ角ゴ Pro W3" charset="-128"/>
              </a:rPr>
              <a:t>02: Laboratory Security</a:t>
            </a:r>
            <a:endParaRPr lang="en-US" altLang="en-US" sz="2000" b="1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777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Laboratory Security</a:t>
            </a:r>
            <a:endParaRPr lang="en-US" sz="2400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539551" y="1851671"/>
            <a:ext cx="6264697" cy="309634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Assess your laboratory or work area for substances or materials that may be of interest to terrorists or criminals*</a:t>
            </a:r>
          </a:p>
          <a:p>
            <a:pPr marL="4000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Toxic or infectious substances</a:t>
            </a:r>
          </a:p>
          <a:p>
            <a:pPr marL="4000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Explosive precursors</a:t>
            </a:r>
          </a:p>
          <a:p>
            <a:pPr marL="4000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Illegal drug precursors</a:t>
            </a:r>
          </a:p>
          <a:p>
            <a:pPr marL="4000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Equipment that could be used in a clandestine laboratory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4000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Sensitive documents</a:t>
            </a:r>
          </a:p>
          <a:p>
            <a:pPr marL="4000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Computers and personal property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Laboratory security and laboratory safety should interconnect to form an interlocking layer of protection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*Further guidance on specific materials is available from SEPS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  <p:pic>
        <p:nvPicPr>
          <p:cNvPr id="7" name="Picture 4" descr="https://pictures.abebooks.com/DUCKCOTTAGEBOOKS/md/md18611166901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" t="1463" r="3082" b="1387"/>
          <a:stretch/>
        </p:blipFill>
        <p:spPr bwMode="auto">
          <a:xfrm>
            <a:off x="6875822" y="1851671"/>
            <a:ext cx="2046800" cy="30960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700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4896545" cy="504055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Managing Laboratory Security</a:t>
            </a:r>
            <a:endParaRPr lang="en-US" sz="2400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539551" y="1851671"/>
            <a:ext cx="6159229" cy="3096343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Make sure everyone is aware of the hazards in your laboratory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Consider building an inventory of equipment / substances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Highlight any particular security risks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Develop (and implement) laboratory security procedures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Assign responsibilities for security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Train your research group on security requirements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Have a protocol for reporting and investigating unusual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behaviour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and incidents (without placing people at risk)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  <p:pic>
        <p:nvPicPr>
          <p:cNvPr id="7" name="Picture 2" descr="http://1.bp.blogspot.com/_TdKYrfktaA0/TQkAlrLLqiI/AAAAAAAAABk/MTmM-GCkOWk/s1600/5.jpg"/>
          <p:cNvPicPr>
            <a:picLocks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750" r="23750"/>
          <a:stretch/>
        </p:blipFill>
        <p:spPr bwMode="auto">
          <a:xfrm>
            <a:off x="6804248" y="1852014"/>
            <a:ext cx="1890000" cy="3096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16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Access Control</a:t>
            </a:r>
            <a:endParaRPr lang="en-US" sz="2400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539551" y="1851671"/>
            <a:ext cx="8280921" cy="3096343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Secure access to laboratories</a:t>
            </a:r>
          </a:p>
          <a:p>
            <a:pPr marL="4000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Keypad / keycard access</a:t>
            </a:r>
          </a:p>
          <a:p>
            <a:pPr marL="4000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Lock laboratories and offices when not in use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Consider a logbook for signing in and out (especially for larger research groups)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Discourage “tailgating” when entering laboratories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Restrict access to laboratories to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authorised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personnel only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Restrict out of hours access and follow out of hours procedures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Don’t be afraid to approach people you don’t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recognise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and ask if they need help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If you have concerns about security raise them!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04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5184577" cy="504055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Stock Control / Management</a:t>
            </a:r>
            <a:endParaRPr lang="en-US" sz="2400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539551" y="1851671"/>
            <a:ext cx="5400601" cy="3096343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Know what hazardous substances you have in stock (and how much of each)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Dispose of unused stock when no longer required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Control access to hazardous substances</a:t>
            </a:r>
          </a:p>
          <a:p>
            <a:pPr marL="4000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Close and lock laboratories</a:t>
            </a:r>
          </a:p>
          <a:p>
            <a:pPr marL="4000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Use of lockable freezers / cabinets for high risk substances</a:t>
            </a:r>
          </a:p>
          <a:p>
            <a:pPr marL="4000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Don’t leave hazardous substances unattended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Consider signing in and out of highly toxic materials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Report missing stock to security and/or the police!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  <p:pic>
        <p:nvPicPr>
          <p:cNvPr id="7" name="Picture 4" descr="Image result for chemistry securit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6" r="19322"/>
          <a:stretch/>
        </p:blipFill>
        <p:spPr bwMode="auto">
          <a:xfrm>
            <a:off x="5998470" y="1852014"/>
            <a:ext cx="2966018" cy="3096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16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5328593" cy="504055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Prepare an Emergency Plan</a:t>
            </a:r>
            <a:endParaRPr lang="en-US" sz="2400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539551" y="1851671"/>
            <a:ext cx="7992889" cy="3096343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Access control can make emergency response more difficult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Evaluate your emergency plan with safety and security personnel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Consider consulting with outside agencies for high risk areas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Review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emergency plans regularly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Ensure everyone is familiar with what to do in the event of an emergency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Provide information on serious hazards to emergency responders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Most importantly, make sure that security arrangements do not impede escape in the event of a fire or other emergency!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6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5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67544" y="1260000"/>
            <a:ext cx="5832648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/>
            <a:r>
              <a:rPr lang="en-US" altLang="en-US" sz="1800" dirty="0" smtClean="0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For Further Information Contact:</a:t>
            </a:r>
          </a:p>
          <a:p>
            <a:pPr marL="0"/>
            <a:r>
              <a:rPr lang="en-US" altLang="en-US" sz="1800" dirty="0" smtClean="0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Dr. Phil Rodger (Chemical Safety Adviser)</a:t>
            </a:r>
          </a:p>
          <a:p>
            <a:pPr marL="0"/>
            <a:endParaRPr lang="en-US" altLang="en-US" dirty="0" smtClean="0">
              <a:solidFill>
                <a:schemeClr val="bg1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 marL="0"/>
            <a:r>
              <a:rPr lang="en-US" altLang="en-US" i="1" dirty="0" smtClean="0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E:  Philip.Rodger@glasgow.ac.uk</a:t>
            </a:r>
          </a:p>
          <a:p>
            <a:pPr marL="0"/>
            <a:r>
              <a:rPr lang="en-US" altLang="en-US" i="1" dirty="0" smtClean="0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T:  0141 3302799</a:t>
            </a:r>
          </a:p>
          <a:p>
            <a:pPr marL="0"/>
            <a:endParaRPr lang="en-US" altLang="en-US" dirty="0">
              <a:solidFill>
                <a:schemeClr val="bg1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endParaRPr lang="en-US" altLang="en-US" dirty="0">
              <a:solidFill>
                <a:schemeClr val="bg1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5678903"/>
      </p:ext>
    </p:extLst>
  </p:cSld>
  <p:clrMapOvr>
    <a:masterClrMapping/>
  </p:clrMapOvr>
</p:sld>
</file>

<file path=ppt/theme/theme1.xml><?xml version="1.0" encoding="utf-8"?>
<a:theme xmlns:a="http://schemas.openxmlformats.org/drawingml/2006/main" name="UoG_PowerPoint_16.9">
  <a:themeElements>
    <a:clrScheme name="University colours">
      <a:dk1>
        <a:srgbClr val="002542"/>
      </a:dk1>
      <a:lt1>
        <a:srgbClr val="FFFFFE"/>
      </a:lt1>
      <a:dk2>
        <a:srgbClr val="354047"/>
      </a:dk2>
      <a:lt2>
        <a:srgbClr val="C54520"/>
      </a:lt2>
      <a:accent1>
        <a:srgbClr val="63548B"/>
      </a:accent1>
      <a:accent2>
        <a:srgbClr val="8D0C64"/>
      </a:accent2>
      <a:accent3>
        <a:srgbClr val="CF1C20"/>
      </a:accent3>
      <a:accent4>
        <a:srgbClr val="4B3B7D"/>
      </a:accent4>
      <a:accent5>
        <a:srgbClr val="003824"/>
      </a:accent5>
      <a:accent6>
        <a:srgbClr val="500B29"/>
      </a:accent6>
      <a:hlink>
        <a:srgbClr val="584B3D"/>
      </a:hlink>
      <a:folHlink>
        <a:srgbClr val="0068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UoG_PowerPoint_16.9</Template>
  <TotalTime>2332</TotalTime>
  <Words>405</Words>
  <Application>Microsoft Office PowerPoint</Application>
  <PresentationFormat>On-screen Show (16:9)</PresentationFormat>
  <Paragraphs>66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UoG_PowerPoint_16.9</vt:lpstr>
      <vt:lpstr>Toolbox Talk: Chemical Safety</vt:lpstr>
      <vt:lpstr>Laboratory Security</vt:lpstr>
      <vt:lpstr>Managing Laboratory Security</vt:lpstr>
      <vt:lpstr>Access Control</vt:lpstr>
      <vt:lpstr>Stock Control / Management</vt:lpstr>
      <vt:lpstr>Prepare an Emergency Plan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Howard</dc:creator>
  <cp:lastModifiedBy>Philip Rodger</cp:lastModifiedBy>
  <cp:revision>107</cp:revision>
  <cp:lastPrinted>2017-04-19T11:06:20Z</cp:lastPrinted>
  <dcterms:created xsi:type="dcterms:W3CDTF">2016-02-16T11:44:26Z</dcterms:created>
  <dcterms:modified xsi:type="dcterms:W3CDTF">2017-05-22T09:53:13Z</dcterms:modified>
</cp:coreProperties>
</file>