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6" r:id="rId2"/>
    <p:sldId id="286" r:id="rId3"/>
    <p:sldId id="284" r:id="rId4"/>
    <p:sldId id="285" r:id="rId5"/>
    <p:sldId id="287" r:id="rId6"/>
    <p:sldId id="280" r:id="rId7"/>
  </p:sldIdLst>
  <p:sldSz cx="9144000" cy="6858000" type="screen4x3"/>
  <p:notesSz cx="6889750" cy="10018713"/>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2597" y="0"/>
            <a:ext cx="2985558" cy="502676"/>
          </a:xfrm>
          <a:prstGeom prst="rect">
            <a:avLst/>
          </a:prstGeom>
        </p:spPr>
        <p:txBody>
          <a:bodyPr vert="horz" lIns="96616" tIns="48308" rIns="96616" bIns="48308" rtlCol="0"/>
          <a:lstStyle>
            <a:lvl1pPr algn="r">
              <a:defRPr sz="1300"/>
            </a:lvl1pPr>
          </a:lstStyle>
          <a:p>
            <a:fld id="{A8850F03-E136-4448-B36A-9FF71F842C9B}" type="datetimeFigureOut">
              <a:rPr lang="en-GB" smtClean="0"/>
              <a:t>26/10/2018</a:t>
            </a:fld>
            <a:endParaRPr lang="en-GB"/>
          </a:p>
        </p:txBody>
      </p:sp>
      <p:sp>
        <p:nvSpPr>
          <p:cNvPr id="4" name="Footer Placeholder 3"/>
          <p:cNvSpPr>
            <a:spLocks noGrp="1"/>
          </p:cNvSpPr>
          <p:nvPr>
            <p:ph type="ftr" sz="quarter" idx="2"/>
          </p:nvPr>
        </p:nvSpPr>
        <p:spPr>
          <a:xfrm>
            <a:off x="0" y="9516039"/>
            <a:ext cx="2985558" cy="502674"/>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2597" y="9516039"/>
            <a:ext cx="2985558" cy="502674"/>
          </a:xfrm>
          <a:prstGeom prst="rect">
            <a:avLst/>
          </a:prstGeom>
        </p:spPr>
        <p:txBody>
          <a:bodyPr vert="horz" lIns="96616" tIns="48308" rIns="96616" bIns="48308" rtlCol="0" anchor="b"/>
          <a:lstStyle>
            <a:lvl1pPr algn="r">
              <a:defRPr sz="1300"/>
            </a:lvl1pPr>
          </a:lstStyle>
          <a:p>
            <a:fld id="{68A73AFD-BFCA-4E0C-81F5-BA19D000ED74}" type="slidenum">
              <a:rPr lang="en-GB" smtClean="0"/>
              <a:t>‹#›</a:t>
            </a:fld>
            <a:endParaRPr lang="en-GB"/>
          </a:p>
        </p:txBody>
      </p:sp>
    </p:spTree>
    <p:extLst>
      <p:ext uri="{BB962C8B-B14F-4D97-AF65-F5344CB8AC3E}">
        <p14:creationId xmlns:p14="http://schemas.microsoft.com/office/powerpoint/2010/main" val="53789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67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2597" y="0"/>
            <a:ext cx="2985558" cy="502676"/>
          </a:xfrm>
          <a:prstGeom prst="rect">
            <a:avLst/>
          </a:prstGeom>
        </p:spPr>
        <p:txBody>
          <a:bodyPr vert="horz" lIns="96616" tIns="48308" rIns="96616" bIns="48308" rtlCol="0"/>
          <a:lstStyle>
            <a:lvl1pPr algn="r">
              <a:defRPr sz="1300"/>
            </a:lvl1pPr>
          </a:lstStyle>
          <a:p>
            <a:fld id="{03044800-8FF8-4697-81B3-520C3258A4BD}" type="datetimeFigureOut">
              <a:rPr lang="en-GB" smtClean="0"/>
              <a:t>26/10/2018</a:t>
            </a:fld>
            <a:endParaRPr lang="en-GB"/>
          </a:p>
        </p:txBody>
      </p:sp>
      <p:sp>
        <p:nvSpPr>
          <p:cNvPr id="4" name="Slide Image Placeholder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975" y="4821506"/>
            <a:ext cx="5511800" cy="3944868"/>
          </a:xfrm>
          <a:prstGeom prst="rect">
            <a:avLst/>
          </a:prstGeom>
        </p:spPr>
        <p:txBody>
          <a:bodyPr vert="horz" lIns="96616" tIns="48308" rIns="96616" bIns="4830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6039"/>
            <a:ext cx="2985558" cy="502674"/>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6039"/>
            <a:ext cx="2985558" cy="502674"/>
          </a:xfrm>
          <a:prstGeom prst="rect">
            <a:avLst/>
          </a:prstGeom>
        </p:spPr>
        <p:txBody>
          <a:bodyPr vert="horz" lIns="96616" tIns="48308" rIns="96616" bIns="48308" rtlCol="0" anchor="b"/>
          <a:lstStyle>
            <a:lvl1pPr algn="r">
              <a:defRPr sz="1300"/>
            </a:lvl1pPr>
          </a:lstStyle>
          <a:p>
            <a:fld id="{F6494BC4-7749-4AD5-BF11-DF34A73E5A7A}" type="slidenum">
              <a:rPr lang="en-GB" smtClean="0"/>
              <a:t>‹#›</a:t>
            </a:fld>
            <a:endParaRPr lang="en-GB"/>
          </a:p>
        </p:txBody>
      </p:sp>
    </p:spTree>
    <p:extLst>
      <p:ext uri="{BB962C8B-B14F-4D97-AF65-F5344CB8AC3E}">
        <p14:creationId xmlns:p14="http://schemas.microsoft.com/office/powerpoint/2010/main" val="1836156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494BC4-7749-4AD5-BF11-DF34A73E5A7A}" type="slidenum">
              <a:rPr lang="en-GB" smtClean="0"/>
              <a:t>1</a:t>
            </a:fld>
            <a:endParaRPr lang="en-GB"/>
          </a:p>
        </p:txBody>
      </p:sp>
    </p:spTree>
    <p:extLst>
      <p:ext uri="{BB962C8B-B14F-4D97-AF65-F5344CB8AC3E}">
        <p14:creationId xmlns:p14="http://schemas.microsoft.com/office/powerpoint/2010/main" val="2628652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6494BC4-7749-4AD5-BF11-DF34A73E5A7A}" type="slidenum">
              <a:rPr lang="en-GB" smtClean="0"/>
              <a:t>6</a:t>
            </a:fld>
            <a:endParaRPr lang="en-GB"/>
          </a:p>
        </p:txBody>
      </p:sp>
    </p:spTree>
    <p:extLst>
      <p:ext uri="{BB962C8B-B14F-4D97-AF65-F5344CB8AC3E}">
        <p14:creationId xmlns:p14="http://schemas.microsoft.com/office/powerpoint/2010/main" val="2239516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ED8D5EC-C352-42A9-8E86-501DBD835DD9}" type="slidenum">
              <a:rPr lang="en-GB" altLang="en-US"/>
              <a:pPr/>
              <a:t>‹#›</a:t>
            </a:fld>
            <a:endParaRPr lang="en-GB" altLang="en-US"/>
          </a:p>
        </p:txBody>
      </p:sp>
    </p:spTree>
    <p:extLst>
      <p:ext uri="{BB962C8B-B14F-4D97-AF65-F5344CB8AC3E}">
        <p14:creationId xmlns:p14="http://schemas.microsoft.com/office/powerpoint/2010/main" val="45769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61AF7C4-1E63-490C-AD34-DF19DCD1C951}" type="slidenum">
              <a:rPr lang="en-GB" altLang="en-US"/>
              <a:pPr/>
              <a:t>‹#›</a:t>
            </a:fld>
            <a:endParaRPr lang="en-GB" altLang="en-US"/>
          </a:p>
        </p:txBody>
      </p:sp>
    </p:spTree>
    <p:extLst>
      <p:ext uri="{BB962C8B-B14F-4D97-AF65-F5344CB8AC3E}">
        <p14:creationId xmlns:p14="http://schemas.microsoft.com/office/powerpoint/2010/main" val="1229975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72D154A-CD24-4C02-BF45-26CEEBC530E1}" type="slidenum">
              <a:rPr lang="en-GB" altLang="en-US"/>
              <a:pPr/>
              <a:t>‹#›</a:t>
            </a:fld>
            <a:endParaRPr lang="en-GB" altLang="en-US"/>
          </a:p>
        </p:txBody>
      </p:sp>
    </p:spTree>
    <p:extLst>
      <p:ext uri="{BB962C8B-B14F-4D97-AF65-F5344CB8AC3E}">
        <p14:creationId xmlns:p14="http://schemas.microsoft.com/office/powerpoint/2010/main" val="222518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49DA3AE-2407-4265-8C41-F2FF3652A217}" type="slidenum">
              <a:rPr lang="en-GB" altLang="en-US"/>
              <a:pPr/>
              <a:t>‹#›</a:t>
            </a:fld>
            <a:endParaRPr lang="en-GB" altLang="en-US"/>
          </a:p>
        </p:txBody>
      </p:sp>
    </p:spTree>
    <p:extLst>
      <p:ext uri="{BB962C8B-B14F-4D97-AF65-F5344CB8AC3E}">
        <p14:creationId xmlns:p14="http://schemas.microsoft.com/office/powerpoint/2010/main" val="344672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59102E9-FBB5-4FD3-B5DB-802532C6656E}" type="slidenum">
              <a:rPr lang="en-GB" altLang="en-US"/>
              <a:pPr/>
              <a:t>‹#›</a:t>
            </a:fld>
            <a:endParaRPr lang="en-GB" altLang="en-US"/>
          </a:p>
        </p:txBody>
      </p:sp>
    </p:spTree>
    <p:extLst>
      <p:ext uri="{BB962C8B-B14F-4D97-AF65-F5344CB8AC3E}">
        <p14:creationId xmlns:p14="http://schemas.microsoft.com/office/powerpoint/2010/main" val="307905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A0EC43D-B0DA-4954-AA0E-F374495D4D11}" type="slidenum">
              <a:rPr lang="en-GB" altLang="en-US"/>
              <a:pPr/>
              <a:t>‹#›</a:t>
            </a:fld>
            <a:endParaRPr lang="en-GB" altLang="en-US"/>
          </a:p>
        </p:txBody>
      </p:sp>
    </p:spTree>
    <p:extLst>
      <p:ext uri="{BB962C8B-B14F-4D97-AF65-F5344CB8AC3E}">
        <p14:creationId xmlns:p14="http://schemas.microsoft.com/office/powerpoint/2010/main" val="275775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2860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860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D794178-A220-432D-A62A-98DCB87E0F3D}" type="slidenum">
              <a:rPr lang="en-GB" altLang="en-US"/>
              <a:pPr/>
              <a:t>‹#›</a:t>
            </a:fld>
            <a:endParaRPr lang="en-GB" altLang="en-US"/>
          </a:p>
        </p:txBody>
      </p:sp>
    </p:spTree>
    <p:extLst>
      <p:ext uri="{BB962C8B-B14F-4D97-AF65-F5344CB8AC3E}">
        <p14:creationId xmlns:p14="http://schemas.microsoft.com/office/powerpoint/2010/main" val="376222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E4F3D00C-5B1B-4A41-B506-CD54AD8317F4}" type="slidenum">
              <a:rPr lang="en-GB" altLang="en-US"/>
              <a:pPr/>
              <a:t>‹#›</a:t>
            </a:fld>
            <a:endParaRPr lang="en-GB" altLang="en-US"/>
          </a:p>
        </p:txBody>
      </p:sp>
    </p:spTree>
    <p:extLst>
      <p:ext uri="{BB962C8B-B14F-4D97-AF65-F5344CB8AC3E}">
        <p14:creationId xmlns:p14="http://schemas.microsoft.com/office/powerpoint/2010/main" val="358608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218E39B-AC47-4C25-9CBE-43EF62AF1682}" type="slidenum">
              <a:rPr lang="en-GB" altLang="en-US"/>
              <a:pPr/>
              <a:t>‹#›</a:t>
            </a:fld>
            <a:endParaRPr lang="en-GB" altLang="en-US"/>
          </a:p>
        </p:txBody>
      </p:sp>
    </p:spTree>
    <p:extLst>
      <p:ext uri="{BB962C8B-B14F-4D97-AF65-F5344CB8AC3E}">
        <p14:creationId xmlns:p14="http://schemas.microsoft.com/office/powerpoint/2010/main" val="136246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381000" y="2286000"/>
            <a:ext cx="8382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381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2819400" y="6248400"/>
            <a:ext cx="3581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00213B"/>
                </a:solidFill>
              </a:defRPr>
            </a:lvl1pPr>
          </a:lstStyle>
          <a:p>
            <a:fld id="{3D0E450A-41F9-47D3-BEFB-DBC32E802D7A}" type="slidenum">
              <a:rPr lang="en-GB" altLang="en-US"/>
              <a:pPr/>
              <a:t>‹#›</a:t>
            </a:fld>
            <a:endParaRPr lang="en-GB" altLang="en-US"/>
          </a:p>
        </p:txBody>
      </p:sp>
      <p:sp>
        <p:nvSpPr>
          <p:cNvPr id="1036" name="Rectangle 12"/>
          <p:cNvSpPr>
            <a:spLocks noChangeArrowheads="1"/>
          </p:cNvSpPr>
          <p:nvPr/>
        </p:nvSpPr>
        <p:spPr bwMode="auto">
          <a:xfrm>
            <a:off x="0" y="0"/>
            <a:ext cx="9144000" cy="1381125"/>
          </a:xfrm>
          <a:prstGeom prst="rect">
            <a:avLst/>
          </a:prstGeom>
          <a:solidFill>
            <a:srgbClr val="00213B"/>
          </a:solidFill>
          <a:ln w="9525">
            <a:noFill/>
            <a:miter lim="800000"/>
            <a:headEnd/>
            <a:tailEnd/>
          </a:ln>
          <a:effectLst/>
        </p:spPr>
        <p:txBody>
          <a:bodyPr wrap="none" anchor="ctr"/>
          <a:lstStyle/>
          <a:p>
            <a:pPr eaLnBrk="1" hangingPunct="1">
              <a:defRPr/>
            </a:pPr>
            <a:endParaRPr lang="en-US" sz="1400">
              <a:latin typeface="Arial" pitchFamily="-106" charset="0"/>
              <a:ea typeface="Arial" pitchFamily="-106" charset="0"/>
              <a:cs typeface="Arial" pitchFamily="-106" charset="0"/>
            </a:endParaRPr>
          </a:p>
        </p:txBody>
      </p:sp>
      <p:pic>
        <p:nvPicPr>
          <p:cNvPr id="1032" name="Picture 5" descr="UoG_keyline.eps"/>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fontAlgn="base" hangingPunct="1">
        <a:spcBef>
          <a:spcPct val="0"/>
        </a:spcBef>
        <a:spcAft>
          <a:spcPct val="0"/>
        </a:spcAft>
        <a:defRPr sz="2800" b="1">
          <a:solidFill>
            <a:srgbClr val="00213B"/>
          </a:solidFill>
          <a:latin typeface="+mj-lt"/>
          <a:ea typeface="+mj-ea"/>
          <a:cs typeface="+mj-cs"/>
        </a:defRPr>
      </a:lvl1pPr>
      <a:lvl2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buChar char="•"/>
        <a:defRPr sz="2400">
          <a:solidFill>
            <a:srgbClr val="00213B"/>
          </a:solidFill>
          <a:latin typeface="+mn-lt"/>
          <a:ea typeface="+mn-ea"/>
          <a:cs typeface="+mn-cs"/>
        </a:defRPr>
      </a:lvl1pPr>
      <a:lvl2pPr marL="742950" indent="-285750" algn="l" rtl="0" eaLnBrk="1" fontAlgn="base" hangingPunct="1">
        <a:spcBef>
          <a:spcPct val="20000"/>
        </a:spcBef>
        <a:spcAft>
          <a:spcPct val="0"/>
        </a:spcAft>
        <a:buChar char="–"/>
        <a:defRPr sz="2000">
          <a:solidFill>
            <a:srgbClr val="00213B"/>
          </a:solidFill>
          <a:latin typeface="+mn-lt"/>
          <a:ea typeface="+mn-ea"/>
        </a:defRPr>
      </a:lvl2pPr>
      <a:lvl3pPr marL="1143000" indent="-228600" algn="l" rtl="0" eaLnBrk="1" fontAlgn="base" hangingPunct="1">
        <a:spcBef>
          <a:spcPct val="20000"/>
        </a:spcBef>
        <a:spcAft>
          <a:spcPct val="0"/>
        </a:spcAft>
        <a:buChar char="•"/>
        <a:defRPr b="1">
          <a:solidFill>
            <a:srgbClr val="00213B"/>
          </a:solidFill>
          <a:latin typeface="+mn-lt"/>
          <a:ea typeface="+mn-ea"/>
        </a:defRPr>
      </a:lvl3pPr>
      <a:lvl4pPr marL="1600200" indent="-228600" algn="l" rtl="0" eaLnBrk="1" fontAlgn="base" hangingPunct="1">
        <a:spcBef>
          <a:spcPct val="20000"/>
        </a:spcBef>
        <a:spcAft>
          <a:spcPct val="0"/>
        </a:spcAft>
        <a:buChar char="–"/>
        <a:defRPr>
          <a:solidFill>
            <a:srgbClr val="00213B"/>
          </a:solidFill>
          <a:latin typeface="+mn-lt"/>
          <a:ea typeface="+mn-ea"/>
        </a:defRPr>
      </a:lvl4pPr>
      <a:lvl5pPr marL="2057400" indent="-228600" algn="l" rtl="0" eaLnBrk="1" fontAlgn="base" hangingPunct="1">
        <a:spcBef>
          <a:spcPct val="20000"/>
        </a:spcBef>
        <a:spcAft>
          <a:spcPct val="0"/>
        </a:spcAft>
        <a:buChar char="»"/>
        <a:defRPr sz="1600">
          <a:solidFill>
            <a:srgbClr val="00213B"/>
          </a:solidFill>
          <a:latin typeface="+mn-lt"/>
          <a:ea typeface="+mn-ea"/>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gla.ac.uk/colleges/arts/informationforstaff/e-learning/tools/classresponseyacrs/classresponseguides/" TargetMode="External"/><Relationship Id="rId2" Type="http://schemas.openxmlformats.org/officeDocument/2006/relationships/hyperlink" Target="https://www.gla.ac.uk/myglasgow/leads/staff/telt/telttech/#/classresponse(yacr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2"/>
          <p:cNvSpPr>
            <a:spLocks noChangeArrowheads="1"/>
          </p:cNvSpPr>
          <p:nvPr/>
        </p:nvSpPr>
        <p:spPr bwMode="auto">
          <a:xfrm>
            <a:off x="0" y="116632"/>
            <a:ext cx="9144000" cy="6858000"/>
          </a:xfrm>
          <a:prstGeom prst="rect">
            <a:avLst/>
          </a:prstGeom>
          <a:solidFill>
            <a:srgbClr val="0021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charset="-128"/>
              </a:defRPr>
            </a:lvl1pPr>
            <a:lvl2pPr marL="37931725" indent="-37474525">
              <a:defRPr sz="2400">
                <a:solidFill>
                  <a:schemeClr val="tx1"/>
                </a:solidFill>
                <a:latin typeface="Arial" charset="0"/>
                <a:ea typeface="ＭＳ Ｐゴシック" charset="-128"/>
              </a:defRPr>
            </a:lvl2pPr>
            <a:lvl3pPr>
              <a:defRPr sz="2400">
                <a:solidFill>
                  <a:schemeClr val="tx1"/>
                </a:solidFill>
                <a:latin typeface="Arial" charset="0"/>
                <a:ea typeface="ＭＳ Ｐゴシック" charset="-128"/>
              </a:defRPr>
            </a:lvl3pPr>
            <a:lvl4pPr>
              <a:defRPr sz="2400">
                <a:solidFill>
                  <a:schemeClr val="tx1"/>
                </a:solidFill>
                <a:latin typeface="Arial" charset="0"/>
                <a:ea typeface="ＭＳ Ｐゴシック" charset="-128"/>
              </a:defRPr>
            </a:lvl4pPr>
            <a:lvl5pPr>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altLang="en-US" sz="1400">
              <a:cs typeface="Arial" charset="0"/>
            </a:endParaRPr>
          </a:p>
        </p:txBody>
      </p:sp>
      <p:sp>
        <p:nvSpPr>
          <p:cNvPr id="11267" name="Rectangle 2"/>
          <p:cNvSpPr>
            <a:spLocks noGrp="1" noChangeArrowheads="1"/>
          </p:cNvSpPr>
          <p:nvPr>
            <p:ph type="ctrTitle"/>
          </p:nvPr>
        </p:nvSpPr>
        <p:spPr>
          <a:xfrm>
            <a:off x="179512" y="1412776"/>
            <a:ext cx="8577064" cy="3816424"/>
          </a:xfrm>
          <a:solidFill>
            <a:srgbClr val="00213B"/>
          </a:solidFill>
        </p:spPr>
        <p:txBody>
          <a:bodyPr/>
          <a:lstStyle/>
          <a:p>
            <a:pPr algn="ctr"/>
            <a:r>
              <a:rPr lang="en-US" altLang="en-US" dirty="0" smtClean="0">
                <a:solidFill>
                  <a:schemeClr val="bg1"/>
                </a:solidFill>
              </a:rPr>
              <a:t>Teaching Excellence Initiative</a:t>
            </a:r>
            <a:br>
              <a:rPr lang="en-US" altLang="en-US" dirty="0" smtClean="0">
                <a:solidFill>
                  <a:schemeClr val="bg1"/>
                </a:solidFill>
              </a:rPr>
            </a:br>
            <a:r>
              <a:rPr lang="en-US" altLang="en-US" dirty="0">
                <a:solidFill>
                  <a:schemeClr val="bg1"/>
                </a:solidFill>
              </a:rPr>
              <a:t>Using Technology Enhanced Learning and Teaching (TELT) for Assessment and Feedback </a:t>
            </a:r>
            <a:r>
              <a:rPr lang="en-US" altLang="en-US" dirty="0" smtClean="0">
                <a:solidFill>
                  <a:schemeClr val="bg1"/>
                </a:solidFill>
              </a:rPr>
              <a:t/>
            </a:r>
            <a:br>
              <a:rPr lang="en-US" altLang="en-US" dirty="0" smtClean="0">
                <a:solidFill>
                  <a:schemeClr val="bg1"/>
                </a:solidFill>
              </a:rPr>
            </a:br>
            <a:r>
              <a:rPr lang="en-US" altLang="en-US" dirty="0" smtClean="0">
                <a:solidFill>
                  <a:schemeClr val="bg1"/>
                </a:solidFill>
              </a:rPr>
              <a:t>Sarah Honeychurch</a:t>
            </a:r>
            <a:br>
              <a:rPr lang="en-US" altLang="en-US" dirty="0" smtClean="0">
                <a:solidFill>
                  <a:schemeClr val="bg1"/>
                </a:solidFill>
              </a:rPr>
            </a:br>
            <a:r>
              <a:rPr lang="en-US" altLang="en-US" dirty="0" smtClean="0">
                <a:solidFill>
                  <a:schemeClr val="bg1"/>
                </a:solidFill>
              </a:rPr>
              <a:t>Teaching Fellow</a:t>
            </a:r>
            <a:br>
              <a:rPr lang="en-US" altLang="en-US" dirty="0" smtClean="0">
                <a:solidFill>
                  <a:schemeClr val="bg1"/>
                </a:solidFill>
              </a:rPr>
            </a:br>
            <a:r>
              <a:rPr lang="en-US" altLang="en-US" dirty="0" smtClean="0">
                <a:solidFill>
                  <a:schemeClr val="bg1"/>
                </a:solidFill>
              </a:rPr>
              <a:t>Adam Smith Business School  </a:t>
            </a:r>
            <a:br>
              <a:rPr lang="en-US" altLang="en-US" dirty="0" smtClean="0">
                <a:solidFill>
                  <a:schemeClr val="bg1"/>
                </a:solidFill>
              </a:rPr>
            </a:br>
            <a:r>
              <a:rPr lang="en-US" altLang="en-US" dirty="0" smtClean="0">
                <a:solidFill>
                  <a:schemeClr val="bg1"/>
                </a:solidFill>
              </a:rPr>
              <a:t>Sarah.Honeychurch@Glasgow.ac.uk</a:t>
            </a:r>
          </a:p>
        </p:txBody>
      </p:sp>
      <p:pic>
        <p:nvPicPr>
          <p:cNvPr id="11269" name="Picture 5" descr="UoG_keyline.eps"/>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Audio 1">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8318500" y="6032500"/>
            <a:ext cx="609600" cy="6096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6671"/>
    </mc:Choice>
    <mc:Fallback>
      <p:transition spd="slow" advTm="1667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Self-regulated learners</a:t>
            </a:r>
          </a:p>
        </p:txBody>
      </p:sp>
      <p:sp>
        <p:nvSpPr>
          <p:cNvPr id="3" name="Content Placeholder 2"/>
          <p:cNvSpPr>
            <a:spLocks noGrp="1"/>
          </p:cNvSpPr>
          <p:nvPr>
            <p:ph idx="1"/>
          </p:nvPr>
        </p:nvSpPr>
        <p:spPr>
          <a:xfrm>
            <a:off x="381000" y="1628800"/>
            <a:ext cx="8382000" cy="4752528"/>
          </a:xfrm>
        </p:spPr>
        <p:txBody>
          <a:bodyPr/>
          <a:lstStyle/>
          <a:p>
            <a:pPr marL="0" indent="0">
              <a:buNone/>
            </a:pPr>
            <a:r>
              <a:rPr lang="en-US" dirty="0"/>
              <a:t>Research in higher education shows that learning is deeper, more sustainable and satisfying when students become responsible partners in their learning. The most powerful way to achieve this is to involve students actively in assessment and feedback processes, that is, by giving them regular opportunities to make judgements about their own work and the work of others and to provide </a:t>
            </a:r>
            <a:r>
              <a:rPr lang="en-US" dirty="0" err="1"/>
              <a:t>rationalisations</a:t>
            </a:r>
            <a:r>
              <a:rPr lang="en-US" dirty="0"/>
              <a:t> for these judgements. In this way, students will develop their own ability to monitor, evaluate and regulate their own learning, The ability to self-regulate your own learning is necessary for the development of all graduate attributes and for learning that is sustainable beyond graduation</a:t>
            </a:r>
            <a:r>
              <a:rPr lang="en-US" dirty="0" smtClean="0"/>
              <a:t>. (Nicol 2018)</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9045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dirty="0" smtClean="0">
                <a:solidFill>
                  <a:schemeClr val="bg1"/>
                </a:solidFill>
              </a:rPr>
              <a:t>Principles of Assessment and Feedback</a:t>
            </a:r>
          </a:p>
        </p:txBody>
      </p:sp>
      <p:sp>
        <p:nvSpPr>
          <p:cNvPr id="3" name="Content Placeholder 2"/>
          <p:cNvSpPr>
            <a:spLocks noGrp="1"/>
          </p:cNvSpPr>
          <p:nvPr>
            <p:ph idx="1"/>
          </p:nvPr>
        </p:nvSpPr>
        <p:spPr>
          <a:xfrm>
            <a:off x="381000" y="1628800"/>
            <a:ext cx="8382000" cy="4752528"/>
          </a:xfrm>
        </p:spPr>
        <p:txBody>
          <a:bodyPr/>
          <a:lstStyle/>
          <a:p>
            <a:pPr marL="0" indent="0">
              <a:buNone/>
            </a:pPr>
            <a:r>
              <a:rPr lang="en-US" sz="2000" dirty="0">
                <a:latin typeface="Calibri" panose="020F0502020204030204" pitchFamily="34" charset="0"/>
                <a:cs typeface="Calibri" panose="020F0502020204030204" pitchFamily="34" charset="0"/>
              </a:rPr>
              <a:t>Good assessment and feedback practice that promotes self-regulation requires that students gain practice in:</a:t>
            </a:r>
          </a:p>
          <a:p>
            <a:pPr marL="0" indent="0">
              <a:buNone/>
            </a:pPr>
            <a:endParaRPr lang="en-US" sz="2000" dirty="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Formulating </a:t>
            </a:r>
            <a:r>
              <a:rPr lang="en-US" sz="2000" dirty="0">
                <a:latin typeface="Calibri" panose="020F0502020204030204" pitchFamily="34" charset="0"/>
                <a:cs typeface="Calibri" panose="020F0502020204030204" pitchFamily="34" charset="0"/>
              </a:rPr>
              <a:t>goals for learning and identifying standards</a:t>
            </a:r>
          </a:p>
          <a:p>
            <a:r>
              <a:rPr lang="en-US" sz="2000" dirty="0" smtClean="0">
                <a:latin typeface="Calibri" panose="020F0502020204030204" pitchFamily="34" charset="0"/>
                <a:cs typeface="Calibri" panose="020F0502020204030204" pitchFamily="34" charset="0"/>
              </a:rPr>
              <a:t>Making </a:t>
            </a:r>
            <a:r>
              <a:rPr lang="en-US" sz="2000" dirty="0">
                <a:latin typeface="Calibri" panose="020F0502020204030204" pitchFamily="34" charset="0"/>
                <a:cs typeface="Calibri" panose="020F0502020204030204" pitchFamily="34" charset="0"/>
              </a:rPr>
              <a:t>evaluative decisions about their own and others' work</a:t>
            </a:r>
          </a:p>
          <a:p>
            <a:r>
              <a:rPr lang="en-US" sz="2000" dirty="0" smtClean="0">
                <a:latin typeface="Calibri" panose="020F0502020204030204" pitchFamily="34" charset="0"/>
                <a:cs typeface="Calibri" panose="020F0502020204030204" pitchFamily="34" charset="0"/>
              </a:rPr>
              <a:t>Generating </a:t>
            </a:r>
            <a:r>
              <a:rPr lang="en-US" sz="2000" dirty="0">
                <a:latin typeface="Calibri" panose="020F0502020204030204" pitchFamily="34" charset="0"/>
                <a:cs typeface="Calibri" panose="020F0502020204030204" pitchFamily="34" charset="0"/>
              </a:rPr>
              <a:t>explicit feedback for self and others</a:t>
            </a:r>
          </a:p>
          <a:p>
            <a:r>
              <a:rPr lang="en-US" sz="2000" dirty="0" smtClean="0">
                <a:latin typeface="Calibri" panose="020F0502020204030204" pitchFamily="34" charset="0"/>
                <a:cs typeface="Calibri" panose="020F0502020204030204" pitchFamily="34" charset="0"/>
              </a:rPr>
              <a:t>Responding </a:t>
            </a:r>
            <a:r>
              <a:rPr lang="en-US" sz="2000" dirty="0">
                <a:latin typeface="Calibri" panose="020F0502020204030204" pitchFamily="34" charset="0"/>
                <a:cs typeface="Calibri" panose="020F0502020204030204" pitchFamily="34" charset="0"/>
              </a:rPr>
              <a:t>to and/or acting on feedback</a:t>
            </a:r>
          </a:p>
          <a:p>
            <a:r>
              <a:rPr lang="en-US" sz="2000" dirty="0" smtClean="0">
                <a:latin typeface="Calibri" panose="020F0502020204030204" pitchFamily="34" charset="0"/>
                <a:cs typeface="Calibri" panose="020F0502020204030204" pitchFamily="34" charset="0"/>
              </a:rPr>
              <a:t>Discussing </a:t>
            </a:r>
            <a:r>
              <a:rPr lang="en-US" sz="2000" dirty="0">
                <a:latin typeface="Calibri" panose="020F0502020204030204" pitchFamily="34" charset="0"/>
                <a:cs typeface="Calibri" panose="020F0502020204030204" pitchFamily="34" charset="0"/>
              </a:rPr>
              <a:t>work and its evaluation with others (e.g. with peers and teachers)</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79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sz="2300" dirty="0" smtClean="0">
                <a:solidFill>
                  <a:schemeClr val="bg1"/>
                </a:solidFill>
              </a:rPr>
              <a:t>Yet Another Class Response System (YACRS)</a:t>
            </a:r>
          </a:p>
        </p:txBody>
      </p:sp>
      <p:sp>
        <p:nvSpPr>
          <p:cNvPr id="3" name="Content Placeholder 2"/>
          <p:cNvSpPr>
            <a:spLocks noGrp="1"/>
          </p:cNvSpPr>
          <p:nvPr>
            <p:ph idx="1"/>
          </p:nvPr>
        </p:nvSpPr>
        <p:spPr>
          <a:xfrm>
            <a:off x="381000" y="1628800"/>
            <a:ext cx="8382000" cy="4752528"/>
          </a:xfrm>
        </p:spPr>
        <p:txBody>
          <a:bodyPr/>
          <a:lstStyle/>
          <a:p>
            <a:pPr marL="0" indent="0">
              <a:buNone/>
            </a:pPr>
            <a:r>
              <a:rPr lang="en-US" sz="2000" dirty="0"/>
              <a:t>YACRS can be used to enhanced interaction in the classroom between the teacher and students, by encouraging students to actively reflect on potential solutions to a particular question. </a:t>
            </a:r>
            <a:endParaRPr lang="en-US" sz="2000" dirty="0" smtClean="0"/>
          </a:p>
          <a:p>
            <a:r>
              <a:rPr lang="en-US" sz="2000" dirty="0" smtClean="0"/>
              <a:t>The teacher </a:t>
            </a:r>
            <a:r>
              <a:rPr lang="en-US" sz="2000" dirty="0"/>
              <a:t>can get feedback to </a:t>
            </a:r>
            <a:r>
              <a:rPr lang="en-US" sz="2000" dirty="0" smtClean="0"/>
              <a:t>find </a:t>
            </a:r>
            <a:r>
              <a:rPr lang="en-US" sz="2000" dirty="0"/>
              <a:t>out if the students have been understanding the material in the classroom, </a:t>
            </a:r>
            <a:endParaRPr lang="en-US" sz="2000" dirty="0" smtClean="0"/>
          </a:p>
          <a:p>
            <a:r>
              <a:rPr lang="en-US" sz="2000" dirty="0"/>
              <a:t>S</a:t>
            </a:r>
            <a:r>
              <a:rPr lang="en-US" sz="2000" dirty="0" smtClean="0"/>
              <a:t>tudents </a:t>
            </a:r>
            <a:r>
              <a:rPr lang="en-US" sz="2000" dirty="0"/>
              <a:t>also get immediate feedback and clarification on their </a:t>
            </a:r>
            <a:r>
              <a:rPr lang="en-US" sz="2000" dirty="0" smtClean="0"/>
              <a:t>answers.</a:t>
            </a:r>
          </a:p>
          <a:p>
            <a:r>
              <a:rPr lang="en-US" sz="2000" dirty="0" smtClean="0"/>
              <a:t>YACRS </a:t>
            </a:r>
            <a:r>
              <a:rPr lang="en-US" sz="2000" dirty="0"/>
              <a:t>can also promote peer interaction in the classroom is used in the context of peer instruction. This is a technique developed and </a:t>
            </a:r>
            <a:r>
              <a:rPr lang="en-US" sz="2000" dirty="0" err="1"/>
              <a:t>popularised</a:t>
            </a:r>
            <a:r>
              <a:rPr lang="en-US" sz="2000" dirty="0"/>
              <a:t> by Eric Mazur.</a:t>
            </a:r>
            <a:endParaRPr lang="en-GB" sz="2000" dirty="0" smtClean="0">
              <a:latin typeface="Calibri" panose="020F0502020204030204" pitchFamily="34" charset="0"/>
              <a:cs typeface="Calibri" panose="020F0502020204030204" pitchFamily="34" charset="0"/>
              <a:hlinkClick r:id="rId2"/>
            </a:endParaRPr>
          </a:p>
          <a:p>
            <a:pPr marL="0" indent="0">
              <a:buNone/>
            </a:pPr>
            <a:r>
              <a:rPr lang="en-GB" sz="2000" dirty="0" smtClean="0">
                <a:latin typeface="Calibri" panose="020F0502020204030204" pitchFamily="34" charset="0"/>
                <a:cs typeface="Calibri" panose="020F0502020204030204" pitchFamily="34" charset="0"/>
                <a:hlinkClick r:id="rId2"/>
              </a:rPr>
              <a:t>https</a:t>
            </a:r>
            <a:r>
              <a:rPr lang="en-GB" sz="2000" dirty="0">
                <a:latin typeface="Calibri" panose="020F0502020204030204" pitchFamily="34" charset="0"/>
                <a:cs typeface="Calibri" panose="020F0502020204030204" pitchFamily="34" charset="0"/>
                <a:hlinkClick r:id="rId2"/>
              </a:rPr>
              <a:t>://www.gla.ac.uk/myglasgow/leads/staff/telt/telttech/#/classresponse(yacrs</a:t>
            </a:r>
            <a:r>
              <a:rPr lang="en-GB" sz="2000" dirty="0" smtClean="0">
                <a:latin typeface="Calibri" panose="020F0502020204030204" pitchFamily="34" charset="0"/>
                <a:cs typeface="Calibri" panose="020F0502020204030204" pitchFamily="34" charset="0"/>
                <a:hlinkClick r:id="rId2"/>
              </a:rPr>
              <a:t>)</a:t>
            </a:r>
            <a:r>
              <a:rPr lang="en-GB" sz="2000" dirty="0" smtClean="0">
                <a:latin typeface="Calibri" panose="020F0502020204030204" pitchFamily="34" charset="0"/>
                <a:cs typeface="Calibri" panose="020F0502020204030204" pitchFamily="34" charset="0"/>
              </a:rPr>
              <a:t> </a:t>
            </a:r>
          </a:p>
          <a:p>
            <a:pPr marL="0" indent="0">
              <a:buNone/>
            </a:pPr>
            <a:r>
              <a:rPr lang="en-GB" sz="2000" dirty="0">
                <a:latin typeface="Calibri" panose="020F0502020204030204" pitchFamily="34" charset="0"/>
                <a:cs typeface="Calibri" panose="020F0502020204030204" pitchFamily="34" charset="0"/>
                <a:hlinkClick r:id="rId3"/>
              </a:rPr>
              <a:t>https://www.gla.ac.uk/colleges/arts/informationforstaff/e-learning/tools/classresponseyacrs/classresponseguides</a:t>
            </a:r>
            <a:r>
              <a:rPr lang="en-GB" sz="2000" dirty="0" smtClean="0">
                <a:latin typeface="Calibri" panose="020F0502020204030204" pitchFamily="34" charset="0"/>
                <a:cs typeface="Calibri" panose="020F0502020204030204" pitchFamily="34" charset="0"/>
                <a:hlinkClick r:id="rId3"/>
              </a:rPr>
              <a:t>/</a:t>
            </a:r>
            <a:r>
              <a:rPr lang="en-GB" sz="2000" dirty="0" smtClean="0">
                <a:latin typeface="Calibri" panose="020F0502020204030204" pitchFamily="34" charset="0"/>
                <a:cs typeface="Calibri" panose="020F0502020204030204" pitchFamily="34" charset="0"/>
              </a:rPr>
              <a:t> </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91328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05" y="332656"/>
            <a:ext cx="8382000" cy="685800"/>
          </a:xfrm>
        </p:spPr>
        <p:txBody>
          <a:bodyPr/>
          <a:lstStyle/>
          <a:p>
            <a:pPr algn="r"/>
            <a:r>
              <a:rPr lang="en-GB" sz="2300" dirty="0" smtClean="0">
                <a:solidFill>
                  <a:schemeClr val="bg1"/>
                </a:solidFill>
              </a:rPr>
              <a:t>Yet Another Class Response System (YACRS)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844824"/>
            <a:ext cx="7051788" cy="3744416"/>
          </a:xfrm>
        </p:spPr>
      </p:pic>
    </p:spTree>
    <p:extLst>
      <p:ext uri="{BB962C8B-B14F-4D97-AF65-F5344CB8AC3E}">
        <p14:creationId xmlns:p14="http://schemas.microsoft.com/office/powerpoint/2010/main" val="1831559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2"/>
          <p:cNvSpPr>
            <a:spLocks noChangeArrowheads="1"/>
          </p:cNvSpPr>
          <p:nvPr/>
        </p:nvSpPr>
        <p:spPr bwMode="auto">
          <a:xfrm>
            <a:off x="0" y="116632"/>
            <a:ext cx="9144000" cy="6858000"/>
          </a:xfrm>
          <a:prstGeom prst="rect">
            <a:avLst/>
          </a:prstGeom>
          <a:solidFill>
            <a:srgbClr val="00213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charset="-128"/>
              </a:defRPr>
            </a:lvl1pPr>
            <a:lvl2pPr marL="37931725" indent="-37474525">
              <a:defRPr sz="2400">
                <a:solidFill>
                  <a:schemeClr val="tx1"/>
                </a:solidFill>
                <a:latin typeface="Arial" charset="0"/>
                <a:ea typeface="ＭＳ Ｐゴシック" charset="-128"/>
              </a:defRPr>
            </a:lvl2pPr>
            <a:lvl3pPr>
              <a:defRPr sz="2400">
                <a:solidFill>
                  <a:schemeClr val="tx1"/>
                </a:solidFill>
                <a:latin typeface="Arial" charset="0"/>
                <a:ea typeface="ＭＳ Ｐゴシック" charset="-128"/>
              </a:defRPr>
            </a:lvl3pPr>
            <a:lvl4pPr>
              <a:defRPr sz="2400">
                <a:solidFill>
                  <a:schemeClr val="tx1"/>
                </a:solidFill>
                <a:latin typeface="Arial" charset="0"/>
                <a:ea typeface="ＭＳ Ｐゴシック" charset="-128"/>
              </a:defRPr>
            </a:lvl4pPr>
            <a:lvl5pPr>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altLang="en-US" sz="1400">
              <a:cs typeface="Arial" charset="0"/>
            </a:endParaRPr>
          </a:p>
        </p:txBody>
      </p:sp>
      <p:sp>
        <p:nvSpPr>
          <p:cNvPr id="11267" name="Rectangle 2"/>
          <p:cNvSpPr>
            <a:spLocks noGrp="1" noChangeArrowheads="1"/>
          </p:cNvSpPr>
          <p:nvPr>
            <p:ph type="ctrTitle"/>
          </p:nvPr>
        </p:nvSpPr>
        <p:spPr>
          <a:xfrm>
            <a:off x="179512" y="1844824"/>
            <a:ext cx="8577064" cy="3240360"/>
          </a:xfrm>
          <a:solidFill>
            <a:srgbClr val="00213B"/>
          </a:solidFill>
        </p:spPr>
        <p:txBody>
          <a:bodyPr/>
          <a:lstStyle/>
          <a:p>
            <a:pPr algn="ctr"/>
            <a:r>
              <a:rPr lang="en-US" altLang="en-US" dirty="0">
                <a:solidFill>
                  <a:schemeClr val="bg1"/>
                </a:solidFill>
              </a:rPr>
              <a:t>Teaching Excellence Initiative</a:t>
            </a:r>
            <a:br>
              <a:rPr lang="en-US" altLang="en-US" dirty="0">
                <a:solidFill>
                  <a:schemeClr val="bg1"/>
                </a:solidFill>
              </a:rPr>
            </a:br>
            <a:r>
              <a:rPr lang="en-US" altLang="en-US" dirty="0">
                <a:solidFill>
                  <a:schemeClr val="bg1"/>
                </a:solidFill>
              </a:rPr>
              <a:t>Using Technology Enhanced Learning and Teaching (TELT) for Assessment and Feedback </a:t>
            </a:r>
            <a:br>
              <a:rPr lang="en-US" altLang="en-US" dirty="0">
                <a:solidFill>
                  <a:schemeClr val="bg1"/>
                </a:solidFill>
              </a:rPr>
            </a:br>
            <a:r>
              <a:rPr lang="en-US" altLang="en-US" dirty="0">
                <a:solidFill>
                  <a:schemeClr val="bg1"/>
                </a:solidFill>
              </a:rPr>
              <a:t>Sarah Honeychurch</a:t>
            </a:r>
            <a:br>
              <a:rPr lang="en-US" altLang="en-US" dirty="0">
                <a:solidFill>
                  <a:schemeClr val="bg1"/>
                </a:solidFill>
              </a:rPr>
            </a:br>
            <a:r>
              <a:rPr lang="en-US" altLang="en-US" dirty="0">
                <a:solidFill>
                  <a:schemeClr val="bg1"/>
                </a:solidFill>
              </a:rPr>
              <a:t>Teaching Fellow</a:t>
            </a:r>
            <a:br>
              <a:rPr lang="en-US" altLang="en-US" dirty="0">
                <a:solidFill>
                  <a:schemeClr val="bg1"/>
                </a:solidFill>
              </a:rPr>
            </a:br>
            <a:r>
              <a:rPr lang="en-US" altLang="en-US" dirty="0">
                <a:solidFill>
                  <a:schemeClr val="bg1"/>
                </a:solidFill>
              </a:rPr>
              <a:t>Adam Smith Business School  </a:t>
            </a:r>
            <a:br>
              <a:rPr lang="en-US" altLang="en-US" dirty="0">
                <a:solidFill>
                  <a:schemeClr val="bg1"/>
                </a:solidFill>
              </a:rPr>
            </a:br>
            <a:r>
              <a:rPr lang="en-US" altLang="en-US" dirty="0">
                <a:solidFill>
                  <a:schemeClr val="bg1"/>
                </a:solidFill>
              </a:rPr>
              <a:t>Sarah.Honeychurch@Glasgow.ac.uk</a:t>
            </a:r>
            <a:endParaRPr lang="en-US" altLang="en-US" dirty="0" smtClean="0">
              <a:solidFill>
                <a:schemeClr val="bg1"/>
              </a:solidFill>
            </a:endParaRPr>
          </a:p>
        </p:txBody>
      </p:sp>
      <p:pic>
        <p:nvPicPr>
          <p:cNvPr id="11269" name="Picture 5" descr="UoG_keylin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2750" y="374650"/>
            <a:ext cx="19685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1085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University-Plain-cover">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University-Plain-cover</Template>
  <TotalTime>1339</TotalTime>
  <Words>266</Words>
  <Application>Microsoft Office PowerPoint</Application>
  <PresentationFormat>On-screen Show (4:3)</PresentationFormat>
  <Paragraphs>22</Paragraphs>
  <Slides>6</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Calibri</vt:lpstr>
      <vt:lpstr>University-Plain-cover</vt:lpstr>
      <vt:lpstr>Teaching Excellence Initiative Using Technology Enhanced Learning and Teaching (TELT) for Assessment and Feedback  Sarah Honeychurch Teaching Fellow Adam Smith Business School   Sarah.Honeychurch@Glasgow.ac.uk</vt:lpstr>
      <vt:lpstr>Self-regulated learners</vt:lpstr>
      <vt:lpstr>Principles of Assessment and Feedback</vt:lpstr>
      <vt:lpstr>Yet Another Class Response System (YACRS)</vt:lpstr>
      <vt:lpstr>Yet Another Class Response System (YACRS)</vt:lpstr>
      <vt:lpstr>Teaching Excellence Initiative Using Technology Enhanced Learning and Teaching (TELT) for Assessment and Feedback  Sarah Honeychurch Teaching Fellow Adam Smith Business School   Sarah.Honeychurch@Glasgow.ac.uk</vt:lpstr>
    </vt:vector>
  </TitlesOfParts>
  <Company>University of Glasgow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Assessment</dc:title>
  <dc:creator>sh131d</dc:creator>
  <cp:lastModifiedBy>Sarah Honeychurch</cp:lastModifiedBy>
  <cp:revision>124</cp:revision>
  <cp:lastPrinted>2018-09-10T18:50:42Z</cp:lastPrinted>
  <dcterms:created xsi:type="dcterms:W3CDTF">2016-05-10T14:14:47Z</dcterms:created>
  <dcterms:modified xsi:type="dcterms:W3CDTF">2018-10-26T09:04:08Z</dcterms:modified>
</cp:coreProperties>
</file>