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6" r:id="rId2"/>
    <p:sldId id="286" r:id="rId3"/>
    <p:sldId id="296" r:id="rId4"/>
    <p:sldId id="288" r:id="rId5"/>
    <p:sldId id="287" r:id="rId6"/>
    <p:sldId id="294" r:id="rId7"/>
    <p:sldId id="295" r:id="rId8"/>
    <p:sldId id="292" r:id="rId9"/>
    <p:sldId id="291" r:id="rId10"/>
    <p:sldId id="293" r:id="rId11"/>
    <p:sldId id="280" r:id="rId12"/>
  </p:sldIdLst>
  <p:sldSz cx="9144000" cy="6858000" type="screen4x3"/>
  <p:notesSz cx="6889750" cy="10018713"/>
  <p:defaultTextStyle>
    <a:defPPr>
      <a:defRPr lang="en-GB"/>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1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676"/>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sz="quarter" idx="1"/>
          </p:nvPr>
        </p:nvSpPr>
        <p:spPr>
          <a:xfrm>
            <a:off x="3902597" y="0"/>
            <a:ext cx="2985558" cy="502676"/>
          </a:xfrm>
          <a:prstGeom prst="rect">
            <a:avLst/>
          </a:prstGeom>
        </p:spPr>
        <p:txBody>
          <a:bodyPr vert="horz" lIns="96616" tIns="48308" rIns="96616" bIns="48308" rtlCol="0"/>
          <a:lstStyle>
            <a:lvl1pPr algn="r">
              <a:defRPr sz="1300"/>
            </a:lvl1pPr>
          </a:lstStyle>
          <a:p>
            <a:fld id="{A8850F03-E136-4448-B36A-9FF71F842C9B}" type="datetimeFigureOut">
              <a:rPr lang="en-GB" smtClean="0"/>
              <a:t>14/02/2019</a:t>
            </a:fld>
            <a:endParaRPr lang="en-GB"/>
          </a:p>
        </p:txBody>
      </p:sp>
      <p:sp>
        <p:nvSpPr>
          <p:cNvPr id="4" name="Footer Placeholder 3"/>
          <p:cNvSpPr>
            <a:spLocks noGrp="1"/>
          </p:cNvSpPr>
          <p:nvPr>
            <p:ph type="ftr" sz="quarter" idx="2"/>
          </p:nvPr>
        </p:nvSpPr>
        <p:spPr>
          <a:xfrm>
            <a:off x="0" y="9516039"/>
            <a:ext cx="2985558" cy="502674"/>
          </a:xfrm>
          <a:prstGeom prst="rect">
            <a:avLst/>
          </a:prstGeom>
        </p:spPr>
        <p:txBody>
          <a:bodyPr vert="horz" lIns="96616" tIns="48308" rIns="96616" bIns="48308" rtlCol="0" anchor="b"/>
          <a:lstStyle>
            <a:lvl1pPr algn="l">
              <a:defRPr sz="1300"/>
            </a:lvl1pPr>
          </a:lstStyle>
          <a:p>
            <a:endParaRPr lang="en-GB"/>
          </a:p>
        </p:txBody>
      </p:sp>
      <p:sp>
        <p:nvSpPr>
          <p:cNvPr id="5" name="Slide Number Placeholder 4"/>
          <p:cNvSpPr>
            <a:spLocks noGrp="1"/>
          </p:cNvSpPr>
          <p:nvPr>
            <p:ph type="sldNum" sz="quarter" idx="3"/>
          </p:nvPr>
        </p:nvSpPr>
        <p:spPr>
          <a:xfrm>
            <a:off x="3902597" y="9516039"/>
            <a:ext cx="2985558" cy="502674"/>
          </a:xfrm>
          <a:prstGeom prst="rect">
            <a:avLst/>
          </a:prstGeom>
        </p:spPr>
        <p:txBody>
          <a:bodyPr vert="horz" lIns="96616" tIns="48308" rIns="96616" bIns="48308" rtlCol="0" anchor="b"/>
          <a:lstStyle>
            <a:lvl1pPr algn="r">
              <a:defRPr sz="1300"/>
            </a:lvl1pPr>
          </a:lstStyle>
          <a:p>
            <a:fld id="{68A73AFD-BFCA-4E0C-81F5-BA19D000ED74}" type="slidenum">
              <a:rPr lang="en-GB" smtClean="0"/>
              <a:t>‹#›</a:t>
            </a:fld>
            <a:endParaRPr lang="en-GB"/>
          </a:p>
        </p:txBody>
      </p:sp>
    </p:spTree>
    <p:extLst>
      <p:ext uri="{BB962C8B-B14F-4D97-AF65-F5344CB8AC3E}">
        <p14:creationId xmlns:p14="http://schemas.microsoft.com/office/powerpoint/2010/main" val="53789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676"/>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2597" y="0"/>
            <a:ext cx="2985558" cy="502676"/>
          </a:xfrm>
          <a:prstGeom prst="rect">
            <a:avLst/>
          </a:prstGeom>
        </p:spPr>
        <p:txBody>
          <a:bodyPr vert="horz" lIns="96616" tIns="48308" rIns="96616" bIns="48308" rtlCol="0"/>
          <a:lstStyle>
            <a:lvl1pPr algn="r">
              <a:defRPr sz="1300"/>
            </a:lvl1pPr>
          </a:lstStyle>
          <a:p>
            <a:fld id="{03044800-8FF8-4697-81B3-520C3258A4BD}" type="datetimeFigureOut">
              <a:rPr lang="en-GB" smtClean="0"/>
              <a:t>14/02/2019</a:t>
            </a:fld>
            <a:endParaRPr lang="en-GB"/>
          </a:p>
        </p:txBody>
      </p:sp>
      <p:sp>
        <p:nvSpPr>
          <p:cNvPr id="4" name="Slide Image Placeholder 3"/>
          <p:cNvSpPr>
            <a:spLocks noGrp="1" noRot="1" noChangeAspect="1"/>
          </p:cNvSpPr>
          <p:nvPr>
            <p:ph type="sldImg" idx="2"/>
          </p:nvPr>
        </p:nvSpPr>
        <p:spPr>
          <a:xfrm>
            <a:off x="1190625" y="1252538"/>
            <a:ext cx="4508500" cy="3381375"/>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975" y="4821506"/>
            <a:ext cx="5511800" cy="3944868"/>
          </a:xfrm>
          <a:prstGeom prst="rect">
            <a:avLst/>
          </a:prstGeom>
        </p:spPr>
        <p:txBody>
          <a:bodyPr vert="horz" lIns="96616" tIns="48308" rIns="96616" bIns="4830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6039"/>
            <a:ext cx="2985558" cy="502674"/>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2597" y="9516039"/>
            <a:ext cx="2985558" cy="502674"/>
          </a:xfrm>
          <a:prstGeom prst="rect">
            <a:avLst/>
          </a:prstGeom>
        </p:spPr>
        <p:txBody>
          <a:bodyPr vert="horz" lIns="96616" tIns="48308" rIns="96616" bIns="48308" rtlCol="0" anchor="b"/>
          <a:lstStyle>
            <a:lvl1pPr algn="r">
              <a:defRPr sz="1300"/>
            </a:lvl1pPr>
          </a:lstStyle>
          <a:p>
            <a:fld id="{F6494BC4-7749-4AD5-BF11-DF34A73E5A7A}" type="slidenum">
              <a:rPr lang="en-GB" smtClean="0"/>
              <a:t>‹#›</a:t>
            </a:fld>
            <a:endParaRPr lang="en-GB"/>
          </a:p>
        </p:txBody>
      </p:sp>
    </p:spTree>
    <p:extLst>
      <p:ext uri="{BB962C8B-B14F-4D97-AF65-F5344CB8AC3E}">
        <p14:creationId xmlns:p14="http://schemas.microsoft.com/office/powerpoint/2010/main" val="1836156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6494BC4-7749-4AD5-BF11-DF34A73E5A7A}" type="slidenum">
              <a:rPr lang="en-GB" smtClean="0"/>
              <a:t>1</a:t>
            </a:fld>
            <a:endParaRPr lang="en-GB"/>
          </a:p>
        </p:txBody>
      </p:sp>
    </p:spTree>
    <p:extLst>
      <p:ext uri="{BB962C8B-B14F-4D97-AF65-F5344CB8AC3E}">
        <p14:creationId xmlns:p14="http://schemas.microsoft.com/office/powerpoint/2010/main" val="2628652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6494BC4-7749-4AD5-BF11-DF34A73E5A7A}" type="slidenum">
              <a:rPr lang="en-GB" smtClean="0"/>
              <a:t>11</a:t>
            </a:fld>
            <a:endParaRPr lang="en-GB"/>
          </a:p>
        </p:txBody>
      </p:sp>
    </p:spTree>
    <p:extLst>
      <p:ext uri="{BB962C8B-B14F-4D97-AF65-F5344CB8AC3E}">
        <p14:creationId xmlns:p14="http://schemas.microsoft.com/office/powerpoint/2010/main" val="2239516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ED8D5EC-C352-42A9-8E86-501DBD835DD9}" type="slidenum">
              <a:rPr lang="en-GB" altLang="en-US"/>
              <a:pPr/>
              <a:t>‹#›</a:t>
            </a:fld>
            <a:endParaRPr lang="en-GB" altLang="en-US"/>
          </a:p>
        </p:txBody>
      </p:sp>
    </p:spTree>
    <p:extLst>
      <p:ext uri="{BB962C8B-B14F-4D97-AF65-F5344CB8AC3E}">
        <p14:creationId xmlns:p14="http://schemas.microsoft.com/office/powerpoint/2010/main" val="457697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61AF7C4-1E63-490C-AD34-DF19DCD1C951}" type="slidenum">
              <a:rPr lang="en-GB" altLang="en-US"/>
              <a:pPr/>
              <a:t>‹#›</a:t>
            </a:fld>
            <a:endParaRPr lang="en-GB" altLang="en-US"/>
          </a:p>
        </p:txBody>
      </p:sp>
    </p:spTree>
    <p:extLst>
      <p:ext uri="{BB962C8B-B14F-4D97-AF65-F5344CB8AC3E}">
        <p14:creationId xmlns:p14="http://schemas.microsoft.com/office/powerpoint/2010/main" val="1229975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72D154A-CD24-4C02-BF45-26CEEBC530E1}" type="slidenum">
              <a:rPr lang="en-GB" altLang="en-US"/>
              <a:pPr/>
              <a:t>‹#›</a:t>
            </a:fld>
            <a:endParaRPr lang="en-GB" altLang="en-US"/>
          </a:p>
        </p:txBody>
      </p:sp>
    </p:spTree>
    <p:extLst>
      <p:ext uri="{BB962C8B-B14F-4D97-AF65-F5344CB8AC3E}">
        <p14:creationId xmlns:p14="http://schemas.microsoft.com/office/powerpoint/2010/main" val="222518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49DA3AE-2407-4265-8C41-F2FF3652A217}" type="slidenum">
              <a:rPr lang="en-GB" altLang="en-US"/>
              <a:pPr/>
              <a:t>‹#›</a:t>
            </a:fld>
            <a:endParaRPr lang="en-GB" altLang="en-US"/>
          </a:p>
        </p:txBody>
      </p:sp>
    </p:spTree>
    <p:extLst>
      <p:ext uri="{BB962C8B-B14F-4D97-AF65-F5344CB8AC3E}">
        <p14:creationId xmlns:p14="http://schemas.microsoft.com/office/powerpoint/2010/main" val="344672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259102E9-FBB5-4FD3-B5DB-802532C6656E}" type="slidenum">
              <a:rPr lang="en-GB" altLang="en-US"/>
              <a:pPr/>
              <a:t>‹#›</a:t>
            </a:fld>
            <a:endParaRPr lang="en-GB" altLang="en-US"/>
          </a:p>
        </p:txBody>
      </p:sp>
    </p:spTree>
    <p:extLst>
      <p:ext uri="{BB962C8B-B14F-4D97-AF65-F5344CB8AC3E}">
        <p14:creationId xmlns:p14="http://schemas.microsoft.com/office/powerpoint/2010/main" val="3079055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A0EC43D-B0DA-4954-AA0E-F374495D4D11}" type="slidenum">
              <a:rPr lang="en-GB" altLang="en-US"/>
              <a:pPr/>
              <a:t>‹#›</a:t>
            </a:fld>
            <a:endParaRPr lang="en-GB" altLang="en-US"/>
          </a:p>
        </p:txBody>
      </p:sp>
    </p:spTree>
    <p:extLst>
      <p:ext uri="{BB962C8B-B14F-4D97-AF65-F5344CB8AC3E}">
        <p14:creationId xmlns:p14="http://schemas.microsoft.com/office/powerpoint/2010/main" val="275775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286000"/>
            <a:ext cx="411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86000"/>
            <a:ext cx="411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D794178-A220-432D-A62A-98DCB87E0F3D}" type="slidenum">
              <a:rPr lang="en-GB" altLang="en-US"/>
              <a:pPr/>
              <a:t>‹#›</a:t>
            </a:fld>
            <a:endParaRPr lang="en-GB" altLang="en-US"/>
          </a:p>
        </p:txBody>
      </p:sp>
    </p:spTree>
    <p:extLst>
      <p:ext uri="{BB962C8B-B14F-4D97-AF65-F5344CB8AC3E}">
        <p14:creationId xmlns:p14="http://schemas.microsoft.com/office/powerpoint/2010/main" val="3762228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E4F3D00C-5B1B-4A41-B506-CD54AD8317F4}" type="slidenum">
              <a:rPr lang="en-GB" altLang="en-US"/>
              <a:pPr/>
              <a:t>‹#›</a:t>
            </a:fld>
            <a:endParaRPr lang="en-GB" altLang="en-US"/>
          </a:p>
        </p:txBody>
      </p:sp>
    </p:spTree>
    <p:extLst>
      <p:ext uri="{BB962C8B-B14F-4D97-AF65-F5344CB8AC3E}">
        <p14:creationId xmlns:p14="http://schemas.microsoft.com/office/powerpoint/2010/main" val="3586088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218E39B-AC47-4C25-9CBE-43EF62AF1682}" type="slidenum">
              <a:rPr lang="en-GB" altLang="en-US"/>
              <a:pPr/>
              <a:t>‹#›</a:t>
            </a:fld>
            <a:endParaRPr lang="en-GB" altLang="en-US"/>
          </a:p>
        </p:txBody>
      </p:sp>
    </p:spTree>
    <p:extLst>
      <p:ext uri="{BB962C8B-B14F-4D97-AF65-F5344CB8AC3E}">
        <p14:creationId xmlns:p14="http://schemas.microsoft.com/office/powerpoint/2010/main" val="1362463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5240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381000" y="2286000"/>
            <a:ext cx="8382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3810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2819400" y="6248400"/>
            <a:ext cx="3581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solidFill>
                  <a:srgbClr val="00213B"/>
                </a:solidFill>
              </a:defRPr>
            </a:lvl1pPr>
          </a:lstStyle>
          <a:p>
            <a:fld id="{3D0E450A-41F9-47D3-BEFB-DBC32E802D7A}" type="slidenum">
              <a:rPr lang="en-GB" altLang="en-US"/>
              <a:pPr/>
              <a:t>‹#›</a:t>
            </a:fld>
            <a:endParaRPr lang="en-GB" altLang="en-US"/>
          </a:p>
        </p:txBody>
      </p:sp>
      <p:sp>
        <p:nvSpPr>
          <p:cNvPr id="1036" name="Rectangle 12"/>
          <p:cNvSpPr>
            <a:spLocks noChangeArrowheads="1"/>
          </p:cNvSpPr>
          <p:nvPr/>
        </p:nvSpPr>
        <p:spPr bwMode="auto">
          <a:xfrm>
            <a:off x="0" y="0"/>
            <a:ext cx="9144000" cy="1381125"/>
          </a:xfrm>
          <a:prstGeom prst="rect">
            <a:avLst/>
          </a:prstGeom>
          <a:solidFill>
            <a:srgbClr val="00213B"/>
          </a:solidFill>
          <a:ln w="9525">
            <a:noFill/>
            <a:miter lim="800000"/>
            <a:headEnd/>
            <a:tailEnd/>
          </a:ln>
          <a:effectLst/>
        </p:spPr>
        <p:txBody>
          <a:bodyPr wrap="none" anchor="ctr"/>
          <a:lstStyle/>
          <a:p>
            <a:pPr eaLnBrk="1" hangingPunct="1">
              <a:defRPr/>
            </a:pPr>
            <a:endParaRPr lang="en-US" sz="1400">
              <a:latin typeface="Arial" pitchFamily="-106" charset="0"/>
              <a:ea typeface="Arial" pitchFamily="-106" charset="0"/>
              <a:cs typeface="Arial" pitchFamily="-106" charset="0"/>
            </a:endParaRPr>
          </a:p>
        </p:txBody>
      </p:sp>
      <p:pic>
        <p:nvPicPr>
          <p:cNvPr id="1032" name="Picture 5" descr="UoG_keyline.eps"/>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412750" y="374650"/>
            <a:ext cx="19685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fontAlgn="base" hangingPunct="1">
        <a:spcBef>
          <a:spcPct val="0"/>
        </a:spcBef>
        <a:spcAft>
          <a:spcPct val="0"/>
        </a:spcAft>
        <a:defRPr sz="2800" b="1">
          <a:solidFill>
            <a:srgbClr val="00213B"/>
          </a:solidFill>
          <a:latin typeface="+mj-lt"/>
          <a:ea typeface="+mj-ea"/>
          <a:cs typeface="+mj-cs"/>
        </a:defRPr>
      </a:lvl1pPr>
      <a:lvl2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2pPr>
      <a:lvl3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3pPr>
      <a:lvl4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4pPr>
      <a:lvl5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5pPr>
      <a:lvl6pPr marL="4572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6pPr>
      <a:lvl7pPr marL="9144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7pPr>
      <a:lvl8pPr marL="13716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8pPr>
      <a:lvl9pPr marL="18288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9pPr>
    </p:titleStyle>
    <p:bodyStyle>
      <a:lvl1pPr marL="342900" indent="-342900" algn="l" rtl="0" eaLnBrk="1" fontAlgn="base" hangingPunct="1">
        <a:spcBef>
          <a:spcPct val="20000"/>
        </a:spcBef>
        <a:spcAft>
          <a:spcPct val="0"/>
        </a:spcAft>
        <a:buChar char="•"/>
        <a:defRPr sz="2400">
          <a:solidFill>
            <a:srgbClr val="00213B"/>
          </a:solidFill>
          <a:latin typeface="+mn-lt"/>
          <a:ea typeface="+mn-ea"/>
          <a:cs typeface="+mn-cs"/>
        </a:defRPr>
      </a:lvl1pPr>
      <a:lvl2pPr marL="742950" indent="-285750" algn="l" rtl="0" eaLnBrk="1" fontAlgn="base" hangingPunct="1">
        <a:spcBef>
          <a:spcPct val="20000"/>
        </a:spcBef>
        <a:spcAft>
          <a:spcPct val="0"/>
        </a:spcAft>
        <a:buChar char="–"/>
        <a:defRPr sz="2000">
          <a:solidFill>
            <a:srgbClr val="00213B"/>
          </a:solidFill>
          <a:latin typeface="+mn-lt"/>
          <a:ea typeface="+mn-ea"/>
        </a:defRPr>
      </a:lvl2pPr>
      <a:lvl3pPr marL="1143000" indent="-228600" algn="l" rtl="0" eaLnBrk="1" fontAlgn="base" hangingPunct="1">
        <a:spcBef>
          <a:spcPct val="20000"/>
        </a:spcBef>
        <a:spcAft>
          <a:spcPct val="0"/>
        </a:spcAft>
        <a:buChar char="•"/>
        <a:defRPr b="1">
          <a:solidFill>
            <a:srgbClr val="00213B"/>
          </a:solidFill>
          <a:latin typeface="+mn-lt"/>
          <a:ea typeface="+mn-ea"/>
        </a:defRPr>
      </a:lvl3pPr>
      <a:lvl4pPr marL="1600200" indent="-228600" algn="l" rtl="0" eaLnBrk="1" fontAlgn="base" hangingPunct="1">
        <a:spcBef>
          <a:spcPct val="20000"/>
        </a:spcBef>
        <a:spcAft>
          <a:spcPct val="0"/>
        </a:spcAft>
        <a:buChar char="–"/>
        <a:defRPr>
          <a:solidFill>
            <a:srgbClr val="00213B"/>
          </a:solidFill>
          <a:latin typeface="+mn-lt"/>
          <a:ea typeface="+mn-ea"/>
        </a:defRPr>
      </a:lvl4pPr>
      <a:lvl5pPr marL="2057400" indent="-228600" algn="l" rtl="0" eaLnBrk="1" fontAlgn="base" hangingPunct="1">
        <a:spcBef>
          <a:spcPct val="20000"/>
        </a:spcBef>
        <a:spcAft>
          <a:spcPct val="0"/>
        </a:spcAft>
        <a:buChar char="»"/>
        <a:defRPr sz="1600">
          <a:solidFill>
            <a:srgbClr val="00213B"/>
          </a:solidFill>
          <a:latin typeface="+mn-lt"/>
          <a:ea typeface="+mn-ea"/>
        </a:defRPr>
      </a:lvl5pPr>
      <a:lvl6pPr marL="2514600" indent="-228600" algn="l" rtl="0" eaLnBrk="1" fontAlgn="base" hangingPunct="1">
        <a:spcBef>
          <a:spcPct val="20000"/>
        </a:spcBef>
        <a:spcAft>
          <a:spcPct val="0"/>
        </a:spcAft>
        <a:buChar char="»"/>
        <a:defRPr sz="1600">
          <a:solidFill>
            <a:srgbClr val="00213B"/>
          </a:solidFill>
          <a:latin typeface="+mn-lt"/>
          <a:ea typeface="+mn-ea"/>
        </a:defRPr>
      </a:lvl6pPr>
      <a:lvl7pPr marL="2971800" indent="-228600" algn="l" rtl="0" eaLnBrk="1" fontAlgn="base" hangingPunct="1">
        <a:spcBef>
          <a:spcPct val="20000"/>
        </a:spcBef>
        <a:spcAft>
          <a:spcPct val="0"/>
        </a:spcAft>
        <a:buChar char="»"/>
        <a:defRPr sz="1600">
          <a:solidFill>
            <a:srgbClr val="00213B"/>
          </a:solidFill>
          <a:latin typeface="+mn-lt"/>
          <a:ea typeface="+mn-ea"/>
        </a:defRPr>
      </a:lvl7pPr>
      <a:lvl8pPr marL="3429000" indent="-228600" algn="l" rtl="0" eaLnBrk="1" fontAlgn="base" hangingPunct="1">
        <a:spcBef>
          <a:spcPct val="20000"/>
        </a:spcBef>
        <a:spcAft>
          <a:spcPct val="0"/>
        </a:spcAft>
        <a:buChar char="»"/>
        <a:defRPr sz="1600">
          <a:solidFill>
            <a:srgbClr val="00213B"/>
          </a:solidFill>
          <a:latin typeface="+mn-lt"/>
          <a:ea typeface="+mn-ea"/>
        </a:defRPr>
      </a:lvl8pPr>
      <a:lvl9pPr marL="3886200" indent="-228600" algn="l" rtl="0" eaLnBrk="1" fontAlgn="base" hangingPunct="1">
        <a:spcBef>
          <a:spcPct val="20000"/>
        </a:spcBef>
        <a:spcAft>
          <a:spcPct val="0"/>
        </a:spcAft>
        <a:buChar char="»"/>
        <a:defRPr sz="1600">
          <a:solidFill>
            <a:srgbClr val="00213B"/>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cursos.campusvirtualsp.org/pluginfile.php/203477/mod_resource/content/1/9781134395750_sample_527172.pdf" TargetMode="External"/><Relationship Id="rId2" Type="http://schemas.openxmlformats.org/officeDocument/2006/relationships/hyperlink" Target="http://owww.brookes.ac.uk/services/ocsld/group_work/brookes_groupwork_gibbs_dec09.pdf" TargetMode="External"/><Relationship Id="rId1" Type="http://schemas.openxmlformats.org/officeDocument/2006/relationships/slideLayout" Target="../slideLayouts/slideLayout1.xml"/><Relationship Id="rId4" Type="http://schemas.openxmlformats.org/officeDocument/2006/relationships/hyperlink" Target="https://www.tandfonline.com/doi/pdf/10.1080/0260293960210306?needAccess=tru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gla.ac.uk/media/media_597746_en.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owww.brookes.ac.uk/services/ocsld/group_work/brookes_groupwork_gibbs_dec09.pdf"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2"/>
          <p:cNvSpPr>
            <a:spLocks noChangeArrowheads="1"/>
          </p:cNvSpPr>
          <p:nvPr/>
        </p:nvSpPr>
        <p:spPr bwMode="auto">
          <a:xfrm>
            <a:off x="0" y="116632"/>
            <a:ext cx="9144000" cy="6858000"/>
          </a:xfrm>
          <a:prstGeom prst="rect">
            <a:avLst/>
          </a:prstGeom>
          <a:solidFill>
            <a:srgbClr val="00213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charset="-128"/>
              </a:defRPr>
            </a:lvl1pPr>
            <a:lvl2pPr marL="37931725" indent="-37474525">
              <a:defRPr sz="2400">
                <a:solidFill>
                  <a:schemeClr val="tx1"/>
                </a:solidFill>
                <a:latin typeface="Arial" charset="0"/>
                <a:ea typeface="ＭＳ Ｐゴシック" charset="-128"/>
              </a:defRPr>
            </a:lvl2pPr>
            <a:lvl3pPr>
              <a:defRPr sz="2400">
                <a:solidFill>
                  <a:schemeClr val="tx1"/>
                </a:solidFill>
                <a:latin typeface="Arial" charset="0"/>
                <a:ea typeface="ＭＳ Ｐゴシック" charset="-128"/>
              </a:defRPr>
            </a:lvl3pPr>
            <a:lvl4pPr>
              <a:defRPr sz="2400">
                <a:solidFill>
                  <a:schemeClr val="tx1"/>
                </a:solidFill>
                <a:latin typeface="Arial" charset="0"/>
                <a:ea typeface="ＭＳ Ｐゴシック" charset="-128"/>
              </a:defRPr>
            </a:lvl4pPr>
            <a:lvl5pPr>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endParaRPr lang="en-US" altLang="en-US" sz="1400">
              <a:cs typeface="Arial" charset="0"/>
            </a:endParaRPr>
          </a:p>
        </p:txBody>
      </p:sp>
      <p:sp>
        <p:nvSpPr>
          <p:cNvPr id="11267" name="Rectangle 2"/>
          <p:cNvSpPr>
            <a:spLocks noGrp="1" noChangeArrowheads="1"/>
          </p:cNvSpPr>
          <p:nvPr>
            <p:ph type="ctrTitle"/>
          </p:nvPr>
        </p:nvSpPr>
        <p:spPr>
          <a:xfrm>
            <a:off x="412750" y="1484784"/>
            <a:ext cx="8343826" cy="4320480"/>
          </a:xfrm>
          <a:solidFill>
            <a:srgbClr val="00213B"/>
          </a:solidFill>
        </p:spPr>
        <p:txBody>
          <a:bodyPr/>
          <a:lstStyle/>
          <a:p>
            <a:pPr algn="ctr"/>
            <a:r>
              <a:rPr lang="en-US" altLang="en-US" dirty="0" smtClean="0">
                <a:solidFill>
                  <a:schemeClr val="bg1"/>
                </a:solidFill>
              </a:rPr>
              <a:t>Assessing Group Work: a Round Table Discussion</a:t>
            </a:r>
            <a:r>
              <a:rPr lang="en-US" altLang="en-US" dirty="0" smtClean="0">
                <a:solidFill>
                  <a:schemeClr val="bg1"/>
                </a:solidFill>
              </a:rPr>
              <a:t/>
            </a:r>
            <a:br>
              <a:rPr lang="en-US" altLang="en-US" dirty="0" smtClean="0">
                <a:solidFill>
                  <a:schemeClr val="bg1"/>
                </a:solidFill>
              </a:rPr>
            </a:br>
            <a:r>
              <a:rPr lang="en-US" altLang="en-US" dirty="0" smtClean="0">
                <a:solidFill>
                  <a:schemeClr val="bg1"/>
                </a:solidFill>
              </a:rPr>
              <a:t>Sarah Honeychurch</a:t>
            </a:r>
            <a:br>
              <a:rPr lang="en-US" altLang="en-US" dirty="0" smtClean="0">
                <a:solidFill>
                  <a:schemeClr val="bg1"/>
                </a:solidFill>
              </a:rPr>
            </a:br>
            <a:r>
              <a:rPr lang="en-US" altLang="en-US" dirty="0" smtClean="0">
                <a:solidFill>
                  <a:schemeClr val="bg1"/>
                </a:solidFill>
              </a:rPr>
              <a:t>Teaching Fellow</a:t>
            </a:r>
            <a:br>
              <a:rPr lang="en-US" altLang="en-US" dirty="0" smtClean="0">
                <a:solidFill>
                  <a:schemeClr val="bg1"/>
                </a:solidFill>
              </a:rPr>
            </a:br>
            <a:r>
              <a:rPr lang="en-US" altLang="en-US" dirty="0" smtClean="0">
                <a:solidFill>
                  <a:schemeClr val="bg1"/>
                </a:solidFill>
              </a:rPr>
              <a:t>Adam Smith Business School  </a:t>
            </a:r>
            <a:br>
              <a:rPr lang="en-US" altLang="en-US" dirty="0" smtClean="0">
                <a:solidFill>
                  <a:schemeClr val="bg1"/>
                </a:solidFill>
              </a:rPr>
            </a:br>
            <a:r>
              <a:rPr lang="en-US" altLang="en-US" dirty="0" smtClean="0">
                <a:solidFill>
                  <a:schemeClr val="bg1"/>
                </a:solidFill>
              </a:rPr>
              <a:t>Sarah.Honeychurch@Glasgow.ac.uk</a:t>
            </a:r>
          </a:p>
        </p:txBody>
      </p:sp>
      <p:pic>
        <p:nvPicPr>
          <p:cNvPr id="11269" name="Picture 5" descr="UoG_keylin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2750" y="374650"/>
            <a:ext cx="19685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905" y="332656"/>
            <a:ext cx="8382000" cy="685800"/>
          </a:xfrm>
        </p:spPr>
        <p:txBody>
          <a:bodyPr/>
          <a:lstStyle/>
          <a:p>
            <a:pPr algn="r"/>
            <a:r>
              <a:rPr lang="en-GB" dirty="0" smtClean="0">
                <a:solidFill>
                  <a:schemeClr val="bg1"/>
                </a:solidFill>
              </a:rPr>
              <a:t>References</a:t>
            </a:r>
            <a:endParaRPr lang="en-GB" dirty="0" smtClean="0">
              <a:solidFill>
                <a:schemeClr val="bg1"/>
              </a:solidFill>
            </a:endParaRPr>
          </a:p>
        </p:txBody>
      </p:sp>
      <p:sp>
        <p:nvSpPr>
          <p:cNvPr id="3" name="Content Placeholder 2"/>
          <p:cNvSpPr>
            <a:spLocks noGrp="1"/>
          </p:cNvSpPr>
          <p:nvPr>
            <p:ph idx="1"/>
          </p:nvPr>
        </p:nvSpPr>
        <p:spPr>
          <a:xfrm>
            <a:off x="381000" y="1484784"/>
            <a:ext cx="8382000" cy="4687416"/>
          </a:xfrm>
        </p:spPr>
        <p:txBody>
          <a:bodyPr/>
          <a:lstStyle/>
          <a:p>
            <a:pPr marL="0" indent="0">
              <a:buNone/>
            </a:pPr>
            <a:r>
              <a:rPr lang="en-US" sz="2000" dirty="0"/>
              <a:t>Gibbs, G. (2010) The assessment of group work: lessons from the literature [11 October 2011]. </a:t>
            </a:r>
            <a:r>
              <a:rPr lang="en-US" sz="2000" dirty="0">
                <a:hlinkClick r:id="rId2"/>
              </a:rPr>
              <a:t>http://</a:t>
            </a:r>
            <a:r>
              <a:rPr lang="en-US" sz="2000" dirty="0" smtClean="0">
                <a:hlinkClick r:id="rId2"/>
              </a:rPr>
              <a:t>owww.brookes.ac.uk/services/ocsld/group_work/brookes_groupwork_gibbs_dec09.pdf</a:t>
            </a:r>
            <a:r>
              <a:rPr lang="en-US" sz="2000" dirty="0" smtClean="0"/>
              <a:t> </a:t>
            </a:r>
            <a:endParaRPr lang="en-US" sz="2000" dirty="0"/>
          </a:p>
          <a:p>
            <a:pPr marL="0" indent="0">
              <a:buNone/>
            </a:pPr>
            <a:r>
              <a:rPr lang="en-US" sz="2000" dirty="0" err="1"/>
              <a:t>Falchikov</a:t>
            </a:r>
            <a:r>
              <a:rPr lang="en-US" sz="2000" dirty="0"/>
              <a:t>, N. (2005). Improving Assessment Through Student Involvement: Practical solutions for aiding learning in higher and further education. Abingdon. </a:t>
            </a:r>
            <a:r>
              <a:rPr lang="en-US" sz="2000" dirty="0" err="1"/>
              <a:t>RoutledgeFalmer</a:t>
            </a:r>
            <a:r>
              <a:rPr lang="en-US" sz="2000" dirty="0"/>
              <a:t>. </a:t>
            </a:r>
            <a:r>
              <a:rPr lang="en-US" sz="2000" dirty="0">
                <a:hlinkClick r:id="rId3"/>
              </a:rPr>
              <a:t>https://</a:t>
            </a:r>
            <a:r>
              <a:rPr lang="en-US" sz="2000" dirty="0" smtClean="0">
                <a:hlinkClick r:id="rId3"/>
              </a:rPr>
              <a:t>cursos.campusvirtualsp.org/pluginfile.php/203477/mod_resource/content/1/9781134395750_sample_527172.pdf</a:t>
            </a:r>
            <a:r>
              <a:rPr lang="en-US" sz="2000" dirty="0" smtClean="0"/>
              <a:t> </a:t>
            </a:r>
            <a:endParaRPr lang="en-US" sz="2000" dirty="0"/>
          </a:p>
          <a:p>
            <a:pPr marL="0" indent="0">
              <a:buNone/>
            </a:pPr>
            <a:r>
              <a:rPr lang="en-US" sz="2000" dirty="0" err="1"/>
              <a:t>Lejk</a:t>
            </a:r>
            <a:r>
              <a:rPr lang="en-US" sz="2000" dirty="0"/>
              <a:t>, M., </a:t>
            </a:r>
            <a:r>
              <a:rPr lang="en-US" sz="2000" dirty="0" err="1"/>
              <a:t>Wyvill</a:t>
            </a:r>
            <a:r>
              <a:rPr lang="en-US" sz="2000" dirty="0"/>
              <a:t>, M. &amp; Farrow, S. (1996). A survey of methods for deriving individual grades from group assessments. Assessment and Evaluation in Higher Education, 21, 3, pp.267-280. </a:t>
            </a:r>
            <a:r>
              <a:rPr lang="en-US" sz="2000" dirty="0">
                <a:hlinkClick r:id="rId4"/>
              </a:rPr>
              <a:t>https://</a:t>
            </a:r>
            <a:r>
              <a:rPr lang="en-US" sz="2000" dirty="0" smtClean="0">
                <a:hlinkClick r:id="rId4"/>
              </a:rPr>
              <a:t>www.tandfonline.com/doi/pdf/10.1080/0260293960210306?needAccess=true</a:t>
            </a:r>
            <a:r>
              <a:rPr lang="en-US" sz="2000" dirty="0" smtClean="0"/>
              <a:t>  </a:t>
            </a:r>
            <a:endParaRPr lang="en-US" sz="2000" dirty="0"/>
          </a:p>
          <a:p>
            <a:pPr marL="0" indent="0">
              <a:buNone/>
            </a:pPr>
            <a:endParaRPr lang="en-GB" dirty="0"/>
          </a:p>
        </p:txBody>
      </p:sp>
    </p:spTree>
    <p:extLst>
      <p:ext uri="{BB962C8B-B14F-4D97-AF65-F5344CB8AC3E}">
        <p14:creationId xmlns:p14="http://schemas.microsoft.com/office/powerpoint/2010/main" val="4124991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2"/>
          <p:cNvSpPr>
            <a:spLocks noChangeArrowheads="1"/>
          </p:cNvSpPr>
          <p:nvPr/>
        </p:nvSpPr>
        <p:spPr bwMode="auto">
          <a:xfrm>
            <a:off x="0" y="116632"/>
            <a:ext cx="9144000" cy="6858000"/>
          </a:xfrm>
          <a:prstGeom prst="rect">
            <a:avLst/>
          </a:prstGeom>
          <a:solidFill>
            <a:srgbClr val="00213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charset="-128"/>
              </a:defRPr>
            </a:lvl1pPr>
            <a:lvl2pPr marL="37931725" indent="-37474525">
              <a:defRPr sz="2400">
                <a:solidFill>
                  <a:schemeClr val="tx1"/>
                </a:solidFill>
                <a:latin typeface="Arial" charset="0"/>
                <a:ea typeface="ＭＳ Ｐゴシック" charset="-128"/>
              </a:defRPr>
            </a:lvl2pPr>
            <a:lvl3pPr>
              <a:defRPr sz="2400">
                <a:solidFill>
                  <a:schemeClr val="tx1"/>
                </a:solidFill>
                <a:latin typeface="Arial" charset="0"/>
                <a:ea typeface="ＭＳ Ｐゴシック" charset="-128"/>
              </a:defRPr>
            </a:lvl3pPr>
            <a:lvl4pPr>
              <a:defRPr sz="2400">
                <a:solidFill>
                  <a:schemeClr val="tx1"/>
                </a:solidFill>
                <a:latin typeface="Arial" charset="0"/>
                <a:ea typeface="ＭＳ Ｐゴシック" charset="-128"/>
              </a:defRPr>
            </a:lvl4pPr>
            <a:lvl5pPr>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endParaRPr lang="en-US" altLang="en-US" sz="1400">
              <a:cs typeface="Arial" charset="0"/>
            </a:endParaRPr>
          </a:p>
        </p:txBody>
      </p:sp>
      <p:sp>
        <p:nvSpPr>
          <p:cNvPr id="11267" name="Rectangle 2"/>
          <p:cNvSpPr>
            <a:spLocks noGrp="1" noChangeArrowheads="1"/>
          </p:cNvSpPr>
          <p:nvPr>
            <p:ph type="ctrTitle"/>
          </p:nvPr>
        </p:nvSpPr>
        <p:spPr>
          <a:xfrm>
            <a:off x="179512" y="1484784"/>
            <a:ext cx="8577064" cy="3960440"/>
          </a:xfrm>
          <a:solidFill>
            <a:srgbClr val="00213B"/>
          </a:solidFill>
        </p:spPr>
        <p:txBody>
          <a:bodyPr/>
          <a:lstStyle/>
          <a:p>
            <a:pPr algn="ctr"/>
            <a:r>
              <a:rPr lang="en-US" altLang="en-US" dirty="0">
                <a:solidFill>
                  <a:schemeClr val="bg1"/>
                </a:solidFill>
              </a:rPr>
              <a:t>Teaching Excellence Initiative</a:t>
            </a:r>
            <a:r>
              <a:rPr lang="en-US" altLang="en-US">
                <a:solidFill>
                  <a:schemeClr val="bg1"/>
                </a:solidFill>
              </a:rPr>
              <a:t/>
            </a:r>
            <a:br>
              <a:rPr lang="en-US" altLang="en-US">
                <a:solidFill>
                  <a:schemeClr val="bg1"/>
                </a:solidFill>
              </a:rPr>
            </a:br>
            <a:r>
              <a:rPr lang="en-US" altLang="en-US" smtClean="0">
                <a:solidFill>
                  <a:schemeClr val="bg1"/>
                </a:solidFill>
              </a:rPr>
              <a:t>title</a:t>
            </a:r>
            <a:r>
              <a:rPr lang="en-US" altLang="en-US" dirty="0">
                <a:solidFill>
                  <a:schemeClr val="bg1"/>
                </a:solidFill>
              </a:rPr>
              <a:t/>
            </a:r>
            <a:br>
              <a:rPr lang="en-US" altLang="en-US" dirty="0">
                <a:solidFill>
                  <a:schemeClr val="bg1"/>
                </a:solidFill>
              </a:rPr>
            </a:br>
            <a:r>
              <a:rPr lang="en-US" altLang="en-US" dirty="0">
                <a:solidFill>
                  <a:schemeClr val="bg1"/>
                </a:solidFill>
              </a:rPr>
              <a:t>Sarah Honeychurch</a:t>
            </a:r>
            <a:br>
              <a:rPr lang="en-US" altLang="en-US" dirty="0">
                <a:solidFill>
                  <a:schemeClr val="bg1"/>
                </a:solidFill>
              </a:rPr>
            </a:br>
            <a:r>
              <a:rPr lang="en-US" altLang="en-US" dirty="0">
                <a:solidFill>
                  <a:schemeClr val="bg1"/>
                </a:solidFill>
              </a:rPr>
              <a:t>Teaching Fellow</a:t>
            </a:r>
            <a:br>
              <a:rPr lang="en-US" altLang="en-US" dirty="0">
                <a:solidFill>
                  <a:schemeClr val="bg1"/>
                </a:solidFill>
              </a:rPr>
            </a:br>
            <a:r>
              <a:rPr lang="en-US" altLang="en-US" dirty="0">
                <a:solidFill>
                  <a:schemeClr val="bg1"/>
                </a:solidFill>
              </a:rPr>
              <a:t>Adam Smith Business School  </a:t>
            </a:r>
            <a:br>
              <a:rPr lang="en-US" altLang="en-US" dirty="0">
                <a:solidFill>
                  <a:schemeClr val="bg1"/>
                </a:solidFill>
              </a:rPr>
            </a:br>
            <a:r>
              <a:rPr lang="en-US" altLang="en-US" dirty="0">
                <a:solidFill>
                  <a:schemeClr val="bg1"/>
                </a:solidFill>
              </a:rPr>
              <a:t>Sarah.Honeychurch@Glasgow.ac.uk</a:t>
            </a:r>
            <a:endParaRPr lang="en-US" altLang="en-US" dirty="0" smtClean="0">
              <a:solidFill>
                <a:schemeClr val="bg1"/>
              </a:solidFill>
            </a:endParaRPr>
          </a:p>
        </p:txBody>
      </p:sp>
      <p:pic>
        <p:nvPicPr>
          <p:cNvPr id="11269" name="Picture 5" descr="UoG_keylin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2750" y="374650"/>
            <a:ext cx="19685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1085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905" y="332656"/>
            <a:ext cx="8382000" cy="685800"/>
          </a:xfrm>
        </p:spPr>
        <p:txBody>
          <a:bodyPr/>
          <a:lstStyle/>
          <a:p>
            <a:pPr algn="r"/>
            <a:r>
              <a:rPr lang="en-US" dirty="0">
                <a:solidFill>
                  <a:schemeClr val="bg1"/>
                </a:solidFill>
              </a:rPr>
              <a:t>Policy for Assessed Group Work</a:t>
            </a:r>
            <a:endParaRPr lang="en-GB" dirty="0" smtClean="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t>“Group </a:t>
            </a:r>
            <a:r>
              <a:rPr lang="en-US" dirty="0"/>
              <a:t>working is increasingly common in courses within the University and we believe that all </a:t>
            </a:r>
            <a:r>
              <a:rPr lang="en-US" dirty="0" smtClean="0"/>
              <a:t>students should </a:t>
            </a:r>
            <a:r>
              <a:rPr lang="en-US" dirty="0"/>
              <a:t>have an equal opportunity to participate in, and learn from, the opportunities that group </a:t>
            </a:r>
            <a:r>
              <a:rPr lang="en-US" dirty="0" smtClean="0"/>
              <a:t>working can </a:t>
            </a:r>
            <a:r>
              <a:rPr lang="en-US" dirty="0"/>
              <a:t>provide. It is therefore essential that there is transparency around the processes of group working </a:t>
            </a:r>
            <a:r>
              <a:rPr lang="en-US" dirty="0" smtClean="0"/>
              <a:t>and associated </a:t>
            </a:r>
            <a:r>
              <a:rPr lang="en-US" dirty="0"/>
              <a:t>assessment of that process and any </a:t>
            </a:r>
            <a:r>
              <a:rPr lang="en-US" dirty="0" smtClean="0"/>
              <a:t>outcome.”</a:t>
            </a:r>
          </a:p>
          <a:p>
            <a:pPr marL="0" indent="0">
              <a:buNone/>
            </a:pPr>
            <a:r>
              <a:rPr lang="en-GB" dirty="0">
                <a:hlinkClick r:id="rId2"/>
              </a:rPr>
              <a:t>https://</a:t>
            </a:r>
            <a:r>
              <a:rPr lang="en-GB" dirty="0" smtClean="0">
                <a:hlinkClick r:id="rId2"/>
              </a:rPr>
              <a:t>www.gla.ac.uk/media/media_597746_en.pdf</a:t>
            </a:r>
            <a:r>
              <a:rPr lang="en-GB" dirty="0" smtClean="0"/>
              <a:t> </a:t>
            </a:r>
            <a:endParaRPr lang="en-GB" dirty="0"/>
          </a:p>
        </p:txBody>
      </p:sp>
    </p:spTree>
    <p:extLst>
      <p:ext uri="{BB962C8B-B14F-4D97-AF65-F5344CB8AC3E}">
        <p14:creationId xmlns:p14="http://schemas.microsoft.com/office/powerpoint/2010/main" val="3705977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en-GB" dirty="0">
                <a:solidFill>
                  <a:schemeClr val="bg1"/>
                </a:solidFill>
              </a:rPr>
              <a:t>Why use group work?</a:t>
            </a:r>
            <a:endParaRPr lang="en-GB" dirty="0"/>
          </a:p>
        </p:txBody>
      </p:sp>
      <p:sp>
        <p:nvSpPr>
          <p:cNvPr id="5" name="Text Placeholder 4"/>
          <p:cNvSpPr>
            <a:spLocks noGrp="1"/>
          </p:cNvSpPr>
          <p:nvPr>
            <p:ph type="body" idx="1"/>
          </p:nvPr>
        </p:nvSpPr>
        <p:spPr/>
        <p:txBody>
          <a:bodyPr/>
          <a:lstStyle/>
          <a:p>
            <a:r>
              <a:rPr lang="en-GB" dirty="0"/>
              <a:t>Improvements to </a:t>
            </a:r>
            <a:r>
              <a:rPr lang="en-GB" dirty="0" smtClean="0"/>
              <a:t>student</a:t>
            </a:r>
            <a:endParaRPr lang="en-GB" dirty="0"/>
          </a:p>
        </p:txBody>
      </p:sp>
      <p:sp>
        <p:nvSpPr>
          <p:cNvPr id="6" name="Content Placeholder 5"/>
          <p:cNvSpPr>
            <a:spLocks noGrp="1"/>
          </p:cNvSpPr>
          <p:nvPr>
            <p:ph sz="half" idx="2"/>
          </p:nvPr>
        </p:nvSpPr>
        <p:spPr>
          <a:xfrm>
            <a:off x="457200" y="2174875"/>
            <a:ext cx="4040188" cy="1542157"/>
          </a:xfrm>
        </p:spPr>
        <p:txBody>
          <a:bodyPr/>
          <a:lstStyle/>
          <a:p>
            <a:pPr lvl="1"/>
            <a:r>
              <a:rPr lang="en-GB" dirty="0" smtClean="0"/>
              <a:t>Performance </a:t>
            </a:r>
            <a:endParaRPr lang="en-GB" dirty="0"/>
          </a:p>
          <a:p>
            <a:pPr lvl="1"/>
            <a:r>
              <a:rPr lang="en-GB" dirty="0"/>
              <a:t>Marks </a:t>
            </a:r>
          </a:p>
          <a:p>
            <a:pPr lvl="1"/>
            <a:r>
              <a:rPr lang="en-GB" dirty="0"/>
              <a:t>Attitudes to learning </a:t>
            </a:r>
          </a:p>
          <a:p>
            <a:pPr lvl="1"/>
            <a:r>
              <a:rPr lang="en-GB" dirty="0"/>
              <a:t>Problems of freeloading</a:t>
            </a:r>
          </a:p>
        </p:txBody>
      </p:sp>
      <p:sp>
        <p:nvSpPr>
          <p:cNvPr id="7" name="Text Placeholder 6"/>
          <p:cNvSpPr>
            <a:spLocks noGrp="1"/>
          </p:cNvSpPr>
          <p:nvPr>
            <p:ph type="body" sz="quarter" idx="3"/>
          </p:nvPr>
        </p:nvSpPr>
        <p:spPr/>
        <p:txBody>
          <a:bodyPr/>
          <a:lstStyle/>
          <a:p>
            <a:r>
              <a:rPr lang="en-GB" dirty="0" smtClean="0"/>
              <a:t>Problems of </a:t>
            </a:r>
            <a:endParaRPr lang="en-GB" dirty="0"/>
          </a:p>
        </p:txBody>
      </p:sp>
      <p:sp>
        <p:nvSpPr>
          <p:cNvPr id="8" name="Content Placeholder 7"/>
          <p:cNvSpPr>
            <a:spLocks noGrp="1"/>
          </p:cNvSpPr>
          <p:nvPr>
            <p:ph sz="quarter" idx="4"/>
          </p:nvPr>
        </p:nvSpPr>
        <p:spPr>
          <a:xfrm>
            <a:off x="4645025" y="2174875"/>
            <a:ext cx="4041775" cy="1398141"/>
          </a:xfrm>
        </p:spPr>
        <p:txBody>
          <a:bodyPr/>
          <a:lstStyle/>
          <a:p>
            <a:r>
              <a:rPr lang="en-GB" sz="2000" dirty="0" smtClean="0"/>
              <a:t>Freeloading</a:t>
            </a:r>
          </a:p>
          <a:p>
            <a:r>
              <a:rPr lang="en-GB" sz="2000" dirty="0" smtClean="0"/>
              <a:t>Gaming the system</a:t>
            </a:r>
          </a:p>
          <a:p>
            <a:r>
              <a:rPr lang="en-GB" sz="2000" dirty="0" smtClean="0"/>
              <a:t>Sucker effect</a:t>
            </a:r>
            <a:endParaRPr lang="en-GB" sz="2000" dirty="0"/>
          </a:p>
        </p:txBody>
      </p:sp>
      <p:sp>
        <p:nvSpPr>
          <p:cNvPr id="9" name="TextBox 8"/>
          <p:cNvSpPr txBox="1"/>
          <p:nvPr/>
        </p:nvSpPr>
        <p:spPr>
          <a:xfrm>
            <a:off x="683568" y="3861048"/>
            <a:ext cx="8280920" cy="2923877"/>
          </a:xfrm>
          <a:prstGeom prst="rect">
            <a:avLst/>
          </a:prstGeom>
          <a:noFill/>
        </p:spPr>
        <p:txBody>
          <a:bodyPr wrap="square" rtlCol="0">
            <a:spAutoFit/>
          </a:bodyPr>
          <a:lstStyle/>
          <a:p>
            <a:pPr marL="0" indent="0">
              <a:buNone/>
            </a:pPr>
            <a:r>
              <a:rPr lang="en-US" sz="2000" dirty="0"/>
              <a:t>Group work has the potential measurably to improve student engagement, performance, marks and retention and usually succeeds in achieving this potential provided that there are associated assessment mechanisms that leverage appropriate student learning </a:t>
            </a:r>
            <a:r>
              <a:rPr lang="en-US" sz="2000" dirty="0" err="1"/>
              <a:t>behaviour</a:t>
            </a:r>
            <a:r>
              <a:rPr lang="en-US" sz="2000" dirty="0"/>
              <a:t>. In the absence of such assessment mechanisms these benefits may well not </a:t>
            </a:r>
            <a:r>
              <a:rPr lang="en-US" sz="2000" dirty="0" err="1"/>
              <a:t>materialise</a:t>
            </a:r>
            <a:r>
              <a:rPr lang="en-US" sz="2000" dirty="0"/>
              <a:t>. (Gibbs 2009)</a:t>
            </a:r>
            <a:endParaRPr lang="en-GB" sz="2000" dirty="0"/>
          </a:p>
          <a:p>
            <a:pPr marL="0" indent="0">
              <a:buNone/>
            </a:pPr>
            <a:r>
              <a:rPr lang="en-GB" sz="2000" dirty="0">
                <a:hlinkClick r:id="rId2"/>
              </a:rPr>
              <a:t>http://owww.brookes.ac.uk/services/ocsld/group_work/brookes_groupwork_gibbs_dec09.pdf</a:t>
            </a:r>
            <a:r>
              <a:rPr lang="en-GB" sz="2000" dirty="0"/>
              <a:t> </a:t>
            </a:r>
          </a:p>
          <a:p>
            <a:endParaRPr lang="en-GB" dirty="0"/>
          </a:p>
        </p:txBody>
      </p:sp>
    </p:spTree>
    <p:extLst>
      <p:ext uri="{BB962C8B-B14F-4D97-AF65-F5344CB8AC3E}">
        <p14:creationId xmlns:p14="http://schemas.microsoft.com/office/powerpoint/2010/main" val="3971867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905" y="332656"/>
            <a:ext cx="8382000" cy="685800"/>
          </a:xfrm>
        </p:spPr>
        <p:txBody>
          <a:bodyPr/>
          <a:lstStyle/>
          <a:p>
            <a:pPr algn="r"/>
            <a:r>
              <a:rPr lang="en-GB" dirty="0" smtClean="0">
                <a:solidFill>
                  <a:schemeClr val="bg1"/>
                </a:solidFill>
              </a:rPr>
              <a:t>Questions for today</a:t>
            </a:r>
            <a:endParaRPr lang="en-GB" dirty="0" smtClean="0">
              <a:solidFill>
                <a:schemeClr val="bg1"/>
              </a:solidFill>
            </a:endParaRPr>
          </a:p>
        </p:txBody>
      </p:sp>
      <p:sp>
        <p:nvSpPr>
          <p:cNvPr id="3" name="Content Placeholder 2"/>
          <p:cNvSpPr>
            <a:spLocks noGrp="1"/>
          </p:cNvSpPr>
          <p:nvPr>
            <p:ph idx="1"/>
          </p:nvPr>
        </p:nvSpPr>
        <p:spPr/>
        <p:txBody>
          <a:bodyPr/>
          <a:lstStyle/>
          <a:p>
            <a:r>
              <a:rPr lang="en-US" sz="2800" dirty="0" smtClean="0"/>
              <a:t>What </a:t>
            </a:r>
            <a:r>
              <a:rPr lang="en-US" sz="2800" dirty="0"/>
              <a:t>are we assessing when we assess group work?</a:t>
            </a:r>
          </a:p>
          <a:p>
            <a:r>
              <a:rPr lang="en-US" sz="2800" dirty="0" smtClean="0"/>
              <a:t>How </a:t>
            </a:r>
            <a:r>
              <a:rPr lang="en-US" sz="2800" dirty="0"/>
              <a:t>should we assess this?</a:t>
            </a:r>
          </a:p>
          <a:p>
            <a:r>
              <a:rPr lang="en-US" sz="2800" dirty="0" smtClean="0"/>
              <a:t>How </a:t>
            </a:r>
            <a:r>
              <a:rPr lang="en-US" sz="2800" dirty="0"/>
              <a:t>do we ensure that assessment is fair?</a:t>
            </a:r>
          </a:p>
          <a:p>
            <a:endParaRPr lang="en-GB" sz="2800" dirty="0"/>
          </a:p>
        </p:txBody>
      </p:sp>
    </p:spTree>
    <p:extLst>
      <p:ext uri="{BB962C8B-B14F-4D97-AF65-F5344CB8AC3E}">
        <p14:creationId xmlns:p14="http://schemas.microsoft.com/office/powerpoint/2010/main" val="3832444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905" y="332656"/>
            <a:ext cx="8382000" cy="685800"/>
          </a:xfrm>
        </p:spPr>
        <p:txBody>
          <a:bodyPr/>
          <a:lstStyle/>
          <a:p>
            <a:pPr algn="r"/>
            <a:r>
              <a:rPr lang="en-GB" dirty="0" err="1" smtClean="0">
                <a:solidFill>
                  <a:schemeClr val="bg1"/>
                </a:solidFill>
              </a:rPr>
              <a:t>UofG</a:t>
            </a:r>
            <a:r>
              <a:rPr lang="en-GB" dirty="0" smtClean="0">
                <a:solidFill>
                  <a:schemeClr val="bg1"/>
                </a:solidFill>
              </a:rPr>
              <a:t> policy</a:t>
            </a:r>
            <a:endParaRPr lang="en-GB" dirty="0" smtClean="0">
              <a:solidFill>
                <a:schemeClr val="bg1"/>
              </a:solidFill>
            </a:endParaRPr>
          </a:p>
        </p:txBody>
      </p:sp>
      <p:sp>
        <p:nvSpPr>
          <p:cNvPr id="3" name="Content Placeholder 2"/>
          <p:cNvSpPr>
            <a:spLocks noGrp="1"/>
          </p:cNvSpPr>
          <p:nvPr>
            <p:ph idx="1"/>
          </p:nvPr>
        </p:nvSpPr>
        <p:spPr>
          <a:xfrm>
            <a:off x="381000" y="1412776"/>
            <a:ext cx="8382000" cy="4759424"/>
          </a:xfrm>
        </p:spPr>
        <p:txBody>
          <a:bodyPr/>
          <a:lstStyle/>
          <a:p>
            <a:r>
              <a:rPr lang="en-GB" sz="2800" b="1" dirty="0" smtClean="0"/>
              <a:t>What? </a:t>
            </a:r>
          </a:p>
          <a:p>
            <a:pPr marL="0" indent="0">
              <a:buNone/>
            </a:pPr>
            <a:r>
              <a:rPr lang="en-US" sz="2800" dirty="0"/>
              <a:t>5. Group projects must allow scope for both teamwork and </a:t>
            </a:r>
            <a:r>
              <a:rPr lang="en-US" sz="2800" dirty="0" smtClean="0"/>
              <a:t>individual </a:t>
            </a:r>
            <a:r>
              <a:rPr lang="en-US" sz="2800" dirty="0"/>
              <a:t>work at a </a:t>
            </a:r>
            <a:r>
              <a:rPr lang="en-US" sz="2800" dirty="0" smtClean="0"/>
              <a:t>sufficiently challenging level</a:t>
            </a:r>
          </a:p>
          <a:p>
            <a:r>
              <a:rPr lang="en-US" sz="2800" b="1" dirty="0" smtClean="0"/>
              <a:t>How?</a:t>
            </a:r>
          </a:p>
          <a:p>
            <a:pPr marL="0" indent="0">
              <a:buNone/>
            </a:pPr>
            <a:r>
              <a:rPr lang="en-US" sz="2800" dirty="0"/>
              <a:t>10. Some form of peer assessment is encouraged, with moderation by staff as appropriate </a:t>
            </a:r>
            <a:endParaRPr lang="en-US" sz="2800" dirty="0" smtClean="0"/>
          </a:p>
          <a:p>
            <a:r>
              <a:rPr lang="en-US" sz="2800" b="1" dirty="0" smtClean="0"/>
              <a:t>Fair</a:t>
            </a:r>
            <a:r>
              <a:rPr lang="en-US" sz="2800" b="1" dirty="0"/>
              <a:t>? </a:t>
            </a:r>
            <a:endParaRPr lang="en-US" sz="2800" b="1" dirty="0" smtClean="0"/>
          </a:p>
          <a:p>
            <a:pPr marL="0" indent="0">
              <a:buNone/>
            </a:pPr>
            <a:r>
              <a:rPr lang="en-US" sz="2800" dirty="0" smtClean="0"/>
              <a:t>12</a:t>
            </a:r>
            <a:r>
              <a:rPr lang="en-US" sz="2800" dirty="0"/>
              <a:t>. The design of the group-work task must link clearly to the intended learning outcomes of the course</a:t>
            </a:r>
          </a:p>
          <a:p>
            <a:endParaRPr lang="en-US" sz="2000" dirty="0" smtClean="0"/>
          </a:p>
        </p:txBody>
      </p:sp>
    </p:spTree>
    <p:extLst>
      <p:ext uri="{BB962C8B-B14F-4D97-AF65-F5344CB8AC3E}">
        <p14:creationId xmlns:p14="http://schemas.microsoft.com/office/powerpoint/2010/main" val="1879561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905" y="332656"/>
            <a:ext cx="8382000" cy="685800"/>
          </a:xfrm>
        </p:spPr>
        <p:txBody>
          <a:bodyPr/>
          <a:lstStyle/>
          <a:p>
            <a:pPr algn="r"/>
            <a:r>
              <a:rPr lang="en-US" dirty="0" smtClean="0">
                <a:solidFill>
                  <a:schemeClr val="bg1"/>
                </a:solidFill>
              </a:rPr>
              <a:t>Benefits</a:t>
            </a:r>
            <a:endParaRPr lang="en-GB" dirty="0" smtClean="0">
              <a:solidFill>
                <a:schemeClr val="bg1"/>
              </a:solidFill>
            </a:endParaRPr>
          </a:p>
        </p:txBody>
      </p:sp>
      <p:sp>
        <p:nvSpPr>
          <p:cNvPr id="3" name="Content Placeholder 2"/>
          <p:cNvSpPr>
            <a:spLocks noGrp="1"/>
          </p:cNvSpPr>
          <p:nvPr>
            <p:ph idx="1"/>
          </p:nvPr>
        </p:nvSpPr>
        <p:spPr>
          <a:xfrm>
            <a:off x="381000" y="1556792"/>
            <a:ext cx="8382000" cy="4615408"/>
          </a:xfrm>
        </p:spPr>
        <p:txBody>
          <a:bodyPr/>
          <a:lstStyle/>
          <a:p>
            <a:pPr marL="0" indent="0">
              <a:buNone/>
            </a:pPr>
            <a:endParaRPr lang="en-US" dirty="0"/>
          </a:p>
          <a:p>
            <a:pPr marL="0" indent="0">
              <a:buNone/>
            </a:pPr>
            <a:r>
              <a:rPr lang="en-US" dirty="0"/>
              <a:t>(1) Students gain insight into group dynamics.</a:t>
            </a:r>
          </a:p>
          <a:p>
            <a:pPr marL="0" indent="0">
              <a:buNone/>
            </a:pPr>
            <a:r>
              <a:rPr lang="en-US" dirty="0"/>
              <a:t>(2) Group assessments allow the development of more comprehensive </a:t>
            </a:r>
            <a:r>
              <a:rPr lang="en-US" dirty="0" smtClean="0"/>
              <a:t>assignment than </a:t>
            </a:r>
            <a:r>
              <a:rPr lang="en-US" dirty="0"/>
              <a:t>is possible for individual assessments.</a:t>
            </a:r>
          </a:p>
          <a:p>
            <a:pPr marL="0" indent="0">
              <a:buNone/>
            </a:pPr>
            <a:r>
              <a:rPr lang="en-US" dirty="0"/>
              <a:t>(3) Group assessments develop students' interpersonal skills.</a:t>
            </a:r>
          </a:p>
          <a:p>
            <a:pPr marL="0" indent="0">
              <a:buNone/>
            </a:pPr>
            <a:r>
              <a:rPr lang="en-US" dirty="0"/>
              <a:t>(4) Students are exposed to other points of view.</a:t>
            </a:r>
          </a:p>
          <a:p>
            <a:pPr marL="0" indent="0">
              <a:buNone/>
            </a:pPr>
            <a:r>
              <a:rPr lang="en-US" dirty="0"/>
              <a:t>(5) Students are prepared for the real world</a:t>
            </a:r>
            <a:r>
              <a:rPr lang="en-US" dirty="0" smtClean="0"/>
              <a:t>.</a:t>
            </a:r>
          </a:p>
          <a:p>
            <a:pPr marL="0" indent="0">
              <a:buNone/>
            </a:pPr>
            <a:r>
              <a:rPr lang="en-US" dirty="0"/>
              <a:t>Mello (1993</a:t>
            </a:r>
            <a:r>
              <a:rPr lang="en-US" dirty="0" smtClean="0"/>
              <a:t>)</a:t>
            </a:r>
            <a:endParaRPr lang="en-GB" dirty="0"/>
          </a:p>
        </p:txBody>
      </p:sp>
    </p:spTree>
    <p:extLst>
      <p:ext uri="{BB962C8B-B14F-4D97-AF65-F5344CB8AC3E}">
        <p14:creationId xmlns:p14="http://schemas.microsoft.com/office/powerpoint/2010/main" val="13803822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905" y="332656"/>
            <a:ext cx="8382000" cy="685800"/>
          </a:xfrm>
        </p:spPr>
        <p:txBody>
          <a:bodyPr/>
          <a:lstStyle/>
          <a:p>
            <a:pPr algn="r"/>
            <a:r>
              <a:rPr lang="en-GB" dirty="0" smtClean="0">
                <a:solidFill>
                  <a:schemeClr val="bg1"/>
                </a:solidFill>
              </a:rPr>
              <a:t>Some considerations</a:t>
            </a:r>
            <a:endParaRPr lang="en-GB" dirty="0" smtClean="0">
              <a:solidFill>
                <a:schemeClr val="bg1"/>
              </a:solidFill>
            </a:endParaRPr>
          </a:p>
        </p:txBody>
      </p:sp>
      <p:sp>
        <p:nvSpPr>
          <p:cNvPr id="3" name="Content Placeholder 2"/>
          <p:cNvSpPr>
            <a:spLocks noGrp="1"/>
          </p:cNvSpPr>
          <p:nvPr>
            <p:ph idx="1"/>
          </p:nvPr>
        </p:nvSpPr>
        <p:spPr>
          <a:xfrm>
            <a:off x="381000" y="1772816"/>
            <a:ext cx="8382000" cy="4824536"/>
          </a:xfrm>
        </p:spPr>
        <p:txBody>
          <a:bodyPr/>
          <a:lstStyle/>
          <a:p>
            <a:r>
              <a:rPr lang="en-GB" dirty="0" smtClean="0"/>
              <a:t>Group formation:</a:t>
            </a:r>
          </a:p>
          <a:p>
            <a:pPr lvl="1"/>
            <a:r>
              <a:rPr lang="en-GB" dirty="0" smtClean="0"/>
              <a:t>Self selection?</a:t>
            </a:r>
          </a:p>
          <a:p>
            <a:pPr lvl="1"/>
            <a:r>
              <a:rPr lang="en-GB" dirty="0" smtClean="0"/>
              <a:t>Teacher allocation?</a:t>
            </a:r>
          </a:p>
          <a:p>
            <a:pPr lvl="1"/>
            <a:r>
              <a:rPr lang="en-GB" dirty="0" smtClean="0"/>
              <a:t>Group sizes?</a:t>
            </a:r>
          </a:p>
          <a:p>
            <a:r>
              <a:rPr lang="en-GB" dirty="0" smtClean="0"/>
              <a:t>Practice</a:t>
            </a:r>
          </a:p>
          <a:p>
            <a:pPr lvl="1"/>
            <a:r>
              <a:rPr lang="en-GB" dirty="0" smtClean="0"/>
              <a:t>Anxiety</a:t>
            </a:r>
          </a:p>
          <a:p>
            <a:pPr lvl="1"/>
            <a:r>
              <a:rPr lang="en-GB" dirty="0" smtClean="0"/>
              <a:t>Disorientation</a:t>
            </a:r>
          </a:p>
          <a:p>
            <a:pPr lvl="1"/>
            <a:r>
              <a:rPr lang="en-GB" dirty="0" smtClean="0"/>
              <a:t>Unfair</a:t>
            </a:r>
          </a:p>
          <a:p>
            <a:pPr lvl="1"/>
            <a:r>
              <a:rPr lang="en-GB" dirty="0" smtClean="0"/>
              <a:t>Appreciating the benefits</a:t>
            </a:r>
          </a:p>
          <a:p>
            <a:r>
              <a:rPr lang="en-GB" dirty="0" smtClean="0"/>
              <a:t>Solo v group contribution and assessment?</a:t>
            </a:r>
          </a:p>
          <a:p>
            <a:pPr lvl="1"/>
            <a:r>
              <a:rPr lang="en-GB" dirty="0" smtClean="0"/>
              <a:t>Group study v group work</a:t>
            </a:r>
          </a:p>
          <a:p>
            <a:pPr lvl="1"/>
            <a:r>
              <a:rPr lang="en-GB" dirty="0" smtClean="0"/>
              <a:t>Collaborative v co-operative learning</a:t>
            </a:r>
          </a:p>
        </p:txBody>
      </p:sp>
    </p:spTree>
    <p:extLst>
      <p:ext uri="{BB962C8B-B14F-4D97-AF65-F5344CB8AC3E}">
        <p14:creationId xmlns:p14="http://schemas.microsoft.com/office/powerpoint/2010/main" val="1474407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905" y="332656"/>
            <a:ext cx="8382000" cy="685800"/>
          </a:xfrm>
        </p:spPr>
        <p:txBody>
          <a:bodyPr/>
          <a:lstStyle/>
          <a:p>
            <a:pPr algn="r"/>
            <a:r>
              <a:rPr lang="en-GB" dirty="0" smtClean="0">
                <a:solidFill>
                  <a:schemeClr val="bg1"/>
                </a:solidFill>
              </a:rPr>
              <a:t>Fair assessment</a:t>
            </a:r>
            <a:endParaRPr lang="en-GB" dirty="0" smtClean="0">
              <a:solidFill>
                <a:schemeClr val="bg1"/>
              </a:solidFill>
            </a:endParaRPr>
          </a:p>
        </p:txBody>
      </p:sp>
      <p:sp>
        <p:nvSpPr>
          <p:cNvPr id="3" name="Content Placeholder 2"/>
          <p:cNvSpPr>
            <a:spLocks noGrp="1"/>
          </p:cNvSpPr>
          <p:nvPr>
            <p:ph idx="1"/>
          </p:nvPr>
        </p:nvSpPr>
        <p:spPr/>
        <p:txBody>
          <a:bodyPr/>
          <a:lstStyle/>
          <a:p>
            <a:pPr marL="0" indent="0">
              <a:buNone/>
            </a:pPr>
            <a:r>
              <a:rPr lang="en-US" dirty="0"/>
              <a:t>Allocating a single group mark to all members of a group rarely leads to appropriate student learning </a:t>
            </a:r>
            <a:r>
              <a:rPr lang="en-US" dirty="0" err="1"/>
              <a:t>behaviour</a:t>
            </a:r>
            <a:r>
              <a:rPr lang="en-US" dirty="0"/>
              <a:t>, frequently leads to freeloading, and so the potential learning benefits of group work are likely to be lost, and in addition students may, quite reasonably, perceive their marks as unfair. (Gibbs p1)</a:t>
            </a:r>
            <a:endParaRPr lang="en-GB" dirty="0"/>
          </a:p>
          <a:p>
            <a:pPr marL="0" indent="0">
              <a:buNone/>
            </a:pPr>
            <a:endParaRPr lang="en-GB" dirty="0"/>
          </a:p>
        </p:txBody>
      </p:sp>
    </p:spTree>
    <p:extLst>
      <p:ext uri="{BB962C8B-B14F-4D97-AF65-F5344CB8AC3E}">
        <p14:creationId xmlns:p14="http://schemas.microsoft.com/office/powerpoint/2010/main" val="11398639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905" y="332656"/>
            <a:ext cx="8382000" cy="685800"/>
          </a:xfrm>
        </p:spPr>
        <p:txBody>
          <a:bodyPr/>
          <a:lstStyle/>
          <a:p>
            <a:pPr algn="r"/>
            <a:r>
              <a:rPr lang="en-GB" dirty="0" smtClean="0">
                <a:solidFill>
                  <a:schemeClr val="bg1"/>
                </a:solidFill>
              </a:rPr>
              <a:t>Fair assessment</a:t>
            </a:r>
            <a:endParaRPr lang="en-GB" dirty="0" smtClean="0">
              <a:solidFill>
                <a:schemeClr val="bg1"/>
              </a:solidFill>
            </a:endParaRPr>
          </a:p>
        </p:txBody>
      </p:sp>
      <p:sp>
        <p:nvSpPr>
          <p:cNvPr id="3" name="Content Placeholder 2"/>
          <p:cNvSpPr>
            <a:spLocks noGrp="1"/>
          </p:cNvSpPr>
          <p:nvPr>
            <p:ph idx="1"/>
          </p:nvPr>
        </p:nvSpPr>
        <p:spPr>
          <a:xfrm>
            <a:off x="381000" y="1772816"/>
            <a:ext cx="8382000" cy="4399384"/>
          </a:xfrm>
        </p:spPr>
        <p:txBody>
          <a:bodyPr/>
          <a:lstStyle/>
          <a:p>
            <a:r>
              <a:rPr lang="en-US" dirty="0"/>
              <a:t>Limiting the emphasis on group marks </a:t>
            </a:r>
          </a:p>
          <a:p>
            <a:r>
              <a:rPr lang="en-US" dirty="0"/>
              <a:t>Assessing the outcomes of group work with individual assignments or examinations </a:t>
            </a:r>
            <a:endParaRPr lang="en-US" dirty="0" smtClean="0"/>
          </a:p>
          <a:p>
            <a:r>
              <a:rPr lang="en-US" dirty="0"/>
              <a:t>Dividing up the group task between individuals and allocating some or all marks </a:t>
            </a:r>
            <a:r>
              <a:rPr lang="en-US" dirty="0" smtClean="0"/>
              <a:t>to component </a:t>
            </a:r>
            <a:r>
              <a:rPr lang="en-US" dirty="0"/>
              <a:t>tasks </a:t>
            </a:r>
          </a:p>
          <a:p>
            <a:r>
              <a:rPr lang="en-US" dirty="0"/>
              <a:t>Teachers moderating the group mark for each individual on the basis of </a:t>
            </a:r>
            <a:r>
              <a:rPr lang="en-US" dirty="0" smtClean="0"/>
              <a:t>special knowledge </a:t>
            </a:r>
            <a:r>
              <a:rPr lang="en-US" dirty="0"/>
              <a:t>about the individual </a:t>
            </a:r>
          </a:p>
          <a:p>
            <a:r>
              <a:rPr lang="en-US" dirty="0"/>
              <a:t>Students moderating each other’s group mark on the basis of their inside </a:t>
            </a:r>
            <a:r>
              <a:rPr lang="en-US" dirty="0" smtClean="0"/>
              <a:t>knowledge about </a:t>
            </a:r>
            <a:r>
              <a:rPr lang="en-US" dirty="0"/>
              <a:t>that individual </a:t>
            </a:r>
            <a:endParaRPr lang="en-US" dirty="0" smtClean="0"/>
          </a:p>
          <a:p>
            <a:r>
              <a:rPr lang="en-US" dirty="0" smtClean="0"/>
              <a:t>Students self-assessing their contribution</a:t>
            </a:r>
          </a:p>
          <a:p>
            <a:pPr marL="0" indent="0">
              <a:buNone/>
            </a:pPr>
            <a:r>
              <a:rPr lang="en-US" dirty="0" smtClean="0"/>
              <a:t>(Gibb pp 5-10)</a:t>
            </a:r>
            <a:endParaRPr lang="en-GB" dirty="0"/>
          </a:p>
        </p:txBody>
      </p:sp>
    </p:spTree>
    <p:extLst>
      <p:ext uri="{BB962C8B-B14F-4D97-AF65-F5344CB8AC3E}">
        <p14:creationId xmlns:p14="http://schemas.microsoft.com/office/powerpoint/2010/main" val="1026590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University-Plain-cover">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University-Plain-cover</Template>
  <TotalTime>1272</TotalTime>
  <Words>597</Words>
  <Application>Microsoft Office PowerPoint</Application>
  <PresentationFormat>On-screen Show (4:3)</PresentationFormat>
  <Paragraphs>65</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ＭＳ Ｐゴシック</vt:lpstr>
      <vt:lpstr>Arial</vt:lpstr>
      <vt:lpstr>Calibri</vt:lpstr>
      <vt:lpstr>University-Plain-cover</vt:lpstr>
      <vt:lpstr>Assessing Group Work: a Round Table Discussion Sarah Honeychurch Teaching Fellow Adam Smith Business School   Sarah.Honeychurch@Glasgow.ac.uk</vt:lpstr>
      <vt:lpstr>Policy for Assessed Group Work</vt:lpstr>
      <vt:lpstr>Why use group work?</vt:lpstr>
      <vt:lpstr>Questions for today</vt:lpstr>
      <vt:lpstr>UofG policy</vt:lpstr>
      <vt:lpstr>Benefits</vt:lpstr>
      <vt:lpstr>Some considerations</vt:lpstr>
      <vt:lpstr>Fair assessment</vt:lpstr>
      <vt:lpstr>Fair assessment</vt:lpstr>
      <vt:lpstr>References</vt:lpstr>
      <vt:lpstr>Teaching Excellence Initiative title Sarah Honeychurch Teaching Fellow Adam Smith Business School   Sarah.Honeychurch@Glasgow.ac.uk</vt:lpstr>
    </vt:vector>
  </TitlesOfParts>
  <Company>University of Glasgow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Assessment</dc:title>
  <dc:creator>sh131d</dc:creator>
  <cp:lastModifiedBy>Sarah Honeychurch</cp:lastModifiedBy>
  <cp:revision>132</cp:revision>
  <cp:lastPrinted>2018-09-10T18:50:42Z</cp:lastPrinted>
  <dcterms:created xsi:type="dcterms:W3CDTF">2016-05-10T14:14:47Z</dcterms:created>
  <dcterms:modified xsi:type="dcterms:W3CDTF">2019-02-14T11:37:32Z</dcterms:modified>
</cp:coreProperties>
</file>