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5" r:id="rId4"/>
    <p:sldId id="480" r:id="rId5"/>
    <p:sldId id="485" r:id="rId6"/>
    <p:sldId id="481" r:id="rId7"/>
    <p:sldId id="263" r:id="rId8"/>
    <p:sldId id="483" r:id="rId9"/>
    <p:sldId id="484" r:id="rId10"/>
    <p:sldId id="267" r:id="rId11"/>
    <p:sldId id="264" r:id="rId12"/>
    <p:sldId id="266" r:id="rId13"/>
    <p:sldId id="268"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5" autoAdjust="0"/>
    <p:restoredTop sz="84417"/>
  </p:normalViewPr>
  <p:slideViewPr>
    <p:cSldViewPr snapToGrid="0">
      <p:cViewPr varScale="1">
        <p:scale>
          <a:sx n="80" d="100"/>
          <a:sy n="80" d="100"/>
        </p:scale>
        <p:origin x="216" y="1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GB" sz="1200" dirty="0"/>
              <a:t>Grade</a:t>
            </a:r>
            <a:r>
              <a:rPr lang="en-GB" sz="1200" baseline="0" dirty="0"/>
              <a:t> awarded to two answers reviewed</a:t>
            </a:r>
            <a:endParaRPr lang="en-GB" sz="1200" dirty="0"/>
          </a:p>
        </c:rich>
      </c:tx>
      <c:layout>
        <c:manualLayout>
          <c:xMode val="edge"/>
          <c:yMode val="edge"/>
          <c:x val="0.108170603674541"/>
          <c:y val="3.7037037037037E-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F497D"/>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Sheet2!$A$1:$B$1</c:f>
              <c:strCache>
                <c:ptCount val="2"/>
                <c:pt idx="0">
                  <c:v>Promotion focus (N = 51)</c:v>
                </c:pt>
                <c:pt idx="1">
                  <c:v>Prevention focus (N = 44)</c:v>
                </c:pt>
              </c:strCache>
            </c:strRef>
          </c:cat>
          <c:val>
            <c:numRef>
              <c:f>Sheet2!$A$2:$B$2</c:f>
              <c:numCache>
                <c:formatCode>General</c:formatCode>
                <c:ptCount val="2"/>
                <c:pt idx="0">
                  <c:v>3.57</c:v>
                </c:pt>
                <c:pt idx="1">
                  <c:v>3.14</c:v>
                </c:pt>
              </c:numCache>
            </c:numRef>
          </c:val>
          <c:extLst>
            <c:ext xmlns:c16="http://schemas.microsoft.com/office/drawing/2014/chart" uri="{C3380CC4-5D6E-409C-BE32-E72D297353CC}">
              <c16:uniqueId val="{00000000-9908-A74C-A594-AB4983421222}"/>
            </c:ext>
          </c:extLst>
        </c:ser>
        <c:dLbls>
          <c:dLblPos val="outEnd"/>
          <c:showLegendKey val="0"/>
          <c:showVal val="1"/>
          <c:showCatName val="0"/>
          <c:showSerName val="0"/>
          <c:showPercent val="0"/>
          <c:showBubbleSize val="0"/>
        </c:dLbls>
        <c:gapWidth val="355"/>
        <c:overlap val="-70"/>
        <c:axId val="155176152"/>
        <c:axId val="155176544"/>
      </c:barChart>
      <c:catAx>
        <c:axId val="15517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55176544"/>
        <c:crosses val="autoZero"/>
        <c:auto val="1"/>
        <c:lblAlgn val="ctr"/>
        <c:lblOffset val="100"/>
        <c:noMultiLvlLbl val="0"/>
      </c:catAx>
      <c:valAx>
        <c:axId val="155176544"/>
        <c:scaling>
          <c:orientation val="minMax"/>
          <c:max val="4"/>
          <c:min val="2.5"/>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176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GB" sz="1200"/>
              <a:t>Grade</a:t>
            </a:r>
            <a:r>
              <a:rPr lang="en-GB" sz="1200" baseline="0"/>
              <a:t> awarded to the 1st answer reviewed</a:t>
            </a:r>
            <a:endParaRPr lang="en-GB" sz="120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F497D"/>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Sheet2!$A$1:$B$1</c:f>
              <c:strCache>
                <c:ptCount val="2"/>
                <c:pt idx="0">
                  <c:v>Promotion focus (N = 27)</c:v>
                </c:pt>
                <c:pt idx="1">
                  <c:v>Prevention focus (N = 22)</c:v>
                </c:pt>
              </c:strCache>
            </c:strRef>
          </c:cat>
          <c:val>
            <c:numRef>
              <c:f>Sheet2!$A$2:$B$2</c:f>
              <c:numCache>
                <c:formatCode>General</c:formatCode>
                <c:ptCount val="2"/>
                <c:pt idx="0">
                  <c:v>3.67</c:v>
                </c:pt>
                <c:pt idx="1">
                  <c:v>2.95</c:v>
                </c:pt>
              </c:numCache>
            </c:numRef>
          </c:val>
          <c:extLst>
            <c:ext xmlns:c16="http://schemas.microsoft.com/office/drawing/2014/chart" uri="{C3380CC4-5D6E-409C-BE32-E72D297353CC}">
              <c16:uniqueId val="{00000000-F2DB-674D-9D53-9C50CE696DF3}"/>
            </c:ext>
          </c:extLst>
        </c:ser>
        <c:dLbls>
          <c:dLblPos val="outEnd"/>
          <c:showLegendKey val="0"/>
          <c:showVal val="1"/>
          <c:showCatName val="0"/>
          <c:showSerName val="0"/>
          <c:showPercent val="0"/>
          <c:showBubbleSize val="0"/>
        </c:dLbls>
        <c:gapWidth val="355"/>
        <c:overlap val="-70"/>
        <c:axId val="141217656"/>
        <c:axId val="141218048"/>
      </c:barChart>
      <c:catAx>
        <c:axId val="14121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41218048"/>
        <c:crosses val="autoZero"/>
        <c:auto val="1"/>
        <c:lblAlgn val="ctr"/>
        <c:lblOffset val="100"/>
        <c:noMultiLvlLbl val="0"/>
      </c:catAx>
      <c:valAx>
        <c:axId val="141218048"/>
        <c:scaling>
          <c:orientation val="minMax"/>
          <c:max val="4"/>
          <c:min val="2.5"/>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176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FEEDBACK USEFULNESS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solidFill>
            <a:ln>
              <a:noFill/>
            </a:ln>
            <a:effectLst/>
          </c:spPr>
          <c:invertIfNegative val="0"/>
          <c:dPt>
            <c:idx val="0"/>
            <c:invertIfNegative val="0"/>
            <c:bubble3D val="0"/>
            <c:extLst>
              <c:ext xmlns:c16="http://schemas.microsoft.com/office/drawing/2014/chart" uri="{C3380CC4-5D6E-409C-BE32-E72D297353CC}">
                <c16:uniqueId val="{00000001-0E3A-974B-A7E4-6A00C6EF8FF4}"/>
              </c:ext>
            </c:extLst>
          </c:dPt>
          <c:dPt>
            <c:idx val="1"/>
            <c:invertIfNegative val="0"/>
            <c:bubble3D val="0"/>
            <c:extLst>
              <c:ext xmlns:c16="http://schemas.microsoft.com/office/drawing/2014/chart" uri="{C3380CC4-5D6E-409C-BE32-E72D297353CC}">
                <c16:uniqueId val="{00000003-0E3A-974B-A7E4-6A00C6EF8FF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Receiving Feedback (N = 75)</c:v>
                </c:pt>
                <c:pt idx="1">
                  <c:v>Giving Feedback (N = 75)</c:v>
                </c:pt>
              </c:strCache>
            </c:strRef>
          </c:cat>
          <c:val>
            <c:numRef>
              <c:f>Sheet1!$B$2:$C$2</c:f>
              <c:numCache>
                <c:formatCode>General</c:formatCode>
                <c:ptCount val="2"/>
                <c:pt idx="0">
                  <c:v>2.1067</c:v>
                </c:pt>
                <c:pt idx="1">
                  <c:v>2.0533000000000001</c:v>
                </c:pt>
              </c:numCache>
            </c:numRef>
          </c:val>
          <c:extLst>
            <c:ext xmlns:c16="http://schemas.microsoft.com/office/drawing/2014/chart" uri="{C3380CC4-5D6E-409C-BE32-E72D297353CC}">
              <c16:uniqueId val="{00000004-0E3A-974B-A7E4-6A00C6EF8FF4}"/>
            </c:ext>
          </c:extLst>
        </c:ser>
        <c:dLbls>
          <c:dLblPos val="outEnd"/>
          <c:showLegendKey val="0"/>
          <c:showVal val="1"/>
          <c:showCatName val="0"/>
          <c:showSerName val="0"/>
          <c:showPercent val="0"/>
          <c:showBubbleSize val="0"/>
        </c:dLbls>
        <c:gapWidth val="219"/>
        <c:overlap val="-27"/>
        <c:axId val="383665640"/>
        <c:axId val="383666032"/>
      </c:barChart>
      <c:catAx>
        <c:axId val="383665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666032"/>
        <c:crosses val="autoZero"/>
        <c:auto val="1"/>
        <c:lblAlgn val="ctr"/>
        <c:lblOffset val="100"/>
        <c:noMultiLvlLbl val="0"/>
      </c:catAx>
      <c:valAx>
        <c:axId val="383666032"/>
        <c:scaling>
          <c:orientation val="minMax"/>
          <c:max val="2.2000000000000002"/>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665640"/>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Peer-group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Sheet2!$A$1:$B$1</c:f>
              <c:strCache>
                <c:ptCount val="2"/>
                <c:pt idx="0">
                  <c:v>In a matching peer group (N = 49)</c:v>
                </c:pt>
                <c:pt idx="1">
                  <c:v>In a mismatching peer group (N = 13)</c:v>
                </c:pt>
              </c:strCache>
            </c:strRef>
          </c:cat>
          <c:val>
            <c:numRef>
              <c:f>Sheet2!$A$2:$B$2</c:f>
              <c:numCache>
                <c:formatCode>General</c:formatCode>
                <c:ptCount val="2"/>
                <c:pt idx="0">
                  <c:v>1.9184000000000001</c:v>
                </c:pt>
                <c:pt idx="1">
                  <c:v>2.6154000000000002</c:v>
                </c:pt>
              </c:numCache>
            </c:numRef>
          </c:val>
          <c:extLst>
            <c:ext xmlns:c16="http://schemas.microsoft.com/office/drawing/2014/chart" uri="{C3380CC4-5D6E-409C-BE32-E72D297353CC}">
              <c16:uniqueId val="{00000000-D963-FB40-94DF-E38F0B9CE194}"/>
            </c:ext>
          </c:extLst>
        </c:ser>
        <c:dLbls>
          <c:dLblPos val="outEnd"/>
          <c:showLegendKey val="0"/>
          <c:showVal val="1"/>
          <c:showCatName val="0"/>
          <c:showSerName val="0"/>
          <c:showPercent val="0"/>
          <c:showBubbleSize val="0"/>
        </c:dLbls>
        <c:gapWidth val="219"/>
        <c:overlap val="-27"/>
        <c:axId val="141218832"/>
        <c:axId val="239978032"/>
      </c:barChart>
      <c:catAx>
        <c:axId val="14121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78032"/>
        <c:crosses val="autoZero"/>
        <c:auto val="1"/>
        <c:lblAlgn val="ctr"/>
        <c:lblOffset val="100"/>
        <c:noMultiLvlLbl val="0"/>
      </c:catAx>
      <c:valAx>
        <c:axId val="239978032"/>
        <c:scaling>
          <c:orientation val="minMax"/>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21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D1A55-E1EF-41D5-ABBD-CF049E6F6C5F}" type="datetimeFigureOut">
              <a:rPr lang="en-GB" smtClean="0"/>
              <a:t>28/02/2019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EC5B0-2B56-421D-B234-180D2A577FE1}" type="slidenum">
              <a:rPr lang="en-GB" smtClean="0"/>
              <a:t>‹#›</a:t>
            </a:fld>
            <a:endParaRPr lang="en-GB"/>
          </a:p>
        </p:txBody>
      </p:sp>
    </p:spTree>
    <p:extLst>
      <p:ext uri="{BB962C8B-B14F-4D97-AF65-F5344CB8AC3E}">
        <p14:creationId xmlns:p14="http://schemas.microsoft.com/office/powerpoint/2010/main" val="316176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slide - If your presentation does not relate solely to student recruitment,</a:t>
            </a:r>
            <a:r>
              <a:rPr lang="en-GB" baseline="0" dirty="0"/>
              <a:t> please use this version </a:t>
            </a:r>
            <a:endParaRPr lang="en-GB" dirty="0"/>
          </a:p>
        </p:txBody>
      </p:sp>
      <p:sp>
        <p:nvSpPr>
          <p:cNvPr id="4" name="Slide Number Placeholder 3"/>
          <p:cNvSpPr>
            <a:spLocks noGrp="1"/>
          </p:cNvSpPr>
          <p:nvPr>
            <p:ph type="sldNum" sz="quarter" idx="10"/>
          </p:nvPr>
        </p:nvSpPr>
        <p:spPr/>
        <p:txBody>
          <a:bodyPr/>
          <a:lstStyle/>
          <a:p>
            <a:fld id="{B846D613-2830-42AB-AAA1-68044F4EEE2F}" type="slidenum">
              <a:rPr lang="en-GB" smtClean="0"/>
              <a:t>1</a:t>
            </a:fld>
            <a:endParaRPr lang="en-GB"/>
          </a:p>
        </p:txBody>
      </p:sp>
    </p:spTree>
    <p:extLst>
      <p:ext uri="{BB962C8B-B14F-4D97-AF65-F5344CB8AC3E}">
        <p14:creationId xmlns:p14="http://schemas.microsoft.com/office/powerpoint/2010/main" val="148957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EC5B0-2B56-421D-B234-180D2A577FE1}" type="slidenum">
              <a:rPr lang="en-GB" smtClean="0"/>
              <a:t>3</a:t>
            </a:fld>
            <a:endParaRPr lang="en-GB"/>
          </a:p>
        </p:txBody>
      </p:sp>
    </p:spTree>
    <p:extLst>
      <p:ext uri="{BB962C8B-B14F-4D97-AF65-F5344CB8AC3E}">
        <p14:creationId xmlns:p14="http://schemas.microsoft.com/office/powerpoint/2010/main" val="350727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dirty="0"/>
          </a:p>
          <a:p>
            <a:pPr>
              <a:buFont typeface="Arial"/>
              <a:buNone/>
            </a:pPr>
            <a:r>
              <a:rPr lang="en-US" dirty="0"/>
              <a:t>Self regulation is the process with which people</a:t>
            </a:r>
            <a:r>
              <a:rPr lang="en-US" baseline="0" dirty="0"/>
              <a:t> align their </a:t>
            </a:r>
            <a:r>
              <a:rPr lang="en-US" baseline="0" dirty="0" err="1"/>
              <a:t>behaviour</a:t>
            </a:r>
            <a:r>
              <a:rPr lang="en-US" baseline="0" dirty="0"/>
              <a:t> to goals and standard. For </a:t>
            </a:r>
            <a:r>
              <a:rPr lang="en-US" baseline="0" dirty="0" err="1"/>
              <a:t>higgins</a:t>
            </a:r>
            <a:r>
              <a:rPr lang="en-US" baseline="0" dirty="0"/>
              <a:t> goals have to do with achieving pleasure and avoiding pain, in this respect people follow in 2 categories </a:t>
            </a:r>
          </a:p>
          <a:p>
            <a:pPr>
              <a:buFont typeface="Arial"/>
              <a:buNone/>
            </a:pPr>
            <a:endParaRPr lang="en-US" baseline="0" dirty="0"/>
          </a:p>
          <a:p>
            <a:pPr>
              <a:buFont typeface="Arial"/>
              <a:buNone/>
            </a:pPr>
            <a:r>
              <a:rPr lang="en-US" b="1" u="sng" baseline="0" dirty="0"/>
              <a:t>Promotion focus </a:t>
            </a:r>
          </a:p>
          <a:p>
            <a:pPr>
              <a:buFont typeface="Arial"/>
              <a:buNone/>
            </a:pPr>
            <a:endParaRPr lang="en-US" baseline="0" dirty="0"/>
          </a:p>
          <a:p>
            <a:pPr>
              <a:buFont typeface="Arial"/>
              <a:buNone/>
            </a:pPr>
            <a:r>
              <a:rPr lang="en-US" i="1" baseline="0" dirty="0"/>
              <a:t>Needs</a:t>
            </a:r>
          </a:p>
          <a:p>
            <a:pPr>
              <a:buFont typeface="Arial"/>
              <a:buNone/>
            </a:pPr>
            <a:endParaRPr lang="en-US" i="1"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Growth and development needs predominate for those who are promo- </a:t>
            </a:r>
            <a:r>
              <a:rPr lang="en-US" sz="1200" kern="1200" dirty="0" err="1">
                <a:solidFill>
                  <a:schemeClr val="tx1"/>
                </a:solidFill>
                <a:effectLst/>
                <a:latin typeface="+mn-lt"/>
                <a:ea typeface="+mn-ea"/>
                <a:cs typeface="+mn-cs"/>
              </a:rPr>
              <a:t>tion</a:t>
            </a:r>
            <a:r>
              <a:rPr lang="en-US" sz="1200" kern="1200" dirty="0">
                <a:solidFill>
                  <a:schemeClr val="tx1"/>
                </a:solidFill>
                <a:effectLst/>
                <a:latin typeface="+mn-lt"/>
                <a:ea typeface="+mn-ea"/>
                <a:cs typeface="+mn-cs"/>
              </a:rPr>
              <a:t> focused </a:t>
            </a:r>
            <a:endParaRPr lang="en-US" dirty="0"/>
          </a:p>
          <a:p>
            <a:pPr>
              <a:buFont typeface="Arial"/>
              <a:buNone/>
            </a:pPr>
            <a:endParaRPr lang="en-US" i="0" baseline="0" dirty="0"/>
          </a:p>
          <a:p>
            <a:pPr>
              <a:buFont typeface="Arial"/>
              <a:buNone/>
            </a:pPr>
            <a:endParaRPr lang="en-US"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i="1" kern="1200" dirty="0">
                <a:solidFill>
                  <a:schemeClr val="tx1"/>
                </a:solidFill>
                <a:effectLst/>
                <a:latin typeface="+mn-lt"/>
                <a:ea typeface="+mn-ea"/>
                <a:cs typeface="+mn-cs"/>
              </a:rPr>
              <a:t>Goals</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standards.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As Higgins (1987) suggested, certain standards represent people’s beliefs of their </a:t>
            </a:r>
            <a:r>
              <a:rPr lang="en-US" sz="1200" i="1" kern="1200" dirty="0">
                <a:solidFill>
                  <a:schemeClr val="tx1"/>
                </a:solidFill>
                <a:effectLst/>
                <a:latin typeface="+mn-lt"/>
                <a:ea typeface="+mn-ea"/>
                <a:cs typeface="+mn-cs"/>
              </a:rPr>
              <a:t>ideal </a:t>
            </a:r>
            <a:r>
              <a:rPr lang="en-US" sz="1200" kern="1200" dirty="0">
                <a:solidFill>
                  <a:schemeClr val="tx1"/>
                </a:solidFill>
                <a:effectLst/>
                <a:latin typeface="+mn-lt"/>
                <a:ea typeface="+mn-ea"/>
                <a:cs typeface="+mn-cs"/>
              </a:rPr>
              <a:t>selves and thus reflect their hopes, wishes, and aspirations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i="1" kern="1200" dirty="0">
                <a:solidFill>
                  <a:schemeClr val="tx1"/>
                </a:solidFill>
                <a:effectLst/>
                <a:latin typeface="+mn-lt"/>
                <a:ea typeface="+mn-ea"/>
                <a:cs typeface="+mn-cs"/>
              </a:rPr>
              <a:t>Psychological</a:t>
            </a:r>
            <a:r>
              <a:rPr lang="en-US" sz="1200" i="1" kern="1200" baseline="0" dirty="0">
                <a:solidFill>
                  <a:schemeClr val="tx1"/>
                </a:solidFill>
                <a:effectLst/>
                <a:latin typeface="+mn-lt"/>
                <a:ea typeface="+mn-ea"/>
                <a:cs typeface="+mn-cs"/>
              </a:rPr>
              <a:t> Situation</a:t>
            </a:r>
            <a:endParaRPr lang="en-US" i="1" dirty="0"/>
          </a:p>
          <a:p>
            <a:pPr>
              <a:buFont typeface="Arial"/>
              <a:buNone/>
            </a:pPr>
            <a:endParaRPr lang="en-US"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The presence and absence of positive outcomes are salient for people who are promotion focused. Upon bringing themselves into alignment with their ideal selves people experience the pleasure of a gain. When people fall short of their ideal self they experience the pain of a </a:t>
            </a:r>
            <a:r>
              <a:rPr lang="en-US" sz="1200" kern="1200" dirty="0" err="1">
                <a:solidFill>
                  <a:schemeClr val="tx1"/>
                </a:solidFill>
                <a:effectLst/>
                <a:latin typeface="+mn-lt"/>
                <a:ea typeface="+mn-ea"/>
                <a:cs typeface="+mn-cs"/>
              </a:rPr>
              <a:t>nongain</a:t>
            </a:r>
            <a:r>
              <a:rPr lang="en-US" sz="1200" kern="1200" dirty="0">
                <a:solidFill>
                  <a:schemeClr val="tx1"/>
                </a:solidFill>
                <a:effectLst/>
                <a:latin typeface="+mn-lt"/>
                <a:ea typeface="+mn-ea"/>
                <a:cs typeface="+mn-cs"/>
              </a:rPr>
              <a:t>. </a:t>
            </a:r>
            <a:endParaRPr lang="en-US"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 </a:t>
            </a:r>
            <a:endParaRPr lang="en-US" dirty="0"/>
          </a:p>
          <a:p>
            <a:pPr>
              <a:buFont typeface="Arial"/>
              <a:buNone/>
            </a:pPr>
            <a:endParaRPr lang="en-US" dirty="0"/>
          </a:p>
          <a:p>
            <a:pPr>
              <a:buFont typeface="Arial"/>
              <a:buNone/>
            </a:pPr>
            <a:r>
              <a:rPr lang="en-US" b="1" u="sng" dirty="0"/>
              <a:t>Prevention</a:t>
            </a:r>
          </a:p>
          <a:p>
            <a:pPr>
              <a:buFont typeface="Arial"/>
              <a:buNone/>
            </a:pPr>
            <a:endParaRPr lang="en-US" b="1" u="sng" dirty="0"/>
          </a:p>
          <a:p>
            <a:pPr>
              <a:buFont typeface="Arial"/>
              <a:buNone/>
            </a:pPr>
            <a:r>
              <a:rPr lang="en-US" b="0" i="1" u="none" dirty="0"/>
              <a:t>Needs</a:t>
            </a:r>
          </a:p>
          <a:p>
            <a:pPr>
              <a:buFont typeface="Arial"/>
              <a:buNone/>
            </a:pPr>
            <a:endParaRPr lang="en-US" b="0" i="1" u="none"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security needs drive those who are prevention focused </a:t>
            </a:r>
            <a:endParaRPr lang="en-US" dirty="0"/>
          </a:p>
          <a:p>
            <a:pPr>
              <a:buFont typeface="Arial"/>
              <a:buNone/>
            </a:pPr>
            <a:endParaRPr lang="en-US" b="0" i="1" u="none" dirty="0"/>
          </a:p>
          <a:p>
            <a:pPr>
              <a:buFont typeface="Arial"/>
              <a:buNone/>
            </a:pPr>
            <a:r>
              <a:rPr lang="en-US" b="0" i="1" u="none" dirty="0"/>
              <a:t>Goals/ standards</a:t>
            </a:r>
          </a:p>
          <a:p>
            <a:pPr>
              <a:buFont typeface="Arial"/>
              <a:buNone/>
            </a:pPr>
            <a:endParaRPr lang="en-US" b="0" i="1" u="none"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people’s beliefs about their </a:t>
            </a:r>
            <a:r>
              <a:rPr lang="en-US" sz="1200" i="1" kern="1200" dirty="0">
                <a:solidFill>
                  <a:schemeClr val="tx1"/>
                </a:solidFill>
                <a:effectLst/>
                <a:latin typeface="+mn-lt"/>
                <a:ea typeface="+mn-ea"/>
                <a:cs typeface="+mn-cs"/>
              </a:rPr>
              <a:t>ought </a:t>
            </a:r>
            <a:r>
              <a:rPr lang="en-US" sz="1200" kern="1200" dirty="0">
                <a:solidFill>
                  <a:schemeClr val="tx1"/>
                </a:solidFill>
                <a:effectLst/>
                <a:latin typeface="+mn-lt"/>
                <a:ea typeface="+mn-ea"/>
                <a:cs typeface="+mn-cs"/>
              </a:rPr>
              <a:t>selves and as such refer to their felt duties, obligations, and responsibilities </a:t>
            </a:r>
            <a:endParaRPr lang="en-US" b="0" i="0" u="none" dirty="0"/>
          </a:p>
          <a:p>
            <a:pPr>
              <a:buFont typeface="Arial"/>
              <a:buNone/>
            </a:pPr>
            <a:endParaRPr lang="en-US" b="0" i="1" u="none" dirty="0"/>
          </a:p>
          <a:p>
            <a:pPr>
              <a:buFont typeface="Arial"/>
              <a:buNone/>
            </a:pPr>
            <a:r>
              <a:rPr lang="en-US" b="0" i="1" u="none" dirty="0"/>
              <a:t>Psychological</a:t>
            </a:r>
            <a:r>
              <a:rPr lang="en-US" b="0" i="1" u="none" baseline="0" dirty="0"/>
              <a:t> situation</a:t>
            </a:r>
          </a:p>
          <a:p>
            <a:pPr>
              <a:buFont typeface="Arial"/>
              <a:buNone/>
            </a:pPr>
            <a:endParaRPr lang="en-US" b="0" i="0" u="none"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The absence and presence of negative outcomes are salient for people who are prevention focused. That is, the goals and standards associated with the ought self represent the absence of negative outcomes (e.g., safety or security). Upon bringing themselves into alignment with the ought self people experience the pleasure of a </a:t>
            </a:r>
            <a:r>
              <a:rPr lang="en-US" sz="1200" kern="1200" dirty="0" err="1">
                <a:solidFill>
                  <a:schemeClr val="tx1"/>
                </a:solidFill>
                <a:effectLst/>
                <a:latin typeface="+mn-lt"/>
                <a:ea typeface="+mn-ea"/>
                <a:cs typeface="+mn-cs"/>
              </a:rPr>
              <a:t>nonloss</a:t>
            </a:r>
            <a:r>
              <a:rPr lang="en-US" sz="1200" kern="1200" dirty="0">
                <a:solidFill>
                  <a:schemeClr val="tx1"/>
                </a:solidFill>
                <a:effectLst/>
                <a:latin typeface="+mn-lt"/>
                <a:ea typeface="+mn-ea"/>
                <a:cs typeface="+mn-cs"/>
              </a:rPr>
              <a:t> (i.e., they avoid a negative outcome). Failure to reach the ought self, in contrast, elicits the experience of the pain of loss. </a:t>
            </a:r>
            <a:endParaRPr lang="en-US" dirty="0"/>
          </a:p>
          <a:p>
            <a:pPr>
              <a:buFont typeface="Arial"/>
              <a:buNone/>
            </a:pPr>
            <a:endParaRPr lang="en-US" b="0" i="0" u="none" baseline="0" dirty="0"/>
          </a:p>
          <a:p>
            <a:pPr>
              <a:buFont typeface="Arial"/>
              <a:buNone/>
            </a:pPr>
            <a:endParaRPr lang="en-US" b="0" i="0" u="none" baseline="0" dirty="0"/>
          </a:p>
          <a:p>
            <a:pPr>
              <a:buFont typeface="Arial"/>
              <a:buNone/>
            </a:pPr>
            <a:r>
              <a:rPr lang="en-US" b="1" i="0" u="sng" baseline="0" dirty="0"/>
              <a:t>IMPORTANTE:</a:t>
            </a:r>
          </a:p>
          <a:p>
            <a:pPr>
              <a:buFont typeface="Arial"/>
              <a:buNone/>
            </a:pPr>
            <a:endParaRPr lang="en-US" b="0" i="1" u="none"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i="1" kern="1200" dirty="0">
                <a:solidFill>
                  <a:schemeClr val="tx1"/>
                </a:solidFill>
                <a:effectLst/>
                <a:latin typeface="+mn-lt"/>
                <a:ea typeface="+mn-ea"/>
                <a:cs typeface="+mn-cs"/>
              </a:rPr>
              <a:t>Goals/standards. As Higgins (1987) suggested, certain standards represent people’s beliefs of their ideal selves and thus reflect their hopes, wishes, and aspirations (e.g., a manager who wishes to be seen as charismatic or the sales- person who intrinsically wants to reach his/her ambitious quarterly </a:t>
            </a:r>
            <a:r>
              <a:rPr lang="en-US" sz="1200" i="1" kern="1200" dirty="0" err="1">
                <a:solidFill>
                  <a:schemeClr val="tx1"/>
                </a:solidFill>
                <a:effectLst/>
                <a:latin typeface="+mn-lt"/>
                <a:ea typeface="+mn-ea"/>
                <a:cs typeface="+mn-cs"/>
              </a:rPr>
              <a:t>perfor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mance</a:t>
            </a:r>
            <a:r>
              <a:rPr lang="en-US" sz="1200" i="1" kern="1200" dirty="0">
                <a:solidFill>
                  <a:schemeClr val="tx1"/>
                </a:solidFill>
                <a:effectLst/>
                <a:latin typeface="+mn-lt"/>
                <a:ea typeface="+mn-ea"/>
                <a:cs typeface="+mn-cs"/>
              </a:rPr>
              <a:t> goals). Other standards represent people’s beliefs about their ought selves and as such refer to their felt duties, obligations, and responsibilities (e.g., the manager who is trying to conduct performance reviews in a timely fashion or the senior executives who believe that their company must comply with the guidelines imposed on them by a governmental regulatory agency). Promotion-focused people seek to attain the goals or standards associated with the ideal self, whereas prevention-focused people seek to attain the goals or standards associated with the ought self. </a:t>
            </a:r>
            <a:endParaRPr lang="en-US" i="1" dirty="0"/>
          </a:p>
          <a:p>
            <a:pPr>
              <a:buFont typeface="Arial"/>
              <a:buNone/>
            </a:pPr>
            <a:endParaRPr lang="en-US" b="0" i="0" u="none" dirty="0"/>
          </a:p>
          <a:p>
            <a:pPr>
              <a:buFont typeface="Arial"/>
              <a:buNone/>
            </a:pPr>
            <a:endParaRPr lang="en-US" dirty="0"/>
          </a:p>
          <a:p>
            <a:pPr>
              <a:buFont typeface="Arial"/>
              <a:buNone/>
            </a:pPr>
            <a:r>
              <a:rPr lang="en-US" b="1" u="sng" dirty="0"/>
              <a:t>Feeling of ‘rightness’ from sustained regulatory focus affects perceived persuasiveness of medium</a:t>
            </a:r>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dirty="0"/>
          </a:p>
        </p:txBody>
      </p:sp>
    </p:spTree>
    <p:extLst>
      <p:ext uri="{BB962C8B-B14F-4D97-AF65-F5344CB8AC3E}">
        <p14:creationId xmlns:p14="http://schemas.microsoft.com/office/powerpoint/2010/main" val="149356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b="1" u="sng"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dirty="0"/>
          </a:p>
        </p:txBody>
      </p:sp>
    </p:spTree>
    <p:extLst>
      <p:ext uri="{BB962C8B-B14F-4D97-AF65-F5344CB8AC3E}">
        <p14:creationId xmlns:p14="http://schemas.microsoft.com/office/powerpoint/2010/main" val="133893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b="1" u="sng"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dirty="0"/>
          </a:p>
        </p:txBody>
      </p:sp>
    </p:spTree>
    <p:extLst>
      <p:ext uri="{BB962C8B-B14F-4D97-AF65-F5344CB8AC3E}">
        <p14:creationId xmlns:p14="http://schemas.microsoft.com/office/powerpoint/2010/main" val="69458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b="1" u="sng"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dirty="0"/>
          </a:p>
        </p:txBody>
      </p:sp>
    </p:spTree>
    <p:extLst>
      <p:ext uri="{BB962C8B-B14F-4D97-AF65-F5344CB8AC3E}">
        <p14:creationId xmlns:p14="http://schemas.microsoft.com/office/powerpoint/2010/main" val="27892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b="1" u="sng"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dirty="0"/>
          </a:p>
        </p:txBody>
      </p:sp>
    </p:spTree>
    <p:extLst>
      <p:ext uri="{BB962C8B-B14F-4D97-AF65-F5344CB8AC3E}">
        <p14:creationId xmlns:p14="http://schemas.microsoft.com/office/powerpoint/2010/main" val="148069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6D613-2830-42AB-AAA1-68044F4EEE2F}" type="slidenum">
              <a:rPr lang="en-GB" smtClean="0"/>
              <a:t>15</a:t>
            </a:fld>
            <a:endParaRPr lang="en-GB"/>
          </a:p>
        </p:txBody>
      </p:sp>
    </p:spTree>
    <p:extLst>
      <p:ext uri="{BB962C8B-B14F-4D97-AF65-F5344CB8AC3E}">
        <p14:creationId xmlns:p14="http://schemas.microsoft.com/office/powerpoint/2010/main" val="299690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B47592-95D6-4502-B680-603527C436E1}"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345474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B47592-95D6-4502-B680-603527C436E1}"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267918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B47592-95D6-4502-B680-603527C436E1}"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132263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27871623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B47592-95D6-4502-B680-603527C436E1}"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320315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47592-95D6-4502-B680-603527C436E1}"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420205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B47592-95D6-4502-B680-603527C436E1}"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200751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B47592-95D6-4502-B680-603527C436E1}" type="datetimeFigureOut">
              <a:rPr lang="en-GB" smtClean="0"/>
              <a:t>28/02/2019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31241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B47592-95D6-4502-B680-603527C436E1}" type="datetimeFigureOut">
              <a:rPr lang="en-GB" smtClean="0"/>
              <a:t>28/02/2019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335451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47592-95D6-4502-B680-603527C436E1}" type="datetimeFigureOut">
              <a:rPr lang="en-GB" smtClean="0"/>
              <a:t>28/02/2019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384670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47592-95D6-4502-B680-603527C436E1}"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252083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47592-95D6-4502-B680-603527C436E1}"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1CE3F-2A3D-4ADB-B57B-52EABD8C17C3}" type="slidenum">
              <a:rPr lang="en-GB" smtClean="0"/>
              <a:t>‹#›</a:t>
            </a:fld>
            <a:endParaRPr lang="en-GB"/>
          </a:p>
        </p:txBody>
      </p:sp>
    </p:spTree>
    <p:extLst>
      <p:ext uri="{BB962C8B-B14F-4D97-AF65-F5344CB8AC3E}">
        <p14:creationId xmlns:p14="http://schemas.microsoft.com/office/powerpoint/2010/main" val="56541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47592-95D6-4502-B680-603527C436E1}" type="datetimeFigureOut">
              <a:rPr lang="en-GB" smtClean="0"/>
              <a:t>28/02/2019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1CE3F-2A3D-4ADB-B57B-52EABD8C17C3}" type="slidenum">
              <a:rPr lang="en-GB" smtClean="0"/>
              <a:t>‹#›</a:t>
            </a:fld>
            <a:endParaRPr lang="en-GB"/>
          </a:p>
        </p:txBody>
      </p:sp>
    </p:spTree>
    <p:extLst>
      <p:ext uri="{BB962C8B-B14F-4D97-AF65-F5344CB8AC3E}">
        <p14:creationId xmlns:p14="http://schemas.microsoft.com/office/powerpoint/2010/main" val="163077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jpg"/><Relationship Id="rId3" Type="http://schemas.openxmlformats.org/officeDocument/2006/relationships/image" Target="../media/image13.jpg"/><Relationship Id="rId7" Type="http://schemas.openxmlformats.org/officeDocument/2006/relationships/hyperlink" Target="mailto:alvise.favotto@glasgow.ac.uk" TargetMode="Externa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mailto:minmin.du@glasgow.ac.uk" TargetMode="External"/><Relationship Id="rId11" Type="http://schemas.openxmlformats.org/officeDocument/2006/relationships/image" Target="../media/image18.png"/><Relationship Id="rId5" Type="http://schemas.openxmlformats.org/officeDocument/2006/relationships/image" Target="../media/image14.jpeg"/><Relationship Id="rId15" Type="http://schemas.openxmlformats.org/officeDocument/2006/relationships/image" Target="../media/image22.png"/><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27"/>
            <a:ext cx="12192000" cy="6858000"/>
          </a:xfrm>
          <a:prstGeom prst="rect">
            <a:avLst/>
          </a:prstGeom>
        </p:spPr>
      </p:pic>
      <p:pic>
        <p:nvPicPr>
          <p:cNvPr id="23554" name="Picture 10"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623393" y="1562473"/>
            <a:ext cx="7981345" cy="1761067"/>
          </a:xfrm>
        </p:spPr>
        <p:txBody>
          <a:bodyPr>
            <a:normAutofit/>
          </a:bodyPr>
          <a:lstStyle/>
          <a:p>
            <a:pPr>
              <a:defRPr/>
            </a:pPr>
            <a:r>
              <a:rPr lang="en-US" sz="3600" b="1" dirty="0"/>
              <a:t>Assessment, feedback and self-regulation:</a:t>
            </a:r>
            <a:br>
              <a:rPr lang="en-US" sz="3600" b="1" dirty="0"/>
            </a:br>
            <a:r>
              <a:rPr lang="en-US" sz="3600" b="1" dirty="0"/>
              <a:t>Do you get what you give</a:t>
            </a:r>
          </a:p>
        </p:txBody>
      </p:sp>
      <p:sp>
        <p:nvSpPr>
          <p:cNvPr id="18" name="Content Placeholder 2"/>
          <p:cNvSpPr>
            <a:spLocks noGrp="1"/>
          </p:cNvSpPr>
          <p:nvPr>
            <p:ph idx="1"/>
          </p:nvPr>
        </p:nvSpPr>
        <p:spPr bwMode="auto">
          <a:xfrm>
            <a:off x="623393" y="3275289"/>
            <a:ext cx="7200900" cy="13371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rtlCol="0" anchor="t" anchorCtr="0" compatLnSpc="1">
            <a:prstTxWarp prst="textNoShape">
              <a:avLst/>
            </a:prstTxWarp>
            <a:normAutofit/>
          </a:bodyPr>
          <a:lstStyle/>
          <a:p>
            <a:pPr marL="0" indent="0">
              <a:buNone/>
            </a:pPr>
            <a:r>
              <a:rPr lang="en-US" altLang="en-US" sz="2000" dirty="0" err="1">
                <a:latin typeface="Arial" charset="0"/>
                <a:ea typeface="ヒラギノ角ゴ Pro W3" charset="-128"/>
                <a:cs typeface="ヒラギノ角ゴ Pro W3" charset="-128"/>
              </a:rPr>
              <a:t>Minmin</a:t>
            </a:r>
            <a:r>
              <a:rPr lang="en-US" altLang="en-US" sz="2000" dirty="0">
                <a:latin typeface="Arial" charset="0"/>
                <a:ea typeface="ヒラギノ角ゴ Pro W3" charset="-128"/>
                <a:cs typeface="ヒラギノ角ゴ Pro W3" charset="-128"/>
              </a:rPr>
              <a:t> Du and Alvise Favotto</a:t>
            </a:r>
          </a:p>
          <a:p>
            <a:pPr marL="0" indent="0">
              <a:buNone/>
            </a:pPr>
            <a:endParaRPr lang="en-US" altLang="en-US" sz="20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9386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53165" y="1604799"/>
            <a:ext cx="5362822"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p:cNvSpPr>
            <a:spLocks noGrp="1"/>
          </p:cNvSpPr>
          <p:nvPr>
            <p:ph type="title"/>
          </p:nvPr>
        </p:nvSpPr>
        <p:spPr>
          <a:xfrm>
            <a:off x="719402" y="1604800"/>
            <a:ext cx="4992556" cy="672073"/>
          </a:xfrm>
        </p:spPr>
        <p:txBody>
          <a:bodyPr/>
          <a:lstStyle/>
          <a:p>
            <a:r>
              <a:rPr lang="en-US" sz="3200" b="1" dirty="0">
                <a:solidFill>
                  <a:schemeClr val="accent5">
                    <a:lumMod val="50000"/>
                  </a:schemeClr>
                </a:solidFill>
              </a:rPr>
              <a:t>Dialogical (peer) feedback</a:t>
            </a:r>
          </a:p>
        </p:txBody>
      </p:sp>
      <p:sp>
        <p:nvSpPr>
          <p:cNvPr id="12" name="Content Placeholder 2"/>
          <p:cNvSpPr>
            <a:spLocks noGrp="1"/>
          </p:cNvSpPr>
          <p:nvPr>
            <p:ph idx="1"/>
          </p:nvPr>
        </p:nvSpPr>
        <p:spPr>
          <a:xfrm>
            <a:off x="884420" y="2468896"/>
            <a:ext cx="5096655" cy="4128457"/>
          </a:xfrm>
        </p:spPr>
        <p:txBody>
          <a:bodyPr>
            <a:normAutofit/>
          </a:bodyPr>
          <a:lstStyle/>
          <a:p>
            <a:r>
              <a:rPr lang="en-US" sz="2400" dirty="0">
                <a:solidFill>
                  <a:schemeClr val="accent5">
                    <a:lumMod val="50000"/>
                  </a:schemeClr>
                </a:solidFill>
              </a:rPr>
              <a:t>Students build feedback themselves</a:t>
            </a:r>
          </a:p>
          <a:p>
            <a:endParaRPr lang="en-US" sz="1400" dirty="0">
              <a:solidFill>
                <a:schemeClr val="accent5">
                  <a:lumMod val="50000"/>
                </a:schemeClr>
              </a:solidFill>
            </a:endParaRPr>
          </a:p>
          <a:p>
            <a:pPr marL="0" indent="0">
              <a:buNone/>
            </a:pPr>
            <a:r>
              <a:rPr lang="en-US" sz="2400" i="1" dirty="0">
                <a:solidFill>
                  <a:schemeClr val="accent5">
                    <a:lumMod val="50000"/>
                  </a:schemeClr>
                </a:solidFill>
              </a:rPr>
              <a:t>Design and procedure</a:t>
            </a:r>
          </a:p>
          <a:p>
            <a:r>
              <a:rPr lang="en-GB" sz="2400" dirty="0">
                <a:solidFill>
                  <a:schemeClr val="accent5">
                    <a:lumMod val="50000"/>
                  </a:schemeClr>
                </a:solidFill>
              </a:rPr>
              <a:t>Students work in pairs and attempt question in a tutorial setting</a:t>
            </a:r>
          </a:p>
          <a:p>
            <a:r>
              <a:rPr lang="en-GB" sz="2400" dirty="0">
                <a:solidFill>
                  <a:schemeClr val="accent5">
                    <a:lumMod val="50000"/>
                  </a:schemeClr>
                </a:solidFill>
              </a:rPr>
              <a:t>Swap answer scripts and give feedback </a:t>
            </a:r>
          </a:p>
          <a:p>
            <a:r>
              <a:rPr lang="en-GB" sz="2400" dirty="0">
                <a:solidFill>
                  <a:schemeClr val="accent5">
                    <a:lumMod val="50000"/>
                  </a:schemeClr>
                </a:solidFill>
              </a:rPr>
              <a:t>(Within pairs) Respond to the feedback received</a:t>
            </a:r>
          </a:p>
          <a:p>
            <a:endParaRPr lang="en-US" sz="2133" dirty="0"/>
          </a:p>
        </p:txBody>
      </p:sp>
    </p:spTree>
    <p:extLst>
      <p:ext uri="{BB962C8B-B14F-4D97-AF65-F5344CB8AC3E}">
        <p14:creationId xmlns:p14="http://schemas.microsoft.com/office/powerpoint/2010/main" val="6944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53165" y="1604799"/>
            <a:ext cx="4958792"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p:cNvSpPr>
            <a:spLocks noGrp="1"/>
          </p:cNvSpPr>
          <p:nvPr>
            <p:ph type="title"/>
          </p:nvPr>
        </p:nvSpPr>
        <p:spPr>
          <a:xfrm>
            <a:off x="719402" y="1604800"/>
            <a:ext cx="4992556" cy="1468184"/>
          </a:xfrm>
        </p:spPr>
        <p:txBody>
          <a:bodyPr>
            <a:normAutofit fontScale="90000"/>
          </a:bodyPr>
          <a:lstStyle/>
          <a:p>
            <a:r>
              <a:rPr lang="en-GB" sz="2700" dirty="0"/>
              <a:t>Giving feedback is perceived as more useful than receiving feedback </a:t>
            </a:r>
            <a:r>
              <a:rPr lang="en-GB" sz="2700" u="sng" dirty="0"/>
              <a:t>irrespective of RF</a:t>
            </a:r>
            <a:br>
              <a:rPr lang="en-GB" sz="3200" u="sng" dirty="0"/>
            </a:br>
            <a:endParaRPr lang="en-US" sz="3200" dirty="0"/>
          </a:p>
        </p:txBody>
      </p:sp>
      <p:graphicFrame>
        <p:nvGraphicFramePr>
          <p:cNvPr id="7" name="Content Placeholder 6">
            <a:extLst>
              <a:ext uri="{FF2B5EF4-FFF2-40B4-BE49-F238E27FC236}">
                <a16:creationId xmlns:a16="http://schemas.microsoft.com/office/drawing/2014/main" id="{CD380D88-7C80-6441-BF04-13F414068A27}"/>
              </a:ext>
            </a:extLst>
          </p:cNvPr>
          <p:cNvGraphicFramePr>
            <a:graphicFrameLocks noGrp="1"/>
          </p:cNvGraphicFramePr>
          <p:nvPr>
            <p:ph idx="1"/>
            <p:extLst>
              <p:ext uri="{D42A27DB-BD31-4B8C-83A1-F6EECF244321}">
                <p14:modId xmlns:p14="http://schemas.microsoft.com/office/powerpoint/2010/main" val="4127787420"/>
              </p:ext>
            </p:extLst>
          </p:nvPr>
        </p:nvGraphicFramePr>
        <p:xfrm>
          <a:off x="914495" y="2801318"/>
          <a:ext cx="4602370" cy="338829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9F8256FD-89F8-6341-9CF7-B0AB32528A68}"/>
              </a:ext>
            </a:extLst>
          </p:cNvPr>
          <p:cNvSpPr/>
          <p:nvPr/>
        </p:nvSpPr>
        <p:spPr>
          <a:xfrm>
            <a:off x="1687719" y="6217900"/>
            <a:ext cx="2444900" cy="307777"/>
          </a:xfrm>
          <a:prstGeom prst="rect">
            <a:avLst/>
          </a:prstGeom>
        </p:spPr>
        <p:txBody>
          <a:bodyPr wrap="none">
            <a:spAutoFit/>
          </a:bodyPr>
          <a:lstStyle/>
          <a:p>
            <a:r>
              <a:rPr lang="en-GB" sz="1400" dirty="0">
                <a:solidFill>
                  <a:srgbClr val="767171"/>
                </a:solidFill>
              </a:rPr>
              <a:t>T = 2.327, Sig. = 0.011, </a:t>
            </a:r>
            <a:r>
              <a:rPr lang="en-GB" sz="1400" b="1" dirty="0"/>
              <a:t>p &lt; 0.05</a:t>
            </a:r>
            <a:endParaRPr lang="en-GB" sz="1400" dirty="0"/>
          </a:p>
        </p:txBody>
      </p:sp>
    </p:spTree>
    <p:extLst>
      <p:ext uri="{BB962C8B-B14F-4D97-AF65-F5344CB8AC3E}">
        <p14:creationId xmlns:p14="http://schemas.microsoft.com/office/powerpoint/2010/main" val="207400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53165" y="1604799"/>
            <a:ext cx="4958792"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p:cNvSpPr>
            <a:spLocks noGrp="1"/>
          </p:cNvSpPr>
          <p:nvPr>
            <p:ph type="title"/>
          </p:nvPr>
        </p:nvSpPr>
        <p:spPr>
          <a:xfrm>
            <a:off x="719402" y="1604800"/>
            <a:ext cx="4992556" cy="1198361"/>
          </a:xfrm>
        </p:spPr>
        <p:txBody>
          <a:bodyPr>
            <a:normAutofit/>
          </a:bodyPr>
          <a:lstStyle/>
          <a:p>
            <a:r>
              <a:rPr lang="en-GB" sz="2400" dirty="0"/>
              <a:t>Peer groups with matching RF show higher satisfaction with the task</a:t>
            </a:r>
            <a:br>
              <a:rPr lang="en-GB" sz="2400" dirty="0"/>
            </a:br>
            <a:endParaRPr lang="en-US" sz="2400" dirty="0"/>
          </a:p>
        </p:txBody>
      </p:sp>
      <p:graphicFrame>
        <p:nvGraphicFramePr>
          <p:cNvPr id="7" name="Content Placeholder 6">
            <a:extLst>
              <a:ext uri="{FF2B5EF4-FFF2-40B4-BE49-F238E27FC236}">
                <a16:creationId xmlns:a16="http://schemas.microsoft.com/office/drawing/2014/main" id="{85C8166A-3DBD-7C4D-9E3A-75A815483E86}"/>
              </a:ext>
            </a:extLst>
          </p:cNvPr>
          <p:cNvGraphicFramePr>
            <a:graphicFrameLocks noGrp="1"/>
          </p:cNvGraphicFramePr>
          <p:nvPr>
            <p:ph idx="1"/>
            <p:extLst>
              <p:ext uri="{D42A27DB-BD31-4B8C-83A1-F6EECF244321}">
                <p14:modId xmlns:p14="http://schemas.microsoft.com/office/powerpoint/2010/main" val="3834648130"/>
              </p:ext>
            </p:extLst>
          </p:nvPr>
        </p:nvGraphicFramePr>
        <p:xfrm>
          <a:off x="871415" y="2609219"/>
          <a:ext cx="4722292" cy="359748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F1C7BDE4-6FE0-314F-819E-EB0B0F6CFA6A}"/>
              </a:ext>
            </a:extLst>
          </p:cNvPr>
          <p:cNvSpPr/>
          <p:nvPr/>
        </p:nvSpPr>
        <p:spPr>
          <a:xfrm>
            <a:off x="1197556" y="6246809"/>
            <a:ext cx="3368230" cy="307777"/>
          </a:xfrm>
          <a:prstGeom prst="rect">
            <a:avLst/>
          </a:prstGeom>
        </p:spPr>
        <p:txBody>
          <a:bodyPr wrap="none">
            <a:spAutoFit/>
          </a:bodyPr>
          <a:lstStyle/>
          <a:p>
            <a:pPr lvl="2"/>
            <a:r>
              <a:rPr lang="en-GB" sz="1400" dirty="0">
                <a:solidFill>
                  <a:schemeClr val="bg2">
                    <a:lumMod val="50000"/>
                  </a:schemeClr>
                </a:solidFill>
              </a:rPr>
              <a:t>T = 2.531. Sig. = 0.014, </a:t>
            </a:r>
            <a:r>
              <a:rPr lang="en-GB" sz="1400" b="1" dirty="0"/>
              <a:t>p &lt; 0.05</a:t>
            </a:r>
          </a:p>
        </p:txBody>
      </p:sp>
    </p:spTree>
    <p:extLst>
      <p:ext uri="{BB962C8B-B14F-4D97-AF65-F5344CB8AC3E}">
        <p14:creationId xmlns:p14="http://schemas.microsoft.com/office/powerpoint/2010/main" val="339838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53165" y="1604799"/>
            <a:ext cx="4958792"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8" name="Title 1"/>
          <p:cNvSpPr>
            <a:spLocks noGrp="1"/>
          </p:cNvSpPr>
          <p:nvPr>
            <p:ph type="title"/>
          </p:nvPr>
        </p:nvSpPr>
        <p:spPr>
          <a:xfrm>
            <a:off x="719402" y="1604800"/>
            <a:ext cx="4992556" cy="672073"/>
          </a:xfrm>
        </p:spPr>
        <p:txBody>
          <a:bodyPr>
            <a:normAutofit/>
          </a:bodyPr>
          <a:lstStyle/>
          <a:p>
            <a:r>
              <a:rPr lang="en-US" sz="3200" dirty="0">
                <a:solidFill>
                  <a:schemeClr val="accent5">
                    <a:lumMod val="50000"/>
                  </a:schemeClr>
                </a:solidFill>
              </a:rPr>
              <a:t>What we’ve learned:</a:t>
            </a:r>
          </a:p>
        </p:txBody>
      </p:sp>
      <p:sp>
        <p:nvSpPr>
          <p:cNvPr id="9" name="Content Placeholder 2"/>
          <p:cNvSpPr>
            <a:spLocks noGrp="1"/>
          </p:cNvSpPr>
          <p:nvPr>
            <p:ph idx="1"/>
          </p:nvPr>
        </p:nvSpPr>
        <p:spPr>
          <a:xfrm>
            <a:off x="719402" y="2468896"/>
            <a:ext cx="4992556" cy="4128457"/>
          </a:xfrm>
        </p:spPr>
        <p:txBody>
          <a:bodyPr/>
          <a:lstStyle/>
          <a:p>
            <a:pPr lvl="1"/>
            <a:r>
              <a:rPr lang="en-US" dirty="0">
                <a:solidFill>
                  <a:schemeClr val="accent5">
                    <a:lumMod val="50000"/>
                  </a:schemeClr>
                </a:solidFill>
              </a:rPr>
              <a:t>Giving feedback adds to the student learning experience</a:t>
            </a:r>
          </a:p>
          <a:p>
            <a:pPr marL="457200" lvl="1" indent="0">
              <a:buNone/>
            </a:pPr>
            <a:r>
              <a:rPr lang="en-US" dirty="0">
                <a:solidFill>
                  <a:schemeClr val="accent5">
                    <a:lumMod val="50000"/>
                  </a:schemeClr>
                </a:solidFill>
              </a:rPr>
              <a:t> </a:t>
            </a:r>
          </a:p>
          <a:p>
            <a:pPr lvl="1"/>
            <a:r>
              <a:rPr lang="en-US" dirty="0">
                <a:solidFill>
                  <a:schemeClr val="accent5">
                    <a:lumMod val="50000"/>
                  </a:schemeClr>
                </a:solidFill>
              </a:rPr>
              <a:t>Task instructions (framing) matter</a:t>
            </a:r>
          </a:p>
          <a:p>
            <a:pPr marL="457200" lvl="1" indent="0">
              <a:buNone/>
            </a:pPr>
            <a:endParaRPr lang="en-US" dirty="0">
              <a:solidFill>
                <a:schemeClr val="accent5">
                  <a:lumMod val="50000"/>
                </a:schemeClr>
              </a:solidFill>
            </a:endParaRPr>
          </a:p>
          <a:p>
            <a:pPr lvl="1"/>
            <a:r>
              <a:rPr lang="en-US" dirty="0">
                <a:solidFill>
                  <a:schemeClr val="accent5">
                    <a:lumMod val="50000"/>
                  </a:schemeClr>
                </a:solidFill>
              </a:rPr>
              <a:t>Free pairing to be preferred (v. pre-arranged pairs/groups)</a:t>
            </a:r>
          </a:p>
          <a:p>
            <a:pPr marL="457200" lvl="1" indent="0">
              <a:buNone/>
            </a:pPr>
            <a:endParaRPr lang="en-US" dirty="0">
              <a:solidFill>
                <a:schemeClr val="accent5">
                  <a:lumMod val="50000"/>
                </a:schemeClr>
              </a:solidFill>
            </a:endParaRPr>
          </a:p>
          <a:p>
            <a:pPr lvl="1"/>
            <a:r>
              <a:rPr lang="en-US" dirty="0">
                <a:solidFill>
                  <a:schemeClr val="accent5">
                    <a:lumMod val="50000"/>
                  </a:schemeClr>
                </a:solidFill>
              </a:rPr>
              <a:t>Time management issues</a:t>
            </a:r>
          </a:p>
          <a:p>
            <a:pPr marL="0"/>
            <a:endParaRPr lang="en-US" sz="2133" dirty="0"/>
          </a:p>
        </p:txBody>
      </p:sp>
    </p:spTree>
    <p:extLst>
      <p:ext uri="{BB962C8B-B14F-4D97-AF65-F5344CB8AC3E}">
        <p14:creationId xmlns:p14="http://schemas.microsoft.com/office/powerpoint/2010/main" val="109098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l="17552" r="24565" b="15672"/>
          <a:stretch/>
        </p:blipFill>
        <p:spPr>
          <a:xfrm>
            <a:off x="1" y="-23987"/>
            <a:ext cx="12192000" cy="6881988"/>
          </a:xfrm>
          <a:prstGeom prst="rect">
            <a:avLst/>
          </a:prstGeom>
        </p:spPr>
      </p:pic>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53164" y="1604799"/>
            <a:ext cx="6503669"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p:cNvSpPr>
            <a:spLocks noGrp="1"/>
          </p:cNvSpPr>
          <p:nvPr>
            <p:ph type="title"/>
          </p:nvPr>
        </p:nvSpPr>
        <p:spPr>
          <a:xfrm>
            <a:off x="719402" y="1604800"/>
            <a:ext cx="4992556" cy="672073"/>
          </a:xfrm>
        </p:spPr>
        <p:txBody>
          <a:bodyPr>
            <a:normAutofit/>
          </a:bodyPr>
          <a:lstStyle/>
          <a:p>
            <a:r>
              <a:rPr lang="en-US" sz="3200" dirty="0">
                <a:solidFill>
                  <a:schemeClr val="accent5">
                    <a:lumMod val="50000"/>
                  </a:schemeClr>
                </a:solidFill>
              </a:rPr>
              <a:t>Future research:</a:t>
            </a:r>
          </a:p>
        </p:txBody>
      </p:sp>
      <p:sp>
        <p:nvSpPr>
          <p:cNvPr id="12" name="Content Placeholder 2"/>
          <p:cNvSpPr>
            <a:spLocks noGrp="1"/>
          </p:cNvSpPr>
          <p:nvPr>
            <p:ph idx="1"/>
          </p:nvPr>
        </p:nvSpPr>
        <p:spPr>
          <a:xfrm>
            <a:off x="719401" y="2468896"/>
            <a:ext cx="6051049" cy="4128457"/>
          </a:xfrm>
        </p:spPr>
        <p:txBody>
          <a:bodyPr/>
          <a:lstStyle/>
          <a:p>
            <a:pPr marL="457200" lvl="1" indent="0">
              <a:buNone/>
            </a:pPr>
            <a:endParaRPr lang="en-US" dirty="0">
              <a:solidFill>
                <a:schemeClr val="accent5">
                  <a:lumMod val="50000"/>
                </a:schemeClr>
              </a:solidFill>
            </a:endParaRPr>
          </a:p>
          <a:p>
            <a:pPr lvl="1"/>
            <a:r>
              <a:rPr lang="en-US" dirty="0">
                <a:solidFill>
                  <a:schemeClr val="accent5">
                    <a:lumMod val="50000"/>
                  </a:schemeClr>
                </a:solidFill>
              </a:rPr>
              <a:t>Match with students’ performance</a:t>
            </a:r>
          </a:p>
          <a:p>
            <a:pPr lvl="1"/>
            <a:endParaRPr lang="en-US" dirty="0">
              <a:solidFill>
                <a:schemeClr val="accent5">
                  <a:lumMod val="50000"/>
                </a:schemeClr>
              </a:solidFill>
            </a:endParaRPr>
          </a:p>
          <a:p>
            <a:pPr lvl="1"/>
            <a:r>
              <a:rPr lang="en-US" dirty="0">
                <a:solidFill>
                  <a:schemeClr val="accent5">
                    <a:lumMod val="50000"/>
                  </a:schemeClr>
                </a:solidFill>
              </a:rPr>
              <a:t>Explore use of marking rubrics </a:t>
            </a:r>
          </a:p>
          <a:p>
            <a:pPr lvl="1"/>
            <a:endParaRPr lang="en-US" dirty="0">
              <a:solidFill>
                <a:schemeClr val="accent5">
                  <a:lumMod val="50000"/>
                </a:schemeClr>
              </a:solidFill>
            </a:endParaRPr>
          </a:p>
          <a:p>
            <a:pPr lvl="1"/>
            <a:r>
              <a:rPr lang="en-US" dirty="0">
                <a:solidFill>
                  <a:schemeClr val="accent5">
                    <a:lumMod val="50000"/>
                  </a:schemeClr>
                </a:solidFill>
              </a:rPr>
              <a:t>Extend to lecturers’ RF </a:t>
            </a:r>
          </a:p>
          <a:p>
            <a:pPr lvl="1"/>
            <a:endParaRPr lang="en-US" dirty="0">
              <a:solidFill>
                <a:schemeClr val="accent5">
                  <a:lumMod val="50000"/>
                </a:schemeClr>
              </a:solidFill>
            </a:endParaRPr>
          </a:p>
          <a:p>
            <a:pPr marL="457200" lvl="1" indent="0">
              <a:buNone/>
            </a:pPr>
            <a:r>
              <a:rPr lang="en-US" dirty="0">
                <a:solidFill>
                  <a:schemeClr val="accent5">
                    <a:lumMod val="50000"/>
                  </a:schemeClr>
                </a:solidFill>
              </a:rPr>
              <a:t>	</a:t>
            </a:r>
            <a:endParaRPr lang="en-US" sz="2133" dirty="0">
              <a:solidFill>
                <a:schemeClr val="accent5">
                  <a:lumMod val="50000"/>
                </a:schemeClr>
              </a:solidFill>
            </a:endParaRPr>
          </a:p>
        </p:txBody>
      </p:sp>
    </p:spTree>
    <p:extLst>
      <p:ext uri="{BB962C8B-B14F-4D97-AF65-F5344CB8AC3E}">
        <p14:creationId xmlns:p14="http://schemas.microsoft.com/office/powerpoint/2010/main" val="332244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0"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27" y="5541235"/>
            <a:ext cx="2446868" cy="1084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itle 1"/>
          <p:cNvSpPr>
            <a:spLocks noGrp="1"/>
          </p:cNvSpPr>
          <p:nvPr>
            <p:ph type="title"/>
          </p:nvPr>
        </p:nvSpPr>
        <p:spPr>
          <a:xfrm>
            <a:off x="623393" y="1667933"/>
            <a:ext cx="6913033" cy="1761067"/>
          </a:xfrm>
        </p:spPr>
        <p:txBody>
          <a:bodyPr/>
          <a:lstStyle/>
          <a:p>
            <a:pPr>
              <a:defRPr/>
            </a:pPr>
            <a:r>
              <a:rPr lang="en-US" dirty="0">
                <a:solidFill>
                  <a:schemeClr val="bg1"/>
                </a:solidFill>
                <a:ea typeface="+mj-ea"/>
              </a:rPr>
              <a:t>Thank you!</a:t>
            </a:r>
          </a:p>
        </p:txBody>
      </p:sp>
      <p:sp>
        <p:nvSpPr>
          <p:cNvPr id="8" name="Content Placeholder 2"/>
          <p:cNvSpPr>
            <a:spLocks noGrp="1"/>
          </p:cNvSpPr>
          <p:nvPr>
            <p:ph idx="1"/>
          </p:nvPr>
        </p:nvSpPr>
        <p:spPr bwMode="auto">
          <a:xfrm>
            <a:off x="623393" y="3429000"/>
            <a:ext cx="7200900" cy="1344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rtlCol="0" anchor="t" anchorCtr="0" compatLnSpc="1">
            <a:prstTxWarp prst="textNoShape">
              <a:avLst/>
            </a:prstTxWarp>
            <a:normAutofit/>
          </a:bodyPr>
          <a:lstStyle/>
          <a:p>
            <a:pPr marL="0" indent="0">
              <a:buNone/>
            </a:pPr>
            <a:r>
              <a:rPr lang="en-US" dirty="0">
                <a:solidFill>
                  <a:schemeClr val="bg1"/>
                </a:solidFill>
              </a:rPr>
              <a:t>Contacts:</a:t>
            </a:r>
            <a:endParaRPr lang="en-US" dirty="0">
              <a:solidFill>
                <a:schemeClr val="bg1"/>
              </a:solidFill>
              <a:hlinkClick r:id="rId6">
                <a:extLst>
                  <a:ext uri="{A12FA001-AC4F-418D-AE19-62706E023703}">
                    <ahyp:hlinkClr xmlns:ahyp="http://schemas.microsoft.com/office/drawing/2018/hyperlinkcolor" val="tx"/>
                  </a:ext>
                </a:extLst>
              </a:hlinkClick>
            </a:endParaRPr>
          </a:p>
          <a:p>
            <a:pPr marL="457200" lvl="1" indent="0">
              <a:buNone/>
            </a:pPr>
            <a:r>
              <a:rPr lang="en-US" dirty="0">
                <a:solidFill>
                  <a:schemeClr val="bg1"/>
                </a:solidFill>
                <a:hlinkClick r:id="rId6">
                  <a:extLst>
                    <a:ext uri="{A12FA001-AC4F-418D-AE19-62706E023703}">
                      <ahyp:hlinkClr xmlns:ahyp="http://schemas.microsoft.com/office/drawing/2018/hyperlinkcolor" val="tx"/>
                    </a:ext>
                  </a:extLst>
                </a:hlinkClick>
              </a:rPr>
              <a:t>minmin.du@glasgow.ac.uk</a:t>
            </a:r>
            <a:endParaRPr lang="en-US" dirty="0">
              <a:solidFill>
                <a:schemeClr val="bg1"/>
              </a:solidFill>
            </a:endParaRPr>
          </a:p>
          <a:p>
            <a:pPr marL="457200" lvl="1" indent="0">
              <a:buNone/>
            </a:pPr>
            <a:r>
              <a:rPr lang="en-US" dirty="0">
                <a:solidFill>
                  <a:schemeClr val="bg1"/>
                </a:solidFill>
                <a:hlinkClick r:id="rId7">
                  <a:extLst>
                    <a:ext uri="{A12FA001-AC4F-418D-AE19-62706E023703}">
                      <ahyp:hlinkClr xmlns:ahyp="http://schemas.microsoft.com/office/drawing/2018/hyperlinkcolor" val="tx"/>
                    </a:ext>
                  </a:extLst>
                </a:hlinkClick>
              </a:rPr>
              <a:t>alvise.favotto@glasgow.ac.uk</a:t>
            </a:r>
            <a:endParaRPr lang="en-US" dirty="0">
              <a:solidFill>
                <a:schemeClr val="bg1"/>
              </a:solidFill>
            </a:endParaRPr>
          </a:p>
          <a:p>
            <a:endParaRPr lang="en-US" altLang="en-US" dirty="0">
              <a:solidFill>
                <a:schemeClr val="bg1"/>
              </a:solidFill>
              <a:latin typeface="Arial" charset="0"/>
              <a:ea typeface="ヒラギノ角ゴ Pro W3" charset="-128"/>
              <a:cs typeface="ヒラギノ角ゴ Pro W3" charset="-128"/>
            </a:endParaRPr>
          </a:p>
        </p:txBody>
      </p:sp>
      <p:pic>
        <p:nvPicPr>
          <p:cNvPr id="30" name="Picture 29"/>
          <p:cNvPicPr>
            <a:picLocks noChangeAspect="1"/>
          </p:cNvPicPr>
          <p:nvPr/>
        </p:nvPicPr>
        <p:blipFill>
          <a:blip r:embed="rId8"/>
          <a:stretch>
            <a:fillRect/>
          </a:stretch>
        </p:blipFill>
        <p:spPr>
          <a:xfrm>
            <a:off x="5163263" y="5901696"/>
            <a:ext cx="268800" cy="268800"/>
          </a:xfrm>
          <a:prstGeom prst="rect">
            <a:avLst/>
          </a:prstGeom>
        </p:spPr>
      </p:pic>
      <p:pic>
        <p:nvPicPr>
          <p:cNvPr id="31" name="Picture 30"/>
          <p:cNvPicPr>
            <a:picLocks noChangeAspect="1"/>
          </p:cNvPicPr>
          <p:nvPr/>
        </p:nvPicPr>
        <p:blipFill>
          <a:blip r:embed="rId9"/>
          <a:stretch>
            <a:fillRect/>
          </a:stretch>
        </p:blipFill>
        <p:spPr>
          <a:xfrm>
            <a:off x="5135894" y="6382111"/>
            <a:ext cx="323537" cy="268800"/>
          </a:xfrm>
          <a:prstGeom prst="rect">
            <a:avLst/>
          </a:prstGeom>
        </p:spPr>
      </p:pic>
      <p:sp>
        <p:nvSpPr>
          <p:cNvPr id="32" name="TextBox 31"/>
          <p:cNvSpPr txBox="1"/>
          <p:nvPr/>
        </p:nvSpPr>
        <p:spPr>
          <a:xfrm>
            <a:off x="5338633" y="5829267"/>
            <a:ext cx="2240863" cy="338554"/>
          </a:xfrm>
          <a:prstGeom prst="rect">
            <a:avLst/>
          </a:prstGeom>
          <a:noFill/>
        </p:spPr>
        <p:txBody>
          <a:bodyPr wrap="square" rtlCol="0">
            <a:spAutoFit/>
          </a:bodyPr>
          <a:lstStyle/>
          <a:p>
            <a:r>
              <a:rPr lang="en-US" sz="1600" dirty="0">
                <a:solidFill>
                  <a:schemeClr val="bg1"/>
                </a:solidFill>
                <a:cs typeface="Helvetica"/>
              </a:rPr>
              <a:t>/</a:t>
            </a:r>
            <a:r>
              <a:rPr lang="en-US" sz="1600" b="1" dirty="0" err="1">
                <a:solidFill>
                  <a:schemeClr val="bg1"/>
                </a:solidFill>
                <a:cs typeface="Helvetica"/>
              </a:rPr>
              <a:t>glasgowuniversity</a:t>
            </a:r>
            <a:endParaRPr lang="en-US" sz="1600" b="1" dirty="0">
              <a:solidFill>
                <a:schemeClr val="bg1"/>
              </a:solidFill>
              <a:cs typeface="Helvetica"/>
            </a:endParaRPr>
          </a:p>
        </p:txBody>
      </p:sp>
      <p:sp>
        <p:nvSpPr>
          <p:cNvPr id="33" name="TextBox 32"/>
          <p:cNvSpPr txBox="1"/>
          <p:nvPr/>
        </p:nvSpPr>
        <p:spPr>
          <a:xfrm>
            <a:off x="5347655" y="6282643"/>
            <a:ext cx="1879675" cy="338554"/>
          </a:xfrm>
          <a:prstGeom prst="rect">
            <a:avLst/>
          </a:prstGeom>
          <a:noFill/>
        </p:spPr>
        <p:txBody>
          <a:bodyPr wrap="square" rtlCol="0">
            <a:spAutoFit/>
          </a:bodyPr>
          <a:lstStyle/>
          <a:p>
            <a:r>
              <a:rPr lang="en-US" sz="1600" dirty="0">
                <a:solidFill>
                  <a:schemeClr val="bg1"/>
                </a:solidFill>
                <a:cs typeface="Helvetica"/>
              </a:rPr>
              <a:t>@</a:t>
            </a:r>
            <a:r>
              <a:rPr lang="en-US" sz="1600" b="1" dirty="0" err="1">
                <a:solidFill>
                  <a:schemeClr val="bg1"/>
                </a:solidFill>
                <a:cs typeface="Helvetica"/>
              </a:rPr>
              <a:t>UofGlasgow</a:t>
            </a:r>
            <a:endParaRPr lang="en-US" sz="1600" b="1" dirty="0">
              <a:solidFill>
                <a:schemeClr val="bg1"/>
              </a:solidFill>
              <a:cs typeface="Helvetica"/>
            </a:endParaRPr>
          </a:p>
        </p:txBody>
      </p:sp>
      <p:pic>
        <p:nvPicPr>
          <p:cNvPr id="34" name="Picture 33"/>
          <p:cNvPicPr>
            <a:picLocks noChangeAspect="1"/>
          </p:cNvPicPr>
          <p:nvPr/>
        </p:nvPicPr>
        <p:blipFill>
          <a:blip r:embed="rId10"/>
          <a:stretch>
            <a:fillRect/>
          </a:stretch>
        </p:blipFill>
        <p:spPr>
          <a:xfrm>
            <a:off x="7348552" y="5901696"/>
            <a:ext cx="268800" cy="268800"/>
          </a:xfrm>
          <a:prstGeom prst="rect">
            <a:avLst/>
          </a:prstGeom>
        </p:spPr>
      </p:pic>
      <p:sp>
        <p:nvSpPr>
          <p:cNvPr id="35" name="TextBox 34"/>
          <p:cNvSpPr txBox="1"/>
          <p:nvPr/>
        </p:nvSpPr>
        <p:spPr>
          <a:xfrm>
            <a:off x="7617352" y="5829267"/>
            <a:ext cx="1849424" cy="338554"/>
          </a:xfrm>
          <a:prstGeom prst="rect">
            <a:avLst/>
          </a:prstGeom>
          <a:noFill/>
        </p:spPr>
        <p:txBody>
          <a:bodyPr wrap="square" rtlCol="0">
            <a:spAutoFit/>
          </a:bodyPr>
          <a:lstStyle/>
          <a:p>
            <a:r>
              <a:rPr lang="en-US" sz="1600" b="1" dirty="0">
                <a:solidFill>
                  <a:schemeClr val="bg1"/>
                </a:solidFill>
                <a:cs typeface="Helvetica"/>
              </a:rPr>
              <a:t>@</a:t>
            </a:r>
            <a:r>
              <a:rPr lang="en-US" sz="1600" b="1" dirty="0" err="1">
                <a:solidFill>
                  <a:schemeClr val="bg1"/>
                </a:solidFill>
                <a:cs typeface="Helvetica"/>
              </a:rPr>
              <a:t>UofGlasgow</a:t>
            </a:r>
            <a:endParaRPr lang="en-US" sz="1600" b="1" dirty="0">
              <a:solidFill>
                <a:schemeClr val="bg1"/>
              </a:solidFill>
              <a:cs typeface="Helvetica"/>
            </a:endParaRPr>
          </a:p>
        </p:txBody>
      </p:sp>
      <p:pic>
        <p:nvPicPr>
          <p:cNvPr id="36" name="Picture 3" descr="C:\Users\am384c\Desktop\vin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1729" y="6365089"/>
            <a:ext cx="268800" cy="268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am384c\Desktop\snapcha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5279" y="6355069"/>
            <a:ext cx="268800" cy="2688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983031" y="6282643"/>
            <a:ext cx="1849424" cy="338554"/>
          </a:xfrm>
          <a:prstGeom prst="rect">
            <a:avLst/>
          </a:prstGeom>
          <a:noFill/>
        </p:spPr>
        <p:txBody>
          <a:bodyPr wrap="square" rtlCol="0">
            <a:spAutoFit/>
          </a:bodyPr>
          <a:lstStyle/>
          <a:p>
            <a:r>
              <a:rPr lang="en-US" sz="1600" b="1" dirty="0" err="1">
                <a:solidFill>
                  <a:schemeClr val="bg1"/>
                </a:solidFill>
                <a:cs typeface="Helvetica"/>
              </a:rPr>
              <a:t>UofGlasgow</a:t>
            </a:r>
            <a:endParaRPr lang="en-US" sz="1600" b="1" dirty="0">
              <a:solidFill>
                <a:schemeClr val="bg1"/>
              </a:solidFill>
              <a:cs typeface="Helvetica"/>
            </a:endParaRPr>
          </a:p>
        </p:txBody>
      </p:sp>
      <p:pic>
        <p:nvPicPr>
          <p:cNvPr id="45" name="Shape 150"/>
          <p:cNvPicPr preferRelativeResize="0">
            <a:picLocks noChangeAspect="1"/>
          </p:cNvPicPr>
          <p:nvPr/>
        </p:nvPicPr>
        <p:blipFill>
          <a:blip r:embed="rId13">
            <a:alphaModFix/>
          </a:blip>
          <a:stretch>
            <a:fillRect/>
          </a:stretch>
        </p:blipFill>
        <p:spPr>
          <a:xfrm>
            <a:off x="11009428" y="6149795"/>
            <a:ext cx="268800" cy="268800"/>
          </a:xfrm>
          <a:prstGeom prst="rect">
            <a:avLst/>
          </a:prstGeom>
          <a:noFill/>
          <a:ln>
            <a:noFill/>
          </a:ln>
        </p:spPr>
      </p:pic>
      <p:pic>
        <p:nvPicPr>
          <p:cNvPr id="46" name="Picture 45"/>
          <p:cNvPicPr>
            <a:picLocks noChangeAspect="1"/>
          </p:cNvPicPr>
          <p:nvPr/>
        </p:nvPicPr>
        <p:blipFill>
          <a:blip r:embed="rId14"/>
          <a:stretch>
            <a:fillRect/>
          </a:stretch>
        </p:blipFill>
        <p:spPr>
          <a:xfrm>
            <a:off x="10614427" y="6149795"/>
            <a:ext cx="268799" cy="268800"/>
          </a:xfrm>
          <a:prstGeom prst="rect">
            <a:avLst/>
          </a:prstGeom>
        </p:spPr>
      </p:pic>
      <p:pic>
        <p:nvPicPr>
          <p:cNvPr id="47" name="Picture 46"/>
          <p:cNvPicPr>
            <a:picLocks noChangeAspect="1"/>
          </p:cNvPicPr>
          <p:nvPr/>
        </p:nvPicPr>
        <p:blipFill rotWithShape="1">
          <a:blip r:embed="rId15"/>
          <a:srcRect l="2659" t="2922" r="3142" b="3299"/>
          <a:stretch/>
        </p:blipFill>
        <p:spPr>
          <a:xfrm>
            <a:off x="10247233" y="6152336"/>
            <a:ext cx="276089" cy="268800"/>
          </a:xfrm>
          <a:prstGeom prst="rect">
            <a:avLst/>
          </a:prstGeom>
        </p:spPr>
      </p:pic>
      <p:pic>
        <p:nvPicPr>
          <p:cNvPr id="48" name="Picture 47"/>
          <p:cNvPicPr>
            <a:picLocks noChangeAspect="1"/>
          </p:cNvPicPr>
          <p:nvPr/>
        </p:nvPicPr>
        <p:blipFill>
          <a:blip r:embed="rId16"/>
          <a:stretch>
            <a:fillRect/>
          </a:stretch>
        </p:blipFill>
        <p:spPr>
          <a:xfrm>
            <a:off x="11380157" y="6146743"/>
            <a:ext cx="268800" cy="268800"/>
          </a:xfrm>
          <a:prstGeom prst="rect">
            <a:avLst/>
          </a:prstGeom>
        </p:spPr>
      </p:pic>
      <p:pic>
        <p:nvPicPr>
          <p:cNvPr id="49" name="Picture 48"/>
          <p:cNvPicPr>
            <a:picLocks noChangeAspect="1"/>
          </p:cNvPicPr>
          <p:nvPr/>
        </p:nvPicPr>
        <p:blipFill>
          <a:blip r:embed="rId17"/>
          <a:stretch>
            <a:fillRect/>
          </a:stretch>
        </p:blipFill>
        <p:spPr>
          <a:xfrm>
            <a:off x="9852648" y="6152336"/>
            <a:ext cx="268800" cy="268800"/>
          </a:xfrm>
          <a:prstGeom prst="rect">
            <a:avLst/>
          </a:prstGeom>
        </p:spPr>
      </p:pic>
      <p:sp>
        <p:nvSpPr>
          <p:cNvPr id="50" name="TextBox 49"/>
          <p:cNvSpPr txBox="1"/>
          <p:nvPr/>
        </p:nvSpPr>
        <p:spPr>
          <a:xfrm>
            <a:off x="9648395" y="6481738"/>
            <a:ext cx="2929604" cy="256545"/>
          </a:xfrm>
          <a:prstGeom prst="rect">
            <a:avLst/>
          </a:prstGeom>
          <a:noFill/>
        </p:spPr>
        <p:txBody>
          <a:bodyPr wrap="square" rtlCol="0">
            <a:spAutoFit/>
          </a:bodyPr>
          <a:lstStyle/>
          <a:p>
            <a:r>
              <a:rPr lang="en-US" sz="1067" b="1" dirty="0">
                <a:solidFill>
                  <a:schemeClr val="bg1"/>
                </a:solidFill>
                <a:cs typeface="Helvetica"/>
              </a:rPr>
              <a:t>Search: University of Glasgow</a:t>
            </a:r>
          </a:p>
        </p:txBody>
      </p:sp>
    </p:spTree>
    <p:extLst>
      <p:ext uri="{BB962C8B-B14F-4D97-AF65-F5344CB8AC3E}">
        <p14:creationId xmlns:p14="http://schemas.microsoft.com/office/powerpoint/2010/main" val="89513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UoG_keyline_regular_locku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351" y="1479174"/>
            <a:ext cx="979308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5">
                    <a:lumMod val="50000"/>
                  </a:schemeClr>
                </a:solidFill>
              </a:rPr>
              <a:t>Need for improving feedback quality (NSS 2018) </a:t>
            </a:r>
          </a:p>
          <a:p>
            <a:pPr marL="1257300" lvl="2" indent="-342900">
              <a:buFont typeface="Wingdings" pitchFamily="2" charset="2"/>
              <a:buChar char="Ø"/>
            </a:pPr>
            <a:r>
              <a:rPr lang="en-US" sz="2400" dirty="0">
                <a:solidFill>
                  <a:schemeClr val="accent5">
                    <a:lumMod val="50000"/>
                  </a:schemeClr>
                </a:solidFill>
              </a:rPr>
              <a:t>Promptness of assessment feedback?</a:t>
            </a:r>
          </a:p>
          <a:p>
            <a:pPr marL="1257300" lvl="2" indent="-342900">
              <a:buFont typeface="Wingdings" pitchFamily="2" charset="2"/>
              <a:buChar char="Ø"/>
            </a:pPr>
            <a:r>
              <a:rPr lang="en-US" sz="2400" dirty="0">
                <a:solidFill>
                  <a:schemeClr val="accent5">
                    <a:lumMod val="50000"/>
                  </a:schemeClr>
                </a:solidFill>
              </a:rPr>
              <a:t>Quality and quantity of information / content?</a:t>
            </a:r>
          </a:p>
          <a:p>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Increased attention on formative feedback provision from professional qualification bodies (ACCA, 2017; Tan &amp; </a:t>
            </a:r>
            <a:r>
              <a:rPr lang="en-US" sz="2400" dirty="0" err="1">
                <a:solidFill>
                  <a:schemeClr val="accent5">
                    <a:lumMod val="50000"/>
                  </a:schemeClr>
                </a:solidFill>
              </a:rPr>
              <a:t>Laswad</a:t>
            </a:r>
            <a:r>
              <a:rPr lang="en-US" sz="2400" dirty="0">
                <a:solidFill>
                  <a:schemeClr val="accent5">
                    <a:lumMod val="50000"/>
                  </a:schemeClr>
                </a:solidFill>
              </a:rPr>
              <a:t>, 2018)</a:t>
            </a:r>
          </a:p>
          <a:p>
            <a:pPr marL="342900" indent="-342900">
              <a:buFont typeface="Arial" panose="020B0604020202020204" pitchFamily="34" charset="0"/>
              <a:buChar char="•"/>
            </a:pPr>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Research concentrates on methods for designing/ administering different types of feedback yet less attention to feedback ‘reception’ (Mayo et al. 2012; Nicol 2010)</a:t>
            </a:r>
          </a:p>
          <a:p>
            <a:pPr marL="342900" indent="-342900">
              <a:buFont typeface="Arial" panose="020B0604020202020204" pitchFamily="34" charset="0"/>
              <a:buChar char="•"/>
            </a:pPr>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Engagement and satisfaction with feedback are mediated by self-regulation mechanisms (Nicol &amp; McFarlane-Dick 2006) </a:t>
            </a:r>
          </a:p>
          <a:p>
            <a:endParaRPr lang="en-GB" sz="2400" dirty="0"/>
          </a:p>
        </p:txBody>
      </p:sp>
      <p:sp>
        <p:nvSpPr>
          <p:cNvPr id="5" name="TextBox 4">
            <a:extLst>
              <a:ext uri="{FF2B5EF4-FFF2-40B4-BE49-F238E27FC236}">
                <a16:creationId xmlns:a16="http://schemas.microsoft.com/office/drawing/2014/main" id="{B7D597ED-BA56-064F-BD4E-EFB26785E78F}"/>
              </a:ext>
            </a:extLst>
          </p:cNvPr>
          <p:cNvSpPr txBox="1"/>
          <p:nvPr/>
        </p:nvSpPr>
        <p:spPr>
          <a:xfrm>
            <a:off x="3152610" y="512231"/>
            <a:ext cx="5118554" cy="523220"/>
          </a:xfrm>
          <a:prstGeom prst="rect">
            <a:avLst/>
          </a:prstGeom>
          <a:noFill/>
        </p:spPr>
        <p:txBody>
          <a:bodyPr wrap="square" rtlCol="0">
            <a:sp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2884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0" descr="UoG_keyline_regular_lockup.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53165" y="1604799"/>
            <a:ext cx="5557694"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p:cNvSpPr>
            <a:spLocks noGrp="1"/>
          </p:cNvSpPr>
          <p:nvPr>
            <p:ph type="title"/>
          </p:nvPr>
        </p:nvSpPr>
        <p:spPr>
          <a:xfrm>
            <a:off x="719402" y="1604800"/>
            <a:ext cx="4992556" cy="672073"/>
          </a:xfrm>
        </p:spPr>
        <p:txBody>
          <a:bodyPr/>
          <a:lstStyle/>
          <a:p>
            <a:r>
              <a:rPr lang="en-US" sz="3200" dirty="0">
                <a:solidFill>
                  <a:schemeClr val="accent5">
                    <a:lumMod val="50000"/>
                  </a:schemeClr>
                </a:solidFill>
              </a:rPr>
              <a:t>What we did</a:t>
            </a:r>
          </a:p>
        </p:txBody>
      </p:sp>
      <p:sp>
        <p:nvSpPr>
          <p:cNvPr id="12" name="Content Placeholder 2"/>
          <p:cNvSpPr>
            <a:spLocks noGrp="1"/>
          </p:cNvSpPr>
          <p:nvPr>
            <p:ph idx="1"/>
          </p:nvPr>
        </p:nvSpPr>
        <p:spPr>
          <a:xfrm>
            <a:off x="719401" y="2468896"/>
            <a:ext cx="5591457" cy="4128457"/>
          </a:xfrm>
        </p:spPr>
        <p:txBody>
          <a:bodyPr>
            <a:normAutofit/>
          </a:bodyPr>
          <a:lstStyle/>
          <a:p>
            <a:pPr marL="0"/>
            <a:r>
              <a:rPr lang="en-US" sz="2400" dirty="0">
                <a:solidFill>
                  <a:schemeClr val="accent5">
                    <a:lumMod val="50000"/>
                  </a:schemeClr>
                </a:solidFill>
              </a:rPr>
              <a:t>Three quasi-experimental interventions to explore whether and how self-regulation affects students’ perception of assessment feedback:</a:t>
            </a:r>
          </a:p>
          <a:p>
            <a:pPr marL="457200" lvl="1"/>
            <a:endParaRPr lang="en-US" sz="2000" dirty="0">
              <a:solidFill>
                <a:schemeClr val="accent5">
                  <a:lumMod val="50000"/>
                </a:schemeClr>
              </a:solidFill>
            </a:endParaRPr>
          </a:p>
          <a:p>
            <a:pPr marL="457200" lvl="1"/>
            <a:r>
              <a:rPr lang="en-US" sz="2000" dirty="0">
                <a:solidFill>
                  <a:schemeClr val="accent5">
                    <a:lumMod val="50000"/>
                  </a:schemeClr>
                </a:solidFill>
              </a:rPr>
              <a:t>Commented solutions</a:t>
            </a:r>
          </a:p>
          <a:p>
            <a:pPr marL="457200" lvl="1"/>
            <a:endParaRPr lang="en-US" sz="2000" dirty="0">
              <a:solidFill>
                <a:schemeClr val="accent5">
                  <a:lumMod val="50000"/>
                </a:schemeClr>
              </a:solidFill>
            </a:endParaRPr>
          </a:p>
          <a:p>
            <a:pPr marL="457200" lvl="1"/>
            <a:r>
              <a:rPr lang="en-US" sz="2000" dirty="0">
                <a:solidFill>
                  <a:schemeClr val="accent5">
                    <a:lumMod val="50000"/>
                  </a:schemeClr>
                </a:solidFill>
              </a:rPr>
              <a:t>(peer) Marking and commenting exercise</a:t>
            </a:r>
          </a:p>
          <a:p>
            <a:pPr marL="457200" lvl="1"/>
            <a:endParaRPr lang="en-US" sz="2000" dirty="0">
              <a:solidFill>
                <a:schemeClr val="accent5">
                  <a:lumMod val="50000"/>
                </a:schemeClr>
              </a:solidFill>
            </a:endParaRPr>
          </a:p>
          <a:p>
            <a:pPr marL="457200" lvl="1"/>
            <a:r>
              <a:rPr lang="en-US" sz="2000" dirty="0">
                <a:solidFill>
                  <a:schemeClr val="accent5">
                    <a:lumMod val="50000"/>
                  </a:schemeClr>
                </a:solidFill>
              </a:rPr>
              <a:t>Dialogical (peer) review</a:t>
            </a:r>
          </a:p>
        </p:txBody>
      </p:sp>
    </p:spTree>
    <p:extLst>
      <p:ext uri="{BB962C8B-B14F-4D97-AF65-F5344CB8AC3E}">
        <p14:creationId xmlns:p14="http://schemas.microsoft.com/office/powerpoint/2010/main" val="256688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815413" y="1633928"/>
            <a:ext cx="10657184" cy="4771402"/>
          </a:xfrm>
        </p:spPr>
        <p:txBody>
          <a:bodyPr>
            <a:normAutofit fontScale="92500" lnSpcReduction="10000"/>
          </a:bodyPr>
          <a:lstStyle/>
          <a:p>
            <a:pPr marL="0" indent="0">
              <a:buNone/>
            </a:pPr>
            <a:r>
              <a:rPr lang="en-US" b="1" dirty="0"/>
              <a:t>Regulatory Focus theory </a:t>
            </a:r>
            <a:r>
              <a:rPr lang="en-US" dirty="0"/>
              <a:t>(Higgins 1997; 1998):</a:t>
            </a:r>
          </a:p>
          <a:p>
            <a:pPr>
              <a:buFont typeface="Arial"/>
              <a:buChar char="•"/>
            </a:pPr>
            <a:r>
              <a:rPr lang="en-US" dirty="0"/>
              <a:t>Promotion focus:</a:t>
            </a:r>
          </a:p>
          <a:p>
            <a:pPr lvl="1">
              <a:buFont typeface="Wingdings" pitchFamily="2" charset="2"/>
              <a:buChar char="Ø"/>
            </a:pPr>
            <a:r>
              <a:rPr lang="en-US" dirty="0"/>
              <a:t>Emphasizes on growth and advancement needs</a:t>
            </a:r>
          </a:p>
          <a:p>
            <a:pPr lvl="1">
              <a:buFont typeface="Wingdings" pitchFamily="2" charset="2"/>
              <a:buChar char="Ø"/>
            </a:pPr>
            <a:r>
              <a:rPr lang="en-US" dirty="0"/>
              <a:t>Goals are viewed as ideals, there is a strategic concern with obtaining gains and avoiding non-gains 	</a:t>
            </a:r>
          </a:p>
          <a:p>
            <a:pPr lvl="1">
              <a:buFont typeface="Arial"/>
              <a:buChar char="•"/>
            </a:pPr>
            <a:endParaRPr lang="en-US" dirty="0"/>
          </a:p>
          <a:p>
            <a:pPr>
              <a:buFont typeface="Arial"/>
              <a:buChar char="•"/>
            </a:pPr>
            <a:r>
              <a:rPr lang="en-US" dirty="0"/>
              <a:t>Prevention focus:</a:t>
            </a:r>
          </a:p>
          <a:p>
            <a:pPr lvl="1">
              <a:buFont typeface="Wingdings" pitchFamily="2" charset="2"/>
              <a:buChar char="Ø"/>
            </a:pPr>
            <a:r>
              <a:rPr lang="en-US" dirty="0"/>
              <a:t>Emphasizes safety, security needs. </a:t>
            </a:r>
          </a:p>
          <a:p>
            <a:pPr lvl="1">
              <a:buFont typeface="Wingdings" pitchFamily="2" charset="2"/>
              <a:buChar char="Ø"/>
            </a:pPr>
            <a:r>
              <a:rPr lang="en-US" dirty="0"/>
              <a:t>Goals are viewed as ‘</a:t>
            </a:r>
            <a:r>
              <a:rPr lang="en-US" dirty="0" err="1"/>
              <a:t>oughts</a:t>
            </a:r>
            <a:r>
              <a:rPr lang="en-US" dirty="0"/>
              <a:t>’ and there is a strategic concern with obtaining non-losses and avoiding losses.</a:t>
            </a:r>
          </a:p>
          <a:p>
            <a:pPr>
              <a:buFont typeface="Arial"/>
              <a:buChar char="•"/>
            </a:pPr>
            <a:endParaRPr lang="en-US" dirty="0"/>
          </a:p>
          <a:p>
            <a:pPr marL="0" indent="0">
              <a:buNone/>
            </a:pPr>
            <a:r>
              <a:rPr lang="en-US" dirty="0"/>
              <a:t>“Our concern is the happiness or misery of those who are the object of what we call our affections: our desire </a:t>
            </a:r>
            <a:r>
              <a:rPr lang="en-US" u="sng" dirty="0"/>
              <a:t>to promote the one and to prevent the other </a:t>
            </a:r>
            <a:r>
              <a:rPr lang="en-US" dirty="0"/>
              <a:t>are either the actual feeling of that habitual sympathy or the necessary consequences of that feeling” (TMS 2000: 323)		</a:t>
            </a:r>
          </a:p>
          <a:p>
            <a:pPr>
              <a:buFont typeface="Arial"/>
              <a:buChar char="•"/>
            </a:pPr>
            <a:endParaRPr lang="en-US" dirty="0"/>
          </a:p>
          <a:p>
            <a:pPr marL="0" indent="0"/>
            <a:endParaRPr lang="en-US" dirty="0"/>
          </a:p>
          <a:p>
            <a:pPr marL="380990" indent="-380990">
              <a:buFont typeface="Arial"/>
              <a:buChar char="•"/>
            </a:pPr>
            <a:endParaRPr lang="en-GB" dirty="0"/>
          </a:p>
          <a:p>
            <a:pPr>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23"/>
            <a:ext cx="12192000" cy="1439333"/>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3178779" y="452670"/>
            <a:ext cx="6729719" cy="523220"/>
          </a:xfrm>
          <a:prstGeom prst="rect">
            <a:avLst/>
          </a:prstGeom>
          <a:noFill/>
        </p:spPr>
        <p:txBody>
          <a:bodyPr wrap="square" rtlCol="0">
            <a:sp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Theoretical Framework</a:t>
            </a:r>
          </a:p>
        </p:txBody>
      </p:sp>
    </p:spTree>
    <p:extLst>
      <p:ext uri="{BB962C8B-B14F-4D97-AF65-F5344CB8AC3E}">
        <p14:creationId xmlns:p14="http://schemas.microsoft.com/office/powerpoint/2010/main" val="39212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767408" y="1877266"/>
            <a:ext cx="10657184" cy="4734549"/>
          </a:xfrm>
        </p:spPr>
        <p:txBody>
          <a:bodyPr>
            <a:normAutofit/>
          </a:bodyPr>
          <a:lstStyle/>
          <a:p>
            <a:pPr marL="0" indent="0">
              <a:buNone/>
            </a:pPr>
            <a:r>
              <a:rPr lang="en-US">
                <a:solidFill>
                  <a:schemeClr val="accent5">
                    <a:lumMod val="50000"/>
                  </a:schemeClr>
                </a:solidFill>
              </a:rPr>
              <a:t>Findings </a:t>
            </a:r>
            <a:r>
              <a:rPr lang="en-US" dirty="0">
                <a:solidFill>
                  <a:schemeClr val="accent5">
                    <a:lumMod val="50000"/>
                  </a:schemeClr>
                </a:solidFill>
              </a:rPr>
              <a:t>(based on our work so far):</a:t>
            </a:r>
          </a:p>
          <a:p>
            <a:endParaRPr lang="en-US" sz="700" dirty="0">
              <a:solidFill>
                <a:schemeClr val="accent5">
                  <a:lumMod val="50000"/>
                </a:schemeClr>
              </a:solidFill>
            </a:endParaRPr>
          </a:p>
          <a:p>
            <a:pPr lvl="1"/>
            <a:r>
              <a:rPr lang="is-IS" dirty="0">
                <a:solidFill>
                  <a:schemeClr val="accent5">
                    <a:lumMod val="50000"/>
                  </a:schemeClr>
                </a:solidFill>
              </a:rPr>
              <a:t>Perceived informativeness of feedback does not seem to correlate with the level of details given (for promotion-focused students)</a:t>
            </a:r>
          </a:p>
          <a:p>
            <a:pPr lvl="1"/>
            <a:endParaRPr lang="is-IS" sz="1050" dirty="0">
              <a:solidFill>
                <a:schemeClr val="accent5">
                  <a:lumMod val="50000"/>
                </a:schemeClr>
              </a:solidFill>
            </a:endParaRPr>
          </a:p>
          <a:p>
            <a:pPr lvl="1"/>
            <a:r>
              <a:rPr lang="en-US" dirty="0">
                <a:solidFill>
                  <a:schemeClr val="accent5">
                    <a:lumMod val="50000"/>
                  </a:schemeClr>
                </a:solidFill>
              </a:rPr>
              <a:t>Promotion framing triggers harsher evaluations (v. prevention framing)</a:t>
            </a:r>
          </a:p>
          <a:p>
            <a:pPr lvl="1"/>
            <a:endParaRPr lang="en-US" sz="1000" dirty="0">
              <a:solidFill>
                <a:schemeClr val="accent5">
                  <a:lumMod val="50000"/>
                </a:schemeClr>
              </a:solidFill>
            </a:endParaRPr>
          </a:p>
          <a:p>
            <a:pPr lvl="1"/>
            <a:r>
              <a:rPr lang="en-US" dirty="0">
                <a:solidFill>
                  <a:schemeClr val="accent5">
                    <a:lumMod val="50000"/>
                  </a:schemeClr>
                </a:solidFill>
              </a:rPr>
              <a:t>Students enjoy participating in building feedback (peer review) and they feel more satisfied: </a:t>
            </a:r>
          </a:p>
          <a:p>
            <a:pPr lvl="1">
              <a:buFont typeface="Wingdings" pitchFamily="2" charset="2"/>
              <a:buChar char="Ø"/>
            </a:pPr>
            <a:endParaRPr lang="en-US" sz="1050" dirty="0">
              <a:solidFill>
                <a:schemeClr val="accent5">
                  <a:lumMod val="50000"/>
                </a:schemeClr>
              </a:solidFill>
            </a:endParaRPr>
          </a:p>
          <a:p>
            <a:pPr lvl="2">
              <a:buFont typeface="Wingdings" pitchFamily="2" charset="2"/>
              <a:buChar char="Ø"/>
            </a:pPr>
            <a:r>
              <a:rPr lang="en-US" dirty="0">
                <a:solidFill>
                  <a:schemeClr val="accent5">
                    <a:lumMod val="50000"/>
                  </a:schemeClr>
                </a:solidFill>
              </a:rPr>
              <a:t>when they </a:t>
            </a:r>
            <a:r>
              <a:rPr lang="en-US" u="sng" dirty="0">
                <a:solidFill>
                  <a:schemeClr val="accent5">
                    <a:lumMod val="50000"/>
                  </a:schemeClr>
                </a:solidFill>
              </a:rPr>
              <a:t>give feedback </a:t>
            </a:r>
            <a:r>
              <a:rPr lang="en-US" dirty="0">
                <a:solidFill>
                  <a:schemeClr val="accent5">
                    <a:lumMod val="50000"/>
                  </a:schemeClr>
                </a:solidFill>
              </a:rPr>
              <a:t>than when they receive feedback</a:t>
            </a:r>
          </a:p>
          <a:p>
            <a:pPr lvl="2">
              <a:buFont typeface="Wingdings" pitchFamily="2" charset="2"/>
              <a:buChar char="Ø"/>
            </a:pPr>
            <a:endParaRPr lang="en-US" sz="1050" dirty="0">
              <a:solidFill>
                <a:schemeClr val="accent5">
                  <a:lumMod val="50000"/>
                </a:schemeClr>
              </a:solidFill>
            </a:endParaRPr>
          </a:p>
          <a:p>
            <a:pPr lvl="2">
              <a:buFont typeface="Wingdings" pitchFamily="2" charset="2"/>
              <a:buChar char="Ø"/>
            </a:pPr>
            <a:r>
              <a:rPr lang="en-US" dirty="0">
                <a:solidFill>
                  <a:schemeClr val="accent5">
                    <a:lumMod val="50000"/>
                  </a:schemeClr>
                </a:solidFill>
              </a:rPr>
              <a:t>When they are paired-up with classmates with same RF	</a:t>
            </a:r>
            <a:r>
              <a:rPr lang="en-US" dirty="0"/>
              <a:t>	</a:t>
            </a:r>
          </a:p>
          <a:p>
            <a:pPr marL="0" indent="0"/>
            <a:endParaRPr lang="en-US" dirty="0"/>
          </a:p>
          <a:p>
            <a:pPr marL="380990" indent="-380990">
              <a:buFont typeface="Arial"/>
              <a:buChar char="•"/>
            </a:pPr>
            <a:endParaRPr lang="en-GB" dirty="0"/>
          </a:p>
          <a:p>
            <a:pPr>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23"/>
            <a:ext cx="12192000" cy="1439333"/>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4383534" y="437933"/>
            <a:ext cx="9154168" cy="523220"/>
          </a:xfrm>
          <a:prstGeom prst="rect">
            <a:avLst/>
          </a:prstGeom>
          <a:noFill/>
        </p:spPr>
        <p:txBody>
          <a:bodyPr wrap="square" rtlCol="0">
            <a:spAutoFit/>
          </a:bodyPr>
          <a:lstStyle/>
          <a:p>
            <a:r>
              <a:rPr lang="en-US" sz="2800" b="1" dirty="0">
                <a:solidFill>
                  <a:schemeClr val="accent5">
                    <a:lumMod val="50000"/>
                  </a:schemeClr>
                </a:solidFill>
                <a:latin typeface="Arial" panose="020B0604020202020204" pitchFamily="34" charset="0"/>
                <a:cs typeface="Arial" panose="020B0604020202020204" pitchFamily="34" charset="0"/>
              </a:rPr>
              <a:t>Overview of findings</a:t>
            </a:r>
          </a:p>
        </p:txBody>
      </p:sp>
    </p:spTree>
    <p:extLst>
      <p:ext uri="{BB962C8B-B14F-4D97-AF65-F5344CB8AC3E}">
        <p14:creationId xmlns:p14="http://schemas.microsoft.com/office/powerpoint/2010/main" val="200641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815413" y="1633928"/>
            <a:ext cx="10657184" cy="4771402"/>
          </a:xfrm>
        </p:spPr>
        <p:txBody>
          <a:bodyPr>
            <a:normAutofit fontScale="92500" lnSpcReduction="10000"/>
          </a:bodyPr>
          <a:lstStyle/>
          <a:p>
            <a:pPr marL="380990" indent="-380990"/>
            <a:r>
              <a:rPr lang="en-US" dirty="0"/>
              <a:t>Avoiding mistakes (prevention focus) and making hits (promotion focus)</a:t>
            </a:r>
          </a:p>
          <a:p>
            <a:pPr marL="380990" indent="-380990"/>
            <a:endParaRPr lang="en-US" dirty="0"/>
          </a:p>
          <a:p>
            <a:pPr marL="380990" indent="-380990"/>
            <a:r>
              <a:rPr lang="en-US" dirty="0"/>
              <a:t>Two versions of feedback (suggested solutions)</a:t>
            </a:r>
          </a:p>
          <a:p>
            <a:pPr lvl="2">
              <a:buFont typeface="Arial"/>
              <a:buChar char="•"/>
            </a:pPr>
            <a:r>
              <a:rPr lang="en-US" sz="2133" dirty="0"/>
              <a:t>Version A (</a:t>
            </a:r>
            <a:r>
              <a:rPr lang="en-US" sz="2133" b="1" dirty="0">
                <a:solidFill>
                  <a:schemeClr val="accent6">
                    <a:lumMod val="75000"/>
                  </a:schemeClr>
                </a:solidFill>
              </a:rPr>
              <a:t>Green</a:t>
            </a:r>
            <a:r>
              <a:rPr lang="en-US" sz="2133" dirty="0"/>
              <a:t>): Showing common mistakes</a:t>
            </a:r>
          </a:p>
          <a:p>
            <a:pPr lvl="2">
              <a:buFont typeface="Arial"/>
              <a:buChar char="•"/>
            </a:pPr>
            <a:r>
              <a:rPr lang="en-US" sz="2133" dirty="0"/>
              <a:t>Version B (</a:t>
            </a:r>
            <a:r>
              <a:rPr lang="en-US" sz="2133" b="1" dirty="0">
                <a:solidFill>
                  <a:schemeClr val="accent5">
                    <a:lumMod val="75000"/>
                  </a:schemeClr>
                </a:solidFill>
              </a:rPr>
              <a:t>Blue</a:t>
            </a:r>
            <a:r>
              <a:rPr lang="en-US" sz="2133" dirty="0"/>
              <a:t>): Demonstrating the optimal solution	</a:t>
            </a:r>
          </a:p>
          <a:p>
            <a:pPr lvl="1">
              <a:buFont typeface="Arial"/>
              <a:buChar char="•"/>
            </a:pPr>
            <a:endParaRPr lang="en-US" dirty="0"/>
          </a:p>
          <a:p>
            <a:pPr>
              <a:buFont typeface="Arial"/>
              <a:buChar char="•"/>
            </a:pPr>
            <a:r>
              <a:rPr lang="en-US" dirty="0"/>
              <a:t>Students concerned about avoiding mistakes are more satisfied with A </a:t>
            </a:r>
          </a:p>
          <a:p>
            <a:pPr lvl="2">
              <a:buFont typeface="Arial"/>
              <a:buChar char="•"/>
            </a:pPr>
            <a:r>
              <a:rPr lang="en-US" sz="2133" dirty="0"/>
              <a:t>They consider A being more useful/ informative than version B</a:t>
            </a:r>
          </a:p>
          <a:p>
            <a:pPr>
              <a:buFont typeface="Arial"/>
              <a:buChar char="•"/>
            </a:pPr>
            <a:r>
              <a:rPr lang="en-US" dirty="0"/>
              <a:t>Students concerned about making hits are more satisfied with version B </a:t>
            </a:r>
          </a:p>
          <a:p>
            <a:pPr lvl="2">
              <a:buFont typeface="Arial"/>
              <a:buChar char="•"/>
            </a:pPr>
            <a:r>
              <a:rPr lang="en-US" sz="2133" dirty="0"/>
              <a:t>They consider B being more useful/ informative than version A</a:t>
            </a:r>
          </a:p>
          <a:p>
            <a:pPr marL="0" indent="0"/>
            <a:endParaRPr lang="en-US" dirty="0"/>
          </a:p>
          <a:p>
            <a:pPr>
              <a:buFont typeface="Arial"/>
              <a:buChar char="•"/>
            </a:pPr>
            <a:r>
              <a:rPr lang="en-US" dirty="0"/>
              <a:t>Same content but with two different instructions using regulatory focus framing</a:t>
            </a:r>
          </a:p>
          <a:p>
            <a:pPr lvl="2">
              <a:buFont typeface="Arial"/>
              <a:buChar char="•"/>
            </a:pPr>
            <a:r>
              <a:rPr lang="en-US" sz="2133" dirty="0"/>
              <a:t>Similar effect on students satisfaction with the feedback received</a:t>
            </a:r>
            <a:r>
              <a:rPr lang="en-US" dirty="0"/>
              <a:t>				</a:t>
            </a:r>
          </a:p>
          <a:p>
            <a:pPr>
              <a:buFont typeface="Arial"/>
              <a:buChar char="•"/>
            </a:pPr>
            <a:endParaRPr lang="en-US" dirty="0"/>
          </a:p>
          <a:p>
            <a:pPr marL="0" indent="0"/>
            <a:endParaRPr lang="en-US" dirty="0"/>
          </a:p>
          <a:p>
            <a:pPr marL="380990" indent="-380990">
              <a:buFont typeface="Arial"/>
              <a:buChar char="•"/>
            </a:pPr>
            <a:endParaRPr lang="en-GB" dirty="0"/>
          </a:p>
          <a:p>
            <a:pPr>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23"/>
            <a:ext cx="12192000" cy="1439333"/>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3178779" y="452670"/>
            <a:ext cx="8999048" cy="523220"/>
          </a:xfrm>
          <a:prstGeom prst="rect">
            <a:avLst/>
          </a:prstGeom>
          <a:noFill/>
        </p:spPr>
        <p:txBody>
          <a:bodyPr wrap="square" rtlCol="0">
            <a:spAutoFit/>
          </a:bodyPr>
          <a:lstStyle/>
          <a:p>
            <a:r>
              <a:rPr lang="en-US" sz="2800" b="1" dirty="0">
                <a:solidFill>
                  <a:schemeClr val="accent5">
                    <a:lumMod val="50000"/>
                  </a:schemeClr>
                </a:solidFill>
                <a:latin typeface="Arial" panose="020B0604020202020204" pitchFamily="34" charset="0"/>
                <a:cs typeface="Arial" panose="020B0604020202020204" pitchFamily="34" charset="0"/>
              </a:rPr>
              <a:t>Is it all about the content of feedback?</a:t>
            </a:r>
          </a:p>
        </p:txBody>
      </p:sp>
      <p:pic>
        <p:nvPicPr>
          <p:cNvPr id="6" name="Content Placeholder 12" descr="S1 usefulness.png">
            <a:extLst>
              <a:ext uri="{FF2B5EF4-FFF2-40B4-BE49-F238E27FC236}">
                <a16:creationId xmlns:a16="http://schemas.microsoft.com/office/drawing/2014/main" id="{D70FDB86-094C-6748-B67D-522454146970}"/>
              </a:ext>
            </a:extLst>
          </p:cNvPr>
          <p:cNvPicPr>
            <a:picLocks noChangeAspect="1"/>
          </p:cNvPicPr>
          <p:nvPr/>
        </p:nvPicPr>
        <p:blipFill rotWithShape="1">
          <a:blip r:embed="rId4">
            <a:extLst>
              <a:ext uri="{28A0092B-C50C-407E-A947-70E740481C1C}">
                <a14:useLocalDpi xmlns:a14="http://schemas.microsoft.com/office/drawing/2010/main" val="0"/>
              </a:ext>
            </a:extLst>
          </a:blip>
          <a:srcRect l="5439" t="-11119" r="24568" b="7165"/>
          <a:stretch/>
        </p:blipFill>
        <p:spPr>
          <a:xfrm>
            <a:off x="7529589" y="-20123"/>
            <a:ext cx="4302711" cy="3833165"/>
          </a:xfrm>
          <a:prstGeom prst="rect">
            <a:avLst/>
          </a:prstGeom>
        </p:spPr>
      </p:pic>
      <p:sp>
        <p:nvSpPr>
          <p:cNvPr id="7" name="TextBox 6">
            <a:extLst>
              <a:ext uri="{FF2B5EF4-FFF2-40B4-BE49-F238E27FC236}">
                <a16:creationId xmlns:a16="http://schemas.microsoft.com/office/drawing/2014/main" id="{EE34174F-BCF6-D448-B1C3-9B16B4D8313C}"/>
              </a:ext>
            </a:extLst>
          </p:cNvPr>
          <p:cNvSpPr txBox="1"/>
          <p:nvPr/>
        </p:nvSpPr>
        <p:spPr>
          <a:xfrm>
            <a:off x="10837334" y="5080001"/>
            <a:ext cx="184731" cy="461665"/>
          </a:xfrm>
          <a:prstGeom prst="rect">
            <a:avLst/>
          </a:prstGeom>
          <a:noFill/>
        </p:spPr>
        <p:txBody>
          <a:bodyPr wrap="none" rtlCol="0">
            <a:spAutoFit/>
          </a:bodyPr>
          <a:lstStyle/>
          <a:p>
            <a:endParaRPr lang="en-US" sz="2400" dirty="0"/>
          </a:p>
        </p:txBody>
      </p:sp>
      <p:pic>
        <p:nvPicPr>
          <p:cNvPr id="8" name="Content Placeholder 11" descr="Study 1 informativeness.png">
            <a:extLst>
              <a:ext uri="{FF2B5EF4-FFF2-40B4-BE49-F238E27FC236}">
                <a16:creationId xmlns:a16="http://schemas.microsoft.com/office/drawing/2014/main" id="{7F5AD95B-B46B-3E45-AE32-21DB332EAFA8}"/>
              </a:ext>
            </a:extLst>
          </p:cNvPr>
          <p:cNvPicPr>
            <a:picLocks noChangeAspect="1"/>
          </p:cNvPicPr>
          <p:nvPr/>
        </p:nvPicPr>
        <p:blipFill rotWithShape="1">
          <a:blip r:embed="rId5">
            <a:extLst>
              <a:ext uri="{28A0092B-C50C-407E-A947-70E740481C1C}">
                <a14:useLocalDpi xmlns:a14="http://schemas.microsoft.com/office/drawing/2010/main" val="0"/>
              </a:ext>
            </a:extLst>
          </a:blip>
          <a:srcRect l="5128" t="-11143" r="24323" b="6003"/>
          <a:stretch/>
        </p:blipFill>
        <p:spPr>
          <a:xfrm>
            <a:off x="7529589" y="452671"/>
            <a:ext cx="4302711" cy="3846197"/>
          </a:xfrm>
          <a:prstGeom prst="rect">
            <a:avLst/>
          </a:prstGeom>
        </p:spPr>
      </p:pic>
    </p:spTree>
    <p:extLst>
      <p:ext uri="{BB962C8B-B14F-4D97-AF65-F5344CB8AC3E}">
        <p14:creationId xmlns:p14="http://schemas.microsoft.com/office/powerpoint/2010/main" val="322919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0917"/>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53164" y="1604799"/>
            <a:ext cx="5152960" cy="495414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p:cNvSpPr>
            <a:spLocks noGrp="1"/>
          </p:cNvSpPr>
          <p:nvPr>
            <p:ph type="title"/>
          </p:nvPr>
        </p:nvSpPr>
        <p:spPr>
          <a:xfrm>
            <a:off x="719402" y="1604800"/>
            <a:ext cx="4992556" cy="672073"/>
          </a:xfrm>
        </p:spPr>
        <p:txBody>
          <a:bodyPr/>
          <a:lstStyle/>
          <a:p>
            <a:r>
              <a:rPr lang="en-US" sz="3200" dirty="0">
                <a:solidFill>
                  <a:schemeClr val="accent5">
                    <a:lumMod val="50000"/>
                  </a:schemeClr>
                </a:solidFill>
              </a:rPr>
              <a:t>Assessment marking criteria </a:t>
            </a:r>
          </a:p>
        </p:txBody>
      </p:sp>
      <p:sp>
        <p:nvSpPr>
          <p:cNvPr id="12" name="Content Placeholder 2"/>
          <p:cNvSpPr>
            <a:spLocks noGrp="1"/>
          </p:cNvSpPr>
          <p:nvPr>
            <p:ph idx="1"/>
          </p:nvPr>
        </p:nvSpPr>
        <p:spPr>
          <a:xfrm>
            <a:off x="719401" y="2468896"/>
            <a:ext cx="5186723" cy="4128457"/>
          </a:xfrm>
        </p:spPr>
        <p:txBody>
          <a:bodyPr/>
          <a:lstStyle/>
          <a:p>
            <a:pPr marL="380990" indent="-380990"/>
            <a:r>
              <a:rPr lang="en-US" sz="2400" dirty="0">
                <a:solidFill>
                  <a:schemeClr val="accent5">
                    <a:lumMod val="50000"/>
                  </a:schemeClr>
                </a:solidFill>
              </a:rPr>
              <a:t>Results of assessment (Grade + Comments)</a:t>
            </a:r>
          </a:p>
          <a:p>
            <a:pPr lvl="2">
              <a:buFont typeface="Wingdings" pitchFamily="2" charset="2"/>
              <a:buChar char="Ø"/>
            </a:pPr>
            <a:r>
              <a:rPr lang="en-US" sz="2133" dirty="0">
                <a:solidFill>
                  <a:schemeClr val="accent5">
                    <a:lumMod val="50000"/>
                  </a:schemeClr>
                </a:solidFill>
              </a:rPr>
              <a:t>What the student has done well or poorly?</a:t>
            </a:r>
          </a:p>
          <a:p>
            <a:pPr lvl="2">
              <a:buFont typeface="Wingdings" pitchFamily="2" charset="2"/>
              <a:buChar char="Ø"/>
            </a:pPr>
            <a:r>
              <a:rPr lang="en-US" sz="2133" dirty="0">
                <a:solidFill>
                  <a:schemeClr val="accent5">
                    <a:lumMod val="50000"/>
                  </a:schemeClr>
                </a:solidFill>
              </a:rPr>
              <a:t>What can be improved?</a:t>
            </a:r>
          </a:p>
          <a:p>
            <a:pPr lvl="2">
              <a:buFont typeface="Wingdings" pitchFamily="2" charset="2"/>
              <a:buChar char="Ø"/>
            </a:pPr>
            <a:endParaRPr lang="en-US" sz="2133" dirty="0">
              <a:solidFill>
                <a:schemeClr val="accent5">
                  <a:lumMod val="50000"/>
                </a:schemeClr>
              </a:solidFill>
            </a:endParaRPr>
          </a:p>
          <a:p>
            <a:pPr>
              <a:spcBef>
                <a:spcPts val="0"/>
              </a:spcBef>
            </a:pPr>
            <a:r>
              <a:rPr lang="en-US" sz="2400" dirty="0">
                <a:solidFill>
                  <a:schemeClr val="accent5">
                    <a:lumMod val="50000"/>
                  </a:schemeClr>
                </a:solidFill>
              </a:rPr>
              <a:t>Evaluative judgment (peer-review) improves students own understanding of the topic (Nicol, Thomson and Breslin, 2014)</a:t>
            </a:r>
          </a:p>
          <a:p>
            <a:pPr marL="0" indent="0">
              <a:spcBef>
                <a:spcPts val="0"/>
              </a:spcBef>
            </a:pPr>
            <a:endParaRPr lang="en-US" sz="2133" dirty="0"/>
          </a:p>
        </p:txBody>
      </p:sp>
    </p:spTree>
    <p:extLst>
      <p:ext uri="{BB962C8B-B14F-4D97-AF65-F5344CB8AC3E}">
        <p14:creationId xmlns:p14="http://schemas.microsoft.com/office/powerpoint/2010/main" val="37627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815413" y="1768839"/>
            <a:ext cx="10657184" cy="4636491"/>
          </a:xfrm>
        </p:spPr>
        <p:txBody>
          <a:bodyPr>
            <a:normAutofit/>
          </a:bodyPr>
          <a:lstStyle/>
          <a:p>
            <a:r>
              <a:rPr lang="en-US" dirty="0"/>
              <a:t>Design and procedure:</a:t>
            </a:r>
          </a:p>
          <a:p>
            <a:endParaRPr lang="en-US" sz="200" dirty="0"/>
          </a:p>
          <a:p>
            <a:pPr lvl="1">
              <a:buFont typeface="Wingdings" pitchFamily="2" charset="2"/>
              <a:buChar char="Ø"/>
            </a:pPr>
            <a:r>
              <a:rPr lang="en-US" dirty="0">
                <a:solidFill>
                  <a:schemeClr val="accent5">
                    <a:lumMod val="50000"/>
                  </a:schemeClr>
                </a:solidFill>
              </a:rPr>
              <a:t>Question attempted in class</a:t>
            </a:r>
          </a:p>
          <a:p>
            <a:pPr lvl="1">
              <a:buFont typeface="Wingdings" pitchFamily="2" charset="2"/>
              <a:buChar char="Ø"/>
            </a:pPr>
            <a:r>
              <a:rPr lang="en-GB" dirty="0">
                <a:solidFill>
                  <a:schemeClr val="accent5">
                    <a:lumMod val="50000"/>
                  </a:schemeClr>
                </a:solidFill>
              </a:rPr>
              <a:t>Stage 1: Voluntary submission of answer scripts for review (</a:t>
            </a:r>
            <a:r>
              <a:rPr lang="en-GB" i="1" dirty="0">
                <a:solidFill>
                  <a:schemeClr val="accent5">
                    <a:lumMod val="50000"/>
                  </a:schemeClr>
                </a:solidFill>
              </a:rPr>
              <a:t>N = 34</a:t>
            </a:r>
            <a:r>
              <a:rPr lang="en-GB" dirty="0">
                <a:solidFill>
                  <a:schemeClr val="accent5">
                    <a:lumMod val="50000"/>
                  </a:schemeClr>
                </a:solidFill>
              </a:rPr>
              <a:t>)</a:t>
            </a:r>
          </a:p>
          <a:p>
            <a:pPr lvl="1">
              <a:buFont typeface="Wingdings" pitchFamily="2" charset="2"/>
              <a:buChar char="Ø"/>
            </a:pPr>
            <a:r>
              <a:rPr lang="en-GB" dirty="0">
                <a:solidFill>
                  <a:schemeClr val="accent5">
                    <a:lumMod val="50000"/>
                  </a:schemeClr>
                </a:solidFill>
              </a:rPr>
              <a:t>Stage 2: Review 2 scripts (1 good and 1 bad – randomly picked) (</a:t>
            </a:r>
            <a:r>
              <a:rPr lang="en-GB" i="1" dirty="0">
                <a:solidFill>
                  <a:schemeClr val="accent5">
                    <a:lumMod val="50000"/>
                  </a:schemeClr>
                </a:solidFill>
              </a:rPr>
              <a:t>N = 51</a:t>
            </a:r>
            <a:r>
              <a:rPr lang="en-GB" dirty="0">
                <a:solidFill>
                  <a:schemeClr val="accent5">
                    <a:lumMod val="50000"/>
                  </a:schemeClr>
                </a:solidFill>
              </a:rPr>
              <a:t>)</a:t>
            </a:r>
          </a:p>
          <a:p>
            <a:pPr lvl="1">
              <a:buFont typeface="Wingdings" pitchFamily="2" charset="2"/>
              <a:buChar char="Ø"/>
            </a:pPr>
            <a:endParaRPr lang="en-GB" sz="1050" dirty="0">
              <a:solidFill>
                <a:schemeClr val="accent5">
                  <a:lumMod val="50000"/>
                </a:schemeClr>
              </a:solidFill>
            </a:endParaRPr>
          </a:p>
          <a:p>
            <a:pPr lvl="1">
              <a:buFont typeface="Wingdings" pitchFamily="2" charset="2"/>
              <a:buChar char="Ø"/>
            </a:pPr>
            <a:r>
              <a:rPr lang="en-US" dirty="0">
                <a:solidFill>
                  <a:schemeClr val="accent5">
                    <a:lumMod val="50000"/>
                  </a:schemeClr>
                </a:solidFill>
              </a:rPr>
              <a:t>Grade awarded to script (5 point nominal scale)</a:t>
            </a:r>
          </a:p>
          <a:p>
            <a:pPr lvl="1">
              <a:buFont typeface="Wingdings" pitchFamily="2" charset="2"/>
              <a:buChar char="Ø"/>
            </a:pPr>
            <a:endParaRPr lang="en-US" dirty="0">
              <a:solidFill>
                <a:schemeClr val="accent5">
                  <a:lumMod val="50000"/>
                </a:schemeClr>
              </a:solidFill>
            </a:endParaRPr>
          </a:p>
          <a:p>
            <a:pPr lvl="1">
              <a:buFont typeface="Wingdings" pitchFamily="2" charset="2"/>
              <a:buChar char="Ø"/>
            </a:pPr>
            <a:r>
              <a:rPr lang="en-US" dirty="0">
                <a:solidFill>
                  <a:schemeClr val="accent5">
                    <a:lumMod val="50000"/>
                  </a:schemeClr>
                </a:solidFill>
              </a:rPr>
              <a:t>Two versions of instructions framed using regulatory focus</a:t>
            </a:r>
            <a:r>
              <a:rPr lang="en-US" dirty="0"/>
              <a:t>.</a:t>
            </a:r>
          </a:p>
          <a:p>
            <a:pPr marL="0" indent="0">
              <a:buNone/>
            </a:pPr>
            <a:endParaRPr lang="en-US" dirty="0"/>
          </a:p>
          <a:p>
            <a:pPr marL="380990" indent="-380990"/>
            <a:r>
              <a:rPr lang="en-US" dirty="0"/>
              <a:t>Overall students find the </a:t>
            </a:r>
            <a:r>
              <a:rPr lang="en-US" u="sng" dirty="0"/>
              <a:t>grading exercise very useful</a:t>
            </a:r>
            <a:r>
              <a:rPr lang="en-US" dirty="0"/>
              <a:t>. </a:t>
            </a:r>
          </a:p>
          <a:p>
            <a:pPr marL="0" indent="0">
              <a:buNone/>
            </a:pPr>
            <a:r>
              <a:rPr lang="en-US" dirty="0"/>
              <a:t>			</a:t>
            </a:r>
          </a:p>
          <a:p>
            <a:pPr>
              <a:buFont typeface="Arial"/>
              <a:buChar char="•"/>
            </a:pPr>
            <a:endParaRPr lang="en-US" dirty="0"/>
          </a:p>
          <a:p>
            <a:pPr marL="0" indent="0"/>
            <a:endParaRPr lang="en-US" dirty="0"/>
          </a:p>
          <a:p>
            <a:pPr marL="380990" indent="-380990">
              <a:buFont typeface="Arial"/>
              <a:buChar char="•"/>
            </a:pPr>
            <a:endParaRPr lang="en-GB" dirty="0"/>
          </a:p>
          <a:p>
            <a:pPr>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23"/>
            <a:ext cx="12192000" cy="1439333"/>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3023659" y="452670"/>
            <a:ext cx="9154168" cy="523220"/>
          </a:xfrm>
          <a:prstGeom prst="rect">
            <a:avLst/>
          </a:prstGeom>
          <a:noFill/>
        </p:spPr>
        <p:txBody>
          <a:bodyPr wrap="square" rtlCol="0">
            <a:spAutoFit/>
          </a:bodyPr>
          <a:lstStyle/>
          <a:p>
            <a:r>
              <a:rPr lang="en-US" sz="2800" b="1" dirty="0">
                <a:solidFill>
                  <a:schemeClr val="accent5">
                    <a:lumMod val="50000"/>
                  </a:schemeClr>
                </a:solidFill>
                <a:latin typeface="Arial" panose="020B0604020202020204" pitchFamily="34" charset="0"/>
                <a:cs typeface="Arial" panose="020B0604020202020204" pitchFamily="34" charset="0"/>
              </a:rPr>
              <a:t>Helping students understand marking criteria</a:t>
            </a:r>
          </a:p>
        </p:txBody>
      </p:sp>
    </p:spTree>
    <p:extLst>
      <p:ext uri="{BB962C8B-B14F-4D97-AF65-F5344CB8AC3E}">
        <p14:creationId xmlns:p14="http://schemas.microsoft.com/office/powerpoint/2010/main" val="202785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23"/>
            <a:ext cx="12192000" cy="1439333"/>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3023659" y="452670"/>
            <a:ext cx="9154168" cy="523220"/>
          </a:xfrm>
          <a:prstGeom prst="rect">
            <a:avLst/>
          </a:prstGeom>
          <a:noFill/>
        </p:spPr>
        <p:txBody>
          <a:bodyPr wrap="square" rtlCol="0">
            <a:spAutoFit/>
          </a:bodyPr>
          <a:lstStyle/>
          <a:p>
            <a:r>
              <a:rPr lang="en-US" sz="2800" b="1" dirty="0">
                <a:solidFill>
                  <a:schemeClr val="accent5">
                    <a:lumMod val="50000"/>
                  </a:schemeClr>
                </a:solidFill>
                <a:latin typeface="Arial" panose="020B0604020202020204" pitchFamily="34" charset="0"/>
                <a:cs typeface="Arial" panose="020B0604020202020204" pitchFamily="34" charset="0"/>
              </a:rPr>
              <a:t>Helping students understand marking criteria</a:t>
            </a:r>
          </a:p>
        </p:txBody>
      </p:sp>
      <p:sp>
        <p:nvSpPr>
          <p:cNvPr id="8" name="Content Placeholder 2">
            <a:extLst>
              <a:ext uri="{FF2B5EF4-FFF2-40B4-BE49-F238E27FC236}">
                <a16:creationId xmlns:a16="http://schemas.microsoft.com/office/drawing/2014/main" id="{B369C539-350F-784A-BCC9-F7E2C67B6A5B}"/>
              </a:ext>
            </a:extLst>
          </p:cNvPr>
          <p:cNvSpPr txBox="1">
            <a:spLocks/>
          </p:cNvSpPr>
          <p:nvPr/>
        </p:nvSpPr>
        <p:spPr>
          <a:xfrm>
            <a:off x="838200" y="1783829"/>
            <a:ext cx="10674246" cy="45590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133" kern="1200">
                <a:solidFill>
                  <a:srgbClr val="00356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RF framing (of instruction) has significant impact on grading.</a:t>
            </a:r>
          </a:p>
          <a:p>
            <a:r>
              <a:rPr lang="en-GB" dirty="0"/>
              <a:t>Promotion-focused framing triggers harsher grading than prevention-focused framing</a:t>
            </a:r>
          </a:p>
          <a:p>
            <a:pPr marL="914400" lvl="2" indent="0">
              <a:buFont typeface="Arial" panose="020B0604020202020204" pitchFamily="34" charset="0"/>
              <a:buNone/>
            </a:pPr>
            <a:endParaRPr lang="en-GB" dirty="0">
              <a:solidFill>
                <a:srgbClr val="FF0000"/>
              </a:solidFill>
            </a:endParaRPr>
          </a:p>
          <a:p>
            <a:pPr marL="914400" lvl="2" indent="0">
              <a:buFont typeface="Arial" panose="020B0604020202020204" pitchFamily="34" charset="0"/>
              <a:buNone/>
            </a:pPr>
            <a:endParaRPr lang="en-GB" dirty="0">
              <a:solidFill>
                <a:srgbClr val="FF0000"/>
              </a:solidFill>
            </a:endParaRPr>
          </a:p>
          <a:p>
            <a:pPr lvl="2"/>
            <a:endParaRPr lang="en-GB" dirty="0">
              <a:solidFill>
                <a:srgbClr val="FF0000"/>
              </a:solidFill>
            </a:endParaRPr>
          </a:p>
          <a:p>
            <a:pPr lvl="2"/>
            <a:endParaRPr lang="en-GB" dirty="0">
              <a:solidFill>
                <a:srgbClr val="FF0000"/>
              </a:solidFill>
            </a:endParaRPr>
          </a:p>
          <a:p>
            <a:pPr lvl="2"/>
            <a:endParaRPr lang="en-GB" dirty="0">
              <a:solidFill>
                <a:srgbClr val="FF0000"/>
              </a:solidFill>
            </a:endParaRPr>
          </a:p>
          <a:p>
            <a:pPr lvl="2"/>
            <a:endParaRPr lang="en-GB" dirty="0">
              <a:solidFill>
                <a:srgbClr val="FF0000"/>
              </a:solidFill>
            </a:endParaRPr>
          </a:p>
          <a:p>
            <a:pPr lvl="2"/>
            <a:endParaRPr lang="en-GB" dirty="0">
              <a:solidFill>
                <a:srgbClr val="FF0000"/>
              </a:solidFill>
            </a:endParaRPr>
          </a:p>
          <a:p>
            <a:pPr lvl="2"/>
            <a:endParaRPr lang="en-GB" dirty="0">
              <a:solidFill>
                <a:srgbClr val="FF0000"/>
              </a:solidFill>
            </a:endParaRPr>
          </a:p>
          <a:p>
            <a:pPr lvl="2"/>
            <a:endParaRPr lang="en-GB" dirty="0">
              <a:solidFill>
                <a:srgbClr val="FF0000"/>
              </a:solidFill>
            </a:endParaRPr>
          </a:p>
          <a:p>
            <a:pPr lvl="2"/>
            <a:endParaRPr lang="en-GB" sz="3200" dirty="0">
              <a:solidFill>
                <a:srgbClr val="FF0000"/>
              </a:solidFill>
            </a:endParaRPr>
          </a:p>
          <a:p>
            <a:pPr marL="914400" lvl="2" indent="0">
              <a:buFont typeface="Arial" panose="020B0604020202020204" pitchFamily="34" charset="0"/>
              <a:buNone/>
            </a:pPr>
            <a:endParaRPr lang="en-GB" sz="1600" dirty="0">
              <a:solidFill>
                <a:srgbClr val="000000"/>
              </a:solidFill>
            </a:endParaRPr>
          </a:p>
          <a:p>
            <a:pPr marL="914400" lvl="2" indent="0">
              <a:buFont typeface="Arial" panose="020B0604020202020204" pitchFamily="34" charset="0"/>
              <a:buNone/>
            </a:pPr>
            <a:r>
              <a:rPr lang="en-GB" sz="1600" dirty="0">
                <a:solidFill>
                  <a:srgbClr val="000000"/>
                </a:solidFill>
              </a:rPr>
              <a:t>T = 2.050, Sig. = 0.043, </a:t>
            </a:r>
            <a:r>
              <a:rPr lang="en-GB" sz="1600" b="1" dirty="0">
                <a:solidFill>
                  <a:srgbClr val="000000"/>
                </a:solidFill>
              </a:rPr>
              <a:t>p &lt; 0.05				</a:t>
            </a:r>
            <a:r>
              <a:rPr lang="en-GB" sz="1600" dirty="0">
                <a:solidFill>
                  <a:srgbClr val="000000"/>
                </a:solidFill>
              </a:rPr>
              <a:t>T = 2.656, Sig. = 0.011, </a:t>
            </a:r>
            <a:r>
              <a:rPr lang="en-GB" sz="1600" b="1" dirty="0">
                <a:solidFill>
                  <a:srgbClr val="000000"/>
                </a:solidFill>
              </a:rPr>
              <a:t>p &lt; 0.05</a:t>
            </a:r>
          </a:p>
        </p:txBody>
      </p:sp>
      <p:graphicFrame>
        <p:nvGraphicFramePr>
          <p:cNvPr id="9" name="Chart 8">
            <a:extLst>
              <a:ext uri="{FF2B5EF4-FFF2-40B4-BE49-F238E27FC236}">
                <a16:creationId xmlns:a16="http://schemas.microsoft.com/office/drawing/2014/main" id="{5B1FD48A-0D50-F647-B07D-2793BAB656F3}"/>
              </a:ext>
            </a:extLst>
          </p:cNvPr>
          <p:cNvGraphicFramePr>
            <a:graphicFrameLocks/>
          </p:cNvGraphicFramePr>
          <p:nvPr>
            <p:extLst>
              <p:ext uri="{D42A27DB-BD31-4B8C-83A1-F6EECF244321}">
                <p14:modId xmlns:p14="http://schemas.microsoft.com/office/powerpoint/2010/main" val="1715306860"/>
              </p:ext>
            </p:extLst>
          </p:nvPr>
        </p:nvGraphicFramePr>
        <p:xfrm>
          <a:off x="1195450" y="299158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77D042E-DC7A-C544-ACD7-3BF00CE718A4}"/>
              </a:ext>
            </a:extLst>
          </p:cNvPr>
          <p:cNvGraphicFramePr>
            <a:graphicFrameLocks/>
          </p:cNvGraphicFramePr>
          <p:nvPr>
            <p:extLst>
              <p:ext uri="{D42A27DB-BD31-4B8C-83A1-F6EECF244321}">
                <p14:modId xmlns:p14="http://schemas.microsoft.com/office/powerpoint/2010/main" val="2535859836"/>
              </p:ext>
            </p:extLst>
          </p:nvPr>
        </p:nvGraphicFramePr>
        <p:xfrm>
          <a:off x="6570278" y="299158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3590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1102</Words>
  <Application>Microsoft Macintosh PowerPoint</Application>
  <PresentationFormat>Widescreen</PresentationFormat>
  <Paragraphs>200</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Assessment, feedback and self-regulation: Do you get what you give</vt:lpstr>
      <vt:lpstr>PowerPoint Presentation</vt:lpstr>
      <vt:lpstr>What we did</vt:lpstr>
      <vt:lpstr>PowerPoint Presentation</vt:lpstr>
      <vt:lpstr>PowerPoint Presentation</vt:lpstr>
      <vt:lpstr>PowerPoint Presentation</vt:lpstr>
      <vt:lpstr>Assessment marking criteria </vt:lpstr>
      <vt:lpstr>PowerPoint Presentation</vt:lpstr>
      <vt:lpstr>PowerPoint Presentation</vt:lpstr>
      <vt:lpstr>Dialogical (peer) feedback</vt:lpstr>
      <vt:lpstr>Giving feedback is perceived as more useful than receiving feedback irrespective of RF </vt:lpstr>
      <vt:lpstr>Peer groups with matching RF show higher satisfaction with the task </vt:lpstr>
      <vt:lpstr>What we’ve learned:</vt:lpstr>
      <vt:lpstr>Future 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Minmin Du</dc:creator>
  <cp:lastModifiedBy>Alvise Favotto</cp:lastModifiedBy>
  <cp:revision>27</cp:revision>
  <dcterms:created xsi:type="dcterms:W3CDTF">2018-10-09T14:36:59Z</dcterms:created>
  <dcterms:modified xsi:type="dcterms:W3CDTF">2019-02-28T15:11:25Z</dcterms:modified>
</cp:coreProperties>
</file>