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notesMasterIdLst>
    <p:notesMasterId r:id="rId6"/>
  </p:notesMasterIdLst>
  <p:handoutMasterIdLst>
    <p:handoutMasterId r:id="rId7"/>
  </p:handoutMasterIdLst>
  <p:sldIdLst>
    <p:sldId id="280" r:id="rId2"/>
    <p:sldId id="283" r:id="rId3"/>
    <p:sldId id="282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4D00"/>
    <a:srgbClr val="385A4F"/>
    <a:srgbClr val="00843D"/>
    <a:srgbClr val="D50032"/>
    <a:srgbClr val="0075B0"/>
    <a:srgbClr val="4F5961"/>
    <a:srgbClr val="5B4D94"/>
    <a:srgbClr val="005133"/>
    <a:srgbClr val="951272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3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2BB96-BA21-43DE-9C9C-1F5F025F4175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286C-2599-4879-B399-CBB46ECD9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62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9F7A-95D3-4554-B757-D23C69119288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EB3FF-8B9C-41E9-875E-569DC5C00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12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-980"/>
            <a:ext cx="9124950" cy="55435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6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728899" y="5999834"/>
            <a:ext cx="2180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u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endParaRPr lang="en-GB" sz="1600" b="1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865967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University of Glasgow Learning &amp; Teaching Conference   |   #LTConf19   |   @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martArt Placeholder 26"/>
          <p:cNvSpPr>
            <a:spLocks noGrp="1"/>
          </p:cNvSpPr>
          <p:nvPr>
            <p:ph type="dgm" sz="quarter" idx="14" hasCustomPrompt="1"/>
          </p:nvPr>
        </p:nvSpPr>
        <p:spPr>
          <a:xfrm>
            <a:off x="254270" y="4619455"/>
            <a:ext cx="8325708" cy="924096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[Progress indicator goes here. Can’t embed in Master slide or it’ll get locked. You’ll get one copy in a fresh file if you select File &gt; New and use our LEADS template.]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4162425"/>
            <a:ext cx="7340600" cy="546100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3237" indent="0">
              <a:buNone/>
              <a:defRPr>
                <a:solidFill>
                  <a:schemeClr val="bg1"/>
                </a:solidFill>
              </a:defRPr>
            </a:lvl2pPr>
            <a:lvl3pPr marL="960120" indent="0">
              <a:buNone/>
              <a:defRPr>
                <a:solidFill>
                  <a:schemeClr val="bg1"/>
                </a:solidFill>
              </a:defRPr>
            </a:lvl3pPr>
            <a:lvl4pPr marL="1417320" indent="0">
              <a:buNone/>
              <a:defRPr>
                <a:solidFill>
                  <a:schemeClr val="bg1"/>
                </a:solidFill>
              </a:defRPr>
            </a:lvl4pPr>
            <a:lvl5pPr marL="18745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[NAME] Series for College of [NAME] Students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121809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144000" rIns="273600" bIns="144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no descenders)</a:t>
            </a:r>
            <a:endParaRPr lang="en-GB" sz="6000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4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4582682"/>
          </a:xfrm>
        </p:spPr>
        <p:txBody>
          <a:bodyPr anchor="ctr">
            <a:normAutofit/>
          </a:bodyPr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Photographic slide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6032" y="6356350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7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3570642" y="759598"/>
            <a:ext cx="8115232" cy="2778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3570642" y="759599"/>
            <a:ext cx="8115231" cy="277833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70642" y="4807687"/>
            <a:ext cx="8115230" cy="1080124"/>
          </a:xfrm>
        </p:spPr>
        <p:txBody>
          <a:bodyPr/>
          <a:lstStyle>
            <a:lvl1pPr marL="265113" indent="-265113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047620" y="6281434"/>
            <a:ext cx="5334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gla.ac.uk/</a:t>
            </a:r>
            <a:r>
              <a:rPr lang="en-GB" sz="16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ltconference</a:t>
            </a:r>
            <a:r>
              <a:rPr lang="en-GB" sz="16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</a:t>
            </a:r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#LTConf19</a:t>
            </a:r>
            <a:r>
              <a:rPr lang="en-GB" sz="1600" b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|   @</a:t>
            </a:r>
            <a:r>
              <a:rPr lang="en-GB" sz="1600" b="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UofGLEADS</a:t>
            </a:r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491" y="6165687"/>
            <a:ext cx="411545" cy="411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570642" y="-1"/>
            <a:ext cx="8621358" cy="45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266237" y="0"/>
            <a:ext cx="2929343" cy="5554382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-9525"/>
            <a:ext cx="9124950" cy="5563907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28899" y="5999834"/>
            <a:ext cx="2221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glasgow.ac.uk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/LEADS</a:t>
            </a:r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217630" y="6344106"/>
            <a:ext cx="7315200" cy="330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75B0"/>
              </a:buClr>
              <a:buFont typeface="Wingdings 2" pitchFamily="18" charset="2"/>
              <a:buNone/>
              <a:defRPr lang="en-US" sz="2200" kern="1200" cap="none" spc="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Enhancement</a:t>
            </a:r>
            <a:r>
              <a:rPr lang="en-GB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Academic Development Service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96" y="5844869"/>
            <a:ext cx="420403" cy="420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0" y="3317777"/>
            <a:ext cx="5600700" cy="1303567"/>
          </a:xfrm>
          <a:prstGeom prst="rect">
            <a:avLst/>
          </a:prstGeom>
          <a:solidFill>
            <a:srgbClr val="BE4D00"/>
          </a:solidFill>
        </p:spPr>
        <p:txBody>
          <a:bodyPr vert="horz" wrap="square" lIns="273600" tIns="216000" rIns="273600" bIns="25200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dirty="0"/>
              <a:t>Title here </a:t>
            </a:r>
            <a:r>
              <a:rPr lang="en-GB" sz="1100" dirty="0"/>
              <a:t>(box sized</a:t>
            </a:r>
            <a:r>
              <a:rPr lang="en-GB" sz="1100" baseline="0" dirty="0"/>
              <a:t> for descenders)</a:t>
            </a:r>
            <a:endParaRPr lang="en-GB" sz="6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8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 vari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 lang="en-US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0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eneral slide variant 1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</a:t>
            </a:r>
          </a:p>
        </p:txBody>
      </p:sp>
    </p:spTree>
    <p:extLst>
      <p:ext uri="{BB962C8B-B14F-4D97-AF65-F5344CB8AC3E}">
        <p14:creationId xmlns:p14="http://schemas.microsoft.com/office/powerpoint/2010/main" val="99371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slide variant 2 with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619249"/>
            <a:ext cx="11049000" cy="2255656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95250"/>
            <a:ext cx="11049000" cy="132397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2 with 2 rows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90550" y="3975102"/>
            <a:ext cx="11049000" cy="2272928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4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eneral slide variant 1 with two columns and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1 with two columns and headers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7550" indent="-2143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2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General slide vari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5303"/>
            <a:ext cx="12192000" cy="1514471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542411"/>
            <a:ext cx="11049000" cy="4624201"/>
          </a:xfrm>
        </p:spPr>
        <p:txBody>
          <a:bodyPr/>
          <a:lstStyle>
            <a:lvl1pPr marL="358775" indent="-358775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8855" y="1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9" y="8124"/>
            <a:ext cx="591151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8124"/>
            <a:ext cx="1530927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550" y="5431023"/>
            <a:ext cx="11049000" cy="13239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General slide variant 3</a:t>
            </a:r>
          </a:p>
        </p:txBody>
      </p:sp>
    </p:spTree>
    <p:extLst>
      <p:ext uri="{BB962C8B-B14F-4D97-AF65-F5344CB8AC3E}">
        <p14:creationId xmlns:p14="http://schemas.microsoft.com/office/powerpoint/2010/main" val="405430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443591" cy="6858000"/>
          </a:xfrm>
          <a:prstGeom prst="rect">
            <a:avLst/>
          </a:prstGeom>
          <a:solidFill>
            <a:srgbClr val="BE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58775" lvl="0" indent="-358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8855" y="63482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919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LEADS (Learning Enhancement and Academic Development Service)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9" r:id="rId2"/>
    <p:sldLayoutId id="2147483860" r:id="rId3"/>
    <p:sldLayoutId id="2147483861" r:id="rId4"/>
    <p:sldLayoutId id="2147483863" r:id="rId5"/>
    <p:sldLayoutId id="2147483864" r:id="rId6"/>
    <p:sldLayoutId id="2147483862" r:id="rId7"/>
    <p:sldLayoutId id="2147483865" r:id="rId8"/>
    <p:sldLayoutId id="2147483866" r:id="rId9"/>
    <p:sldLayoutId id="2147483867" r:id="rId10"/>
    <p:sldLayoutId id="21474838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rgbClr val="0075B0"/>
        </a:buClr>
        <a:buFont typeface="Wingdings 2" pitchFamily="18" charset="2"/>
        <a:buChar char="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000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162" r="31293"/>
          <a:stretch/>
        </p:blipFill>
        <p:spPr>
          <a:xfrm>
            <a:off x="0" y="-8546"/>
            <a:ext cx="9118363" cy="5563312"/>
          </a:xfrm>
        </p:spPr>
      </p:pic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610600" y="5882640"/>
            <a:ext cx="3417276" cy="857558"/>
          </a:xfrm>
        </p:spPr>
        <p:txBody>
          <a:bodyPr>
            <a:noAutofit/>
          </a:bodyPr>
          <a:lstStyle/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 Rosie Spooner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Rosemary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.Spooner@glasgow.ac.uk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840480"/>
            <a:ext cx="12192000" cy="1714285"/>
          </a:xfrm>
          <a:solidFill>
            <a:srgbClr val="BE4D00"/>
          </a:solidFill>
        </p:spPr>
        <p:txBody>
          <a:bodyPr lIns="273600" tIns="216000" rIns="36000" bIns="144000" anchor="t" anchorCtr="0">
            <a:normAutofit fontScale="90000"/>
          </a:bodyPr>
          <a:lstStyle/>
          <a:p>
            <a:pPr>
              <a:spcBef>
                <a:spcPts val="3600"/>
              </a:spcBef>
            </a:pPr>
            <a:r>
              <a:rPr lang="en-GB" sz="4300" b="1" dirty="0"/>
              <a:t>Learning through Doing, Learning through </a:t>
            </a:r>
            <a:r>
              <a:rPr lang="en-GB" sz="4300" b="1" dirty="0" smtClean="0"/>
              <a:t>Sharing</a:t>
            </a:r>
            <a:r>
              <a:rPr lang="en-GB" dirty="0"/>
              <a:t/>
            </a:r>
            <a:br>
              <a:rPr lang="en-GB" dirty="0"/>
            </a:br>
            <a:r>
              <a:rPr lang="en-GB" sz="3100" b="1" dirty="0" smtClean="0"/>
              <a:t>Linking </a:t>
            </a:r>
            <a:r>
              <a:rPr lang="en-GB" sz="3100" b="1" dirty="0"/>
              <a:t>Museum Theory and Practice through </a:t>
            </a:r>
            <a:r>
              <a:rPr lang="en-GB" sz="3100" b="1" dirty="0" smtClean="0"/>
              <a:t/>
            </a:r>
            <a:br>
              <a:rPr lang="en-GB" sz="3100" b="1" dirty="0" smtClean="0"/>
            </a:br>
            <a:r>
              <a:rPr lang="en-GB" sz="3100" b="1" dirty="0" smtClean="0"/>
              <a:t>Professional </a:t>
            </a:r>
            <a:r>
              <a:rPr lang="en-GB" sz="3100" b="1" dirty="0"/>
              <a:t>Work Placements</a:t>
            </a:r>
            <a:r>
              <a:rPr lang="en-GB" dirty="0"/>
              <a:t/>
            </a:r>
            <a:br>
              <a:rPr lang="en-GB" dirty="0"/>
            </a:br>
            <a:endParaRPr lang="en-GB" sz="60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1354"/>
            <a:ext cx="15875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Museum Studies at the University of Glasgow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D5F105-8DAC-7E40-BBE3-7D7AFE43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164" y="332510"/>
            <a:ext cx="7938654" cy="6229350"/>
          </a:xfrm>
        </p:spPr>
        <p:txBody>
          <a:bodyPr lIns="90000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/>
              <a:t>Interdisciplinary approach to museum history, theory and practice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Museum Studies MSc established in </a:t>
            </a:r>
            <a:r>
              <a:rPr lang="en-US" sz="1600" dirty="0" smtClean="0"/>
              <a:t>2009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largest PGT </a:t>
            </a:r>
            <a:r>
              <a:rPr lang="en-US" sz="1600" dirty="0" err="1"/>
              <a:t>programme</a:t>
            </a:r>
            <a:r>
              <a:rPr lang="en-US" sz="1600" dirty="0"/>
              <a:t> in the School of Humanities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current cohort of 60 students from Scotland and wider UK, Europe, North America and </a:t>
            </a:r>
            <a:r>
              <a:rPr lang="en-US" sz="1600" dirty="0" smtClean="0"/>
              <a:t>Asia</a:t>
            </a:r>
            <a:endParaRPr lang="en-GB" sz="16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 smtClean="0"/>
              <a:t>led </a:t>
            </a:r>
            <a:r>
              <a:rPr lang="en-GB" sz="1600" dirty="0"/>
              <a:t>by academic staff in </a:t>
            </a:r>
            <a:r>
              <a:rPr lang="en-GB" sz="1600" dirty="0" smtClean="0"/>
              <a:t>Information </a:t>
            </a:r>
            <a:r>
              <a:rPr lang="en-GB" sz="1600" dirty="0"/>
              <a:t>Studies </a:t>
            </a:r>
            <a:r>
              <a:rPr lang="en-GB" sz="1600" dirty="0" smtClean="0"/>
              <a:t>who bring d</a:t>
            </a:r>
            <a:r>
              <a:rPr lang="en-GB" sz="1600" dirty="0" smtClean="0"/>
              <a:t>iverse </a:t>
            </a:r>
            <a:r>
              <a:rPr lang="en-GB" sz="1600" dirty="0"/>
              <a:t>teaching and research expertise across Galleries, Libraries, Archives and Museums (GLAMs)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600" dirty="0"/>
              <a:t>significant contributions from sector professionals with varied local, national and international experience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err="1" smtClean="0"/>
              <a:t>Programme</a:t>
            </a:r>
            <a:r>
              <a:rPr lang="en-US" sz="2000" dirty="0" smtClean="0"/>
              <a:t> </a:t>
            </a:r>
            <a:r>
              <a:rPr lang="en-US" sz="2000" dirty="0"/>
              <a:t>aims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equip students with knowledge, understanding and skills required of versatile and progressive museum professionals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foreground collections-based teaching and practical </a:t>
            </a:r>
            <a:r>
              <a:rPr lang="en-US" sz="1600" dirty="0" smtClean="0"/>
              <a:t>hands-on </a:t>
            </a:r>
            <a:r>
              <a:rPr lang="en-US" sz="1600" dirty="0"/>
              <a:t>learning</a:t>
            </a:r>
          </a:p>
          <a:p>
            <a:pPr lvl="0"/>
            <a:r>
              <a:rPr lang="en-GB" sz="1600" dirty="0"/>
              <a:t>encourage critical awareness of the role that international, national and local contexts play in shaping museum policy and practice</a:t>
            </a:r>
          </a:p>
          <a:p>
            <a:pPr lvl="0"/>
            <a:r>
              <a:rPr lang="en-GB" sz="1600" dirty="0"/>
              <a:t>situate the </a:t>
            </a:r>
            <a:r>
              <a:rPr lang="en-GB" sz="1600" dirty="0" smtClean="0"/>
              <a:t>place </a:t>
            </a:r>
            <a:r>
              <a:rPr lang="en-GB" sz="1600" dirty="0"/>
              <a:t>of </a:t>
            </a:r>
            <a:r>
              <a:rPr lang="en-GB" sz="1600" dirty="0" smtClean="0"/>
              <a:t>museums </a:t>
            </a:r>
            <a:r>
              <a:rPr lang="en-GB" sz="1600" dirty="0"/>
              <a:t>within the wider cultural heritage </a:t>
            </a:r>
            <a:r>
              <a:rPr lang="en-GB" sz="1600" dirty="0" smtClean="0"/>
              <a:t>landscape</a:t>
            </a:r>
            <a:endParaRPr lang="en-GB" sz="1600" dirty="0"/>
          </a:p>
          <a:p>
            <a:r>
              <a:rPr lang="en-GB" sz="1600" dirty="0"/>
              <a:t>provide a theoretical framework for understanding the role of museums in society </a:t>
            </a:r>
          </a:p>
        </p:txBody>
      </p:sp>
    </p:spTree>
    <p:extLst>
      <p:ext uri="{BB962C8B-B14F-4D97-AF65-F5344CB8AC3E}">
        <p14:creationId xmlns:p14="http://schemas.microsoft.com/office/powerpoint/2010/main" val="714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Museum Studies </a:t>
            </a:r>
            <a:br>
              <a:rPr lang="en-GB" dirty="0"/>
            </a:br>
            <a:r>
              <a:rPr lang="en-GB" dirty="0"/>
              <a:t>Work Placement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5C0B6-1ED7-9E46-81EA-14D54BEAC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92" y="303542"/>
            <a:ext cx="8298490" cy="6291487"/>
          </a:xfrm>
        </p:spPr>
        <p:txBody>
          <a:bodyPr lIns="90000" anchor="ctr" anchorCtr="0">
            <a:noAutofit/>
          </a:bodyPr>
          <a:lstStyle/>
          <a:p>
            <a:pPr marL="0" indent="0">
              <a:buNone/>
            </a:pPr>
            <a:r>
              <a:rPr lang="en-GB" sz="2000" dirty="0"/>
              <a:t>Museum Studies Work Placement </a:t>
            </a:r>
          </a:p>
          <a:p>
            <a:pPr lvl="1"/>
            <a:r>
              <a:rPr lang="en-GB" sz="1600" dirty="0"/>
              <a:t>20-credit optional course in second semester </a:t>
            </a:r>
          </a:p>
          <a:p>
            <a:pPr lvl="1"/>
            <a:r>
              <a:rPr lang="en-GB" sz="1600" dirty="0"/>
              <a:t>29 students at 13 host organisations (museums, art galleries, cultural heritage trusts, historic homes)</a:t>
            </a:r>
          </a:p>
          <a:p>
            <a:pPr lvl="1"/>
            <a:r>
              <a:rPr lang="en-GB" sz="1600" dirty="0"/>
              <a:t>varied collections </a:t>
            </a:r>
            <a:r>
              <a:rPr lang="en-GB" sz="1600" dirty="0" smtClean="0"/>
              <a:t>(women’s history, art history, medicine, military, </a:t>
            </a:r>
            <a:r>
              <a:rPr lang="en-GB" sz="1600" dirty="0" smtClean="0"/>
              <a:t>zoology)</a:t>
            </a:r>
            <a:endParaRPr lang="en-GB" sz="1600" dirty="0"/>
          </a:p>
          <a:p>
            <a:pPr lvl="1"/>
            <a:r>
              <a:rPr lang="en-GB" sz="1600" dirty="0"/>
              <a:t>range of museum operations (collections management, education and learning, interpretation and display, accessibility)</a:t>
            </a:r>
          </a:p>
          <a:p>
            <a:pPr marL="0" indent="0">
              <a:buNone/>
            </a:pPr>
            <a:r>
              <a:rPr lang="en-GB" sz="2000" dirty="0"/>
              <a:t>Foster greater active learning, knowledge exchange and student confidence through:</a:t>
            </a:r>
          </a:p>
          <a:p>
            <a:pPr lvl="1"/>
            <a:r>
              <a:rPr lang="en-GB" sz="1600" dirty="0"/>
              <a:t>Moodle discussion groups </a:t>
            </a:r>
          </a:p>
          <a:p>
            <a:pPr lvl="1"/>
            <a:r>
              <a:rPr lang="en-GB" sz="1600" dirty="0"/>
              <a:t>real-time work diaries</a:t>
            </a:r>
          </a:p>
          <a:p>
            <a:pPr lvl="1"/>
            <a:r>
              <a:rPr lang="en-GB" sz="1600" dirty="0"/>
              <a:t>conference-style </a:t>
            </a:r>
            <a:r>
              <a:rPr lang="en-GB" sz="1600" dirty="0" smtClean="0"/>
              <a:t>presentations </a:t>
            </a:r>
            <a:r>
              <a:rPr lang="en-GB" sz="1600" dirty="0"/>
              <a:t>and </a:t>
            </a:r>
            <a:r>
              <a:rPr lang="en-GB" sz="1600" dirty="0" smtClean="0"/>
              <a:t>panel discussions</a:t>
            </a:r>
            <a:endParaRPr lang="en-GB" sz="1600" dirty="0"/>
          </a:p>
          <a:p>
            <a:pPr lvl="1"/>
            <a:r>
              <a:rPr lang="en-GB" sz="1600" dirty="0"/>
              <a:t>co-authored bibliography</a:t>
            </a:r>
          </a:p>
          <a:p>
            <a:pPr marL="0" indent="0">
              <a:buNone/>
            </a:pPr>
            <a:r>
              <a:rPr lang="en-GB" sz="2000" dirty="0"/>
              <a:t>Working to a project defined by a cultural heritage organisation, students gain:</a:t>
            </a:r>
          </a:p>
          <a:p>
            <a:pPr lvl="1"/>
            <a:r>
              <a:rPr lang="en-GB" sz="1600" dirty="0"/>
              <a:t>knowledge of the demands of the professional environment </a:t>
            </a:r>
          </a:p>
          <a:p>
            <a:pPr lvl="1"/>
            <a:r>
              <a:rPr lang="en-GB" sz="1600" dirty="0"/>
              <a:t>skills required to produce work of professional standards</a:t>
            </a:r>
          </a:p>
          <a:p>
            <a:pPr lvl="1"/>
            <a:r>
              <a:rPr lang="en-GB" sz="1600" dirty="0"/>
              <a:t>experience </a:t>
            </a:r>
            <a:r>
              <a:rPr lang="en-GB" sz="1600" dirty="0" smtClean="0"/>
              <a:t>applying </a:t>
            </a:r>
            <a:r>
              <a:rPr lang="en-GB" sz="1600" dirty="0"/>
              <a:t>theoretical concepts learnt in the classroom to real-life scenarios</a:t>
            </a:r>
          </a:p>
          <a:p>
            <a:pPr lvl="1"/>
            <a:r>
              <a:rPr lang="en-GB" sz="1600" dirty="0"/>
              <a:t>ability to </a:t>
            </a:r>
            <a:r>
              <a:rPr lang="en-GB" sz="1600" dirty="0" smtClean="0"/>
              <a:t>critically reflect </a:t>
            </a:r>
            <a:r>
              <a:rPr lang="en-GB" sz="1600" dirty="0"/>
              <a:t>on and evaluate individual development and progress</a:t>
            </a:r>
          </a:p>
          <a:p>
            <a:pPr lvl="1"/>
            <a:r>
              <a:rPr lang="en-GB" sz="1600" dirty="0"/>
              <a:t>opportunities to establish professional contacts and networks</a:t>
            </a:r>
          </a:p>
        </p:txBody>
      </p:sp>
    </p:spTree>
    <p:extLst>
      <p:ext uri="{BB962C8B-B14F-4D97-AF65-F5344CB8AC3E}">
        <p14:creationId xmlns:p14="http://schemas.microsoft.com/office/powerpoint/2010/main" val="33168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570644" y="4787900"/>
            <a:ext cx="8115230" cy="937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Annual University of Glasgow Learning &amp; Teaching Conference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Rosemary.Spooner@glasgow.ac.uk</a:t>
            </a:r>
            <a:endParaRPr lang="en-GB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6AAC5F-371D-C348-B926-E019C04686D6}"/>
              </a:ext>
            </a:extLst>
          </p:cNvPr>
          <p:cNvSpPr txBox="1">
            <a:spLocks/>
          </p:cNvSpPr>
          <p:nvPr/>
        </p:nvSpPr>
        <p:spPr>
          <a:xfrm>
            <a:off x="252918" y="1123837"/>
            <a:ext cx="3317725" cy="460118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dirty="0"/>
              <a:t>Thank you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8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balt plus accents">
  <a:themeElements>
    <a:clrScheme name="Sky Blue">
      <a:dk1>
        <a:srgbClr val="000000"/>
      </a:dk1>
      <a:lt1>
        <a:srgbClr val="FFFFFF"/>
      </a:lt1>
      <a:dk2>
        <a:srgbClr val="0075B0"/>
      </a:dk2>
      <a:lt2>
        <a:srgbClr val="BFBFBF"/>
      </a:lt2>
      <a:accent1>
        <a:srgbClr val="0A5597"/>
      </a:accent1>
      <a:accent2>
        <a:srgbClr val="4D9EC8"/>
      </a:accent2>
      <a:accent3>
        <a:srgbClr val="52473B"/>
      </a:accent3>
      <a:accent4>
        <a:srgbClr val="A9A39D"/>
      </a:accent4>
      <a:accent5>
        <a:srgbClr val="4F5961"/>
      </a:accent5>
      <a:accent6>
        <a:srgbClr val="959BA0"/>
      </a:accent6>
      <a:hlink>
        <a:srgbClr val="0645AD"/>
      </a:hlink>
      <a:folHlink>
        <a:srgbClr val="0B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FDD6233-8A3E-4BF1-A78D-61E22BD428AA}" vid="{1FD8A86B-DEC2-4340-A38D-72894B3130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Cobalt plus accents</Template>
  <TotalTime>496</TotalTime>
  <Words>323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 2</vt:lpstr>
      <vt:lpstr>Cobalt plus accents</vt:lpstr>
      <vt:lpstr>Learning through Doing, Learning through Sharing Linking Museum Theory and Practice through  Professional Work Placements </vt:lpstr>
      <vt:lpstr>Museum Studies at the University of Glasgow</vt:lpstr>
      <vt:lpstr>Museum Studies  Work Placement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title</dc:title>
  <dc:creator>Andrew Struan</dc:creator>
  <cp:lastModifiedBy>Rosemary Spooner</cp:lastModifiedBy>
  <cp:revision>34</cp:revision>
  <dcterms:created xsi:type="dcterms:W3CDTF">2018-10-02T11:17:22Z</dcterms:created>
  <dcterms:modified xsi:type="dcterms:W3CDTF">2019-03-25T14:49:41Z</dcterms:modified>
</cp:coreProperties>
</file>