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notesMasterIdLst>
    <p:notesMasterId r:id="rId6"/>
  </p:notesMasterIdLst>
  <p:handoutMasterIdLst>
    <p:handoutMasterId r:id="rId7"/>
  </p:handoutMasterIdLst>
  <p:sldIdLst>
    <p:sldId id="280" r:id="rId2"/>
    <p:sldId id="283" r:id="rId3"/>
    <p:sldId id="282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4D00"/>
    <a:srgbClr val="385A4F"/>
    <a:srgbClr val="00843D"/>
    <a:srgbClr val="D50032"/>
    <a:srgbClr val="0075B0"/>
    <a:srgbClr val="4F5961"/>
    <a:srgbClr val="5B4D94"/>
    <a:srgbClr val="005133"/>
    <a:srgbClr val="951272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85" autoAdjust="0"/>
    <p:restoredTop sz="96395" autoAdjust="0"/>
  </p:normalViewPr>
  <p:slideViewPr>
    <p:cSldViewPr snapToGrid="0">
      <p:cViewPr varScale="1">
        <p:scale>
          <a:sx n="214" d="100"/>
          <a:sy n="214" d="100"/>
        </p:scale>
        <p:origin x="191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2BB96-BA21-43DE-9C9C-1F5F025F4175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286C-2599-4879-B399-CBB46ECD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6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9F7A-95D3-4554-B757-D23C69119288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B3FF-8B9C-41E9-875E-569DC5C00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2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-980"/>
            <a:ext cx="9124950" cy="55435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6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728899" y="5999834"/>
            <a:ext cx="2180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endParaRPr lang="en-GB" sz="16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865967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University of Glasgow Learning &amp; Teaching Conference   |   #LTConf19   |   @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4" hasCustomPrompt="1"/>
          </p:nvPr>
        </p:nvSpPr>
        <p:spPr>
          <a:xfrm>
            <a:off x="254270" y="4619455"/>
            <a:ext cx="8325708" cy="92409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[Progress indicator goes here. Can’t embed in Master slide or it’ll get locked. You’ll get one copy in a fresh file if you select File &gt; New and use our LEADS template.]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4162425"/>
            <a:ext cx="7340600" cy="5461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237" indent="0">
              <a:buNone/>
              <a:defRPr>
                <a:solidFill>
                  <a:schemeClr val="bg1"/>
                </a:solidFill>
              </a:defRPr>
            </a:lvl2pPr>
            <a:lvl3pPr marL="960120" indent="0">
              <a:buNone/>
              <a:defRPr>
                <a:solidFill>
                  <a:schemeClr val="bg1"/>
                </a:solidFill>
              </a:defRPr>
            </a:lvl3pPr>
            <a:lvl4pPr marL="1417320" indent="0">
              <a:buNone/>
              <a:defRPr>
                <a:solidFill>
                  <a:schemeClr val="bg1"/>
                </a:solidFill>
              </a:defRPr>
            </a:lvl4pPr>
            <a:lvl5pPr marL="18745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[NAME] Series for College of [NAME] Students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121809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144000" rIns="273600" bIns="144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no descenders)</a:t>
            </a:r>
            <a:endParaRPr lang="en-GB" sz="60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Photographic slide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570642" y="759598"/>
            <a:ext cx="8115232" cy="2778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570642" y="759599"/>
            <a:ext cx="8115231" cy="277833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70642" y="4807687"/>
            <a:ext cx="8115230" cy="1080124"/>
          </a:xfrm>
        </p:spPr>
        <p:txBody>
          <a:bodyPr/>
          <a:lstStyle>
            <a:lvl1pPr marL="265113" indent="-265113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047620" y="6281434"/>
            <a:ext cx="5334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r>
              <a:rPr lang="en-GB" sz="16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#LTConf19</a:t>
            </a:r>
            <a:r>
              <a:rPr lang="en-GB" sz="16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@</a:t>
            </a:r>
            <a:r>
              <a:rPr lang="en-GB" sz="1600" b="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491" y="6165687"/>
            <a:ext cx="411545" cy="411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570642" y="-1"/>
            <a:ext cx="8621358" cy="45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5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28899" y="5999834"/>
            <a:ext cx="222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Enhancement</a:t>
            </a:r>
            <a:r>
              <a:rPr lang="en-GB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Academic Development Service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303567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216000" rIns="273600" bIns="252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descenders)</a:t>
            </a:r>
            <a:endParaRPr lang="en-GB" sz="6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18" y="1123837"/>
            <a:ext cx="4813933" cy="46011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neral slide variant 1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</a:t>
            </a:r>
          </a:p>
        </p:txBody>
      </p:sp>
    </p:spTree>
    <p:extLst>
      <p:ext uri="{BB962C8B-B14F-4D97-AF65-F5344CB8AC3E}">
        <p14:creationId xmlns:p14="http://schemas.microsoft.com/office/powerpoint/2010/main" val="99371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slide variant 2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2255656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 with 2 rows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90550" y="3975102"/>
            <a:ext cx="11049000" cy="2272928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4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neral slide variant 1 with two columns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 and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2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5303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542411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8855" y="1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9" y="8124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8124"/>
            <a:ext cx="153092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5431023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3</a:t>
            </a:r>
          </a:p>
        </p:txBody>
      </p:sp>
    </p:spTree>
    <p:extLst>
      <p:ext uri="{BB962C8B-B14F-4D97-AF65-F5344CB8AC3E}">
        <p14:creationId xmlns:p14="http://schemas.microsoft.com/office/powerpoint/2010/main" val="405430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443591" cy="6858000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855" y="6348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919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9" r:id="rId2"/>
    <p:sldLayoutId id="2147483860" r:id="rId3"/>
    <p:sldLayoutId id="2147483861" r:id="rId4"/>
    <p:sldLayoutId id="2147483863" r:id="rId5"/>
    <p:sldLayoutId id="2147483864" r:id="rId6"/>
    <p:sldLayoutId id="2147483862" r:id="rId7"/>
    <p:sldLayoutId id="2147483865" r:id="rId8"/>
    <p:sldLayoutId id="2147483866" r:id="rId9"/>
    <p:sldLayoutId id="2147483867" r:id="rId10"/>
    <p:sldLayoutId id="21474838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0075B0"/>
        </a:buClr>
        <a:buFont typeface="Wingdings 2" pitchFamily="18" charset="2"/>
        <a:buChar char="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000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maureen.griffiths@glasgow.ac.uk" TargetMode="External"/><Relationship Id="rId7" Type="http://schemas.openxmlformats.org/officeDocument/2006/relationships/image" Target="../media/image7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2.jpg"/><Relationship Id="rId4" Type="http://schemas.openxmlformats.org/officeDocument/2006/relationships/hyperlink" Target="mailto:darren.monckton@glasgow.ac.uk" TargetMode="Externa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arren.monckton@glasgow.ac.uk" TargetMode="External"/><Relationship Id="rId2" Type="http://schemas.openxmlformats.org/officeDocument/2006/relationships/hyperlink" Target="mailto:maureen.griffiths@glasgow.ac.uk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162" r="31293"/>
          <a:stretch/>
        </p:blipFill>
        <p:spPr>
          <a:xfrm>
            <a:off x="0" y="-8546"/>
            <a:ext cx="9118363" cy="5563312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610600" y="5680038"/>
            <a:ext cx="3417276" cy="106016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maureen.griffiths@glasgow.ac.uk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joseph.gray@glasgow.ac.uk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darren.monckton@glasgow.ac.uk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270325"/>
            <a:ext cx="8745967" cy="2001763"/>
          </a:xfrm>
          <a:solidFill>
            <a:srgbClr val="BE4D00"/>
          </a:solidFill>
        </p:spPr>
        <p:txBody>
          <a:bodyPr lIns="273600" tIns="216000" rIns="36000" bIns="144000" anchor="t" anchorCtr="0">
            <a:noAutofit/>
          </a:bodyPr>
          <a:lstStyle/>
          <a:p>
            <a:r>
              <a:rPr lang="en-GB" dirty="0"/>
              <a:t>Live sampling of data and ideas in large classes using SLIDO increases participation and student engagement</a:t>
            </a:r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92684E7-30E2-3A44-9194-08708BED1B30}"/>
              </a:ext>
            </a:extLst>
          </p:cNvPr>
          <p:cNvSpPr/>
          <p:nvPr/>
        </p:nvSpPr>
        <p:spPr>
          <a:xfrm>
            <a:off x="9987697" y="370950"/>
            <a:ext cx="1386178" cy="1386178"/>
          </a:xfrm>
          <a:prstGeom prst="ellipse">
            <a:avLst/>
          </a:prstGeom>
          <a:blipFill dpi="0" rotWithShape="1">
            <a:blip r:embed="rId6"/>
            <a:srcRect/>
            <a:tile tx="0" ty="0" sx="80000" sy="8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6D6691-AF9D-AA44-8FA0-625D1435FD3C}"/>
              </a:ext>
            </a:extLst>
          </p:cNvPr>
          <p:cNvSpPr/>
          <p:nvPr/>
        </p:nvSpPr>
        <p:spPr>
          <a:xfrm>
            <a:off x="9987697" y="3789092"/>
            <a:ext cx="1386178" cy="1386178"/>
          </a:xfrm>
          <a:prstGeom prst="ellipse">
            <a:avLst/>
          </a:prstGeom>
          <a:blipFill dpi="0" rotWithShape="1">
            <a:blip r:embed="rId7"/>
            <a:srcRect/>
            <a:tile tx="-1289050" ty="-57150" sx="80000" sy="8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62EC61-C453-B24E-AD60-597A29BF34B3}"/>
              </a:ext>
            </a:extLst>
          </p:cNvPr>
          <p:cNvSpPr/>
          <p:nvPr/>
        </p:nvSpPr>
        <p:spPr>
          <a:xfrm>
            <a:off x="9987697" y="2080021"/>
            <a:ext cx="1386178" cy="1386178"/>
          </a:xfrm>
          <a:prstGeom prst="ellipse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7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07127"/>
            <a:ext cx="11049000" cy="1281728"/>
          </a:xfrm>
        </p:spPr>
        <p:txBody>
          <a:bodyPr/>
          <a:lstStyle/>
          <a:p>
            <a:r>
              <a:rPr lang="en-GB" dirty="0"/>
              <a:t>SLIDO allows for simple data entry, display and (live) analyses (quantitative and qualitative)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A0B24D-4C79-7743-9BFD-D04374194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81" r="5735" b="4088"/>
          <a:stretch/>
        </p:blipFill>
        <p:spPr>
          <a:xfrm>
            <a:off x="6303981" y="1602889"/>
            <a:ext cx="5882435" cy="5181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BBF7EB-166E-FC45-8DD2-2DCAE1E4B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7" t="33569" r="846" b="2745"/>
          <a:stretch/>
        </p:blipFill>
        <p:spPr>
          <a:xfrm>
            <a:off x="2225245" y="4453665"/>
            <a:ext cx="4201777" cy="2404335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13302-5B05-EC4A-9955-A5CB3230D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59" y="1733549"/>
            <a:ext cx="2588809" cy="5050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68FC98-B086-D345-8E78-14426E9C7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8897" y="2597820"/>
            <a:ext cx="684000" cy="68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D33CEB-0BCB-4846-88EB-7678CF439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303" y="1932639"/>
            <a:ext cx="2032000" cy="88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BEEFB-F982-C04C-8E00-B892B9F2E9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2787" y="2585571"/>
            <a:ext cx="777775" cy="6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DE1162-2AB4-6341-AA70-39C39187C6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0444" y="2935064"/>
            <a:ext cx="1099082" cy="1080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2F82DE5-8386-EF40-8865-C3E5C94EBC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4414" y="2927571"/>
            <a:ext cx="110003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08000"/>
            <a:ext cx="11049000" cy="1323975"/>
          </a:xfrm>
        </p:spPr>
        <p:txBody>
          <a:bodyPr>
            <a:normAutofit/>
          </a:bodyPr>
          <a:lstStyle/>
          <a:p>
            <a:r>
              <a:rPr lang="en-GB" dirty="0"/>
              <a:t>SLIDO allows for gathering ideas and facilitates very high levels of student participation in large classes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83CC8-7C75-1A4A-9720-C1B0606F1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" t="1608" r="1155" b="1418"/>
          <a:stretch/>
        </p:blipFill>
        <p:spPr>
          <a:xfrm>
            <a:off x="3857936" y="1893999"/>
            <a:ext cx="5069751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Screenshot 2019-03-19 at 14.39.3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2837" r="2112" b="10073"/>
          <a:stretch/>
        </p:blipFill>
        <p:spPr>
          <a:xfrm>
            <a:off x="9026477" y="1893999"/>
            <a:ext cx="2944456" cy="2880000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7818" y="5403149"/>
            <a:ext cx="1176311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• over 90% participation is typical 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121863-7125-B248-9E34-2C4784746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18" y="1893999"/>
            <a:ext cx="3551329" cy="28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683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570643" y="4787900"/>
            <a:ext cx="8348829" cy="13116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Annual University of Glasgow Learning &amp; Teaching Conference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maureen.griffiths@glasgow.ac.uk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joseph.gray@glasgow.ac.uk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darren.monckton@glasgow.ac.uk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26159"/>
      </p:ext>
    </p:extLst>
  </p:cSld>
  <p:clrMapOvr>
    <a:masterClrMapping/>
  </p:clrMapOvr>
</p:sld>
</file>

<file path=ppt/theme/theme1.xml><?xml version="1.0" encoding="utf-8"?>
<a:theme xmlns:a="http://schemas.openxmlformats.org/drawingml/2006/main" name="Cobalt plus accents">
  <a:themeElements>
    <a:clrScheme name="Sky Blue">
      <a:dk1>
        <a:srgbClr val="000000"/>
      </a:dk1>
      <a:lt1>
        <a:srgbClr val="FFFFFF"/>
      </a:lt1>
      <a:dk2>
        <a:srgbClr val="0075B0"/>
      </a:dk2>
      <a:lt2>
        <a:srgbClr val="BFBFBF"/>
      </a:lt2>
      <a:accent1>
        <a:srgbClr val="0A5597"/>
      </a:accent1>
      <a:accent2>
        <a:srgbClr val="4D9EC8"/>
      </a:accent2>
      <a:accent3>
        <a:srgbClr val="52473B"/>
      </a:accent3>
      <a:accent4>
        <a:srgbClr val="A9A39D"/>
      </a:accent4>
      <a:accent5>
        <a:srgbClr val="4F5961"/>
      </a:accent5>
      <a:accent6>
        <a:srgbClr val="959BA0"/>
      </a:accent6>
      <a:hlink>
        <a:srgbClr val="0645AD"/>
      </a:hlink>
      <a:folHlink>
        <a:srgbClr val="0B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FDD6233-8A3E-4BF1-A78D-61E22BD428AA}" vid="{1FD8A86B-DEC2-4340-A38D-72894B3130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Cobalt plus accents</Template>
  <TotalTime>191</TotalTime>
  <Words>120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 2</vt:lpstr>
      <vt:lpstr>Cobalt plus accents</vt:lpstr>
      <vt:lpstr>Live sampling of data and ideas in large classes using SLIDO increases participation and student engagement</vt:lpstr>
      <vt:lpstr>SLIDO allows for simple data entry, display and (live) analyses (quantitative and qualitative)</vt:lpstr>
      <vt:lpstr>SLIDO allows for gathering ideas and facilitates very high levels of student participation in large classes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title</dc:title>
  <dc:creator>Andrew Struan</dc:creator>
  <cp:lastModifiedBy>Darren Monckton</cp:lastModifiedBy>
  <cp:revision>15</cp:revision>
  <dcterms:created xsi:type="dcterms:W3CDTF">2018-10-02T11:17:22Z</dcterms:created>
  <dcterms:modified xsi:type="dcterms:W3CDTF">2019-03-19T15:40:59Z</dcterms:modified>
</cp:coreProperties>
</file>