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8" r:id="rId1"/>
  </p:sldMasterIdLst>
  <p:notesMasterIdLst>
    <p:notesMasterId r:id="rId6"/>
  </p:notesMasterIdLst>
  <p:handoutMasterIdLst>
    <p:handoutMasterId r:id="rId7"/>
  </p:handoutMasterIdLst>
  <p:sldIdLst>
    <p:sldId id="280" r:id="rId2"/>
    <p:sldId id="283" r:id="rId3"/>
    <p:sldId id="282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FFFF00"/>
    <a:srgbClr val="BE4D00"/>
    <a:srgbClr val="385A4F"/>
    <a:srgbClr val="00843D"/>
    <a:srgbClr val="D50032"/>
    <a:srgbClr val="0075B0"/>
    <a:srgbClr val="4F5961"/>
    <a:srgbClr val="5B4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96395" autoAdjust="0"/>
  </p:normalViewPr>
  <p:slideViewPr>
    <p:cSldViewPr snapToGrid="0">
      <p:cViewPr varScale="1">
        <p:scale>
          <a:sx n="95" d="100"/>
          <a:sy n="95" d="100"/>
        </p:scale>
        <p:origin x="9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18686A-57AC-49AE-BFA1-E0E6999968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22CF802-BFAE-43AF-973F-F3BB5CDC65DE}">
      <dgm:prSet phldrT="[Text]"/>
      <dgm:spPr>
        <a:solidFill>
          <a:srgbClr val="FFFF00"/>
        </a:solidFill>
        <a:ln w="22225"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Thermodynamics 1</a:t>
          </a:r>
          <a:endParaRPr lang="en-US" dirty="0">
            <a:solidFill>
              <a:schemeClr val="tx1"/>
            </a:solidFill>
          </a:endParaRPr>
        </a:p>
      </dgm:t>
    </dgm:pt>
    <dgm:pt modelId="{7E78D070-A310-48BB-8F8B-5D097FD5D966}" type="parTrans" cxnId="{D348806E-7EE4-452B-9F42-D3888B09FE24}">
      <dgm:prSet/>
      <dgm:spPr/>
      <dgm:t>
        <a:bodyPr/>
        <a:lstStyle/>
        <a:p>
          <a:endParaRPr lang="en-US"/>
        </a:p>
      </dgm:t>
    </dgm:pt>
    <dgm:pt modelId="{2A1E995D-1512-478E-A1D3-070FF7886BDD}" type="sibTrans" cxnId="{D348806E-7EE4-452B-9F42-D3888B09FE24}">
      <dgm:prSet/>
      <dgm:spPr>
        <a:solidFill>
          <a:srgbClr val="FFC000"/>
        </a:solidFill>
        <a:ln w="12700"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B22C1E8D-9054-459B-9761-03D16F320840}">
      <dgm:prSet phldrT="[Text]"/>
      <dgm:spPr>
        <a:solidFill>
          <a:srgbClr val="00FF00"/>
        </a:solidFill>
        <a:ln w="22225"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Thermodynamics 2</a:t>
          </a:r>
          <a:endParaRPr lang="en-US" dirty="0">
            <a:solidFill>
              <a:schemeClr val="tx1"/>
            </a:solidFill>
          </a:endParaRPr>
        </a:p>
      </dgm:t>
    </dgm:pt>
    <dgm:pt modelId="{AA68F9C9-1E34-4DD9-864C-5376074E3335}" type="parTrans" cxnId="{098FC41B-DA35-4544-B4EE-0BC6D761952F}">
      <dgm:prSet/>
      <dgm:spPr/>
      <dgm:t>
        <a:bodyPr/>
        <a:lstStyle/>
        <a:p>
          <a:endParaRPr lang="en-US"/>
        </a:p>
      </dgm:t>
    </dgm:pt>
    <dgm:pt modelId="{482A8A96-DB47-480F-A7BD-B1F6917CA4FE}" type="sibTrans" cxnId="{098FC41B-DA35-4544-B4EE-0BC6D761952F}">
      <dgm:prSet/>
      <dgm:spPr>
        <a:solidFill>
          <a:srgbClr val="FFC000"/>
        </a:solidFill>
        <a:ln w="12700">
          <a:solidFill>
            <a:schemeClr val="tx1"/>
          </a:solidFill>
        </a:ln>
      </dgm:spPr>
      <dgm:t>
        <a:bodyPr/>
        <a:lstStyle/>
        <a:p>
          <a:endParaRPr lang="en-US" dirty="0"/>
        </a:p>
      </dgm:t>
    </dgm:pt>
    <dgm:pt modelId="{44432FFD-9C87-4E6A-BFE0-4AABA9D57A93}">
      <dgm:prSet phldrT="[Text]"/>
      <dgm:spPr>
        <a:solidFill>
          <a:srgbClr val="00FFFF"/>
        </a:solidFill>
        <a:ln w="22225"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Aerospace Propulsion Systems</a:t>
          </a:r>
          <a:endParaRPr lang="en-US" dirty="0">
            <a:solidFill>
              <a:schemeClr val="tx1"/>
            </a:solidFill>
          </a:endParaRPr>
        </a:p>
      </dgm:t>
    </dgm:pt>
    <dgm:pt modelId="{01119AE5-168E-48ED-B7B2-C9EA6E7D4F4B}" type="parTrans" cxnId="{665AB9A8-2051-4851-8EF2-C37763E14EC4}">
      <dgm:prSet/>
      <dgm:spPr/>
      <dgm:t>
        <a:bodyPr/>
        <a:lstStyle/>
        <a:p>
          <a:endParaRPr lang="en-US"/>
        </a:p>
      </dgm:t>
    </dgm:pt>
    <dgm:pt modelId="{2020CC71-AB62-4D45-8653-18034301257A}" type="sibTrans" cxnId="{665AB9A8-2051-4851-8EF2-C37763E14EC4}">
      <dgm:prSet/>
      <dgm:spPr/>
      <dgm:t>
        <a:bodyPr/>
        <a:lstStyle/>
        <a:p>
          <a:endParaRPr lang="en-US"/>
        </a:p>
      </dgm:t>
    </dgm:pt>
    <dgm:pt modelId="{945A96B5-3CAD-4C80-B658-EB2532847E17}" type="pres">
      <dgm:prSet presAssocID="{7518686A-57AC-49AE-BFA1-E0E699996800}" presName="Name0" presStyleCnt="0">
        <dgm:presLayoutVars>
          <dgm:dir/>
          <dgm:resizeHandles val="exact"/>
        </dgm:presLayoutVars>
      </dgm:prSet>
      <dgm:spPr/>
    </dgm:pt>
    <dgm:pt modelId="{420F4557-03C1-4DBF-90ED-99ABB6F64288}" type="pres">
      <dgm:prSet presAssocID="{D22CF802-BFAE-43AF-973F-F3BB5CDC65D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3F3EC-0E53-43D3-82FD-FE7A00B36B19}" type="pres">
      <dgm:prSet presAssocID="{2A1E995D-1512-478E-A1D3-070FF7886BD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1E785C7-BF02-441A-85F7-77142DC45B24}" type="pres">
      <dgm:prSet presAssocID="{2A1E995D-1512-478E-A1D3-070FF7886BD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5843351-83A1-462E-9E14-6CECD9401934}" type="pres">
      <dgm:prSet presAssocID="{B22C1E8D-9054-459B-9761-03D16F32084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A07F4F-089C-4B46-A740-68C1FF11252C}" type="pres">
      <dgm:prSet presAssocID="{482A8A96-DB47-480F-A7BD-B1F6917CA4F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37C2345-5AAC-422F-B3DC-EB880D893FD9}" type="pres">
      <dgm:prSet presAssocID="{482A8A96-DB47-480F-A7BD-B1F6917CA4F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B116B82-48F9-43BC-B0B1-366D63B470DC}" type="pres">
      <dgm:prSet presAssocID="{44432FFD-9C87-4E6A-BFE0-4AABA9D57A9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194857-53EC-4C60-A867-317CF3E01353}" type="presOf" srcId="{7518686A-57AC-49AE-BFA1-E0E699996800}" destId="{945A96B5-3CAD-4C80-B658-EB2532847E17}" srcOrd="0" destOrd="0" presId="urn:microsoft.com/office/officeart/2005/8/layout/process1"/>
    <dgm:cxn modelId="{62089A03-7C86-4137-8290-D9CAB3CF45FE}" type="presOf" srcId="{2A1E995D-1512-478E-A1D3-070FF7886BDD}" destId="{F5A3F3EC-0E53-43D3-82FD-FE7A00B36B19}" srcOrd="0" destOrd="0" presId="urn:microsoft.com/office/officeart/2005/8/layout/process1"/>
    <dgm:cxn modelId="{134A5A89-5E78-4E5C-B913-9DE440E3BDA3}" type="presOf" srcId="{D22CF802-BFAE-43AF-973F-F3BB5CDC65DE}" destId="{420F4557-03C1-4DBF-90ED-99ABB6F64288}" srcOrd="0" destOrd="0" presId="urn:microsoft.com/office/officeart/2005/8/layout/process1"/>
    <dgm:cxn modelId="{D348806E-7EE4-452B-9F42-D3888B09FE24}" srcId="{7518686A-57AC-49AE-BFA1-E0E699996800}" destId="{D22CF802-BFAE-43AF-973F-F3BB5CDC65DE}" srcOrd="0" destOrd="0" parTransId="{7E78D070-A310-48BB-8F8B-5D097FD5D966}" sibTransId="{2A1E995D-1512-478E-A1D3-070FF7886BDD}"/>
    <dgm:cxn modelId="{A74CF5AD-9DB3-41D9-89DE-F9E21549874D}" type="presOf" srcId="{482A8A96-DB47-480F-A7BD-B1F6917CA4FE}" destId="{9DA07F4F-089C-4B46-A740-68C1FF11252C}" srcOrd="0" destOrd="0" presId="urn:microsoft.com/office/officeart/2005/8/layout/process1"/>
    <dgm:cxn modelId="{EC9C932C-4697-4E89-82F6-33A702510BC0}" type="presOf" srcId="{B22C1E8D-9054-459B-9761-03D16F320840}" destId="{15843351-83A1-462E-9E14-6CECD9401934}" srcOrd="0" destOrd="0" presId="urn:microsoft.com/office/officeart/2005/8/layout/process1"/>
    <dgm:cxn modelId="{4CB1B222-4D8F-4709-A845-2BD7058CA9EB}" type="presOf" srcId="{482A8A96-DB47-480F-A7BD-B1F6917CA4FE}" destId="{E37C2345-5AAC-422F-B3DC-EB880D893FD9}" srcOrd="1" destOrd="0" presId="urn:microsoft.com/office/officeart/2005/8/layout/process1"/>
    <dgm:cxn modelId="{D2AE36E8-C228-4EDC-A9B9-D89714CD3983}" type="presOf" srcId="{2A1E995D-1512-478E-A1D3-070FF7886BDD}" destId="{81E785C7-BF02-441A-85F7-77142DC45B24}" srcOrd="1" destOrd="0" presId="urn:microsoft.com/office/officeart/2005/8/layout/process1"/>
    <dgm:cxn modelId="{098FC41B-DA35-4544-B4EE-0BC6D761952F}" srcId="{7518686A-57AC-49AE-BFA1-E0E699996800}" destId="{B22C1E8D-9054-459B-9761-03D16F320840}" srcOrd="1" destOrd="0" parTransId="{AA68F9C9-1E34-4DD9-864C-5376074E3335}" sibTransId="{482A8A96-DB47-480F-A7BD-B1F6917CA4FE}"/>
    <dgm:cxn modelId="{A564BD7D-88A4-4478-81B9-C990B5F62AEB}" type="presOf" srcId="{44432FFD-9C87-4E6A-BFE0-4AABA9D57A93}" destId="{AB116B82-48F9-43BC-B0B1-366D63B470DC}" srcOrd="0" destOrd="0" presId="urn:microsoft.com/office/officeart/2005/8/layout/process1"/>
    <dgm:cxn modelId="{665AB9A8-2051-4851-8EF2-C37763E14EC4}" srcId="{7518686A-57AC-49AE-BFA1-E0E699996800}" destId="{44432FFD-9C87-4E6A-BFE0-4AABA9D57A93}" srcOrd="2" destOrd="0" parTransId="{01119AE5-168E-48ED-B7B2-C9EA6E7D4F4B}" sibTransId="{2020CC71-AB62-4D45-8653-18034301257A}"/>
    <dgm:cxn modelId="{F797D95E-C2C6-427C-9637-C30B278EB9E5}" type="presParOf" srcId="{945A96B5-3CAD-4C80-B658-EB2532847E17}" destId="{420F4557-03C1-4DBF-90ED-99ABB6F64288}" srcOrd="0" destOrd="0" presId="urn:microsoft.com/office/officeart/2005/8/layout/process1"/>
    <dgm:cxn modelId="{CF00524B-8699-45DC-8923-EDFFCC0902A4}" type="presParOf" srcId="{945A96B5-3CAD-4C80-B658-EB2532847E17}" destId="{F5A3F3EC-0E53-43D3-82FD-FE7A00B36B19}" srcOrd="1" destOrd="0" presId="urn:microsoft.com/office/officeart/2005/8/layout/process1"/>
    <dgm:cxn modelId="{FB293CFE-FC79-4AC2-9E9B-6110FEDBB44F}" type="presParOf" srcId="{F5A3F3EC-0E53-43D3-82FD-FE7A00B36B19}" destId="{81E785C7-BF02-441A-85F7-77142DC45B24}" srcOrd="0" destOrd="0" presId="urn:microsoft.com/office/officeart/2005/8/layout/process1"/>
    <dgm:cxn modelId="{88F0183A-6D51-4237-BFBF-DF50A9F5E495}" type="presParOf" srcId="{945A96B5-3CAD-4C80-B658-EB2532847E17}" destId="{15843351-83A1-462E-9E14-6CECD9401934}" srcOrd="2" destOrd="0" presId="urn:microsoft.com/office/officeart/2005/8/layout/process1"/>
    <dgm:cxn modelId="{A097589D-553C-4430-9A11-CFA0AF5D24A1}" type="presParOf" srcId="{945A96B5-3CAD-4C80-B658-EB2532847E17}" destId="{9DA07F4F-089C-4B46-A740-68C1FF11252C}" srcOrd="3" destOrd="0" presId="urn:microsoft.com/office/officeart/2005/8/layout/process1"/>
    <dgm:cxn modelId="{CA9F934D-03A7-4714-B1F4-A2B85136E3DA}" type="presParOf" srcId="{9DA07F4F-089C-4B46-A740-68C1FF11252C}" destId="{E37C2345-5AAC-422F-B3DC-EB880D893FD9}" srcOrd="0" destOrd="0" presId="urn:microsoft.com/office/officeart/2005/8/layout/process1"/>
    <dgm:cxn modelId="{207D319C-F3E3-4055-AA14-F3351FA6FAEF}" type="presParOf" srcId="{945A96B5-3CAD-4C80-B658-EB2532847E17}" destId="{AB116B82-48F9-43BC-B0B1-366D63B470D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0F4557-03C1-4DBF-90ED-99ABB6F64288}">
      <dsp:nvSpPr>
        <dsp:cNvPr id="0" name=""/>
        <dsp:cNvSpPr/>
      </dsp:nvSpPr>
      <dsp:spPr>
        <a:xfrm>
          <a:off x="7143" y="371060"/>
          <a:ext cx="2135187" cy="1281112"/>
        </a:xfrm>
        <a:prstGeom prst="roundRect">
          <a:avLst>
            <a:gd name="adj" fmla="val 10000"/>
          </a:avLst>
        </a:prstGeom>
        <a:solidFill>
          <a:srgbClr val="FFFF00"/>
        </a:solidFill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Thermodynamics 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4665" y="408582"/>
        <a:ext cx="2060143" cy="1206068"/>
      </dsp:txXfrm>
    </dsp:sp>
    <dsp:sp modelId="{F5A3F3EC-0E53-43D3-82FD-FE7A00B36B19}">
      <dsp:nvSpPr>
        <dsp:cNvPr id="0" name=""/>
        <dsp:cNvSpPr/>
      </dsp:nvSpPr>
      <dsp:spPr>
        <a:xfrm>
          <a:off x="2355850" y="74685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 w="127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2355850" y="852758"/>
        <a:ext cx="316861" cy="317716"/>
      </dsp:txXfrm>
    </dsp:sp>
    <dsp:sp modelId="{15843351-83A1-462E-9E14-6CECD9401934}">
      <dsp:nvSpPr>
        <dsp:cNvPr id="0" name=""/>
        <dsp:cNvSpPr/>
      </dsp:nvSpPr>
      <dsp:spPr>
        <a:xfrm>
          <a:off x="2996406" y="371060"/>
          <a:ext cx="2135187" cy="1281112"/>
        </a:xfrm>
        <a:prstGeom prst="roundRect">
          <a:avLst>
            <a:gd name="adj" fmla="val 10000"/>
          </a:avLst>
        </a:prstGeom>
        <a:solidFill>
          <a:srgbClr val="00FF00"/>
        </a:solidFill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Thermodynamics 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33928" y="408582"/>
        <a:ext cx="2060143" cy="1206068"/>
      </dsp:txXfrm>
    </dsp:sp>
    <dsp:sp modelId="{9DA07F4F-089C-4B46-A740-68C1FF11252C}">
      <dsp:nvSpPr>
        <dsp:cNvPr id="0" name=""/>
        <dsp:cNvSpPr/>
      </dsp:nvSpPr>
      <dsp:spPr>
        <a:xfrm>
          <a:off x="5345112" y="74685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 w="127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5345112" y="852758"/>
        <a:ext cx="316861" cy="317716"/>
      </dsp:txXfrm>
    </dsp:sp>
    <dsp:sp modelId="{AB116B82-48F9-43BC-B0B1-366D63B470DC}">
      <dsp:nvSpPr>
        <dsp:cNvPr id="0" name=""/>
        <dsp:cNvSpPr/>
      </dsp:nvSpPr>
      <dsp:spPr>
        <a:xfrm>
          <a:off x="5985668" y="371060"/>
          <a:ext cx="2135187" cy="1281112"/>
        </a:xfrm>
        <a:prstGeom prst="roundRect">
          <a:avLst>
            <a:gd name="adj" fmla="val 10000"/>
          </a:avLst>
        </a:prstGeom>
        <a:solidFill>
          <a:srgbClr val="00FFFF"/>
        </a:solidFill>
        <a:ln w="222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Aerospace Propulsion Systems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6023190" y="408582"/>
        <a:ext cx="2060143" cy="1206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2BB96-BA21-43DE-9C9C-1F5F025F4175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2286C-2599-4879-B399-CBB46ECD9A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62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69F7A-95D3-4554-B757-D23C69119288}" type="datetimeFigureOut">
              <a:rPr lang="en-GB" smtClean="0"/>
              <a:t>25/03/2019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EB3FF-8B9C-41E9-875E-569DC5C001A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123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0" y="-980"/>
            <a:ext cx="9124950" cy="55435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266237" y="0"/>
            <a:ext cx="2929343" cy="5554382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-9526"/>
            <a:ext cx="9124950" cy="5563907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728899" y="5999834"/>
            <a:ext cx="21804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0" u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gla.ac.uk/ltconference</a:t>
            </a:r>
            <a:endParaRPr lang="en-GB" sz="1600" b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 userDrawn="1"/>
        </p:nvSpPr>
        <p:spPr>
          <a:xfrm>
            <a:off x="217630" y="6344106"/>
            <a:ext cx="8659670" cy="3303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0075B0"/>
              </a:buClr>
              <a:buFont typeface="Wingdings 2" pitchFamily="18" charset="2"/>
              <a:buNone/>
              <a:defRPr lang="en-US" sz="2200" kern="1200" cap="none" spc="0" baseline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14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University of Glasgow Learning &amp; Teaching Conference   |   #LTConf19   |   @UofGLEADS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martArt Placeholder 26"/>
          <p:cNvSpPr>
            <a:spLocks noGrp="1"/>
          </p:cNvSpPr>
          <p:nvPr>
            <p:ph type="dgm" sz="quarter" idx="14" hasCustomPrompt="1"/>
          </p:nvPr>
        </p:nvSpPr>
        <p:spPr>
          <a:xfrm>
            <a:off x="254270" y="4619455"/>
            <a:ext cx="8325708" cy="924096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[Progress indicator goes here. Can’t embed in Master slide or it’ll get locked. You’ll get one copy in a fresh file if you select File &gt; New and use our LEADS template.]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254000" y="4162425"/>
            <a:ext cx="7340600" cy="546100"/>
          </a:xfr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03237" indent="0">
              <a:buNone/>
              <a:defRPr>
                <a:solidFill>
                  <a:schemeClr val="bg1"/>
                </a:solidFill>
              </a:defRPr>
            </a:lvl2pPr>
            <a:lvl3pPr marL="960120" indent="0">
              <a:buNone/>
              <a:defRPr>
                <a:solidFill>
                  <a:schemeClr val="bg1"/>
                </a:solidFill>
              </a:defRPr>
            </a:lvl3pPr>
            <a:lvl4pPr marL="1417320" indent="0">
              <a:buNone/>
              <a:defRPr>
                <a:solidFill>
                  <a:schemeClr val="bg1"/>
                </a:solidFill>
              </a:defRPr>
            </a:lvl4pPr>
            <a:lvl5pPr marL="187452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[NAME] Series for College of [NAME] Students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496" y="5844869"/>
            <a:ext cx="420403" cy="420403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 userDrawn="1"/>
        </p:nvSpPr>
        <p:spPr>
          <a:xfrm>
            <a:off x="0" y="3317777"/>
            <a:ext cx="5600700" cy="1121809"/>
          </a:xfrm>
          <a:prstGeom prst="rect">
            <a:avLst/>
          </a:prstGeom>
          <a:solidFill>
            <a:srgbClr val="BE4D00"/>
          </a:solidFill>
        </p:spPr>
        <p:txBody>
          <a:bodyPr vert="horz" wrap="square" lIns="273600" tIns="144000" rIns="273600" bIns="14400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000" dirty="0"/>
              <a:t>Title here </a:t>
            </a:r>
            <a:r>
              <a:rPr lang="en-GB" sz="1100" dirty="0"/>
              <a:t>(box sized</a:t>
            </a:r>
            <a:r>
              <a:rPr lang="en-GB" sz="1100" baseline="0" dirty="0"/>
              <a:t> for no descenders)</a:t>
            </a:r>
            <a:endParaRPr lang="en-GB" sz="600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1354"/>
            <a:ext cx="15875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49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6032" y="1143000"/>
            <a:ext cx="2834640" cy="4582682"/>
          </a:xfrm>
        </p:spPr>
        <p:txBody>
          <a:bodyPr anchor="ctr">
            <a:normAutofit/>
          </a:bodyPr>
          <a:lstStyle>
            <a:lvl1pPr algn="l"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Photographic slide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56032" y="6356350"/>
            <a:ext cx="5911517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7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3570642" y="759598"/>
            <a:ext cx="8115232" cy="277833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70642" y="759599"/>
            <a:ext cx="8115231" cy="277833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570642" y="4807687"/>
            <a:ext cx="8115230" cy="1080124"/>
          </a:xfrm>
        </p:spPr>
        <p:txBody>
          <a:bodyPr/>
          <a:lstStyle>
            <a:lvl1pPr marL="265113" indent="-265113"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14313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047620" y="6281434"/>
            <a:ext cx="53342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gla.ac.uk/ltconference</a:t>
            </a:r>
            <a:r>
              <a:rPr lang="en-GB" sz="16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|   </a:t>
            </a:r>
            <a:r>
              <a:rPr lang="en-GB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#LTConf19</a:t>
            </a:r>
            <a:r>
              <a:rPr lang="en-GB" sz="1600" b="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|   @UofGLEADS</a:t>
            </a:r>
            <a:endParaRPr lang="en-GB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4491" y="6165687"/>
            <a:ext cx="411545" cy="4115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"/>
          <a:stretch/>
        </p:blipFill>
        <p:spPr>
          <a:xfrm>
            <a:off x="3570642" y="-1"/>
            <a:ext cx="8621358" cy="452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91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9266237" y="0"/>
            <a:ext cx="2929343" cy="5554382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-9525"/>
            <a:ext cx="9124950" cy="5563907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728899" y="5999834"/>
            <a:ext cx="22219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glasgow.ac.uk</a:t>
            </a:r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/LEADS</a:t>
            </a:r>
          </a:p>
        </p:txBody>
      </p:sp>
      <p:sp>
        <p:nvSpPr>
          <p:cNvPr id="20" name="Subtitle 2"/>
          <p:cNvSpPr txBox="1">
            <a:spLocks/>
          </p:cNvSpPr>
          <p:nvPr userDrawn="1"/>
        </p:nvSpPr>
        <p:spPr>
          <a:xfrm>
            <a:off x="217630" y="6344106"/>
            <a:ext cx="7315200" cy="3303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0075B0"/>
              </a:buClr>
              <a:buFont typeface="Wingdings 2" pitchFamily="18" charset="2"/>
              <a:buNone/>
              <a:defRPr lang="en-US" sz="2200" kern="1200" cap="none" spc="0" baseline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Enhancement</a:t>
            </a:r>
            <a:r>
              <a:rPr lang="en-GB" sz="14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Academic Development Service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496" y="5844869"/>
            <a:ext cx="420403" cy="420403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 userDrawn="1"/>
        </p:nvSpPr>
        <p:spPr>
          <a:xfrm>
            <a:off x="0" y="3317777"/>
            <a:ext cx="5600700" cy="1303567"/>
          </a:xfrm>
          <a:prstGeom prst="rect">
            <a:avLst/>
          </a:prstGeom>
          <a:solidFill>
            <a:srgbClr val="BE4D00"/>
          </a:solidFill>
        </p:spPr>
        <p:txBody>
          <a:bodyPr vert="horz" wrap="square" lIns="273600" tIns="216000" rIns="273600" bIns="25200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6000" dirty="0"/>
              <a:t>Title here </a:t>
            </a:r>
            <a:r>
              <a:rPr lang="en-GB" sz="1100" dirty="0"/>
              <a:t>(box sized</a:t>
            </a:r>
            <a:r>
              <a:rPr lang="en-GB" sz="1100" baseline="0" dirty="0"/>
              <a:t> for descenders)</a:t>
            </a:r>
            <a:endParaRPr lang="en-GB" sz="60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1354"/>
            <a:ext cx="15875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9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al slide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defRPr lang="en-US" sz="32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0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General slide variant 1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1 with two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14313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14313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General slide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12192000" cy="1514471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619249"/>
            <a:ext cx="11049000" cy="4624201"/>
          </a:xfrm>
        </p:spPr>
        <p:txBody>
          <a:bodyPr/>
          <a:lstStyle>
            <a:lvl1pPr marL="358775" indent="-358775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550" y="95250"/>
            <a:ext cx="11049000" cy="13239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2</a:t>
            </a:r>
          </a:p>
        </p:txBody>
      </p:sp>
    </p:spTree>
    <p:extLst>
      <p:ext uri="{BB962C8B-B14F-4D97-AF65-F5344CB8AC3E}">
        <p14:creationId xmlns:p14="http://schemas.microsoft.com/office/powerpoint/2010/main" val="993719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eneral slide variant 2 with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2192000" cy="1514471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619249"/>
            <a:ext cx="11049000" cy="2255656"/>
          </a:xfrm>
        </p:spPr>
        <p:txBody>
          <a:bodyPr/>
          <a:lstStyle>
            <a:lvl1pPr marL="358775" indent="-358775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550" y="95250"/>
            <a:ext cx="11049000" cy="1323975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2 with 2 rows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590550" y="3975102"/>
            <a:ext cx="11049000" cy="2272928"/>
          </a:xfrm>
        </p:spPr>
        <p:txBody>
          <a:bodyPr/>
          <a:lstStyle>
            <a:lvl1pPr marL="358775" indent="-358775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47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General slide variant 1 with two columns and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1 with two columns and headers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14313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7550" indent="-214313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General slide varia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45303"/>
            <a:ext cx="12192000" cy="1514471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542411"/>
            <a:ext cx="11049000" cy="4624201"/>
          </a:xfrm>
        </p:spPr>
        <p:txBody>
          <a:bodyPr/>
          <a:lstStyle>
            <a:lvl1pPr marL="358775" indent="-358775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88855" y="1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919" y="8124"/>
            <a:ext cx="5911517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8124"/>
            <a:ext cx="1530927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0550" y="5431023"/>
            <a:ext cx="11049000" cy="13239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General slide variant 3</a:t>
            </a:r>
          </a:p>
        </p:txBody>
      </p:sp>
    </p:spTree>
    <p:extLst>
      <p:ext uri="{BB962C8B-B14F-4D97-AF65-F5344CB8AC3E}">
        <p14:creationId xmlns:p14="http://schemas.microsoft.com/office/powerpoint/2010/main" val="405430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2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3443591" cy="6858000"/>
          </a:xfrm>
          <a:prstGeom prst="rect">
            <a:avLst/>
          </a:prstGeom>
          <a:solidFill>
            <a:srgbClr val="BE4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58775" lvl="0" indent="-358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8855" y="63482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3/25/2019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919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LEADS (Learning Enhancement and Academic Development Service)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7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9" r:id="rId2"/>
    <p:sldLayoutId id="2147483860" r:id="rId3"/>
    <p:sldLayoutId id="2147483861" r:id="rId4"/>
    <p:sldLayoutId id="2147483863" r:id="rId5"/>
    <p:sldLayoutId id="2147483864" r:id="rId6"/>
    <p:sldLayoutId id="2147483862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0075B0"/>
        </a:buClr>
        <a:buFont typeface="Wingdings 2" pitchFamily="18" charset="2"/>
        <a:buChar char=""/>
        <a:defRPr lang="en-US" sz="3200" kern="1200" dirty="0" smtClean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3275" indent="-300038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8546"/>
            <a:ext cx="9118363" cy="5563312"/>
          </a:xfrm>
        </p:spPr>
      </p:pic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610600" y="5882640"/>
            <a:ext cx="3417276" cy="857558"/>
          </a:xfrm>
        </p:spPr>
        <p:txBody>
          <a:bodyPr>
            <a:noAutofit/>
          </a:bodyPr>
          <a:lstStyle/>
          <a:p>
            <a:pPr algn="r">
              <a:lnSpc>
                <a:spcPct val="130000"/>
              </a:lnSpc>
              <a:spcBef>
                <a:spcPts val="0"/>
              </a:spcBef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 Taylor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  <a:spcBef>
                <a:spcPts val="0"/>
              </a:spcBef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Ian.Taylor@glasgow.ac.uk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3940175"/>
            <a:ext cx="8214809" cy="1331913"/>
          </a:xfrm>
          <a:solidFill>
            <a:srgbClr val="BE4D00"/>
          </a:solidFill>
        </p:spPr>
        <p:txBody>
          <a:bodyPr lIns="273600" tIns="216000" rIns="36000" bIns="144000" anchor="t" anchorCtr="0">
            <a:normAutofit/>
          </a:bodyPr>
          <a:lstStyle/>
          <a:p>
            <a:r>
              <a:rPr lang="en-GB" dirty="0"/>
              <a:t>Mapping and Visualising Thematic Links within an UG Engineering Degree </a:t>
            </a:r>
            <a:endParaRPr lang="en-GB" sz="6000" dirty="0"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1354"/>
            <a:ext cx="15875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Degree Connections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D5F105-8DAC-7E40-BBE3-7D7AFE435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9089" y="180445"/>
            <a:ext cx="7315200" cy="5120640"/>
          </a:xfrm>
        </p:spPr>
        <p:txBody>
          <a:bodyPr>
            <a:noAutofit/>
          </a:bodyPr>
          <a:lstStyle/>
          <a:p>
            <a:r>
              <a:rPr lang="en-US" sz="2600" dirty="0" smtClean="0"/>
              <a:t>Course and credit structure of Engineering degrees has “pros” and “cons”.</a:t>
            </a:r>
          </a:p>
          <a:p>
            <a:pPr marL="540000" indent="-457200">
              <a:buNone/>
            </a:pPr>
            <a:r>
              <a:rPr lang="en-US" sz="2600" dirty="0" smtClean="0"/>
              <a:t>	+   can structure courses to build on prior knowledge</a:t>
            </a:r>
          </a:p>
          <a:p>
            <a:pPr marL="540000" indent="-457200">
              <a:buNone/>
            </a:pPr>
            <a:r>
              <a:rPr lang="en-US" sz="2600" dirty="0" smtClean="0"/>
              <a:t>	-   students (and staff) either forget or are unaware of where previous material taught</a:t>
            </a:r>
          </a:p>
          <a:p>
            <a:r>
              <a:rPr lang="en-US" sz="2600" dirty="0" smtClean="0"/>
              <a:t>Commonly means unnecessary repetition of material in some classes – reduced time for new material</a:t>
            </a:r>
          </a:p>
          <a:p>
            <a:r>
              <a:rPr lang="en-US" sz="2600" dirty="0" smtClean="0"/>
              <a:t>LTDF Funded project to develop an online graphical resource to visualise subject connections.</a:t>
            </a:r>
            <a:endParaRPr lang="en-US" sz="26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54921009"/>
              </p:ext>
            </p:extLst>
          </p:nvPr>
        </p:nvGraphicFramePr>
        <p:xfrm>
          <a:off x="3869268" y="5067656"/>
          <a:ext cx="8128000" cy="2023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4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Visualisation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5C0B6-1ED7-9E46-81EA-14D54BEAC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9171" y="522464"/>
            <a:ext cx="7315200" cy="844112"/>
          </a:xfrm>
        </p:spPr>
        <p:txBody>
          <a:bodyPr>
            <a:noAutofit/>
          </a:bodyPr>
          <a:lstStyle/>
          <a:p>
            <a:r>
              <a:rPr lang="en-US" sz="2500" dirty="0" smtClean="0"/>
              <a:t>Graphical resource based on an open source tool, “Xoces” from MIT. </a:t>
            </a:r>
            <a:endParaRPr lang="en-US" sz="2500" dirty="0"/>
          </a:p>
          <a:p>
            <a:r>
              <a:rPr lang="en-US" sz="2500" dirty="0" smtClean="0"/>
              <a:t>Intended to provide graphical illustration of subject connections. Preliminary results …</a:t>
            </a:r>
            <a:endParaRPr lang="en-US" sz="2500" dirty="0"/>
          </a:p>
        </p:txBody>
      </p:sp>
      <p:grpSp>
        <p:nvGrpSpPr>
          <p:cNvPr id="5" name="Group 4"/>
          <p:cNvGrpSpPr/>
          <p:nvPr/>
        </p:nvGrpSpPr>
        <p:grpSpPr>
          <a:xfrm>
            <a:off x="4115684" y="1764507"/>
            <a:ext cx="6265003" cy="5093494"/>
            <a:chOff x="1294188" y="444843"/>
            <a:chExt cx="7297877" cy="593322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23999" y="444843"/>
              <a:ext cx="7068066" cy="593322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294188" y="545522"/>
              <a:ext cx="18285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Year View</a:t>
              </a:r>
            </a:p>
            <a:p>
              <a:r>
                <a:rPr lang="en-GB" dirty="0" smtClean="0"/>
                <a:t>Aeronautical Eng.</a:t>
              </a:r>
              <a:endParaRPr lang="en-GB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15684" y="1800177"/>
            <a:ext cx="5457737" cy="4897507"/>
            <a:chOff x="2380735" y="497816"/>
            <a:chExt cx="6936260" cy="622426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380735" y="497816"/>
              <a:ext cx="6936260" cy="622426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848864" y="2528242"/>
              <a:ext cx="18285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“Theme” View</a:t>
              </a:r>
            </a:p>
            <a:p>
              <a:r>
                <a:rPr lang="en-GB" dirty="0" smtClean="0"/>
                <a:t>Aeronautical Eng.</a:t>
              </a:r>
              <a:endParaRPr lang="en-GB" dirty="0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73379" y="1764506"/>
            <a:ext cx="4645917" cy="4820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54168" y="5825114"/>
            <a:ext cx="7954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Next stage – Implement for a small number of engineering degrees in 2019/20. </a:t>
            </a:r>
          </a:p>
          <a:p>
            <a:r>
              <a:rPr lang="en-GB" dirty="0" smtClean="0"/>
              <a:t>Followed by wider range of degrees in following sessions.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83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3570644" y="4787900"/>
            <a:ext cx="8115230" cy="937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12</a:t>
            </a:r>
            <a:r>
              <a:rPr lang="en-GB" baseline="30000" dirty="0" smtClean="0"/>
              <a:t>th</a:t>
            </a:r>
            <a:r>
              <a:rPr lang="en-GB" dirty="0" smtClean="0"/>
              <a:t> Annual University of Glasgow Learning &amp; Teaching Conference</a:t>
            </a:r>
            <a:endParaRPr lang="en-GB" dirty="0"/>
          </a:p>
          <a:p>
            <a:pPr marL="0" indent="0">
              <a:buNone/>
            </a:pP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Ian.Taylor@glasgow.ac.uk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4668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balt plus accents">
  <a:themeElements>
    <a:clrScheme name="Sky Blue">
      <a:dk1>
        <a:srgbClr val="000000"/>
      </a:dk1>
      <a:lt1>
        <a:srgbClr val="FFFFFF"/>
      </a:lt1>
      <a:dk2>
        <a:srgbClr val="0075B0"/>
      </a:dk2>
      <a:lt2>
        <a:srgbClr val="BFBFBF"/>
      </a:lt2>
      <a:accent1>
        <a:srgbClr val="0A5597"/>
      </a:accent1>
      <a:accent2>
        <a:srgbClr val="4D9EC8"/>
      </a:accent2>
      <a:accent3>
        <a:srgbClr val="52473B"/>
      </a:accent3>
      <a:accent4>
        <a:srgbClr val="A9A39D"/>
      </a:accent4>
      <a:accent5>
        <a:srgbClr val="4F5961"/>
      </a:accent5>
      <a:accent6>
        <a:srgbClr val="959BA0"/>
      </a:accent6>
      <a:hlink>
        <a:srgbClr val="0645AD"/>
      </a:hlink>
      <a:folHlink>
        <a:srgbClr val="0B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FDD6233-8A3E-4BF1-A78D-61E22BD428AA}" vid="{1FD8A86B-DEC2-4340-A38D-72894B3130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Cobalt plus accents</Template>
  <TotalTime>60</TotalTime>
  <Words>111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 2</vt:lpstr>
      <vt:lpstr>Cobalt plus accents</vt:lpstr>
      <vt:lpstr>Mapping and Visualising Thematic Links within an UG Engineering Degree </vt:lpstr>
      <vt:lpstr>Degree Connections</vt:lpstr>
      <vt:lpstr>Visualisation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title</dc:title>
  <dc:creator>Andrew Struan</dc:creator>
  <cp:lastModifiedBy>Ian Taylor</cp:lastModifiedBy>
  <cp:revision>9</cp:revision>
  <dcterms:created xsi:type="dcterms:W3CDTF">2018-10-02T11:17:22Z</dcterms:created>
  <dcterms:modified xsi:type="dcterms:W3CDTF">2019-03-25T13:40:15Z</dcterms:modified>
</cp:coreProperties>
</file>