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notesMasterIdLst>
    <p:notesMasterId r:id="rId15"/>
  </p:notesMasterIdLst>
  <p:handoutMasterIdLst>
    <p:handoutMasterId r:id="rId16"/>
  </p:handoutMasterIdLst>
  <p:sldIdLst>
    <p:sldId id="280" r:id="rId2"/>
    <p:sldId id="283" r:id="rId3"/>
    <p:sldId id="284" r:id="rId4"/>
    <p:sldId id="285" r:id="rId5"/>
    <p:sldId id="286" r:id="rId6"/>
    <p:sldId id="287" r:id="rId7"/>
    <p:sldId id="288" r:id="rId8"/>
    <p:sldId id="282" r:id="rId9"/>
    <p:sldId id="289" r:id="rId10"/>
    <p:sldId id="291" r:id="rId11"/>
    <p:sldId id="290" r:id="rId12"/>
    <p:sldId id="292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F999"/>
    <a:srgbClr val="BE4D00"/>
    <a:srgbClr val="385A4F"/>
    <a:srgbClr val="00843D"/>
    <a:srgbClr val="D50032"/>
    <a:srgbClr val="0075B0"/>
    <a:srgbClr val="4F5961"/>
    <a:srgbClr val="5B4D94"/>
    <a:srgbClr val="005133"/>
    <a:srgbClr val="951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03" autoAdjust="0"/>
    <p:restoredTop sz="96395" autoAdjust="0"/>
  </p:normalViewPr>
  <p:slideViewPr>
    <p:cSldViewPr snapToGrid="0">
      <p:cViewPr>
        <p:scale>
          <a:sx n="75" d="100"/>
          <a:sy n="75" d="100"/>
        </p:scale>
        <p:origin x="-1496" y="-1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2BB96-BA21-43DE-9C9C-1F5F025F4175}" type="datetimeFigureOut">
              <a:rPr lang="en-GB" smtClean="0"/>
              <a:t>02/04/19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286C-2599-4879-B399-CBB46ECD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62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69F7A-95D3-4554-B757-D23C69119288}" type="datetimeFigureOut">
              <a:rPr lang="en-GB" smtClean="0"/>
              <a:t>02/04/19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EB3FF-8B9C-41E9-875E-569DC5C00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2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Relationship Id="rId3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-980"/>
            <a:ext cx="9124950" cy="55435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6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728899" y="5999834"/>
            <a:ext cx="2180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u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gla.ac.uk/</a:t>
            </a:r>
            <a:r>
              <a:rPr lang="en-GB" sz="1600" b="0" u="non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ltconference</a:t>
            </a:r>
            <a:endParaRPr lang="en-GB" sz="1600" b="1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865967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University of Glasgow Learning &amp; Teaching Conference   |   #LTConf19   |   @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UofGLEADS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martArt Placeholder 26"/>
          <p:cNvSpPr>
            <a:spLocks noGrp="1"/>
          </p:cNvSpPr>
          <p:nvPr>
            <p:ph type="dgm" sz="quarter" idx="14" hasCustomPrompt="1"/>
          </p:nvPr>
        </p:nvSpPr>
        <p:spPr>
          <a:xfrm>
            <a:off x="254270" y="4619455"/>
            <a:ext cx="8325708" cy="92409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[Progress indicator goes here. Can’t embed in Master slide or it’ll get locked. You’ll get one copy in a fresh file if you select File &gt; New and use our LEADS template.]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54000" y="4162425"/>
            <a:ext cx="7340600" cy="546100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237" indent="0">
              <a:buNone/>
              <a:defRPr>
                <a:solidFill>
                  <a:schemeClr val="bg1"/>
                </a:solidFill>
              </a:defRPr>
            </a:lvl2pPr>
            <a:lvl3pPr marL="960120" indent="0">
              <a:buNone/>
              <a:defRPr>
                <a:solidFill>
                  <a:schemeClr val="bg1"/>
                </a:solidFill>
              </a:defRPr>
            </a:lvl3pPr>
            <a:lvl4pPr marL="1417320" indent="0">
              <a:buNone/>
              <a:defRPr>
                <a:solidFill>
                  <a:schemeClr val="bg1"/>
                </a:solidFill>
              </a:defRPr>
            </a:lvl4pPr>
            <a:lvl5pPr marL="187452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[NAME] Series for College of [NAME] Students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121809"/>
          </a:xfrm>
          <a:prstGeom prst="rect">
            <a:avLst/>
          </a:prstGeom>
          <a:solidFill>
            <a:srgbClr val="BE4D00"/>
          </a:solidFill>
        </p:spPr>
        <p:txBody>
          <a:bodyPr vert="horz" wrap="square" lIns="273600" tIns="144000" rIns="273600" bIns="144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no descenders)</a:t>
            </a:r>
            <a:endParaRPr lang="en-GB" sz="60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4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4582682"/>
          </a:xfrm>
        </p:spPr>
        <p:txBody>
          <a:bodyPr anchor="ctr">
            <a:normAutofit/>
          </a:bodyPr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Photographic slide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02/04/19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032" y="6356350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7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570642" y="759598"/>
            <a:ext cx="8115232" cy="2778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570642" y="759599"/>
            <a:ext cx="8115231" cy="277833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70642" y="4807687"/>
            <a:ext cx="8115230" cy="1080124"/>
          </a:xfrm>
        </p:spPr>
        <p:txBody>
          <a:bodyPr/>
          <a:lstStyle>
            <a:lvl1pPr marL="265113" indent="-265113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047620" y="6281434"/>
            <a:ext cx="5334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gla.ac.uk/</a:t>
            </a:r>
            <a:r>
              <a:rPr lang="en-GB" sz="16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ltconference</a:t>
            </a:r>
            <a:r>
              <a:rPr lang="en-GB" sz="16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#LTConf19</a:t>
            </a:r>
            <a:r>
              <a:rPr lang="en-GB" sz="16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@</a:t>
            </a:r>
            <a:r>
              <a:rPr lang="en-GB" sz="1600" b="0" baseline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UofGLEADS</a:t>
            </a:r>
            <a:endParaRPr lang="en-GB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491" y="6165687"/>
            <a:ext cx="411545" cy="411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3570642" y="-1"/>
            <a:ext cx="8621358" cy="45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5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02/04/19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28899" y="5999834"/>
            <a:ext cx="2221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/LEADS</a:t>
            </a: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731520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Enhancement</a:t>
            </a:r>
            <a:r>
              <a:rPr lang="en-GB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Academic Development Service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303567"/>
          </a:xfrm>
          <a:prstGeom prst="rect">
            <a:avLst/>
          </a:prstGeom>
          <a:solidFill>
            <a:srgbClr val="BE4D00"/>
          </a:solidFill>
        </p:spPr>
        <p:txBody>
          <a:bodyPr vert="horz" wrap="square" lIns="273600" tIns="216000" rIns="273600" bIns="252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descenders)</a:t>
            </a:r>
            <a:endParaRPr lang="en-GB" sz="6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02/04/19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0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eneral slide variant 1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02/04/19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9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02/04/19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</a:t>
            </a:r>
          </a:p>
        </p:txBody>
      </p:sp>
    </p:spTree>
    <p:extLst>
      <p:ext uri="{BB962C8B-B14F-4D97-AF65-F5344CB8AC3E}">
        <p14:creationId xmlns:p14="http://schemas.microsoft.com/office/powerpoint/2010/main" val="99371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slide variant 2 with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2255656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02/04/19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 with 2 rows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90550" y="3975102"/>
            <a:ext cx="11049000" cy="2272928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4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eneral slide variant 1 with two columns an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 and headers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02/04/19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2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45303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542411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8855" y="1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02/04/19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9" y="8124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8124"/>
            <a:ext cx="153092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5431023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3</a:t>
            </a:r>
          </a:p>
        </p:txBody>
      </p:sp>
    </p:spTree>
    <p:extLst>
      <p:ext uri="{BB962C8B-B14F-4D97-AF65-F5344CB8AC3E}">
        <p14:creationId xmlns:p14="http://schemas.microsoft.com/office/powerpoint/2010/main" val="405430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02/04/19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2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443591" cy="6858000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8775" lvl="0" indent="-358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8855" y="63482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02/04/19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919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9" r:id="rId2"/>
    <p:sldLayoutId id="2147483860" r:id="rId3"/>
    <p:sldLayoutId id="2147483861" r:id="rId4"/>
    <p:sldLayoutId id="2147483863" r:id="rId5"/>
    <p:sldLayoutId id="2147483864" r:id="rId6"/>
    <p:sldLayoutId id="2147483862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0075B0"/>
        </a:buClr>
        <a:buFont typeface="Wingdings 2" pitchFamily="18" charset="2"/>
        <a:buChar char="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3275" indent="-300038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Amanda.Sykes@glasgow.ac.uk" TargetMode="External"/><Relationship Id="rId3" Type="http://schemas.openxmlformats.org/officeDocument/2006/relationships/hyperlink" Target="mailto:David.Nicol@glasgow.ac.uk" TargetMode="External"/><Relationship Id="rId4" Type="http://schemas.openxmlformats.org/officeDocument/2006/relationships/hyperlink" Target="mailto:Nairn.Scobie@glasgow.ac.uk" TargetMode="External"/><Relationship Id="rId5" Type="http://schemas.openxmlformats.org/officeDocument/2006/relationships/hyperlink" Target="mailto:Sim.Innes@glasgow.ac.uk" TargetMode="External"/><Relationship Id="rId6" Type="http://schemas.openxmlformats.org/officeDocument/2006/relationships/hyperlink" Target="mailto:Joseph.Gray@glasgow.ac.uk" TargetMode="External"/><Relationship Id="rId7" Type="http://schemas.openxmlformats.org/officeDocument/2006/relationships/image" Target="../media/image6.jpe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162" r="31293"/>
          <a:stretch/>
        </p:blipFill>
        <p:spPr>
          <a:xfrm>
            <a:off x="0" y="-8546"/>
            <a:ext cx="9118363" cy="5563312"/>
          </a:xfrm>
        </p:spPr>
      </p:pic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610600" y="5882640"/>
            <a:ext cx="3417276" cy="857558"/>
          </a:xfrm>
        </p:spPr>
        <p:txBody>
          <a:bodyPr>
            <a:no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Joseph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Joseph.Gray@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940175"/>
            <a:ext cx="12192000" cy="1461558"/>
          </a:xfrm>
          <a:solidFill>
            <a:srgbClr val="85F999"/>
          </a:solidFill>
        </p:spPr>
        <p:txBody>
          <a:bodyPr lIns="273600" tIns="216000" rIns="36000" bIns="144000" anchor="t" anchorCtr="0">
            <a:norm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Assessment and Feedback to Support Active Learning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(panel session) 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95C0B6-1ED7-9E46-81EA-14D54BEAC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Follow-up: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A short, annotated list of references</a:t>
            </a:r>
          </a:p>
          <a:p>
            <a:pPr lvl="1">
              <a:buFontTx/>
              <a:buChar char="•"/>
            </a:pPr>
            <a:r>
              <a:rPr lang="en-US" dirty="0" smtClean="0"/>
              <a:t>Updated to slides</a:t>
            </a:r>
          </a:p>
          <a:p>
            <a:pPr lvl="1">
              <a:buFontTx/>
              <a:buChar char="•"/>
            </a:pPr>
            <a:r>
              <a:rPr lang="en-US" dirty="0" smtClean="0"/>
              <a:t>E-mailed to attendees</a:t>
            </a:r>
          </a:p>
          <a:p>
            <a:pPr>
              <a:buFontTx/>
              <a:buChar char="•"/>
            </a:pPr>
            <a:r>
              <a:rPr lang="en-US" dirty="0" smtClean="0"/>
              <a:t>(Investigating) Online forum</a:t>
            </a:r>
          </a:p>
          <a:p>
            <a:pPr>
              <a:buFontTx/>
              <a:buChar char="•"/>
            </a:pPr>
            <a:r>
              <a:rPr lang="en-US" dirty="0" smtClean="0"/>
              <a:t>Panelists: welcome to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3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Open</a:t>
            </a:r>
            <a:br>
              <a:rPr lang="en-GB" dirty="0" smtClean="0"/>
            </a:br>
            <a:r>
              <a:rPr lang="en-GB" dirty="0" smtClean="0"/>
              <a:t>Microphone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95C0B6-1ED7-9E46-81EA-14D54BEAC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Questions/comments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6313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 </a:t>
            </a:r>
            <a:br>
              <a:rPr lang="en-GB" dirty="0" smtClean="0"/>
            </a:br>
            <a:r>
              <a:rPr lang="en-GB" dirty="0" smtClean="0"/>
              <a:t>Challenges/</a:t>
            </a:r>
            <a:br>
              <a:rPr lang="en-GB" dirty="0" smtClean="0"/>
            </a:br>
            <a:r>
              <a:rPr lang="en-GB" dirty="0" smtClean="0"/>
              <a:t>Inclusion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CD5F105-8DAC-7E40-BBE3-7D7AFE435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135466"/>
            <a:ext cx="8187265" cy="67225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How to engage diverse audiences</a:t>
            </a:r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Q</a:t>
            </a:r>
            <a:r>
              <a:rPr lang="en-US" dirty="0"/>
              <a:t>: How do we encourage non-native speakers to participate in active learning?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How do we leave space to acknowledge and support students with mental health issues in an active learning situation?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How do we help home students feeling isolated during group discussions in classes with large number of foreign students?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How can we design active learning into our distance learning courses?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Many students cannot engage in active learning because of their disabilities. How are we meant to make learning inclusive</a:t>
            </a:r>
            <a:r>
              <a:rPr lang="en-US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85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570644" y="4787900"/>
            <a:ext cx="8115230" cy="937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12</a:t>
            </a:r>
            <a:r>
              <a:rPr lang="en-GB" baseline="30000" dirty="0" smtClean="0"/>
              <a:t>th</a:t>
            </a:r>
            <a:r>
              <a:rPr lang="en-GB" dirty="0" smtClean="0"/>
              <a:t> Annual University of Glasgow Learning &amp; Teaching Conference</a:t>
            </a:r>
            <a:endParaRPr lang="en-GB" dirty="0"/>
          </a:p>
          <a:p>
            <a:pPr marL="0" indent="0">
              <a:buNone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Firstname.Surname@glasgow.ac.uk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6682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2" y="1"/>
            <a:ext cx="2743201" cy="5775820"/>
          </a:xfrm>
        </p:spPr>
        <p:txBody>
          <a:bodyPr/>
          <a:lstStyle/>
          <a:p>
            <a:r>
              <a:rPr lang="en-GB" dirty="0" smtClean="0"/>
              <a:t>Panel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CD5F105-8DAC-7E40-BBE3-7D7AFE435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37067"/>
            <a:ext cx="8017932" cy="64854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100" b="1" dirty="0" smtClean="0"/>
              <a:t>Amanda</a:t>
            </a:r>
            <a:r>
              <a:rPr lang="en-US" b="1" dirty="0" smtClean="0"/>
              <a:t>: </a:t>
            </a:r>
            <a:r>
              <a:rPr lang="en-US" dirty="0" smtClean="0"/>
              <a:t>“authentic”, “transparent”, “</a:t>
            </a:r>
            <a:r>
              <a:rPr lang="en-US" dirty="0" err="1" smtClean="0"/>
              <a:t>ipsative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Amanda.Sykes@glasgow.ac.uk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100" b="1" dirty="0" smtClean="0"/>
              <a:t>David</a:t>
            </a:r>
            <a:r>
              <a:rPr lang="en-US" dirty="0" smtClean="0"/>
              <a:t>: “self-regulation”, “peer review”, “workload”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David.Nicol@glasgow.ac.uk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100" b="1" dirty="0" err="1" smtClean="0"/>
              <a:t>Nairn</a:t>
            </a:r>
            <a:r>
              <a:rPr lang="en-US" dirty="0" smtClean="0"/>
              <a:t>: “work-based”, “internships”, “portfolio” 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Nairn.Scobie@glasgow.ac.uk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100" b="1" dirty="0" err="1"/>
              <a:t>Sìm</a:t>
            </a:r>
            <a:r>
              <a:rPr lang="en-US" dirty="0"/>
              <a:t>: </a:t>
            </a:r>
            <a:r>
              <a:rPr lang="en-US" dirty="0" smtClean="0"/>
              <a:t>“student ownership”, “curriculum co-creation”</a:t>
            </a:r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Sim.Innes@glasgow.ac.uk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Joe: </a:t>
            </a:r>
            <a:r>
              <a:rPr lang="en-US" dirty="0" smtClean="0"/>
              <a:t>“programmatic assessment”, “grading”, “analytics”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Joseph.Gray@</a:t>
            </a:r>
            <a:r>
              <a:rPr lang="en-US" dirty="0" smtClean="0">
                <a:hlinkClick r:id="rId6"/>
              </a:rPr>
              <a:t>glasgow.ac.uk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shot 2019-03-19 at 14.32.48.p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2" t="3003" b="10740"/>
          <a:stretch/>
        </p:blipFill>
        <p:spPr>
          <a:xfrm>
            <a:off x="1860317" y="5127532"/>
            <a:ext cx="1359369" cy="1510335"/>
          </a:xfrm>
          <a:prstGeom prst="ellipse">
            <a:avLst/>
          </a:prstGeom>
        </p:spPr>
      </p:pic>
      <p:pic>
        <p:nvPicPr>
          <p:cNvPr id="3" name="Picture 2" descr="Screenshot 2019-03-29 at 17.12.39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r="7576"/>
          <a:stretch/>
        </p:blipFill>
        <p:spPr>
          <a:xfrm>
            <a:off x="318914" y="3826935"/>
            <a:ext cx="1408286" cy="1599410"/>
          </a:xfrm>
          <a:prstGeom prst="ellipse">
            <a:avLst/>
          </a:prstGeom>
        </p:spPr>
      </p:pic>
      <p:pic>
        <p:nvPicPr>
          <p:cNvPr id="6" name="Picture 5" descr="Screenshot 2019-03-29 at 17.10.3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732" y="2628297"/>
            <a:ext cx="1373761" cy="1537304"/>
          </a:xfrm>
          <a:prstGeom prst="ellipse">
            <a:avLst/>
          </a:prstGeom>
        </p:spPr>
      </p:pic>
      <p:pic>
        <p:nvPicPr>
          <p:cNvPr id="7" name="Picture 6" descr="Screenshot 2019-03-29 at 17.07.58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3"/>
          <a:stretch/>
        </p:blipFill>
        <p:spPr>
          <a:xfrm>
            <a:off x="1861198" y="270934"/>
            <a:ext cx="1390003" cy="1388533"/>
          </a:xfrm>
          <a:prstGeom prst="ellipse">
            <a:avLst/>
          </a:prstGeom>
        </p:spPr>
      </p:pic>
      <p:pic>
        <p:nvPicPr>
          <p:cNvPr id="8" name="Picture 7" descr="IMG_2297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r="20741" b="6172"/>
          <a:stretch/>
        </p:blipFill>
        <p:spPr>
          <a:xfrm rot="5400000">
            <a:off x="242146" y="1529083"/>
            <a:ext cx="1557867" cy="147997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148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Fair point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CD5F105-8DAC-7E40-BBE3-7D7AFE435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8102600" cy="512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What? </a:t>
            </a:r>
            <a:endParaRPr lang="en-GB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</a:t>
            </a:r>
            <a:r>
              <a:rPr lang="en-US" dirty="0"/>
              <a:t>: Isn't 'active learning' an oxymoron? Isn't all learning active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•"/>
            </a:pPr>
            <a:r>
              <a:rPr lang="en-US" i="1" dirty="0"/>
              <a:t>C</a:t>
            </a:r>
            <a:r>
              <a:rPr lang="en-US" i="1" dirty="0" smtClean="0"/>
              <a:t>ognitively engaged</a:t>
            </a:r>
          </a:p>
          <a:p>
            <a:pPr>
              <a:buFontTx/>
              <a:buChar char="•"/>
            </a:pPr>
            <a:r>
              <a:rPr lang="en-US" i="1" dirty="0" smtClean="0"/>
              <a:t>Doing/practicing key things</a:t>
            </a:r>
          </a:p>
          <a:p>
            <a:pPr>
              <a:buFontTx/>
              <a:buChar char="•"/>
            </a:pPr>
            <a:r>
              <a:rPr lang="en-US" i="1" dirty="0" smtClean="0"/>
              <a:t>Teacher-centered to student-centered</a:t>
            </a:r>
          </a:p>
          <a:p>
            <a:pPr>
              <a:buFontTx/>
              <a:buChar char="•"/>
            </a:pPr>
            <a:r>
              <a:rPr lang="en-US" i="1" dirty="0" smtClean="0"/>
              <a:t>For student to improve and teacher to focus (effective and efficient support of student)</a:t>
            </a:r>
            <a:endParaRPr lang="en-US" i="1" dirty="0"/>
          </a:p>
          <a:p>
            <a:pPr>
              <a:buFontTx/>
              <a:buChar char="•"/>
            </a:pPr>
            <a:r>
              <a:rPr lang="en-GB" i="1" dirty="0" smtClean="0"/>
              <a:t>Oxymoron</a:t>
            </a:r>
            <a:r>
              <a:rPr lang="en-GB" i="1" dirty="0" smtClean="0"/>
              <a:t>?</a:t>
            </a:r>
            <a:endParaRPr lang="en-GB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6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br>
              <a:rPr lang="en-GB" dirty="0" smtClean="0"/>
            </a:br>
            <a:r>
              <a:rPr lang="en-GB" dirty="0" smtClean="0"/>
              <a:t>Big picture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CD5F105-8DAC-7E40-BBE3-7D7AFE435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800" y="220133"/>
            <a:ext cx="8382000" cy="6485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Hitting the nail on the head</a:t>
            </a:r>
          </a:p>
          <a:p>
            <a:pPr marL="0" indent="0">
              <a:buNone/>
            </a:pPr>
            <a:r>
              <a:rPr lang="en-US" dirty="0" smtClean="0"/>
              <a:t>Q</a:t>
            </a:r>
            <a:r>
              <a:rPr lang="en-US" dirty="0"/>
              <a:t>: What are the benefits to staff of changing the way we assess students</a:t>
            </a:r>
            <a:r>
              <a:rPr lang="en-US" dirty="0" smtClean="0"/>
              <a:t>?</a:t>
            </a:r>
            <a:endParaRPr lang="en-GB" sz="1400" dirty="0"/>
          </a:p>
          <a:p>
            <a:pPr marL="0" indent="0">
              <a:buNone/>
            </a:pPr>
            <a:r>
              <a:rPr lang="en-US" dirty="0" smtClean="0"/>
              <a:t>Q</a:t>
            </a:r>
            <a:r>
              <a:rPr lang="en-US" dirty="0"/>
              <a:t>: How do we get students who are often motivated by grades to "buy in" to active learning and see it as a valuable use of their time?</a:t>
            </a:r>
            <a:endParaRPr lang="en-GB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US" b="1" dirty="0" smtClean="0"/>
              <a:t>Workload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Is the university going to give us more staff so that we can mark all of these extra assignments they want us to do?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Let's be realistic. Better assessment/feedback means more work for lecturers. Is senior management willing to hire new lecturers as part of the 1£ billion plan</a:t>
            </a:r>
            <a:r>
              <a:rPr lang="en-US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92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Jumping</a:t>
            </a:r>
            <a:r>
              <a:rPr lang="en-GB" dirty="0"/>
              <a:t> </a:t>
            </a:r>
            <a:r>
              <a:rPr lang="en-GB" dirty="0" smtClean="0"/>
              <a:t>in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CD5F105-8DAC-7E40-BBE3-7D7AFE435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372533"/>
            <a:ext cx="8068732" cy="606213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How to get </a:t>
            </a:r>
            <a:r>
              <a:rPr lang="en-US" b="1" dirty="0" smtClean="0"/>
              <a:t>going</a:t>
            </a:r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Q</a:t>
            </a:r>
            <a:r>
              <a:rPr lang="en-US" dirty="0"/>
              <a:t>: How can I introduce active learning into my classes?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What online tools should we be using for active learning?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How can we make our teaching more "</a:t>
            </a:r>
            <a:r>
              <a:rPr lang="en-US" dirty="0" smtClean="0"/>
              <a:t>authentic”?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50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 </a:t>
            </a:r>
            <a:br>
              <a:rPr lang="en-GB" dirty="0" smtClean="0"/>
            </a:br>
            <a:r>
              <a:rPr lang="en-GB" dirty="0" smtClean="0"/>
              <a:t>Challenges/</a:t>
            </a:r>
            <a:br>
              <a:rPr lang="en-GB" dirty="0" smtClean="0"/>
            </a:br>
            <a:r>
              <a:rPr lang="en-GB" dirty="0" smtClean="0"/>
              <a:t>Inclusion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CD5F105-8DAC-7E40-BBE3-7D7AFE435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135466"/>
            <a:ext cx="8187265" cy="67225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How to engage diverse audiences</a:t>
            </a:r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Q</a:t>
            </a:r>
            <a:r>
              <a:rPr lang="en-US" dirty="0"/>
              <a:t>: How do we encourage non-native speakers to participate in active learning?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How do we leave space to acknowledge and support students with mental health issues in an active learning situation?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How do we help home students feeling isolated during group discussions in classes with large number of foreign students?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How can we design active learning into our distance learning courses?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Many students cannot engage in active learning because of their disabilities. How are we meant to make learning inclusive</a:t>
            </a:r>
            <a:r>
              <a:rPr lang="en-US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35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CD5F105-8DAC-7E40-BBE3-7D7AFE435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152400"/>
            <a:ext cx="8204200" cy="6705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Assessment FOR learning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Do we assess what we REALLY want a student to learn?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Has the essay had its day?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Almost all examinations and feedback use writing as a means to an end. Shouldn't we work hard to find a balance btw oral and written examination and feedback?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To what extent can peer assessment develop students' own self-perception?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Could student peer-review of previous (years) projects, enable active learning by giving them context/something to compare it too</a:t>
            </a:r>
            <a:r>
              <a:rPr lang="en-US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Frightening Slide</a:t>
            </a:r>
            <a:endParaRPr lang="en-GB" dirty="0"/>
          </a:p>
        </p:txBody>
      </p:sp>
      <p:pic>
        <p:nvPicPr>
          <p:cNvPr id="5" name="Picture 4" descr="Screenshot 2019-03-19 at 14.39.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2837" r="2112" b="10073"/>
          <a:stretch/>
        </p:blipFill>
        <p:spPr>
          <a:xfrm>
            <a:off x="4521199" y="141756"/>
            <a:ext cx="6652707" cy="6582601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683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and</a:t>
            </a:r>
            <a:br>
              <a:rPr lang="en-GB" dirty="0" smtClean="0"/>
            </a:br>
            <a:r>
              <a:rPr lang="en-GB" dirty="0" smtClean="0"/>
              <a:t>Sustainable</a:t>
            </a:r>
            <a:br>
              <a:rPr lang="en-GB" dirty="0" smtClean="0"/>
            </a:br>
            <a:r>
              <a:rPr lang="en-GB" dirty="0" smtClean="0"/>
              <a:t>Feedback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 good use</a:t>
            </a:r>
            <a:br>
              <a:rPr lang="en-GB" dirty="0" smtClean="0"/>
            </a:br>
            <a:r>
              <a:rPr lang="en-GB" dirty="0" smtClean="0"/>
              <a:t>of all our time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CD5F105-8DAC-7E40-BBE3-7D7AFE435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03199"/>
            <a:ext cx="8170332" cy="65193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Feedback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How to we get students to actively engage in the feedback they receive on coursework/exams?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What is best practice for (staff) writing feedback?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Written feedback: what is an ideal length/wordcount?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How can we streamline assessment and feedback in active learning with large number of students (e.g. 500+)?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Why do we bother adding feedback comments to summative assessments at the end of modules?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Shouldn't we work hard to find a balance btw oral and written examination and feedback?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Q: How plausible is it to introduce face-to-face feedback , </a:t>
            </a:r>
            <a:r>
              <a:rPr lang="en-US" dirty="0" smtClean="0"/>
              <a:t>particularly</a:t>
            </a:r>
            <a:r>
              <a:rPr lang="en-US" dirty="0"/>
              <a:t>, large courses?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5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balt plus accents">
  <a:themeElements>
    <a:clrScheme name="Sky Blue">
      <a:dk1>
        <a:srgbClr val="000000"/>
      </a:dk1>
      <a:lt1>
        <a:srgbClr val="FFFFFF"/>
      </a:lt1>
      <a:dk2>
        <a:srgbClr val="0075B0"/>
      </a:dk2>
      <a:lt2>
        <a:srgbClr val="BFBFBF"/>
      </a:lt2>
      <a:accent1>
        <a:srgbClr val="0A5597"/>
      </a:accent1>
      <a:accent2>
        <a:srgbClr val="4D9EC8"/>
      </a:accent2>
      <a:accent3>
        <a:srgbClr val="52473B"/>
      </a:accent3>
      <a:accent4>
        <a:srgbClr val="A9A39D"/>
      </a:accent4>
      <a:accent5>
        <a:srgbClr val="4F5961"/>
      </a:accent5>
      <a:accent6>
        <a:srgbClr val="959BA0"/>
      </a:accent6>
      <a:hlink>
        <a:srgbClr val="0645AD"/>
      </a:hlink>
      <a:folHlink>
        <a:srgbClr val="0B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FDD6233-8A3E-4BF1-A78D-61E22BD428AA}" vid="{1FD8A86B-DEC2-4340-A38D-72894B3130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Cobalt plus accents</Template>
  <TotalTime>4501</TotalTime>
  <Words>796</Words>
  <Application>Microsoft Macintosh PowerPoint</Application>
  <PresentationFormat>Custom</PresentationFormat>
  <Paragraphs>85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Cobalt plus accents</vt:lpstr>
      <vt:lpstr>Assessment and Feedback to Support Active Learning (panel session) </vt:lpstr>
      <vt:lpstr>Panel          </vt:lpstr>
      <vt:lpstr>Fair point</vt:lpstr>
      <vt:lpstr>The  Big picture</vt:lpstr>
      <vt:lpstr>Jumping in</vt:lpstr>
      <vt:lpstr>Practical  Challenges/ Inclusion</vt:lpstr>
      <vt:lpstr>Assessment</vt:lpstr>
      <vt:lpstr>Frightening Slide</vt:lpstr>
      <vt:lpstr>Effective and Sustainable Feedback  a good use of all our time</vt:lpstr>
      <vt:lpstr>Resources</vt:lpstr>
      <vt:lpstr>Open Microphone</vt:lpstr>
      <vt:lpstr>Practical  Challenges/ Inclusion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title</dc:title>
  <dc:creator>Andrew Struan</dc:creator>
  <cp:lastModifiedBy>Joseph Gray</cp:lastModifiedBy>
  <cp:revision>18</cp:revision>
  <dcterms:created xsi:type="dcterms:W3CDTF">2018-10-02T11:17:22Z</dcterms:created>
  <dcterms:modified xsi:type="dcterms:W3CDTF">2019-04-02T08:11:09Z</dcterms:modified>
</cp:coreProperties>
</file>