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E6DF2-0502-BC4D-B003-50555337D0EC}" type="datetimeFigureOut">
              <a:rPr lang="en-US" smtClean="0"/>
              <a:t>6/6/19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F359D-BBC1-E047-81B7-EF112D60E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7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F359D-BBC1-E047-81B7-EF112D60E3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F359D-BBC1-E047-81B7-EF112D60E3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F359D-BBC1-E047-81B7-EF112D60E3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1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F359D-BBC1-E047-81B7-EF112D60E3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3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5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0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74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4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05AC-EE3D-5640-A8B2-79D8A3D2E29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1B15-F88E-8848-83FD-9270197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8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1.wdp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tif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9F52A2C-C07D-604E-BB52-C3A55D229C22}"/>
              </a:ext>
            </a:extLst>
          </p:cNvPr>
          <p:cNvSpPr txBox="1"/>
          <p:nvPr/>
        </p:nvSpPr>
        <p:spPr>
          <a:xfrm>
            <a:off x="65053" y="75783"/>
            <a:ext cx="2397832" cy="6748001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en-GB" sz="2400" b="1" dirty="0">
              <a:latin typeface="Footlight MT Light" panose="0204060206030A020304" pitchFamily="18" charset="77"/>
            </a:endParaRPr>
          </a:p>
          <a:p>
            <a:pPr algn="ctr">
              <a:spcAft>
                <a:spcPts val="1200"/>
              </a:spcAft>
            </a:pP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b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</a:br>
            <a:endParaRPr lang="en-GB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05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10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9BC91-A69C-5B42-977C-EE54304A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1" y="4702090"/>
            <a:ext cx="1204522" cy="11467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CB5921-C33C-9A4B-8768-55069AD2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8644" y="25623"/>
            <a:ext cx="2406884" cy="340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77121D-75E9-4340-9879-2B087B33A6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43606" y="25623"/>
            <a:ext cx="2406884" cy="340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9E0C19-1997-D94C-97D5-ACA988D65E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42528" y="3441138"/>
            <a:ext cx="2406884" cy="340200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6E7D89-0DC9-604C-B390-D892A7BC1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369" y="3441138"/>
            <a:ext cx="2407867" cy="3402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2578FC-D456-3148-A54C-CCC5705C4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700" y="3441138"/>
            <a:ext cx="2407867" cy="34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F8DA9-EE9B-F74B-A8BA-FA4ADA05F4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41505" y="25623"/>
            <a:ext cx="2406884" cy="340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2D09D6-A843-EF4B-A69E-8D07AFC1696F}"/>
              </a:ext>
            </a:extLst>
          </p:cNvPr>
          <p:cNvSpPr/>
          <p:nvPr/>
        </p:nvSpPr>
        <p:spPr>
          <a:xfrm>
            <a:off x="55018" y="1021538"/>
            <a:ext cx="2397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molecules found in all organisms, big or small – from viruses to whales.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made up of smaller units, amino acids, that are joined together like beads on a string.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come in different shapes and sizes and have many different functions.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help to form our organs; they make up our body and allow us to move, see, hear, breathe, digest and make memories.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BF26C-C96E-9447-A465-10378D1547DE}"/>
              </a:ext>
            </a:extLst>
          </p:cNvPr>
          <p:cNvSpPr/>
          <p:nvPr/>
        </p:nvSpPr>
        <p:spPr>
          <a:xfrm>
            <a:off x="362405" y="5760795"/>
            <a:ext cx="18031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They are the </a:t>
            </a:r>
          </a:p>
          <a:p>
            <a:pPr algn="ctr"/>
            <a: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molecules of life</a:t>
            </a:r>
            <a:r>
              <a:rPr lang="en-GB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br>
              <a:rPr lang="en-GB" dirty="0">
                <a:latin typeface="Footlight MT Light" panose="0204060206030A020304" pitchFamily="18" charset="77"/>
                <a:cs typeface="Times New Roman" panose="02020603050405020304" pitchFamily="18" charset="0"/>
              </a:rPr>
            </a:br>
            <a:r>
              <a:rPr lang="en-GB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that we study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4307C-8471-8D45-96AD-23DB1928C14F}"/>
              </a:ext>
            </a:extLst>
          </p:cNvPr>
          <p:cNvSpPr/>
          <p:nvPr/>
        </p:nvSpPr>
        <p:spPr>
          <a:xfrm>
            <a:off x="92011" y="6596125"/>
            <a:ext cx="23439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900" b="1" dirty="0">
                <a:cs typeface="Times New Roman" panose="02020603050405020304" pitchFamily="18" charset="0"/>
              </a:rPr>
              <a:t>Institute of Molecular Cell &amp; Systems Biology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3BA4C3-D30A-B147-812C-8951197AB3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08" t="2282" r="963" b="71976"/>
          <a:stretch/>
        </p:blipFill>
        <p:spPr>
          <a:xfrm>
            <a:off x="123836" y="141865"/>
            <a:ext cx="2280262" cy="861847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D97045A9-6938-0D4F-9F7F-A60C5FB1875B}"/>
              </a:ext>
            </a:extLst>
          </p:cNvPr>
          <p:cNvSpPr/>
          <p:nvPr/>
        </p:nvSpPr>
        <p:spPr>
          <a:xfrm>
            <a:off x="97134" y="916742"/>
            <a:ext cx="1912536" cy="137327"/>
          </a:xfrm>
          <a:custGeom>
            <a:avLst/>
            <a:gdLst>
              <a:gd name="connsiteX0" fmla="*/ 10048 w 1912536"/>
              <a:gd name="connsiteY0" fmla="*/ 26795 h 137327"/>
              <a:gd name="connsiteX1" fmla="*/ 710084 w 1912536"/>
              <a:gd name="connsiteY1" fmla="*/ 0 h 137327"/>
              <a:gd name="connsiteX2" fmla="*/ 874207 w 1912536"/>
              <a:gd name="connsiteY2" fmla="*/ 30145 h 137327"/>
              <a:gd name="connsiteX3" fmla="*/ 1041679 w 1912536"/>
              <a:gd name="connsiteY3" fmla="*/ 16747 h 137327"/>
              <a:gd name="connsiteX4" fmla="*/ 1393371 w 1912536"/>
              <a:gd name="connsiteY4" fmla="*/ 70338 h 137327"/>
              <a:gd name="connsiteX5" fmla="*/ 1483807 w 1912536"/>
              <a:gd name="connsiteY5" fmla="*/ 53591 h 137327"/>
              <a:gd name="connsiteX6" fmla="*/ 1892440 w 1912536"/>
              <a:gd name="connsiteY6" fmla="*/ 53591 h 137327"/>
              <a:gd name="connsiteX7" fmla="*/ 1912536 w 1912536"/>
              <a:gd name="connsiteY7" fmla="*/ 137327 h 137327"/>
              <a:gd name="connsiteX8" fmla="*/ 0 w 1912536"/>
              <a:gd name="connsiteY8" fmla="*/ 130628 h 137327"/>
              <a:gd name="connsiteX9" fmla="*/ 10048 w 1912536"/>
              <a:gd name="connsiteY9" fmla="*/ 26795 h 1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2536" h="137327">
                <a:moveTo>
                  <a:pt x="10048" y="26795"/>
                </a:moveTo>
                <a:lnTo>
                  <a:pt x="710084" y="0"/>
                </a:lnTo>
                <a:lnTo>
                  <a:pt x="874207" y="30145"/>
                </a:lnTo>
                <a:lnTo>
                  <a:pt x="1041679" y="16747"/>
                </a:lnTo>
                <a:lnTo>
                  <a:pt x="1393371" y="70338"/>
                </a:lnTo>
                <a:lnTo>
                  <a:pt x="1483807" y="53591"/>
                </a:lnTo>
                <a:lnTo>
                  <a:pt x="1892440" y="53591"/>
                </a:lnTo>
                <a:lnTo>
                  <a:pt x="1912536" y="137327"/>
                </a:lnTo>
                <a:lnTo>
                  <a:pt x="0" y="130628"/>
                </a:lnTo>
                <a:lnTo>
                  <a:pt x="10048" y="26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0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9F6515-8DB6-C84A-8246-2A26EEC3FEF7}"/>
              </a:ext>
            </a:extLst>
          </p:cNvPr>
          <p:cNvGrpSpPr/>
          <p:nvPr/>
        </p:nvGrpSpPr>
        <p:grpSpPr>
          <a:xfrm rot="10800000">
            <a:off x="112390" y="5806992"/>
            <a:ext cx="2306964" cy="912204"/>
            <a:chOff x="97134" y="99333"/>
            <a:chExt cx="2306964" cy="912204"/>
          </a:xfrm>
        </p:grpSpPr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65BEEF7-9167-C54C-8689-FA478934E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8" t="2282" r="963" b="71976"/>
            <a:stretch/>
          </p:blipFill>
          <p:spPr>
            <a:xfrm>
              <a:off x="123836" y="99333"/>
              <a:ext cx="2280262" cy="861847"/>
            </a:xfrm>
            <a:prstGeom prst="rect">
              <a:avLst/>
            </a:prstGeom>
            <a:noFill/>
            <a:ln w="28575">
              <a:noFill/>
            </a:ln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A7AEADE-6D44-F54C-B0BD-44C672632AED}"/>
                </a:ext>
              </a:extLst>
            </p:cNvPr>
            <p:cNvSpPr/>
            <p:nvPr/>
          </p:nvSpPr>
          <p:spPr>
            <a:xfrm>
              <a:off x="97134" y="874210"/>
              <a:ext cx="1912536" cy="137327"/>
            </a:xfrm>
            <a:custGeom>
              <a:avLst/>
              <a:gdLst>
                <a:gd name="connsiteX0" fmla="*/ 10048 w 1912536"/>
                <a:gd name="connsiteY0" fmla="*/ 26795 h 137327"/>
                <a:gd name="connsiteX1" fmla="*/ 710084 w 1912536"/>
                <a:gd name="connsiteY1" fmla="*/ 0 h 137327"/>
                <a:gd name="connsiteX2" fmla="*/ 874207 w 1912536"/>
                <a:gd name="connsiteY2" fmla="*/ 30145 h 137327"/>
                <a:gd name="connsiteX3" fmla="*/ 1041679 w 1912536"/>
                <a:gd name="connsiteY3" fmla="*/ 16747 h 137327"/>
                <a:gd name="connsiteX4" fmla="*/ 1393371 w 1912536"/>
                <a:gd name="connsiteY4" fmla="*/ 70338 h 137327"/>
                <a:gd name="connsiteX5" fmla="*/ 1483807 w 1912536"/>
                <a:gd name="connsiteY5" fmla="*/ 53591 h 137327"/>
                <a:gd name="connsiteX6" fmla="*/ 1892440 w 1912536"/>
                <a:gd name="connsiteY6" fmla="*/ 53591 h 137327"/>
                <a:gd name="connsiteX7" fmla="*/ 1912536 w 1912536"/>
                <a:gd name="connsiteY7" fmla="*/ 137327 h 137327"/>
                <a:gd name="connsiteX8" fmla="*/ 0 w 1912536"/>
                <a:gd name="connsiteY8" fmla="*/ 130628 h 137327"/>
                <a:gd name="connsiteX9" fmla="*/ 10048 w 1912536"/>
                <a:gd name="connsiteY9" fmla="*/ 26795 h 1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2536" h="137327">
                  <a:moveTo>
                    <a:pt x="10048" y="26795"/>
                  </a:moveTo>
                  <a:lnTo>
                    <a:pt x="710084" y="0"/>
                  </a:lnTo>
                  <a:lnTo>
                    <a:pt x="874207" y="30145"/>
                  </a:lnTo>
                  <a:lnTo>
                    <a:pt x="1041679" y="16747"/>
                  </a:lnTo>
                  <a:lnTo>
                    <a:pt x="1393371" y="70338"/>
                  </a:lnTo>
                  <a:lnTo>
                    <a:pt x="1483807" y="53591"/>
                  </a:lnTo>
                  <a:lnTo>
                    <a:pt x="1892440" y="53591"/>
                  </a:lnTo>
                  <a:lnTo>
                    <a:pt x="1912536" y="137327"/>
                  </a:lnTo>
                  <a:lnTo>
                    <a:pt x="0" y="130628"/>
                  </a:lnTo>
                  <a:lnTo>
                    <a:pt x="10048" y="267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D6589C2-3664-8A4B-9B9E-226A0F2265FA}"/>
              </a:ext>
            </a:extLst>
          </p:cNvPr>
          <p:cNvSpPr txBox="1"/>
          <p:nvPr/>
        </p:nvSpPr>
        <p:spPr>
          <a:xfrm>
            <a:off x="82608" y="39222"/>
            <a:ext cx="2397832" cy="6748001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en-GB" sz="2400" b="1" dirty="0">
              <a:latin typeface="Footlight MT Light" panose="0204060206030A020304" pitchFamily="18" charset="77"/>
            </a:endParaRPr>
          </a:p>
          <a:p>
            <a:pPr algn="ctr">
              <a:spcAft>
                <a:spcPts val="1200"/>
              </a:spcAft>
            </a:pP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b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</a:br>
            <a:endParaRPr lang="en-GB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05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10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50BD82-BC8F-8246-B148-269B1F94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61029" y="39222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02D2BE-412B-2448-A10D-59C4765A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07387" y="39223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DC869B-2354-9945-8408-B7057EF8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53745" y="39222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4F17B7-DB87-B84A-A9B9-4F2BFAD0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61029" y="3469251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B186A3-ED24-174E-8F64-BCDB330A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07387" y="3469252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A73D00-3162-D34F-A5C6-1DC0C1F2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53745" y="3469251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6" name="Picture 5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60217F88-80F4-B445-A34D-E20370837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65054" y="157396"/>
            <a:ext cx="980815" cy="980815"/>
          </a:xfrm>
          <a:prstGeom prst="rect">
            <a:avLst/>
          </a:prstGeom>
        </p:spPr>
      </p:pic>
      <p:pic>
        <p:nvPicPr>
          <p:cNvPr id="26" name="Picture 25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3F0B125B-3E46-E648-B5C1-99DF1912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65935" y="1251678"/>
            <a:ext cx="980815" cy="980815"/>
          </a:xfrm>
          <a:prstGeom prst="rect">
            <a:avLst/>
          </a:prstGeom>
        </p:spPr>
      </p:pic>
      <p:pic>
        <p:nvPicPr>
          <p:cNvPr id="27" name="Picture 26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96D4F4E6-54E8-6A49-B150-EE3ACD9D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016827" y="1266668"/>
            <a:ext cx="980815" cy="980815"/>
          </a:xfrm>
          <a:prstGeom prst="rect">
            <a:avLst/>
          </a:prstGeom>
        </p:spPr>
      </p:pic>
      <p:pic>
        <p:nvPicPr>
          <p:cNvPr id="28" name="Picture 27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250BBFC4-F86D-0248-9964-97268FF48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90204" y="1244183"/>
            <a:ext cx="980815" cy="980815"/>
          </a:xfrm>
          <a:prstGeom prst="rect">
            <a:avLst/>
          </a:prstGeom>
        </p:spPr>
      </p:pic>
      <p:pic>
        <p:nvPicPr>
          <p:cNvPr id="29" name="Picture 28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13E1554C-D049-854B-BC15-6E6591F23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90204" y="4729396"/>
            <a:ext cx="980815" cy="980815"/>
          </a:xfrm>
          <a:prstGeom prst="rect">
            <a:avLst/>
          </a:prstGeom>
        </p:spPr>
      </p:pic>
      <p:pic>
        <p:nvPicPr>
          <p:cNvPr id="30" name="Picture 29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88523BFD-3BD5-F840-9F28-30DE44D3B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031818" y="4684425"/>
            <a:ext cx="980815" cy="980815"/>
          </a:xfrm>
          <a:prstGeom prst="rect">
            <a:avLst/>
          </a:prstGeom>
        </p:spPr>
      </p:pic>
      <p:pic>
        <p:nvPicPr>
          <p:cNvPr id="31" name="Picture 30" descr="https://www.gla.ac.uk/researchinstitutes/biology/publicengagement&#10;">
            <a:extLst>
              <a:ext uri="{FF2B5EF4-FFF2-40B4-BE49-F238E27FC236}">
                <a16:creationId xmlns:a16="http://schemas.microsoft.com/office/drawing/2014/main" id="{0CDA6E02-2466-C247-92F5-E6A8B5DE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73431" y="4676930"/>
            <a:ext cx="980815" cy="9808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5176BC-BB1C-FD40-AEC7-D4EFDBFD4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311770" y="215833"/>
            <a:ext cx="907499" cy="8639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452336-9DE1-9841-8DC3-D37766449978}"/>
              </a:ext>
            </a:extLst>
          </p:cNvPr>
          <p:cNvSpPr/>
          <p:nvPr/>
        </p:nvSpPr>
        <p:spPr>
          <a:xfrm rot="10800000">
            <a:off x="114844" y="1188569"/>
            <a:ext cx="22802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proteins are so important and fantastic they are studied by many of our researchers here at the Institute of Molecular, Cell and Systems Biology. </a:t>
            </a:r>
            <a:b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scientists in our laboratories are trying to find out what many of these fantastic proteins look like and work out what they do!</a:t>
            </a:r>
          </a:p>
          <a:p>
            <a:pPr algn="ctr">
              <a:spcAft>
                <a:spcPts val="1200"/>
              </a:spcAft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they find out more about proteins they are able to study ways to help prevent and fight diseases to keep humans, animals and plants healthy.</a:t>
            </a:r>
          </a:p>
          <a:p>
            <a:pPr algn="ctr">
              <a:spcAft>
                <a:spcPts val="1200"/>
              </a:spcAft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out more about our scientists and the work they do at our website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73B1AF-9F81-D241-9E72-B732C0EADDD1}"/>
              </a:ext>
            </a:extLst>
          </p:cNvPr>
          <p:cNvSpPr txBox="1"/>
          <p:nvPr/>
        </p:nvSpPr>
        <p:spPr>
          <a:xfrm rot="16200000">
            <a:off x="114492" y="1042807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☞</a:t>
            </a:r>
          </a:p>
        </p:txBody>
      </p:sp>
    </p:spTree>
    <p:extLst>
      <p:ext uri="{BB962C8B-B14F-4D97-AF65-F5344CB8AC3E}">
        <p14:creationId xmlns:p14="http://schemas.microsoft.com/office/powerpoint/2010/main" val="169586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9F52A2C-C07D-604E-BB52-C3A55D229C22}"/>
              </a:ext>
            </a:extLst>
          </p:cNvPr>
          <p:cNvSpPr txBox="1"/>
          <p:nvPr/>
        </p:nvSpPr>
        <p:spPr>
          <a:xfrm>
            <a:off x="65053" y="65150"/>
            <a:ext cx="2397832" cy="6748001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en-GB" sz="2400" b="1" dirty="0">
              <a:latin typeface="Footlight MT Light" panose="0204060206030A020304" pitchFamily="18" charset="77"/>
            </a:endParaRPr>
          </a:p>
          <a:p>
            <a:pPr algn="ctr">
              <a:spcAft>
                <a:spcPts val="1200"/>
              </a:spcAft>
            </a:pP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b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</a:br>
            <a:endParaRPr lang="en-GB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05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10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9BC91-A69C-5B42-977C-EE54304A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1" y="4691457"/>
            <a:ext cx="1204522" cy="11467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CB5921-C33C-9A4B-8768-55069AD2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8644" y="29326"/>
            <a:ext cx="2406884" cy="340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9E0C19-1997-D94C-97D5-ACA988D65E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42528" y="3441138"/>
            <a:ext cx="2406884" cy="34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D89-0DC9-604C-B390-D892A7BC1B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92860" y="3441138"/>
            <a:ext cx="2406884" cy="34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578FC-D456-3148-A54C-CCC5705C42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43191" y="3441138"/>
            <a:ext cx="2406884" cy="340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2D09D6-A843-EF4B-A69E-8D07AFC1696F}"/>
              </a:ext>
            </a:extLst>
          </p:cNvPr>
          <p:cNvSpPr/>
          <p:nvPr/>
        </p:nvSpPr>
        <p:spPr>
          <a:xfrm>
            <a:off x="55018" y="1010905"/>
            <a:ext cx="2397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molecules found in all organisms, big or small – from viruses to whales.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made up of smaller units, amino acids, that are joined together like beads on a string.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come in different shapes and sizes and have many different functions.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help to form our organs; they make up our body and allow us to move, see, hear, breathe, digest and make memories.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BF26C-C96E-9447-A465-10378D1547DE}"/>
              </a:ext>
            </a:extLst>
          </p:cNvPr>
          <p:cNvSpPr/>
          <p:nvPr/>
        </p:nvSpPr>
        <p:spPr>
          <a:xfrm>
            <a:off x="362404" y="5750162"/>
            <a:ext cx="18031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They are the </a:t>
            </a:r>
          </a:p>
          <a:p>
            <a:pPr algn="ctr"/>
            <a: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molecules of life </a:t>
            </a:r>
            <a:b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</a:br>
            <a:r>
              <a:rPr lang="en-GB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that we study…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4307C-8471-8D45-96AD-23DB1928C14F}"/>
              </a:ext>
            </a:extLst>
          </p:cNvPr>
          <p:cNvSpPr/>
          <p:nvPr/>
        </p:nvSpPr>
        <p:spPr>
          <a:xfrm>
            <a:off x="92011" y="6585492"/>
            <a:ext cx="23439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900" b="1" dirty="0">
                <a:cs typeface="Times New Roman" panose="02020603050405020304" pitchFamily="18" charset="0"/>
              </a:rPr>
              <a:t>Institute of Molecular Cell &amp; Systems Biology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3BA4C3-D30A-B147-812C-8951197AB3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8" t="2282" r="963" b="71976"/>
          <a:stretch/>
        </p:blipFill>
        <p:spPr>
          <a:xfrm>
            <a:off x="123836" y="131232"/>
            <a:ext cx="2280262" cy="861847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D97045A9-6938-0D4F-9F7F-A60C5FB1875B}"/>
              </a:ext>
            </a:extLst>
          </p:cNvPr>
          <p:cNvSpPr/>
          <p:nvPr/>
        </p:nvSpPr>
        <p:spPr>
          <a:xfrm>
            <a:off x="97134" y="906109"/>
            <a:ext cx="1912536" cy="137327"/>
          </a:xfrm>
          <a:custGeom>
            <a:avLst/>
            <a:gdLst>
              <a:gd name="connsiteX0" fmla="*/ 10048 w 1912536"/>
              <a:gd name="connsiteY0" fmla="*/ 26795 h 137327"/>
              <a:gd name="connsiteX1" fmla="*/ 710084 w 1912536"/>
              <a:gd name="connsiteY1" fmla="*/ 0 h 137327"/>
              <a:gd name="connsiteX2" fmla="*/ 874207 w 1912536"/>
              <a:gd name="connsiteY2" fmla="*/ 30145 h 137327"/>
              <a:gd name="connsiteX3" fmla="*/ 1041679 w 1912536"/>
              <a:gd name="connsiteY3" fmla="*/ 16747 h 137327"/>
              <a:gd name="connsiteX4" fmla="*/ 1393371 w 1912536"/>
              <a:gd name="connsiteY4" fmla="*/ 70338 h 137327"/>
              <a:gd name="connsiteX5" fmla="*/ 1483807 w 1912536"/>
              <a:gd name="connsiteY5" fmla="*/ 53591 h 137327"/>
              <a:gd name="connsiteX6" fmla="*/ 1892440 w 1912536"/>
              <a:gd name="connsiteY6" fmla="*/ 53591 h 137327"/>
              <a:gd name="connsiteX7" fmla="*/ 1912536 w 1912536"/>
              <a:gd name="connsiteY7" fmla="*/ 137327 h 137327"/>
              <a:gd name="connsiteX8" fmla="*/ 0 w 1912536"/>
              <a:gd name="connsiteY8" fmla="*/ 130628 h 137327"/>
              <a:gd name="connsiteX9" fmla="*/ 10048 w 1912536"/>
              <a:gd name="connsiteY9" fmla="*/ 26795 h 1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2536" h="137327">
                <a:moveTo>
                  <a:pt x="10048" y="26795"/>
                </a:moveTo>
                <a:lnTo>
                  <a:pt x="710084" y="0"/>
                </a:lnTo>
                <a:lnTo>
                  <a:pt x="874207" y="30145"/>
                </a:lnTo>
                <a:lnTo>
                  <a:pt x="1041679" y="16747"/>
                </a:lnTo>
                <a:lnTo>
                  <a:pt x="1393371" y="70338"/>
                </a:lnTo>
                <a:lnTo>
                  <a:pt x="1483807" y="53591"/>
                </a:lnTo>
                <a:lnTo>
                  <a:pt x="1892440" y="53591"/>
                </a:lnTo>
                <a:lnTo>
                  <a:pt x="1912536" y="137327"/>
                </a:lnTo>
                <a:lnTo>
                  <a:pt x="0" y="130628"/>
                </a:lnTo>
                <a:lnTo>
                  <a:pt x="10048" y="26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99150-089E-B74A-8BD0-BA2EA3B169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35049" y="33251"/>
            <a:ext cx="2406884" cy="340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6449DD-B4D8-3442-A125-3F78A7898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42527" y="29326"/>
            <a:ext cx="2406884" cy="34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5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9F6515-8DB6-C84A-8246-2A26EEC3FEF7}"/>
              </a:ext>
            </a:extLst>
          </p:cNvPr>
          <p:cNvGrpSpPr/>
          <p:nvPr/>
        </p:nvGrpSpPr>
        <p:grpSpPr>
          <a:xfrm rot="10800000">
            <a:off x="101757" y="5806992"/>
            <a:ext cx="2306964" cy="912204"/>
            <a:chOff x="97134" y="99333"/>
            <a:chExt cx="2306964" cy="912204"/>
          </a:xfrm>
        </p:grpSpPr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65BEEF7-9167-C54C-8689-FA478934E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8" t="2282" r="963" b="71976"/>
            <a:stretch/>
          </p:blipFill>
          <p:spPr>
            <a:xfrm>
              <a:off x="123836" y="99333"/>
              <a:ext cx="2280262" cy="861847"/>
            </a:xfrm>
            <a:prstGeom prst="rect">
              <a:avLst/>
            </a:prstGeom>
            <a:noFill/>
            <a:ln w="28575">
              <a:noFill/>
            </a:ln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A7AEADE-6D44-F54C-B0BD-44C672632AED}"/>
                </a:ext>
              </a:extLst>
            </p:cNvPr>
            <p:cNvSpPr/>
            <p:nvPr/>
          </p:nvSpPr>
          <p:spPr>
            <a:xfrm>
              <a:off x="97134" y="874210"/>
              <a:ext cx="1912536" cy="137327"/>
            </a:xfrm>
            <a:custGeom>
              <a:avLst/>
              <a:gdLst>
                <a:gd name="connsiteX0" fmla="*/ 10048 w 1912536"/>
                <a:gd name="connsiteY0" fmla="*/ 26795 h 137327"/>
                <a:gd name="connsiteX1" fmla="*/ 710084 w 1912536"/>
                <a:gd name="connsiteY1" fmla="*/ 0 h 137327"/>
                <a:gd name="connsiteX2" fmla="*/ 874207 w 1912536"/>
                <a:gd name="connsiteY2" fmla="*/ 30145 h 137327"/>
                <a:gd name="connsiteX3" fmla="*/ 1041679 w 1912536"/>
                <a:gd name="connsiteY3" fmla="*/ 16747 h 137327"/>
                <a:gd name="connsiteX4" fmla="*/ 1393371 w 1912536"/>
                <a:gd name="connsiteY4" fmla="*/ 70338 h 137327"/>
                <a:gd name="connsiteX5" fmla="*/ 1483807 w 1912536"/>
                <a:gd name="connsiteY5" fmla="*/ 53591 h 137327"/>
                <a:gd name="connsiteX6" fmla="*/ 1892440 w 1912536"/>
                <a:gd name="connsiteY6" fmla="*/ 53591 h 137327"/>
                <a:gd name="connsiteX7" fmla="*/ 1912536 w 1912536"/>
                <a:gd name="connsiteY7" fmla="*/ 137327 h 137327"/>
                <a:gd name="connsiteX8" fmla="*/ 0 w 1912536"/>
                <a:gd name="connsiteY8" fmla="*/ 130628 h 137327"/>
                <a:gd name="connsiteX9" fmla="*/ 10048 w 1912536"/>
                <a:gd name="connsiteY9" fmla="*/ 26795 h 1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2536" h="137327">
                  <a:moveTo>
                    <a:pt x="10048" y="26795"/>
                  </a:moveTo>
                  <a:lnTo>
                    <a:pt x="710084" y="0"/>
                  </a:lnTo>
                  <a:lnTo>
                    <a:pt x="874207" y="30145"/>
                  </a:lnTo>
                  <a:lnTo>
                    <a:pt x="1041679" y="16747"/>
                  </a:lnTo>
                  <a:lnTo>
                    <a:pt x="1393371" y="70338"/>
                  </a:lnTo>
                  <a:lnTo>
                    <a:pt x="1483807" y="53591"/>
                  </a:lnTo>
                  <a:lnTo>
                    <a:pt x="1892440" y="53591"/>
                  </a:lnTo>
                  <a:lnTo>
                    <a:pt x="1912536" y="137327"/>
                  </a:lnTo>
                  <a:lnTo>
                    <a:pt x="0" y="130628"/>
                  </a:lnTo>
                  <a:lnTo>
                    <a:pt x="10048" y="267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D6589C2-3664-8A4B-9B9E-226A0F2265FA}"/>
              </a:ext>
            </a:extLst>
          </p:cNvPr>
          <p:cNvSpPr txBox="1"/>
          <p:nvPr/>
        </p:nvSpPr>
        <p:spPr>
          <a:xfrm>
            <a:off x="65053" y="33251"/>
            <a:ext cx="2397832" cy="6748001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en-GB" sz="2400" b="1" dirty="0">
              <a:latin typeface="Footlight MT Light" panose="0204060206030A020304" pitchFamily="18" charset="77"/>
            </a:endParaRPr>
          </a:p>
          <a:p>
            <a:pPr algn="ctr">
              <a:spcAft>
                <a:spcPts val="1200"/>
              </a:spcAft>
            </a:pP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br>
              <a:rPr lang="en-GB" b="1" dirty="0">
                <a:latin typeface="Footlight MT Light" panose="0204060206030A020304" pitchFamily="18" charset="77"/>
                <a:cs typeface="Times New Roman" panose="02020603050405020304" pitchFamily="18" charset="0"/>
              </a:rPr>
            </a:br>
            <a:endParaRPr lang="en-GB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05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GB" sz="1100" b="1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50BD82-BC8F-8246-B148-269B1F94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61029" y="39222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02D2BE-412B-2448-A10D-59C4765A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07387" y="39223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DC869B-2354-9945-8408-B7057EF8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53745" y="39222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4F17B7-DB87-B84A-A9B9-4F2BFAD0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61029" y="3469251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B186A3-ED24-174E-8F64-BCDB330A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07387" y="3469252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A73D00-3162-D34F-A5C6-1DC0C1F2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53745" y="3469251"/>
            <a:ext cx="2369647" cy="3348000"/>
          </a:xfrm>
          <a:prstGeom prst="rect">
            <a:avLst/>
          </a:prstGeom>
          <a:noFill/>
          <a:ln w="28575">
            <a:solidFill>
              <a:srgbClr val="1321A0"/>
            </a:solidFill>
          </a:ln>
        </p:spPr>
      </p:pic>
      <p:pic>
        <p:nvPicPr>
          <p:cNvPr id="6" name="Picture 5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60217F88-80F4-B445-A34D-E20370837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65054" y="157396"/>
            <a:ext cx="980815" cy="980815"/>
          </a:xfrm>
          <a:prstGeom prst="rect">
            <a:avLst/>
          </a:prstGeom>
        </p:spPr>
      </p:pic>
      <p:pic>
        <p:nvPicPr>
          <p:cNvPr id="26" name="Picture 25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3F0B125B-3E46-E648-B5C1-99DF1912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65935" y="1251678"/>
            <a:ext cx="980815" cy="980815"/>
          </a:xfrm>
          <a:prstGeom prst="rect">
            <a:avLst/>
          </a:prstGeom>
        </p:spPr>
      </p:pic>
      <p:pic>
        <p:nvPicPr>
          <p:cNvPr id="27" name="Picture 26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96D4F4E6-54E8-6A49-B150-EE3ACD9D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016827" y="1266668"/>
            <a:ext cx="980815" cy="980815"/>
          </a:xfrm>
          <a:prstGeom prst="rect">
            <a:avLst/>
          </a:prstGeom>
        </p:spPr>
      </p:pic>
      <p:pic>
        <p:nvPicPr>
          <p:cNvPr id="28" name="Picture 27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250BBFC4-F86D-0248-9964-97268FF48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90204" y="1244183"/>
            <a:ext cx="980815" cy="980815"/>
          </a:xfrm>
          <a:prstGeom prst="rect">
            <a:avLst/>
          </a:prstGeom>
        </p:spPr>
      </p:pic>
      <p:pic>
        <p:nvPicPr>
          <p:cNvPr id="29" name="Picture 28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13E1554C-D049-854B-BC15-6E6591F23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90204" y="4729396"/>
            <a:ext cx="980815" cy="980815"/>
          </a:xfrm>
          <a:prstGeom prst="rect">
            <a:avLst/>
          </a:prstGeom>
        </p:spPr>
      </p:pic>
      <p:pic>
        <p:nvPicPr>
          <p:cNvPr id="30" name="Picture 29" descr="A picture containing indoor, text, crossword puzzle&#10;&#10;Description automatically generated">
            <a:extLst>
              <a:ext uri="{FF2B5EF4-FFF2-40B4-BE49-F238E27FC236}">
                <a16:creationId xmlns:a16="http://schemas.microsoft.com/office/drawing/2014/main" id="{88523BFD-3BD5-F840-9F28-30DE44D3B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031818" y="4684425"/>
            <a:ext cx="980815" cy="980815"/>
          </a:xfrm>
          <a:prstGeom prst="rect">
            <a:avLst/>
          </a:prstGeom>
        </p:spPr>
      </p:pic>
      <p:pic>
        <p:nvPicPr>
          <p:cNvPr id="31" name="Picture 30" descr="https://www.gla.ac.uk/researchinstitutes/biology/publicengagement&#10;">
            <a:extLst>
              <a:ext uri="{FF2B5EF4-FFF2-40B4-BE49-F238E27FC236}">
                <a16:creationId xmlns:a16="http://schemas.microsoft.com/office/drawing/2014/main" id="{0CDA6E02-2466-C247-92F5-E6A8B5DE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73431" y="4676930"/>
            <a:ext cx="980815" cy="9808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5176BC-BB1C-FD40-AEC7-D4EFDBFD4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311770" y="215833"/>
            <a:ext cx="907499" cy="8639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452336-9DE1-9841-8DC3-D37766449978}"/>
              </a:ext>
            </a:extLst>
          </p:cNvPr>
          <p:cNvSpPr/>
          <p:nvPr/>
        </p:nvSpPr>
        <p:spPr>
          <a:xfrm rot="10800000">
            <a:off x="114844" y="1188569"/>
            <a:ext cx="22802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proteins are so important and fantastic they are studied by many of our researchers here at the Institute of Molecular, Cell and Systems Biology. </a:t>
            </a:r>
            <a:b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scientists in our laboratories are trying to find out what many of these fantastic proteins look like and work out what they do!</a:t>
            </a:r>
          </a:p>
          <a:p>
            <a:pPr algn="ctr">
              <a:spcAft>
                <a:spcPts val="1200"/>
              </a:spcAft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they find out more about proteins they are able to study ways to help prevent and fight diseases to keep humans, animals and plants healthy.</a:t>
            </a:r>
          </a:p>
          <a:p>
            <a:pPr algn="ctr">
              <a:spcAft>
                <a:spcPts val="1200"/>
              </a:spcAft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out more about our scientists and the work they do at our website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14302-11BB-A842-89C5-7EEC94C76BD5}"/>
              </a:ext>
            </a:extLst>
          </p:cNvPr>
          <p:cNvSpPr txBox="1"/>
          <p:nvPr/>
        </p:nvSpPr>
        <p:spPr>
          <a:xfrm rot="16200000">
            <a:off x="114492" y="1042807"/>
            <a:ext cx="489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☞</a:t>
            </a:r>
          </a:p>
        </p:txBody>
      </p:sp>
    </p:spTree>
    <p:extLst>
      <p:ext uri="{BB962C8B-B14F-4D97-AF65-F5344CB8AC3E}">
        <p14:creationId xmlns:p14="http://schemas.microsoft.com/office/powerpoint/2010/main" val="370640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246</Words>
  <Application>Microsoft Macintosh PowerPoint</Application>
  <PresentationFormat>A4 Paper (210x297 mm)</PresentationFormat>
  <Paragraphs>62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Footlight MT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Mathis Riehle</dc:creator>
  <cp:lastModifiedBy>Mathis Riehle</cp:lastModifiedBy>
  <cp:revision>43</cp:revision>
  <cp:lastPrinted>2019-06-06T11:42:17Z</cp:lastPrinted>
  <dcterms:created xsi:type="dcterms:W3CDTF">2019-05-31T08:24:50Z</dcterms:created>
  <dcterms:modified xsi:type="dcterms:W3CDTF">2019-06-06T12:22:07Z</dcterms:modified>
</cp:coreProperties>
</file>