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7" autoAdjust="0"/>
    <p:restoredTop sz="97090" autoAdjust="0"/>
  </p:normalViewPr>
  <p:slideViewPr>
    <p:cSldViewPr snapToGrid="0" snapToObjects="1">
      <p:cViewPr>
        <p:scale>
          <a:sx n="63" d="100"/>
          <a:sy n="63" d="100"/>
        </p:scale>
        <p:origin x="-2840" y="-14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56D9E-D3EA-D94C-B074-CBD2D27964CE}" type="datetimeFigureOut">
              <a:t>13/08/20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6BDEF-182C-5341-BE44-4520680BD99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56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6BDEF-182C-5341-BE44-4520680BD991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9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0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2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399" y="154781"/>
            <a:ext cx="2057401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1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8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6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1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900113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1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6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79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0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3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5111749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47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F52C8-27E7-7A47-8A81-4C5455B4A6DD}" type="datetimeFigureOut">
              <a:t>13/08/20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8B8CC-BA88-6646-A20F-DECC8EABA4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3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.png"/><Relationship Id="rId1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s://www.gmc-uk.org/education/standards-guidance-and-curricula/standards-and-outcomes/outcomes-for-graduates/outcomes-for-graduates" TargetMode="External"/><Relationship Id="rId6" Type="http://schemas.openxmlformats.org/officeDocument/2006/relationships/hyperlink" Target="https://www.tandfonline.com/doi/abs/10.1191/1478088706qp063oa" TargetMode="External"/><Relationship Id="rId7" Type="http://schemas.openxmlformats.org/officeDocument/2006/relationships/hyperlink" Target="file://localhost/doi/10.31234:osf.io:qdh25" TargetMode="External"/><Relationship Id="rId8" Type="http://schemas.openxmlformats.org/officeDocument/2006/relationships/hyperlink" Target="https://www.gla.ac.uk/schools/medicine/staff/kirstymcintyre/" TargetMode="External"/><Relationship Id="rId9" Type="http://schemas.openxmlformats.org/officeDocument/2006/relationships/hyperlink" Target="mailto:Kirsty.mcintyre@glasgow.ac.uk" TargetMode="External"/><Relationship Id="rId10" Type="http://schemas.openxmlformats.org/officeDocument/2006/relationships/hyperlink" Target="https://twitter.com/_kirstymcinty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36" y="2908760"/>
            <a:ext cx="3185732" cy="195218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6945" y="2908760"/>
            <a:ext cx="2874050" cy="1840319"/>
          </a:xfrm>
          <a:prstGeom prst="rect">
            <a:avLst/>
          </a:prstGeom>
        </p:spPr>
      </p:pic>
      <p:sp>
        <p:nvSpPr>
          <p:cNvPr id="25" name="Content Placeholder 4"/>
          <p:cNvSpPr txBox="1">
            <a:spLocks/>
          </p:cNvSpPr>
          <p:nvPr/>
        </p:nvSpPr>
        <p:spPr>
          <a:xfrm>
            <a:off x="109636" y="598861"/>
            <a:ext cx="8924729" cy="918455"/>
          </a:xfrm>
          <a:prstGeom prst="rect">
            <a:avLst/>
          </a:prstGeom>
          <a:noFill/>
          <a:ln w="25400" cap="flat" cmpd="sng" algn="ctr">
            <a:solidFill>
              <a:srgbClr val="193865"/>
            </a:solidFill>
            <a:prstDash val="solid"/>
          </a:ln>
          <a:effectLst>
            <a:outerShdw blurRad="355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128005" tIns="64003" rIns="128005" bIns="111590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>
                <a:solidFill>
                  <a:schemeClr val="tx1"/>
                </a:solidFill>
              </a:rPr>
              <a:t>Background</a:t>
            </a:r>
          </a:p>
          <a:p>
            <a:pPr algn="l"/>
            <a:r>
              <a:rPr lang="en-US" sz="1200">
                <a:solidFill>
                  <a:schemeClr val="tx1"/>
                </a:solidFill>
              </a:rPr>
              <a:t>Student transition into medical school is traditionally supported by dry, didactic lectures. This year content was delivered instead via an online induction course. </a:t>
            </a:r>
            <a:r>
              <a:rPr lang="en-GB" sz="1200">
                <a:solidFill>
                  <a:schemeClr val="tx1"/>
                </a:solidFill>
              </a:rPr>
              <a:t>The course was available to all incoming MBChB medical students prior to their arrival at Glasgow and included units on digital skills as well as medicine-specific topics such as professionalism.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9636" y="1761611"/>
            <a:ext cx="3165198" cy="1015657"/>
          </a:xfrm>
          <a:prstGeom prst="rect">
            <a:avLst/>
          </a:prstGeom>
          <a:ln>
            <a:solidFill>
              <a:srgbClr val="30843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32" tIns="45717" rIns="91432" bIns="45717">
            <a:spAutoFit/>
          </a:bodyPr>
          <a:lstStyle/>
          <a:p>
            <a:r>
              <a:rPr lang="en-GB" sz="1200" b="1"/>
              <a:t>1. Online questionnaire</a:t>
            </a:r>
          </a:p>
          <a:p>
            <a:r>
              <a:rPr lang="en-GB" sz="1200"/>
              <a:t>Student responses to the online induction course were overwhelmingly positive. Students most valued content related to professional values and behaviours (</a:t>
            </a:r>
            <a:r>
              <a:rPr lang="en-GB" sz="1200">
                <a:hlinkClick r:id="rId5"/>
              </a:rPr>
              <a:t>GMC, 2020</a:t>
            </a:r>
            <a:r>
              <a:rPr lang="en-GB" sz="1200"/>
              <a:t>).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400841" y="1759834"/>
            <a:ext cx="3486259" cy="1015657"/>
          </a:xfrm>
          <a:prstGeom prst="rect">
            <a:avLst/>
          </a:prstGeom>
          <a:ln>
            <a:solidFill>
              <a:srgbClr val="30843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32" tIns="45717" rIns="91432" bIns="45717">
            <a:spAutoFit/>
          </a:bodyPr>
          <a:lstStyle/>
          <a:p>
            <a:r>
              <a:rPr lang="en-GB" sz="1200" b="1"/>
              <a:t>2. Focus group</a:t>
            </a:r>
            <a:endParaRPr lang="en-GB" sz="1200"/>
          </a:p>
          <a:p>
            <a:r>
              <a:rPr lang="en-GB" sz="1200"/>
              <a:t>Student perceptions of the online induction course were explored in-depth by focus group with two year 1 MBChB students. Key themes were identified by inductive thematic analysis (</a:t>
            </a:r>
            <a:r>
              <a:rPr lang="en-GB" sz="1200">
                <a:hlinkClick r:id="rId6"/>
              </a:rPr>
              <a:t>Braun &amp; Clark, 2006</a:t>
            </a:r>
            <a:r>
              <a:rPr lang="en-GB" sz="1200"/>
              <a:t>).</a:t>
            </a:r>
          </a:p>
        </p:txBody>
      </p:sp>
      <p:sp>
        <p:nvSpPr>
          <p:cNvPr id="29" name="Title 3"/>
          <p:cNvSpPr txBox="1">
            <a:spLocks/>
          </p:cNvSpPr>
          <p:nvPr/>
        </p:nvSpPr>
        <p:spPr>
          <a:xfrm>
            <a:off x="109636" y="65799"/>
            <a:ext cx="8924729" cy="394863"/>
          </a:xfrm>
          <a:prstGeom prst="rect">
            <a:avLst/>
          </a:prstGeom>
          <a:solidFill>
            <a:srgbClr val="193865"/>
          </a:solidFill>
          <a:ln>
            <a:solidFill>
              <a:srgbClr val="193865"/>
            </a:solidFill>
          </a:ln>
          <a:effectLst>
            <a:outerShdw blurRad="292100" dist="1016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28005" tIns="143988" rIns="128005" bIns="179984" rtlCol="0" anchor="ctr">
            <a:noAutofit/>
          </a:bodyPr>
          <a:lstStyle>
            <a:lvl1pPr algn="ctr" defTabSz="640080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281"/>
              </a:spcBef>
              <a:spcAft>
                <a:spcPts val="1200"/>
              </a:spcAft>
            </a:pPr>
            <a:r>
              <a:rPr lang="en-US" sz="1800">
                <a:solidFill>
                  <a:schemeClr val="bg1"/>
                </a:solidFill>
                <a:latin typeface="Calibri Light"/>
                <a:cs typeface="Calibri Light"/>
              </a:rPr>
              <a:t>Bridging the gap: implementation of an online induction course for first year medical students </a:t>
            </a:r>
          </a:p>
        </p:txBody>
      </p:sp>
      <p:sp>
        <p:nvSpPr>
          <p:cNvPr id="30" name="Content Placeholder 4"/>
          <p:cNvSpPr txBox="1">
            <a:spLocks/>
          </p:cNvSpPr>
          <p:nvPr/>
        </p:nvSpPr>
        <p:spPr>
          <a:xfrm>
            <a:off x="7013107" y="1759834"/>
            <a:ext cx="2021258" cy="2787918"/>
          </a:xfrm>
          <a:prstGeom prst="rect">
            <a:avLst/>
          </a:prstGeom>
          <a:noFill/>
          <a:ln w="25400" cap="flat" cmpd="sng" algn="ctr">
            <a:solidFill>
              <a:srgbClr val="193865"/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128005" tIns="89992" rIns="128005" bIns="107991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/>
              <a:t>Take home messages</a:t>
            </a:r>
          </a:p>
          <a:p>
            <a:pPr marL="177800" indent="-177800"/>
            <a:r>
              <a:rPr lang="en-US" sz="1200">
                <a:solidFill>
                  <a:schemeClr val="tx1"/>
                </a:solidFill>
              </a:rPr>
              <a:t>The online induction course helped students understand institutional expectations and their digital skills needs.</a:t>
            </a:r>
          </a:p>
          <a:p>
            <a:pPr marL="177800" indent="-177800"/>
            <a:r>
              <a:rPr lang="en-GB" sz="1200"/>
              <a:t>Online formats will be the primary format by which we induct our students for the upcoming academic year in response to the COVID-19 pandemic (</a:t>
            </a:r>
            <a:r>
              <a:rPr lang="en-GB" sz="1200">
                <a:hlinkClick r:id="rId7" action="ppaction://hlinkfile"/>
              </a:rPr>
              <a:t>Nordman </a:t>
            </a:r>
            <a:r>
              <a:rPr lang="en-GB" sz="1200" i="1">
                <a:hlinkClick r:id="rId7" action="ppaction://hlinkfile"/>
              </a:rPr>
              <a:t>et al.</a:t>
            </a:r>
            <a:r>
              <a:rPr lang="en-GB" sz="1200">
                <a:hlinkClick r:id="rId7" action="ppaction://hlinkfile"/>
              </a:rPr>
              <a:t>, 2020</a:t>
            </a:r>
            <a:r>
              <a:rPr lang="en-GB" sz="1200"/>
              <a:t>).</a:t>
            </a:r>
          </a:p>
        </p:txBody>
      </p:sp>
      <p:sp>
        <p:nvSpPr>
          <p:cNvPr id="31" name="Content Placeholder 4"/>
          <p:cNvSpPr txBox="1">
            <a:spLocks/>
          </p:cNvSpPr>
          <p:nvPr/>
        </p:nvSpPr>
        <p:spPr>
          <a:xfrm>
            <a:off x="5135307" y="4760958"/>
            <a:ext cx="2932008" cy="547081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128005" tIns="64003" rIns="128005" bIns="64003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582" indent="0">
              <a:spcAft>
                <a:spcPts val="673"/>
              </a:spcAft>
              <a:buNone/>
            </a:pPr>
            <a:r>
              <a:rPr lang="en-US" sz="800">
                <a:solidFill>
                  <a:schemeClr val="accent1">
                    <a:lumMod val="25000"/>
                    <a:lumOff val="75000"/>
                  </a:schemeClr>
                </a:solidFill>
                <a:cs typeface="Calibri Light"/>
                <a:hlinkClick r:id="rId8"/>
              </a:rPr>
              <a:t>Dr Kirsty McIntyre </a:t>
            </a:r>
            <a:r>
              <a:rPr lang="en-US" sz="800">
                <a:solidFill>
                  <a:schemeClr val="tx1"/>
                </a:solidFill>
                <a:cs typeface="Calibri Light"/>
              </a:rPr>
              <a:t>Lecturer School of Medicine </a:t>
            </a:r>
            <a:r>
              <a:rPr lang="en-US" sz="800">
                <a:solidFill>
                  <a:schemeClr val="tx1"/>
                </a:solidFill>
                <a:cs typeface="Calibri Light"/>
                <a:hlinkClick r:id="rId9"/>
              </a:rPr>
              <a:t>kirsty.mcintyre@glasgow.ac.uk</a:t>
            </a:r>
            <a:r>
              <a:rPr lang="en-US" sz="800">
                <a:solidFill>
                  <a:schemeClr val="tx1"/>
                </a:solidFill>
                <a:cs typeface="Calibri Light"/>
              </a:rPr>
              <a:t> twitter: </a:t>
            </a:r>
            <a:r>
              <a:rPr lang="en-US" sz="800">
                <a:solidFill>
                  <a:schemeClr val="tx1"/>
                </a:solidFill>
                <a:cs typeface="Calibri Light"/>
                <a:hlinkClick r:id="rId10"/>
              </a:rPr>
              <a:t>@_kirstymcintyre</a:t>
            </a:r>
            <a:endParaRPr lang="en-US" sz="800">
              <a:solidFill>
                <a:schemeClr val="tx1"/>
              </a:solidFill>
              <a:cs typeface="Calibri Light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11"/>
          <a:srcRect l="6099" t="428" r="12016" b="20952"/>
          <a:stretch/>
        </p:blipFill>
        <p:spPr>
          <a:xfrm>
            <a:off x="7861769" y="4679390"/>
            <a:ext cx="386547" cy="477478"/>
          </a:xfrm>
          <a:prstGeom prst="rect">
            <a:avLst/>
          </a:prstGeom>
        </p:spPr>
      </p:pic>
      <p:pic>
        <p:nvPicPr>
          <p:cNvPr id="33" name="Picture 32" descr="Media_701643_smxx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667" y="4760958"/>
            <a:ext cx="802653" cy="36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62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190</Words>
  <Application>Microsoft Macintosh PowerPoint</Application>
  <PresentationFormat>On-screen Show (16:9)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</dc:creator>
  <cp:lastModifiedBy>Kirsty</cp:lastModifiedBy>
  <cp:revision>9</cp:revision>
  <dcterms:created xsi:type="dcterms:W3CDTF">2020-08-13T13:53:27Z</dcterms:created>
  <dcterms:modified xsi:type="dcterms:W3CDTF">2020-08-13T14:53:50Z</dcterms:modified>
</cp:coreProperties>
</file>