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51206400" cy="28803600"/>
  <p:notesSz cx="6797675" cy="9926638"/>
  <p:embeddedFontLst>
    <p:embeddedFont>
      <p:font typeface="Cambria" panose="02040503050406030204" pitchFamily="18" charset="0"/>
      <p:regular r:id="rId5"/>
      <p:bold r:id="rId6"/>
      <p:italic r:id="rId7"/>
      <p:boldItalic r:id="rId8"/>
    </p:embeddedFont>
    <p:embeddedFont>
      <p:font typeface="Wingdings 2" panose="05020102010507070707" pitchFamily="18" charset="2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SimSun" panose="02010600030101010101" pitchFamily="2" charset="-122"/>
      <p:regular r:id="rId14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59" userDrawn="1">
          <p15:clr>
            <a:srgbClr val="A4A3A4"/>
          </p15:clr>
        </p15:guide>
        <p15:guide id="2" orient="horz" pos="7244" userDrawn="1">
          <p15:clr>
            <a:srgbClr val="A4A3A4"/>
          </p15:clr>
        </p15:guide>
        <p15:guide id="3" pos="11098" userDrawn="1">
          <p15:clr>
            <a:srgbClr val="A4A3A4"/>
          </p15:clr>
        </p15:guide>
        <p15:guide id="4" pos="213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79F"/>
    <a:srgbClr val="B2B2B2"/>
    <a:srgbClr val="B9CAFF"/>
    <a:srgbClr val="FF9900"/>
    <a:srgbClr val="FF7979"/>
    <a:srgbClr val="A9D8E3"/>
    <a:srgbClr val="D3EBF1"/>
    <a:srgbClr val="A3D5FF"/>
    <a:srgbClr val="75C1FF"/>
    <a:srgbClr val="002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D64973-5CD3-46CA-8A53-8053DCECABF8}" v="6" dt="2020-08-18T07:48:12.0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364" autoAdjust="0"/>
  </p:normalViewPr>
  <p:slideViewPr>
    <p:cSldViewPr snapToGrid="0">
      <p:cViewPr>
        <p:scale>
          <a:sx n="30" d="100"/>
          <a:sy n="30" d="100"/>
        </p:scale>
        <p:origin x="-130" y="-864"/>
      </p:cViewPr>
      <p:guideLst>
        <p:guide orient="horz" pos="12959"/>
        <p:guide orient="horz" pos="7244"/>
        <p:guide pos="11098"/>
        <p:guide pos="213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19" Type="http://schemas.microsoft.com/office/2016/11/relationships/changesInfo" Target="changesInfos/changesInfo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in grom" userId="000119774c30ed4f" providerId="None" clId="Web-{47D64973-5CD3-46CA-8A53-8053DCECABF8}"/>
    <pc:docChg chg="modSld">
      <pc:chgData name="iain grom" userId="000119774c30ed4f" providerId="None" clId="Web-{47D64973-5CD3-46CA-8A53-8053DCECABF8}" dt="2020-08-18T07:48:12.048" v="5" actId="20577"/>
      <pc:docMkLst>
        <pc:docMk/>
      </pc:docMkLst>
      <pc:sldChg chg="modSp">
        <pc:chgData name="iain grom" userId="000119774c30ed4f" providerId="None" clId="Web-{47D64973-5CD3-46CA-8A53-8053DCECABF8}" dt="2020-08-18T07:48:12.033" v="4" actId="20577"/>
        <pc:sldMkLst>
          <pc:docMk/>
          <pc:sldMk cId="0" sldId="256"/>
        </pc:sldMkLst>
        <pc:spChg chg="mod">
          <ac:chgData name="iain grom" userId="000119774c30ed4f" providerId="None" clId="Web-{47D64973-5CD3-46CA-8A53-8053DCECABF8}" dt="2020-08-18T07:48:12.033" v="4" actId="20577"/>
          <ac:spMkLst>
            <pc:docMk/>
            <pc:sldMk cId="0" sldId="256"/>
            <ac:spMk id="54" creationId="{2F9D57DB-6A95-1940-91E2-C822C3BFE50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iain\Documents\CD%20Strategies%20deprived%20+%20Penilee%20Mar30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iain\Documents\CD%20Strategies%20deprived%20+%20Penilee%20Mar3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Deprived Community Strategies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587135512170569"/>
          <c:y val="3.2145607967228394E-2"/>
          <c:w val="0.63211328036050285"/>
          <c:h val="0.94229090522563186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196076880"/>
        <c:axId val="-1196074704"/>
      </c:barChart>
      <c:catAx>
        <c:axId val="-1196076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96074704"/>
        <c:crosses val="autoZero"/>
        <c:auto val="1"/>
        <c:lblAlgn val="ctr"/>
        <c:lblOffset val="100"/>
        <c:noMultiLvlLbl val="0"/>
      </c:catAx>
      <c:valAx>
        <c:axId val="-11960747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</a:t>
                </a:r>
                <a:r>
                  <a:rPr lang="en-US" baseline="0"/>
                  <a:t> of communities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37294378827646546"/>
              <c:y val="0.963717494814705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96076880"/>
        <c:crosses val="autoZero"/>
        <c:crossBetween val="between"/>
      </c:valAx>
      <c:spPr>
        <a:solidFill>
          <a:srgbClr val="002060"/>
        </a:solidFill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Deprived Community Strategies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587135512170569"/>
          <c:y val="3.2145607967228394E-2"/>
          <c:w val="0.63211328036050285"/>
          <c:h val="0.94229090522563186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196077968"/>
        <c:axId val="-1196074160"/>
      </c:barChart>
      <c:catAx>
        <c:axId val="-1196077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96074160"/>
        <c:crosses val="autoZero"/>
        <c:auto val="1"/>
        <c:lblAlgn val="ctr"/>
        <c:lblOffset val="100"/>
        <c:noMultiLvlLbl val="0"/>
      </c:catAx>
      <c:valAx>
        <c:axId val="-11960741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</a:t>
                </a:r>
                <a:r>
                  <a:rPr lang="en-US" baseline="0"/>
                  <a:t> of communities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37294378827646546"/>
              <c:y val="0.963717494814705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96077968"/>
        <c:crosses val="autoZero"/>
        <c:crossBetween val="between"/>
      </c:valAx>
      <c:spPr>
        <a:solidFill>
          <a:srgbClr val="002060"/>
        </a:solidFill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439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8313" y="915988"/>
            <a:ext cx="5859462" cy="32972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4875"/>
            <a:ext cx="4981575" cy="4468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224660" tIns="109906" rIns="224660" bIns="1099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64250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851275" y="9428163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4660" tIns="109906" rIns="224660" bIns="109906" anchor="b"/>
          <a:lstStyle>
            <a:lvl1pPr defTabSz="2263775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263775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263775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263775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263775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2637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2637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2637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2637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de-DE" altLang="en-US" sz="3000"/>
              <a:t>1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9428163"/>
            <a:ext cx="29432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41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8313" y="915988"/>
            <a:ext cx="5859462" cy="3297237"/>
          </a:xfrm>
          <a:ln cap="flat"/>
        </p:spPr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4007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9406" y="8948112"/>
            <a:ext cx="43527588" cy="61737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1500" y="16321542"/>
            <a:ext cx="35843406" cy="7361680"/>
          </a:xfrm>
        </p:spPr>
        <p:txBody>
          <a:bodyPr/>
          <a:lstStyle>
            <a:lvl1pPr marL="0" indent="0" algn="ctr">
              <a:buNone/>
              <a:defRPr/>
            </a:lvl1pPr>
            <a:lvl2pPr marL="307670" indent="0" algn="ctr">
              <a:buNone/>
              <a:defRPr/>
            </a:lvl2pPr>
            <a:lvl3pPr marL="615340" indent="0" algn="ctr">
              <a:buNone/>
              <a:defRPr/>
            </a:lvl3pPr>
            <a:lvl4pPr marL="923010" indent="0" algn="ctr">
              <a:buNone/>
              <a:defRPr/>
            </a:lvl4pPr>
            <a:lvl5pPr marL="1230680" indent="0" algn="ctr">
              <a:buNone/>
              <a:defRPr/>
            </a:lvl5pPr>
            <a:lvl6pPr marL="1538350" indent="0" algn="ctr">
              <a:buNone/>
              <a:defRPr/>
            </a:lvl6pPr>
            <a:lvl7pPr marL="1846020" indent="0" algn="ctr">
              <a:buNone/>
              <a:defRPr/>
            </a:lvl7pPr>
            <a:lvl8pPr marL="2153691" indent="0" algn="ctr">
              <a:buNone/>
              <a:defRPr/>
            </a:lvl8pPr>
            <a:lvl9pPr marL="246136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531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42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85100" y="2778659"/>
            <a:ext cx="10881896" cy="212699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39409" y="2778659"/>
            <a:ext cx="32387941" cy="212699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76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72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6144" y="18509427"/>
            <a:ext cx="43524902" cy="5720766"/>
          </a:xfrm>
        </p:spPr>
        <p:txBody>
          <a:bodyPr anchor="t"/>
          <a:lstStyle>
            <a:lvl1pPr algn="l">
              <a:defRPr sz="2692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6144" y="12208575"/>
            <a:ext cx="43524902" cy="6300854"/>
          </a:xfrm>
        </p:spPr>
        <p:txBody>
          <a:bodyPr anchor="b"/>
          <a:lstStyle>
            <a:lvl1pPr marL="0" indent="0">
              <a:buNone/>
              <a:defRPr sz="1346"/>
            </a:lvl1pPr>
            <a:lvl2pPr marL="307670" indent="0">
              <a:buNone/>
              <a:defRPr sz="1211"/>
            </a:lvl2pPr>
            <a:lvl3pPr marL="615340" indent="0">
              <a:buNone/>
              <a:defRPr sz="1077"/>
            </a:lvl3pPr>
            <a:lvl4pPr marL="923010" indent="0">
              <a:buNone/>
              <a:defRPr sz="942"/>
            </a:lvl4pPr>
            <a:lvl5pPr marL="1230680" indent="0">
              <a:buNone/>
              <a:defRPr sz="942"/>
            </a:lvl5pPr>
            <a:lvl6pPr marL="1538350" indent="0">
              <a:buNone/>
              <a:defRPr sz="942"/>
            </a:lvl6pPr>
            <a:lvl7pPr marL="1846020" indent="0">
              <a:buNone/>
              <a:defRPr sz="942"/>
            </a:lvl7pPr>
            <a:lvl8pPr marL="2153691" indent="0">
              <a:buNone/>
              <a:defRPr sz="942"/>
            </a:lvl8pPr>
            <a:lvl9pPr marL="2461361" indent="0">
              <a:buNone/>
              <a:defRPr sz="94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831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39408" y="8337042"/>
            <a:ext cx="21634919" cy="15711540"/>
          </a:xfrm>
        </p:spPr>
        <p:txBody>
          <a:bodyPr/>
          <a:lstStyle>
            <a:lvl1pPr>
              <a:defRPr sz="1884"/>
            </a:lvl1pPr>
            <a:lvl2pPr>
              <a:defRPr sz="1615"/>
            </a:lvl2pPr>
            <a:lvl3pPr>
              <a:defRPr sz="1346"/>
            </a:lvl3pPr>
            <a:lvl4pPr>
              <a:defRPr sz="1211"/>
            </a:lvl4pPr>
            <a:lvl5pPr>
              <a:defRPr sz="1211"/>
            </a:lvl5pPr>
            <a:lvl6pPr>
              <a:defRPr sz="1211"/>
            </a:lvl6pPr>
            <a:lvl7pPr>
              <a:defRPr sz="1211"/>
            </a:lvl7pPr>
            <a:lvl8pPr>
              <a:defRPr sz="1211"/>
            </a:lvl8pPr>
            <a:lvl9pPr>
              <a:defRPr sz="121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32078" y="8337042"/>
            <a:ext cx="21634919" cy="15711540"/>
          </a:xfrm>
        </p:spPr>
        <p:txBody>
          <a:bodyPr/>
          <a:lstStyle>
            <a:lvl1pPr>
              <a:defRPr sz="1884"/>
            </a:lvl1pPr>
            <a:lvl2pPr>
              <a:defRPr sz="1615"/>
            </a:lvl2pPr>
            <a:lvl3pPr>
              <a:defRPr sz="1346"/>
            </a:lvl3pPr>
            <a:lvl4pPr>
              <a:defRPr sz="1211"/>
            </a:lvl4pPr>
            <a:lvl5pPr>
              <a:defRPr sz="1211"/>
            </a:lvl5pPr>
            <a:lvl6pPr>
              <a:defRPr sz="1211"/>
            </a:lvl6pPr>
            <a:lvl7pPr>
              <a:defRPr sz="1211"/>
            </a:lvl7pPr>
            <a:lvl8pPr>
              <a:defRPr sz="1211"/>
            </a:lvl8pPr>
            <a:lvl9pPr>
              <a:defRPr sz="121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69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1394" y="1153769"/>
            <a:ext cx="46083612" cy="47998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1396" y="6447212"/>
            <a:ext cx="22622962" cy="2686783"/>
          </a:xfrm>
        </p:spPr>
        <p:txBody>
          <a:bodyPr anchor="b"/>
          <a:lstStyle>
            <a:lvl1pPr marL="0" indent="0">
              <a:buNone/>
              <a:defRPr sz="1615" b="1"/>
            </a:lvl1pPr>
            <a:lvl2pPr marL="307670" indent="0">
              <a:buNone/>
              <a:defRPr sz="1346" b="1"/>
            </a:lvl2pPr>
            <a:lvl3pPr marL="615340" indent="0">
              <a:buNone/>
              <a:defRPr sz="1211" b="1"/>
            </a:lvl3pPr>
            <a:lvl4pPr marL="923010" indent="0">
              <a:buNone/>
              <a:defRPr sz="1077" b="1"/>
            </a:lvl4pPr>
            <a:lvl5pPr marL="1230680" indent="0">
              <a:buNone/>
              <a:defRPr sz="1077" b="1"/>
            </a:lvl5pPr>
            <a:lvl6pPr marL="1538350" indent="0">
              <a:buNone/>
              <a:defRPr sz="1077" b="1"/>
            </a:lvl6pPr>
            <a:lvl7pPr marL="1846020" indent="0">
              <a:buNone/>
              <a:defRPr sz="1077" b="1"/>
            </a:lvl7pPr>
            <a:lvl8pPr marL="2153691" indent="0">
              <a:buNone/>
              <a:defRPr sz="1077" b="1"/>
            </a:lvl8pPr>
            <a:lvl9pPr marL="2461361" indent="0">
              <a:buNone/>
              <a:defRPr sz="10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1396" y="9133996"/>
            <a:ext cx="22622962" cy="16596096"/>
          </a:xfrm>
        </p:spPr>
        <p:txBody>
          <a:bodyPr/>
          <a:lstStyle>
            <a:lvl1pPr>
              <a:defRPr sz="1615"/>
            </a:lvl1pPr>
            <a:lvl2pPr>
              <a:defRPr sz="1346"/>
            </a:lvl2pPr>
            <a:lvl3pPr>
              <a:defRPr sz="1211"/>
            </a:lvl3pPr>
            <a:lvl4pPr>
              <a:defRPr sz="1077"/>
            </a:lvl4pPr>
            <a:lvl5pPr>
              <a:defRPr sz="1077"/>
            </a:lvl5pPr>
            <a:lvl6pPr>
              <a:defRPr sz="1077"/>
            </a:lvl6pPr>
            <a:lvl7pPr>
              <a:defRPr sz="1077"/>
            </a:lvl7pPr>
            <a:lvl8pPr>
              <a:defRPr sz="1077"/>
            </a:lvl8pPr>
            <a:lvl9pPr>
              <a:defRPr sz="10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1307" y="6447212"/>
            <a:ext cx="22633701" cy="2686783"/>
          </a:xfrm>
        </p:spPr>
        <p:txBody>
          <a:bodyPr anchor="b"/>
          <a:lstStyle>
            <a:lvl1pPr marL="0" indent="0">
              <a:buNone/>
              <a:defRPr sz="1615" b="1"/>
            </a:lvl1pPr>
            <a:lvl2pPr marL="307670" indent="0">
              <a:buNone/>
              <a:defRPr sz="1346" b="1"/>
            </a:lvl2pPr>
            <a:lvl3pPr marL="615340" indent="0">
              <a:buNone/>
              <a:defRPr sz="1211" b="1"/>
            </a:lvl3pPr>
            <a:lvl4pPr marL="923010" indent="0">
              <a:buNone/>
              <a:defRPr sz="1077" b="1"/>
            </a:lvl4pPr>
            <a:lvl5pPr marL="1230680" indent="0">
              <a:buNone/>
              <a:defRPr sz="1077" b="1"/>
            </a:lvl5pPr>
            <a:lvl6pPr marL="1538350" indent="0">
              <a:buNone/>
              <a:defRPr sz="1077" b="1"/>
            </a:lvl6pPr>
            <a:lvl7pPr marL="1846020" indent="0">
              <a:buNone/>
              <a:defRPr sz="1077" b="1"/>
            </a:lvl7pPr>
            <a:lvl8pPr marL="2153691" indent="0">
              <a:buNone/>
              <a:defRPr sz="1077" b="1"/>
            </a:lvl8pPr>
            <a:lvl9pPr marL="2461361" indent="0">
              <a:buNone/>
              <a:defRPr sz="10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1307" y="9133996"/>
            <a:ext cx="22633701" cy="16596096"/>
          </a:xfrm>
        </p:spPr>
        <p:txBody>
          <a:bodyPr/>
          <a:lstStyle>
            <a:lvl1pPr>
              <a:defRPr sz="1615"/>
            </a:lvl1pPr>
            <a:lvl2pPr>
              <a:defRPr sz="1346"/>
            </a:lvl2pPr>
            <a:lvl3pPr>
              <a:defRPr sz="1211"/>
            </a:lvl3pPr>
            <a:lvl4pPr>
              <a:defRPr sz="1077"/>
            </a:lvl4pPr>
            <a:lvl5pPr>
              <a:defRPr sz="1077"/>
            </a:lvl5pPr>
            <a:lvl6pPr>
              <a:defRPr sz="1077"/>
            </a:lvl6pPr>
            <a:lvl7pPr>
              <a:defRPr sz="1077"/>
            </a:lvl7pPr>
            <a:lvl8pPr>
              <a:defRPr sz="1077"/>
            </a:lvl8pPr>
            <a:lvl9pPr>
              <a:defRPr sz="10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85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898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54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1397" y="1146291"/>
            <a:ext cx="16845058" cy="4881079"/>
          </a:xfrm>
        </p:spPr>
        <p:txBody>
          <a:bodyPr anchor="b"/>
          <a:lstStyle>
            <a:lvl1pPr algn="l">
              <a:defRPr sz="1346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1298" y="1146291"/>
            <a:ext cx="28623711" cy="24583801"/>
          </a:xfrm>
        </p:spPr>
        <p:txBody>
          <a:bodyPr/>
          <a:lstStyle>
            <a:lvl1pPr>
              <a:defRPr sz="2153"/>
            </a:lvl1pPr>
            <a:lvl2pPr>
              <a:defRPr sz="1884"/>
            </a:lvl2pPr>
            <a:lvl3pPr>
              <a:defRPr sz="1615"/>
            </a:lvl3pPr>
            <a:lvl4pPr>
              <a:defRPr sz="1346"/>
            </a:lvl4pPr>
            <a:lvl5pPr>
              <a:defRPr sz="1346"/>
            </a:lvl5pPr>
            <a:lvl6pPr>
              <a:defRPr sz="1346"/>
            </a:lvl6pPr>
            <a:lvl7pPr>
              <a:defRPr sz="1346"/>
            </a:lvl7pPr>
            <a:lvl8pPr>
              <a:defRPr sz="1346"/>
            </a:lvl8pPr>
            <a:lvl9pPr>
              <a:defRPr sz="13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1397" y="6027370"/>
            <a:ext cx="16845058" cy="19702722"/>
          </a:xfrm>
        </p:spPr>
        <p:txBody>
          <a:bodyPr/>
          <a:lstStyle>
            <a:lvl1pPr marL="0" indent="0">
              <a:buNone/>
              <a:defRPr sz="942"/>
            </a:lvl1pPr>
            <a:lvl2pPr marL="307670" indent="0">
              <a:buNone/>
              <a:defRPr sz="807"/>
            </a:lvl2pPr>
            <a:lvl3pPr marL="615340" indent="0">
              <a:buNone/>
              <a:defRPr sz="673"/>
            </a:lvl3pPr>
            <a:lvl4pPr marL="923010" indent="0">
              <a:buNone/>
              <a:defRPr sz="606"/>
            </a:lvl4pPr>
            <a:lvl5pPr marL="1230680" indent="0">
              <a:buNone/>
              <a:defRPr sz="606"/>
            </a:lvl5pPr>
            <a:lvl6pPr marL="1538350" indent="0">
              <a:buNone/>
              <a:defRPr sz="606"/>
            </a:lvl6pPr>
            <a:lvl7pPr marL="1846020" indent="0">
              <a:buNone/>
              <a:defRPr sz="606"/>
            </a:lvl7pPr>
            <a:lvl8pPr marL="2153691" indent="0">
              <a:buNone/>
              <a:defRPr sz="606"/>
            </a:lvl8pPr>
            <a:lvl9pPr marL="2461361" indent="0">
              <a:buNone/>
              <a:defRPr sz="6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4912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154" y="20162094"/>
            <a:ext cx="30723304" cy="2381248"/>
          </a:xfrm>
        </p:spPr>
        <p:txBody>
          <a:bodyPr anchor="b"/>
          <a:lstStyle>
            <a:lvl1pPr algn="l">
              <a:defRPr sz="1346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154" y="2573545"/>
            <a:ext cx="30723304" cy="17281946"/>
          </a:xfrm>
        </p:spPr>
        <p:txBody>
          <a:bodyPr/>
          <a:lstStyle>
            <a:lvl1pPr marL="0" indent="0">
              <a:buNone/>
              <a:defRPr sz="2153"/>
            </a:lvl1pPr>
            <a:lvl2pPr marL="307670" indent="0">
              <a:buNone/>
              <a:defRPr sz="1884"/>
            </a:lvl2pPr>
            <a:lvl3pPr marL="615340" indent="0">
              <a:buNone/>
              <a:defRPr sz="1615"/>
            </a:lvl3pPr>
            <a:lvl4pPr marL="923010" indent="0">
              <a:buNone/>
              <a:defRPr sz="1346"/>
            </a:lvl4pPr>
            <a:lvl5pPr marL="1230680" indent="0">
              <a:buNone/>
              <a:defRPr sz="1346"/>
            </a:lvl5pPr>
            <a:lvl6pPr marL="1538350" indent="0">
              <a:buNone/>
              <a:defRPr sz="1346"/>
            </a:lvl6pPr>
            <a:lvl7pPr marL="1846020" indent="0">
              <a:buNone/>
              <a:defRPr sz="1346"/>
            </a:lvl7pPr>
            <a:lvl8pPr marL="2153691" indent="0">
              <a:buNone/>
              <a:defRPr sz="1346"/>
            </a:lvl8pPr>
            <a:lvl9pPr marL="2461361" indent="0">
              <a:buNone/>
              <a:defRPr sz="1346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154" y="22543342"/>
            <a:ext cx="30723304" cy="3380113"/>
          </a:xfrm>
        </p:spPr>
        <p:txBody>
          <a:bodyPr/>
          <a:lstStyle>
            <a:lvl1pPr marL="0" indent="0">
              <a:buNone/>
              <a:defRPr sz="942"/>
            </a:lvl1pPr>
            <a:lvl2pPr marL="307670" indent="0">
              <a:buNone/>
              <a:defRPr sz="807"/>
            </a:lvl2pPr>
            <a:lvl3pPr marL="615340" indent="0">
              <a:buNone/>
              <a:defRPr sz="673"/>
            </a:lvl3pPr>
            <a:lvl4pPr marL="923010" indent="0">
              <a:buNone/>
              <a:defRPr sz="606"/>
            </a:lvl4pPr>
            <a:lvl5pPr marL="1230680" indent="0">
              <a:buNone/>
              <a:defRPr sz="606"/>
            </a:lvl5pPr>
            <a:lvl6pPr marL="1538350" indent="0">
              <a:buNone/>
              <a:defRPr sz="606"/>
            </a:lvl6pPr>
            <a:lvl7pPr marL="1846020" indent="0">
              <a:buNone/>
              <a:defRPr sz="606"/>
            </a:lvl7pPr>
            <a:lvl8pPr marL="2153691" indent="0">
              <a:buNone/>
              <a:defRPr sz="606"/>
            </a:lvl8pPr>
            <a:lvl9pPr marL="2461361" indent="0">
              <a:buNone/>
              <a:defRPr sz="6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30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39406" y="2778659"/>
            <a:ext cx="43527588" cy="436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9568" tIns="184783" rIns="369568" bIns="184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39406" y="8337042"/>
            <a:ext cx="43527588" cy="1571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9568" tIns="184783" rIns="369568" bIns="184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Hier klicken, um Master-Textformat zu bearbeiten.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496615" rtl="0" eaLnBrk="0" fontAlgn="base" hangingPunct="0">
        <a:spcBef>
          <a:spcPct val="0"/>
        </a:spcBef>
        <a:spcAft>
          <a:spcPct val="0"/>
        </a:spcAft>
        <a:defRPr sz="11978">
          <a:solidFill>
            <a:schemeClr val="tx2"/>
          </a:solidFill>
          <a:latin typeface="+mj-lt"/>
          <a:ea typeface="+mj-ea"/>
          <a:cs typeface="+mj-cs"/>
        </a:defRPr>
      </a:lvl1pPr>
      <a:lvl2pPr algn="ctr" defTabSz="2496615" rtl="0" eaLnBrk="0" fontAlgn="base" hangingPunct="0">
        <a:spcBef>
          <a:spcPct val="0"/>
        </a:spcBef>
        <a:spcAft>
          <a:spcPct val="0"/>
        </a:spcAft>
        <a:defRPr sz="11978">
          <a:solidFill>
            <a:schemeClr val="tx2"/>
          </a:solidFill>
          <a:latin typeface="Times New Roman" pitchFamily="18" charset="0"/>
        </a:defRPr>
      </a:lvl2pPr>
      <a:lvl3pPr algn="ctr" defTabSz="2496615" rtl="0" eaLnBrk="0" fontAlgn="base" hangingPunct="0">
        <a:spcBef>
          <a:spcPct val="0"/>
        </a:spcBef>
        <a:spcAft>
          <a:spcPct val="0"/>
        </a:spcAft>
        <a:defRPr sz="11978">
          <a:solidFill>
            <a:schemeClr val="tx2"/>
          </a:solidFill>
          <a:latin typeface="Times New Roman" pitchFamily="18" charset="0"/>
        </a:defRPr>
      </a:lvl3pPr>
      <a:lvl4pPr algn="ctr" defTabSz="2496615" rtl="0" eaLnBrk="0" fontAlgn="base" hangingPunct="0">
        <a:spcBef>
          <a:spcPct val="0"/>
        </a:spcBef>
        <a:spcAft>
          <a:spcPct val="0"/>
        </a:spcAft>
        <a:defRPr sz="11978">
          <a:solidFill>
            <a:schemeClr val="tx2"/>
          </a:solidFill>
          <a:latin typeface="Times New Roman" pitchFamily="18" charset="0"/>
        </a:defRPr>
      </a:lvl4pPr>
      <a:lvl5pPr algn="ctr" defTabSz="2496615" rtl="0" eaLnBrk="0" fontAlgn="base" hangingPunct="0">
        <a:spcBef>
          <a:spcPct val="0"/>
        </a:spcBef>
        <a:spcAft>
          <a:spcPct val="0"/>
        </a:spcAft>
        <a:defRPr sz="11978">
          <a:solidFill>
            <a:schemeClr val="tx2"/>
          </a:solidFill>
          <a:latin typeface="Times New Roman" pitchFamily="18" charset="0"/>
        </a:defRPr>
      </a:lvl5pPr>
      <a:lvl6pPr marL="307670" algn="ctr" defTabSz="2496615" rtl="0" eaLnBrk="0" fontAlgn="base" hangingPunct="0">
        <a:spcBef>
          <a:spcPct val="0"/>
        </a:spcBef>
        <a:spcAft>
          <a:spcPct val="0"/>
        </a:spcAft>
        <a:defRPr sz="11978">
          <a:solidFill>
            <a:schemeClr val="tx2"/>
          </a:solidFill>
          <a:latin typeface="Times New Roman" pitchFamily="18" charset="0"/>
        </a:defRPr>
      </a:lvl6pPr>
      <a:lvl7pPr marL="615340" algn="ctr" defTabSz="2496615" rtl="0" eaLnBrk="0" fontAlgn="base" hangingPunct="0">
        <a:spcBef>
          <a:spcPct val="0"/>
        </a:spcBef>
        <a:spcAft>
          <a:spcPct val="0"/>
        </a:spcAft>
        <a:defRPr sz="11978">
          <a:solidFill>
            <a:schemeClr val="tx2"/>
          </a:solidFill>
          <a:latin typeface="Times New Roman" pitchFamily="18" charset="0"/>
        </a:defRPr>
      </a:lvl7pPr>
      <a:lvl8pPr marL="923010" algn="ctr" defTabSz="2496615" rtl="0" eaLnBrk="0" fontAlgn="base" hangingPunct="0">
        <a:spcBef>
          <a:spcPct val="0"/>
        </a:spcBef>
        <a:spcAft>
          <a:spcPct val="0"/>
        </a:spcAft>
        <a:defRPr sz="11978">
          <a:solidFill>
            <a:schemeClr val="tx2"/>
          </a:solidFill>
          <a:latin typeface="Times New Roman" pitchFamily="18" charset="0"/>
        </a:defRPr>
      </a:lvl8pPr>
      <a:lvl9pPr marL="1230680" algn="ctr" defTabSz="2496615" rtl="0" eaLnBrk="0" fontAlgn="base" hangingPunct="0">
        <a:spcBef>
          <a:spcPct val="0"/>
        </a:spcBef>
        <a:spcAft>
          <a:spcPct val="0"/>
        </a:spcAft>
        <a:defRPr sz="11978">
          <a:solidFill>
            <a:schemeClr val="tx2"/>
          </a:solidFill>
          <a:latin typeface="Times New Roman" pitchFamily="18" charset="0"/>
        </a:defRPr>
      </a:lvl9pPr>
    </p:titleStyle>
    <p:bodyStyle>
      <a:lvl1pPr marL="935830" indent="-935830" algn="l" defTabSz="249661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8748">
          <a:solidFill>
            <a:schemeClr val="tx1"/>
          </a:solidFill>
          <a:latin typeface="+mn-lt"/>
          <a:ea typeface="+mn-ea"/>
          <a:cs typeface="+mn-cs"/>
        </a:defRPr>
      </a:lvl1pPr>
      <a:lvl2pPr marL="2027631" indent="-779858" algn="l" defTabSz="2496615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7604">
          <a:solidFill>
            <a:schemeClr val="tx1"/>
          </a:solidFill>
          <a:latin typeface="+mn-lt"/>
        </a:defRPr>
      </a:lvl2pPr>
      <a:lvl3pPr marL="3118365" indent="-621750" algn="l" defTabSz="249661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6595">
          <a:solidFill>
            <a:schemeClr val="tx1"/>
          </a:solidFill>
          <a:latin typeface="+mn-lt"/>
        </a:defRPr>
      </a:lvl3pPr>
      <a:lvl4pPr marL="4368274" indent="-624955" algn="l" defTabSz="2496615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5383">
          <a:solidFill>
            <a:schemeClr val="tx1"/>
          </a:solidFill>
          <a:latin typeface="+mn-lt"/>
        </a:defRPr>
      </a:lvl4pPr>
      <a:lvl5pPr marL="5613911" indent="-622819" algn="l" defTabSz="2496615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5383">
          <a:solidFill>
            <a:schemeClr val="tx1"/>
          </a:solidFill>
          <a:latin typeface="+mn-lt"/>
        </a:defRPr>
      </a:lvl5pPr>
      <a:lvl6pPr marL="5921581" indent="-622819" algn="l" defTabSz="2496615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5383">
          <a:solidFill>
            <a:schemeClr val="tx1"/>
          </a:solidFill>
          <a:latin typeface="+mn-lt"/>
        </a:defRPr>
      </a:lvl6pPr>
      <a:lvl7pPr marL="6229251" indent="-622819" algn="l" defTabSz="2496615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5383">
          <a:solidFill>
            <a:schemeClr val="tx1"/>
          </a:solidFill>
          <a:latin typeface="+mn-lt"/>
        </a:defRPr>
      </a:lvl7pPr>
      <a:lvl8pPr marL="6536921" indent="-622819" algn="l" defTabSz="2496615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5383">
          <a:solidFill>
            <a:schemeClr val="tx1"/>
          </a:solidFill>
          <a:latin typeface="+mn-lt"/>
        </a:defRPr>
      </a:lvl8pPr>
      <a:lvl9pPr marL="6844591" indent="-622819" algn="l" defTabSz="2496615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538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15340" rtl="0" eaLnBrk="1" latinLnBrk="0" hangingPunct="1">
        <a:defRPr sz="1211" kern="1200">
          <a:solidFill>
            <a:schemeClr val="tx1"/>
          </a:solidFill>
          <a:latin typeface="+mn-lt"/>
          <a:ea typeface="+mn-ea"/>
          <a:cs typeface="+mn-cs"/>
        </a:defRPr>
      </a:lvl1pPr>
      <a:lvl2pPr marL="307670" algn="l" defTabSz="615340" rtl="0" eaLnBrk="1" latinLnBrk="0" hangingPunct="1">
        <a:defRPr sz="1211" kern="1200">
          <a:solidFill>
            <a:schemeClr val="tx1"/>
          </a:solidFill>
          <a:latin typeface="+mn-lt"/>
          <a:ea typeface="+mn-ea"/>
          <a:cs typeface="+mn-cs"/>
        </a:defRPr>
      </a:lvl2pPr>
      <a:lvl3pPr marL="615340" algn="l" defTabSz="615340" rtl="0" eaLnBrk="1" latinLnBrk="0" hangingPunct="1">
        <a:defRPr sz="1211" kern="1200">
          <a:solidFill>
            <a:schemeClr val="tx1"/>
          </a:solidFill>
          <a:latin typeface="+mn-lt"/>
          <a:ea typeface="+mn-ea"/>
          <a:cs typeface="+mn-cs"/>
        </a:defRPr>
      </a:lvl3pPr>
      <a:lvl4pPr marL="923010" algn="l" defTabSz="615340" rtl="0" eaLnBrk="1" latinLnBrk="0" hangingPunct="1">
        <a:defRPr sz="1211" kern="1200">
          <a:solidFill>
            <a:schemeClr val="tx1"/>
          </a:solidFill>
          <a:latin typeface="+mn-lt"/>
          <a:ea typeface="+mn-ea"/>
          <a:cs typeface="+mn-cs"/>
        </a:defRPr>
      </a:lvl4pPr>
      <a:lvl5pPr marL="1230680" algn="l" defTabSz="615340" rtl="0" eaLnBrk="1" latinLnBrk="0" hangingPunct="1">
        <a:defRPr sz="1211" kern="1200">
          <a:solidFill>
            <a:schemeClr val="tx1"/>
          </a:solidFill>
          <a:latin typeface="+mn-lt"/>
          <a:ea typeface="+mn-ea"/>
          <a:cs typeface="+mn-cs"/>
        </a:defRPr>
      </a:lvl5pPr>
      <a:lvl6pPr marL="1538350" algn="l" defTabSz="615340" rtl="0" eaLnBrk="1" latinLnBrk="0" hangingPunct="1">
        <a:defRPr sz="1211" kern="1200">
          <a:solidFill>
            <a:schemeClr val="tx1"/>
          </a:solidFill>
          <a:latin typeface="+mn-lt"/>
          <a:ea typeface="+mn-ea"/>
          <a:cs typeface="+mn-cs"/>
        </a:defRPr>
      </a:lvl6pPr>
      <a:lvl7pPr marL="1846020" algn="l" defTabSz="615340" rtl="0" eaLnBrk="1" latinLnBrk="0" hangingPunct="1">
        <a:defRPr sz="1211" kern="1200">
          <a:solidFill>
            <a:schemeClr val="tx1"/>
          </a:solidFill>
          <a:latin typeface="+mn-lt"/>
          <a:ea typeface="+mn-ea"/>
          <a:cs typeface="+mn-cs"/>
        </a:defRPr>
      </a:lvl7pPr>
      <a:lvl8pPr marL="2153691" algn="l" defTabSz="615340" rtl="0" eaLnBrk="1" latinLnBrk="0" hangingPunct="1">
        <a:defRPr sz="1211" kern="1200">
          <a:solidFill>
            <a:schemeClr val="tx1"/>
          </a:solidFill>
          <a:latin typeface="+mn-lt"/>
          <a:ea typeface="+mn-ea"/>
          <a:cs typeface="+mn-cs"/>
        </a:defRPr>
      </a:lvl8pPr>
      <a:lvl9pPr marL="2461361" algn="l" defTabSz="615340" rtl="0" eaLnBrk="1" latinLnBrk="0" hangingPunct="1">
        <a:defRPr sz="12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803"/>
          <p:cNvSpPr>
            <a:spLocks noChangeArrowheads="1"/>
          </p:cNvSpPr>
          <p:nvPr/>
        </p:nvSpPr>
        <p:spPr bwMode="auto">
          <a:xfrm>
            <a:off x="15415858" y="47964"/>
            <a:ext cx="19525478" cy="30588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 sz="1480"/>
          </a:p>
        </p:txBody>
      </p:sp>
      <p:sp>
        <p:nvSpPr>
          <p:cNvPr id="2054" name="Rectangle 2810"/>
          <p:cNvSpPr>
            <a:spLocks noChangeArrowheads="1"/>
          </p:cNvSpPr>
          <p:nvPr/>
        </p:nvSpPr>
        <p:spPr bwMode="auto">
          <a:xfrm>
            <a:off x="16963831" y="7662133"/>
            <a:ext cx="17189004" cy="55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en-GB" altLang="en-US" sz="3028" b="1">
                <a:latin typeface="Arial" charset="0"/>
              </a:rPr>
              <a:t>Dr Iain Grom</a:t>
            </a:r>
            <a:r>
              <a:rPr lang="en-GB" altLang="en-US" sz="3028">
                <a:latin typeface="Arial" charset="0"/>
              </a:rPr>
              <a:t>, </a:t>
            </a:r>
            <a:r>
              <a:rPr lang="en-GB" altLang="en-US" sz="3028" b="1" i="1">
                <a:latin typeface="Arial" charset="0"/>
              </a:rPr>
              <a:t>School of Medicine, University of Glasgow, UK</a:t>
            </a:r>
          </a:p>
        </p:txBody>
      </p:sp>
      <p:sp>
        <p:nvSpPr>
          <p:cNvPr id="36" name="Rectangle 4241"/>
          <p:cNvSpPr>
            <a:spLocks noChangeArrowheads="1"/>
          </p:cNvSpPr>
          <p:nvPr/>
        </p:nvSpPr>
        <p:spPr bwMode="auto">
          <a:xfrm>
            <a:off x="16480389" y="17252226"/>
            <a:ext cx="8155429" cy="30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800100" indent="-800100" defTabSz="842963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42963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42963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42963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42963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Aft>
                <a:spcPts val="269"/>
              </a:spcAft>
              <a:buClr>
                <a:srgbClr val="00279F"/>
              </a:buClr>
            </a:pPr>
            <a:r>
              <a:rPr lang="en-GB" altLang="en-US" sz="1951">
                <a:latin typeface="Arial" charset="0"/>
              </a:rPr>
              <a:t>.</a:t>
            </a:r>
            <a:endParaRPr lang="en-GB" altLang="en-US" sz="1951" baseline="30000">
              <a:latin typeface="Arial" charset="0"/>
            </a:endParaRPr>
          </a:p>
        </p:txBody>
      </p:sp>
      <p:sp>
        <p:nvSpPr>
          <p:cNvPr id="37" name="Rectangle 4241"/>
          <p:cNvSpPr>
            <a:spLocks noChangeArrowheads="1"/>
          </p:cNvSpPr>
          <p:nvPr/>
        </p:nvSpPr>
        <p:spPr bwMode="auto">
          <a:xfrm>
            <a:off x="24657520" y="18035456"/>
            <a:ext cx="5765676" cy="30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800100" indent="-800100" defTabSz="842963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42963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42963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42963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42963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1480"/>
              </a:spcAft>
            </a:pPr>
            <a:r>
              <a:rPr lang="en-GB" altLang="en-US" sz="1951">
                <a:latin typeface="Arial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6120469" y="19318146"/>
            <a:ext cx="3390452" cy="565501"/>
            <a:chOff x="2242253" y="28593132"/>
            <a:chExt cx="9164556" cy="11869884"/>
          </a:xfrm>
        </p:grpSpPr>
        <p:sp>
          <p:nvSpPr>
            <p:cNvPr id="27" name="Rectangle 4241"/>
            <p:cNvSpPr>
              <a:spLocks noChangeArrowheads="1"/>
            </p:cNvSpPr>
            <p:nvPr/>
          </p:nvSpPr>
          <p:spPr bwMode="auto">
            <a:xfrm>
              <a:off x="2242253" y="28593132"/>
              <a:ext cx="9164556" cy="5433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800100" indent="-800100" defTabSz="842963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42963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42963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42963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42963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42963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42963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42963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42963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Aft>
                  <a:spcPts val="269"/>
                </a:spcAft>
                <a:buClr>
                  <a:srgbClr val="77C1D3"/>
                </a:buClr>
              </a:pPr>
              <a:endParaRPr lang="en-GB" altLang="en-US" sz="1682" b="1" i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0" name="Rectangle 4241"/>
            <p:cNvSpPr>
              <a:spLocks noChangeArrowheads="1"/>
            </p:cNvSpPr>
            <p:nvPr/>
          </p:nvSpPr>
          <p:spPr bwMode="auto">
            <a:xfrm>
              <a:off x="2521732" y="36767217"/>
              <a:ext cx="8514911" cy="369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800100" indent="-800100" defTabSz="842963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42963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42963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42963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42963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42963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42963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42963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42963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Aft>
                  <a:spcPts val="269"/>
                </a:spcAft>
                <a:buClr>
                  <a:srgbClr val="77C1D3"/>
                </a:buClr>
              </a:pPr>
              <a:endParaRPr lang="en-GB" altLang="en-US" sz="1144" i="1">
                <a:latin typeface="Arial" charset="0"/>
              </a:endParaRPr>
            </a:p>
          </p:txBody>
        </p:sp>
      </p:grpSp>
      <p:graphicFrame>
        <p:nvGraphicFramePr>
          <p:cNvPr id="39" name="Chart 38">
            <a:extLst>
              <a:ext uri="{FF2B5EF4-FFF2-40B4-BE49-F238E27FC236}">
                <a16:creationId xmlns="" xmlns:a16="http://schemas.microsoft.com/office/drawing/2014/main" id="{B289850F-AD12-4ED9-8810-430A100937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0340878"/>
              </p:ext>
            </p:extLst>
          </p:nvPr>
        </p:nvGraphicFramePr>
        <p:xfrm>
          <a:off x="20901479" y="18744155"/>
          <a:ext cx="3015111" cy="878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9905974-7920-485D-AEF2-D4C074F83AC9}"/>
              </a:ext>
            </a:extLst>
          </p:cNvPr>
          <p:cNvSpPr/>
          <p:nvPr/>
        </p:nvSpPr>
        <p:spPr>
          <a:xfrm>
            <a:off x="1608014" y="22334861"/>
            <a:ext cx="9469923" cy="2716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538"/>
              </a:spcAft>
            </a:pPr>
            <a:r>
              <a:rPr lang="en-GB" sz="4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endParaRPr lang="en-GB" sz="3600" b="1">
              <a:solidFill>
                <a:srgbClr val="0070C0"/>
              </a:solidFill>
              <a:latin typeface="+mj-lt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Clr>
                <a:schemeClr val="accent2"/>
              </a:buClr>
            </a:pPr>
            <a:r>
              <a:rPr lang="en-GB" sz="2692">
                <a:noFill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565566 (5-26/community) needs were identified</a:t>
            </a:r>
          </a:p>
          <a:p>
            <a:pPr marL="230753" indent="-230753">
              <a:lnSpc>
                <a:spcPct val="107000"/>
              </a:lnSpc>
              <a:spcAft>
                <a:spcPts val="538"/>
              </a:spcAft>
              <a:buClr>
                <a:schemeClr val="accent2"/>
              </a:buClr>
              <a:buFont typeface="Wingdings" panose="05000000000000000000" pitchFamily="2" charset="2"/>
              <a:buChar char=""/>
            </a:pPr>
            <a:endParaRPr lang="en-GB" sz="2692" b="1">
              <a:noFill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0753" indent="-230753">
              <a:lnSpc>
                <a:spcPct val="107000"/>
              </a:lnSpc>
              <a:spcAft>
                <a:spcPts val="538"/>
              </a:spcAft>
              <a:buClr>
                <a:schemeClr val="accent2"/>
              </a:buClr>
              <a:buFont typeface="Wingdings" panose="05000000000000000000" pitchFamily="2" charset="2"/>
              <a:buChar char=""/>
            </a:pPr>
            <a:endParaRPr lang="en-GB" sz="2692" b="1">
              <a:noFill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538"/>
              </a:spcAft>
              <a:buClr>
                <a:schemeClr val="accent2"/>
              </a:buClr>
            </a:pPr>
            <a:r>
              <a:rPr lang="en-GB" sz="2692" b="1">
                <a:noFill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63 (9-33/community) strategies were proposed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B070F8D-EC8A-4132-B8C6-660077377629}"/>
              </a:ext>
            </a:extLst>
          </p:cNvPr>
          <p:cNvSpPr txBox="1"/>
          <p:nvPr/>
        </p:nvSpPr>
        <p:spPr>
          <a:xfrm>
            <a:off x="30781060" y="14093189"/>
            <a:ext cx="615343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8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FB4864C-1B89-47BE-82A4-442F156EAD8D}"/>
              </a:ext>
            </a:extLst>
          </p:cNvPr>
          <p:cNvSpPr txBox="1"/>
          <p:nvPr/>
        </p:nvSpPr>
        <p:spPr>
          <a:xfrm>
            <a:off x="23875288" y="18972587"/>
            <a:ext cx="275905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80" b="1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C70C601-6DBA-402E-9D73-986948C866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5788" y="5161918"/>
            <a:ext cx="17784783" cy="10720957"/>
          </a:xfrm>
          <a:prstGeom prst="rect">
            <a:avLst/>
          </a:prstGeom>
        </p:spPr>
      </p:pic>
      <p:sp>
        <p:nvSpPr>
          <p:cNvPr id="35" name="Rectangle 2803">
            <a:extLst>
              <a:ext uri="{FF2B5EF4-FFF2-40B4-BE49-F238E27FC236}">
                <a16:creationId xmlns="" xmlns:a16="http://schemas.microsoft.com/office/drawing/2014/main" id="{DEABDD6B-9674-8B4C-A09F-DD51C1CC1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9" y="86809"/>
            <a:ext cx="19525478" cy="30588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 sz="1480"/>
          </a:p>
        </p:txBody>
      </p:sp>
      <p:pic>
        <p:nvPicPr>
          <p:cNvPr id="40" name="Picture 8" descr="UoG_keyline.png">
            <a:extLst>
              <a:ext uri="{FF2B5EF4-FFF2-40B4-BE49-F238E27FC236}">
                <a16:creationId xmlns="" xmlns:a16="http://schemas.microsoft.com/office/drawing/2014/main" id="{865AA921-7811-C648-812B-612C8D32EA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17" y="770155"/>
            <a:ext cx="7207201" cy="225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2809">
            <a:extLst>
              <a:ext uri="{FF2B5EF4-FFF2-40B4-BE49-F238E27FC236}">
                <a16:creationId xmlns="" xmlns:a16="http://schemas.microsoft.com/office/drawing/2014/main" id="{577821B2-9383-4940-8C2D-974BB1682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658" y="117669"/>
            <a:ext cx="38117112" cy="74419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54741" tIns="27367" rIns="54741" bIns="27367" anchor="ctr">
            <a:spAutoFit/>
          </a:bodyPr>
          <a:lstStyle>
            <a:lvl1pPr defTabSz="809625">
              <a:tabLst>
                <a:tab pos="7629525" algn="l"/>
              </a:tabLst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9625">
              <a:tabLst>
                <a:tab pos="7629525" algn="l"/>
              </a:tabLst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9625">
              <a:tabLst>
                <a:tab pos="7629525" algn="l"/>
              </a:tabLst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9625">
              <a:tabLst>
                <a:tab pos="7629525" algn="l"/>
              </a:tabLst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9625">
              <a:tabLst>
                <a:tab pos="7629525" algn="l"/>
              </a:tabLst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tabLst>
                <a:tab pos="7629525" algn="l"/>
              </a:tabLs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tabLst>
                <a:tab pos="7629525" algn="l"/>
              </a:tabLs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tabLst>
                <a:tab pos="7629525" algn="l"/>
              </a:tabLs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tabLst>
                <a:tab pos="7629525" algn="l"/>
              </a:tabLs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GB" sz="96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Truth told in Jest? </a:t>
            </a:r>
            <a:endParaRPr lang="en-GB" sz="9600">
              <a:latin typeface="Cambria" panose="020405030504060302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n-GB" sz="96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Truth Told in Jest? </a:t>
            </a:r>
          </a:p>
          <a:p>
            <a:r>
              <a:rPr lang="en-GB" sz="88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Professional Value Confessions at the end of a Medical Curriculum</a:t>
            </a:r>
            <a:r>
              <a:rPr lang="en-GB" sz="88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b="1">
                <a:latin typeface="Arial" panose="020B0604020202020204" pitchFamily="34" charset="0"/>
                <a:ea typeface="Arial" panose="020B0604020202020204" pitchFamily="34" charset="0"/>
              </a:rPr>
              <a:t>confessions at the end of a</a:t>
            </a:r>
            <a:endParaRPr lang="en-GB" sz="960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ct val="50000"/>
              </a:spcAft>
            </a:pPr>
            <a:endParaRPr lang="en-GB" altLang="en-US" sz="96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2" name="Rectangle 2810">
            <a:extLst>
              <a:ext uri="{FF2B5EF4-FFF2-40B4-BE49-F238E27FC236}">
                <a16:creationId xmlns="" xmlns:a16="http://schemas.microsoft.com/office/drawing/2014/main" id="{B7AA3FCF-D080-AF42-A417-C92E43485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6387" y="7764690"/>
            <a:ext cx="17189004" cy="55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en-GB" altLang="en-US" sz="3028" b="1">
                <a:latin typeface="Arial" charset="0"/>
              </a:rPr>
              <a:t>Dr Iain Grom</a:t>
            </a:r>
            <a:r>
              <a:rPr lang="en-GB" altLang="en-US" sz="3028">
                <a:latin typeface="Arial" charset="0"/>
              </a:rPr>
              <a:t>, </a:t>
            </a:r>
            <a:r>
              <a:rPr lang="en-GB" altLang="en-US" sz="3028" b="1" i="1">
                <a:latin typeface="Arial" charset="0"/>
              </a:rPr>
              <a:t>School of Medicine, Uni, UK</a:t>
            </a:r>
          </a:p>
        </p:txBody>
      </p:sp>
      <p:sp>
        <p:nvSpPr>
          <p:cNvPr id="43" name="Rectangle 4241">
            <a:extLst>
              <a:ext uri="{FF2B5EF4-FFF2-40B4-BE49-F238E27FC236}">
                <a16:creationId xmlns="" xmlns:a16="http://schemas.microsoft.com/office/drawing/2014/main" id="{65A4F1A1-820A-9347-B7DE-7C200C6D1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57629" y="23291659"/>
            <a:ext cx="8173034" cy="122219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538422" indent="-538422" defTabSz="567267">
              <a:spcAft>
                <a:spcPts val="1480"/>
              </a:spcAft>
              <a:defRPr/>
            </a:pPr>
            <a:endParaRPr lang="en-GB" sz="2692" b="1">
              <a:solidFill>
                <a:srgbClr val="0070C0"/>
              </a:solidFill>
              <a:latin typeface="Arial" charset="0"/>
            </a:endParaRPr>
          </a:p>
          <a:p>
            <a:pPr marL="538422" indent="-538422" defTabSz="567267">
              <a:spcAft>
                <a:spcPts val="1480"/>
              </a:spcAft>
              <a:defRPr/>
            </a:pPr>
            <a:r>
              <a:rPr lang="en-GB" sz="4000" b="1">
                <a:solidFill>
                  <a:srgbClr val="0070C0"/>
                </a:solidFill>
                <a:latin typeface="Arial" charset="0"/>
              </a:rPr>
              <a:t>References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093656D3-0841-4A44-A9BF-F7C335D2D7CE}"/>
              </a:ext>
            </a:extLst>
          </p:cNvPr>
          <p:cNvGrpSpPr/>
          <p:nvPr/>
        </p:nvGrpSpPr>
        <p:grpSpPr>
          <a:xfrm>
            <a:off x="35652051" y="15583676"/>
            <a:ext cx="12223498" cy="3937519"/>
            <a:chOff x="13034925" y="33264692"/>
            <a:chExt cx="14940000" cy="5590548"/>
          </a:xfrm>
          <a:solidFill>
            <a:schemeClr val="tx1"/>
          </a:solidFill>
        </p:grpSpPr>
        <p:sp>
          <p:nvSpPr>
            <p:cNvPr id="45" name="Rectangle 4247">
              <a:extLst>
                <a:ext uri="{FF2B5EF4-FFF2-40B4-BE49-F238E27FC236}">
                  <a16:creationId xmlns="" xmlns:a16="http://schemas.microsoft.com/office/drawing/2014/main" id="{BE0AEA73-8EA4-F74C-AEB1-FBCF95270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34925" y="34592294"/>
              <a:ext cx="14940000" cy="426294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 sz="1480"/>
            </a:p>
          </p:txBody>
        </p:sp>
        <p:sp>
          <p:nvSpPr>
            <p:cNvPr id="46" name="Rectangle 4249">
              <a:extLst>
                <a:ext uri="{FF2B5EF4-FFF2-40B4-BE49-F238E27FC236}">
                  <a16:creationId xmlns="" xmlns:a16="http://schemas.microsoft.com/office/drawing/2014/main" id="{69624005-18EC-EE4B-A0B6-62898B3F5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1899" y="35173721"/>
              <a:ext cx="13446053" cy="5020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723900" indent="-723900" defTabSz="842963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42963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42963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42963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42963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42963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42963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42963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42963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lnSpc>
                  <a:spcPct val="105000"/>
                </a:lnSpc>
                <a:spcAft>
                  <a:spcPts val="673"/>
                </a:spcAft>
                <a:buClr>
                  <a:srgbClr val="FF0000"/>
                </a:buClr>
              </a:pPr>
              <a:r>
                <a:rPr lang="en-GB" altLang="en-US" sz="1951" b="1">
                  <a:latin typeface="Arial" charset="0"/>
                </a:rPr>
                <a:t>.</a:t>
              </a:r>
            </a:p>
          </p:txBody>
        </p:sp>
        <p:sp>
          <p:nvSpPr>
            <p:cNvPr id="48" name="Rectangle 4248">
              <a:extLst>
                <a:ext uri="{FF2B5EF4-FFF2-40B4-BE49-F238E27FC236}">
                  <a16:creationId xmlns="" xmlns:a16="http://schemas.microsoft.com/office/drawing/2014/main" id="{3CC98454-B17E-2C4D-84F6-14C3ED638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34925" y="33264692"/>
              <a:ext cx="14940000" cy="11052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 sz="1480"/>
            </a:p>
          </p:txBody>
        </p:sp>
        <p:sp>
          <p:nvSpPr>
            <p:cNvPr id="51" name="Rectangle 4250">
              <a:extLst>
                <a:ext uri="{FF2B5EF4-FFF2-40B4-BE49-F238E27FC236}">
                  <a16:creationId xmlns="" xmlns:a16="http://schemas.microsoft.com/office/drawing/2014/main" id="{C605BB42-C976-D448-9C0B-4DAE62D93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196" y="34889890"/>
              <a:ext cx="12499398" cy="11589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842963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42963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42963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42963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42963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42963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42963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42963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42963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4400" b="1">
                  <a:latin typeface="Arial" charset="0"/>
                </a:rPr>
                <a:t>Conclusions</a:t>
              </a:r>
            </a:p>
          </p:txBody>
        </p:sp>
      </p:grpSp>
      <p:sp>
        <p:nvSpPr>
          <p:cNvPr id="52" name="Rectangle 4241">
            <a:extLst>
              <a:ext uri="{FF2B5EF4-FFF2-40B4-BE49-F238E27FC236}">
                <a16:creationId xmlns="" xmlns:a16="http://schemas.microsoft.com/office/drawing/2014/main" id="{67A36760-1853-6040-86BA-5B4F25D0A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82946" y="17354783"/>
            <a:ext cx="8155429" cy="30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800100" indent="-800100" defTabSz="842963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42963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42963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42963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42963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Aft>
                <a:spcPts val="269"/>
              </a:spcAft>
              <a:buClr>
                <a:srgbClr val="00279F"/>
              </a:buClr>
            </a:pPr>
            <a:r>
              <a:rPr lang="en-GB" altLang="en-US" sz="1951">
                <a:latin typeface="Arial" charset="0"/>
              </a:rPr>
              <a:t>.</a:t>
            </a:r>
            <a:endParaRPr lang="en-GB" altLang="en-US" sz="1951" baseline="30000">
              <a:latin typeface="Arial" charset="0"/>
            </a:endParaRPr>
          </a:p>
        </p:txBody>
      </p:sp>
      <p:sp>
        <p:nvSpPr>
          <p:cNvPr id="53" name="Rectangle 4241">
            <a:extLst>
              <a:ext uri="{FF2B5EF4-FFF2-40B4-BE49-F238E27FC236}">
                <a16:creationId xmlns="" xmlns:a16="http://schemas.microsoft.com/office/drawing/2014/main" id="{3D36DB94-1AD2-5945-88C0-EF3DB8903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0077" y="18138013"/>
            <a:ext cx="5765676" cy="30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800100" indent="-800100" defTabSz="842963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42963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42963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42963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42963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1480"/>
              </a:spcAft>
            </a:pPr>
            <a:r>
              <a:rPr lang="en-GB" altLang="en-US" sz="1951">
                <a:latin typeface="Arial" charset="0"/>
              </a:rPr>
              <a:t>.</a:t>
            </a:r>
          </a:p>
        </p:txBody>
      </p:sp>
      <p:sp>
        <p:nvSpPr>
          <p:cNvPr id="54" name="Rectangle 4241">
            <a:extLst>
              <a:ext uri="{FF2B5EF4-FFF2-40B4-BE49-F238E27FC236}">
                <a16:creationId xmlns="" xmlns:a16="http://schemas.microsoft.com/office/drawing/2014/main" id="{2F9D57DB-6A95-1940-91E2-C822C3BFE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97574" y="16904585"/>
            <a:ext cx="9679071" cy="104029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anchor="t">
            <a:spAutoFit/>
          </a:bodyPr>
          <a:lstStyle>
            <a:lvl1pPr marL="800100" indent="-800100" defTabSz="842963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42963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42963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42963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42963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Aft>
                <a:spcPts val="1480"/>
              </a:spcAft>
            </a:pPr>
            <a:r>
              <a:rPr lang="en-GB" alt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</a:t>
            </a:r>
            <a:endParaRPr lang="en-GB" altLang="en-US" sz="4400" baseline="30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7670" indent="-30767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en-GB" sz="4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more comprehensive list of professional values was expected from final year students as a reflection of their learning and experience</a:t>
            </a:r>
            <a:endParaRPr lang="en-GB" altLang="en-US" sz="4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7670" indent="-30767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en-GB" sz="4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study revealed a number of surprising  attributes  not found in  key professionalism documents</a:t>
            </a:r>
            <a:r>
              <a:rPr lang="en-GB" sz="4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altLang="en-US" sz="4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7670" indent="-30767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en-GB" alt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findings may reflect an element of stress experienced by the students in their transition to the workplace (3).</a:t>
            </a:r>
          </a:p>
          <a:p>
            <a:pPr marL="307670" indent="-30767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en-GB" alt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anonymous nature of the survey may have allowed expression of feelings, and attitudes, not normally disclosed.</a:t>
            </a:r>
            <a:r>
              <a:rPr lang="en-GB" sz="4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07340" indent="-30734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en-GB" altLang="en-US" sz="4000">
                <a:solidFill>
                  <a:srgbClr val="FFFFFF"/>
                </a:solidFill>
                <a:latin typeface="Arial"/>
                <a:cs typeface="Arial"/>
              </a:rPr>
              <a:t>Was this a one-off finding or is it an expression of underlying stresses?</a:t>
            </a:r>
            <a:endParaRPr lang="en-GB" altLang="en-US" sz="4000">
              <a:solidFill>
                <a:schemeClr val="bg1"/>
              </a:solidFill>
              <a:latin typeface="Arial"/>
              <a:cs typeface="Arial"/>
            </a:endParaRPr>
          </a:p>
          <a:p>
            <a:pPr marL="307670" indent="-307670">
              <a:spcAft>
                <a:spcPts val="269"/>
              </a:spcAft>
              <a:buClr>
                <a:srgbClr val="77C1D3"/>
              </a:buClr>
              <a:buFont typeface="Wingdings" panose="05000000000000000000" pitchFamily="2" charset="2"/>
              <a:buChar char="n"/>
            </a:pPr>
            <a:endParaRPr lang="en-GB" altLang="en-US" sz="1951">
              <a:latin typeface="Arial" charset="0"/>
            </a:endParaRPr>
          </a:p>
        </p:txBody>
      </p:sp>
      <p:sp>
        <p:nvSpPr>
          <p:cNvPr id="55" name="Rectangle 4241">
            <a:extLst>
              <a:ext uri="{FF2B5EF4-FFF2-40B4-BE49-F238E27FC236}">
                <a16:creationId xmlns="" xmlns:a16="http://schemas.microsoft.com/office/drawing/2014/main" id="{E07AF5B4-EE98-6B45-8B27-833EF3E7E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080" y="14563503"/>
            <a:ext cx="9317532" cy="777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800100" indent="-800100" defTabSz="842963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42963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42963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42963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42963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1480"/>
              </a:spcAft>
            </a:pPr>
            <a:r>
              <a:rPr lang="en-GB" alt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was done</a:t>
            </a:r>
          </a:p>
          <a:p>
            <a:pPr marL="307670" indent="-307670">
              <a:spcAft>
                <a:spcPts val="538"/>
              </a:spcAft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en-GB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list of student-generated beliefs was retrieved from students in their 1st year</a:t>
            </a:r>
            <a:endParaRPr lang="en-GB" altLang="en-US" sz="4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7670" indent="-307670">
              <a:spcAft>
                <a:spcPts val="538"/>
              </a:spcAft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en-GB" sz="4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list was compiled from the same cohort in their final year of study (5</a:t>
            </a:r>
            <a:r>
              <a:rPr lang="en-GB" sz="4000" baseline="30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GB" sz="4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year) </a:t>
            </a:r>
          </a:p>
          <a:p>
            <a:pPr marL="307670" indent="-307670">
              <a:spcAft>
                <a:spcPts val="538"/>
              </a:spcAft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en-GB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lists were compared and </a:t>
            </a:r>
            <a:r>
              <a:rPr lang="en-GB" sz="4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responses mapped against attributes in key professionalism documents (1,2)</a:t>
            </a:r>
          </a:p>
          <a:p>
            <a:pPr marL="307670" indent="-307670">
              <a:spcAft>
                <a:spcPts val="538"/>
              </a:spcAft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en-GB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in patterns of beliefs, as well as comparison with the guidance, </a:t>
            </a:r>
            <a:r>
              <a:rPr lang="en-US" alt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noted</a:t>
            </a:r>
            <a:r>
              <a:rPr lang="en-US" alt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 Project).</a:t>
            </a:r>
            <a:endParaRPr lang="en-GB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F20D08F5-CA78-E74C-B939-A65020C57FAA}"/>
              </a:ext>
            </a:extLst>
          </p:cNvPr>
          <p:cNvGrpSpPr/>
          <p:nvPr/>
        </p:nvGrpSpPr>
        <p:grpSpPr>
          <a:xfrm>
            <a:off x="16223026" y="19420704"/>
            <a:ext cx="3390452" cy="565501"/>
            <a:chOff x="2242253" y="28593132"/>
            <a:chExt cx="9164556" cy="11869884"/>
          </a:xfrm>
        </p:grpSpPr>
        <p:sp>
          <p:nvSpPr>
            <p:cNvPr id="57" name="Rectangle 4241">
              <a:extLst>
                <a:ext uri="{FF2B5EF4-FFF2-40B4-BE49-F238E27FC236}">
                  <a16:creationId xmlns="" xmlns:a16="http://schemas.microsoft.com/office/drawing/2014/main" id="{0DA12EC8-F37C-BB4E-900B-5A9C609D6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253" y="28593132"/>
              <a:ext cx="9164556" cy="5433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800100" indent="-800100" defTabSz="842963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42963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42963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42963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42963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42963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42963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42963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42963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Aft>
                  <a:spcPts val="269"/>
                </a:spcAft>
                <a:buClr>
                  <a:srgbClr val="77C1D3"/>
                </a:buClr>
              </a:pPr>
              <a:endParaRPr lang="en-GB" altLang="en-US" sz="1682" b="1" i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8" name="Rectangle 4241">
              <a:extLst>
                <a:ext uri="{FF2B5EF4-FFF2-40B4-BE49-F238E27FC236}">
                  <a16:creationId xmlns="" xmlns:a16="http://schemas.microsoft.com/office/drawing/2014/main" id="{A4E34E2A-145E-7C47-8FC9-C51CAD38D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1732" y="36767217"/>
              <a:ext cx="8514911" cy="369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800100" indent="-800100" defTabSz="842963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42963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42963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42963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42963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42963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42963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42963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42963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Aft>
                  <a:spcPts val="269"/>
                </a:spcAft>
                <a:buClr>
                  <a:srgbClr val="77C1D3"/>
                </a:buClr>
              </a:pPr>
              <a:endParaRPr lang="en-GB" altLang="en-US" sz="1144" i="1">
                <a:latin typeface="Arial" charset="0"/>
              </a:endParaRP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CC28A289-5FB3-4346-ACA9-39509F3183E1}"/>
              </a:ext>
            </a:extLst>
          </p:cNvPr>
          <p:cNvSpPr/>
          <p:nvPr/>
        </p:nvSpPr>
        <p:spPr>
          <a:xfrm>
            <a:off x="37402732" y="17678698"/>
            <a:ext cx="10549038" cy="544181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538"/>
              </a:spcAft>
            </a:pPr>
            <a:r>
              <a:rPr lang="en-GB" sz="4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Though Final Year medical students identified a wide range of professional values, they also expressed some ‘unconventional’ values. </a:t>
            </a:r>
          </a:p>
          <a:p>
            <a:pPr>
              <a:lnSpc>
                <a:spcPct val="107000"/>
              </a:lnSpc>
              <a:spcAft>
                <a:spcPts val="538"/>
              </a:spcAft>
            </a:pPr>
            <a:r>
              <a:rPr lang="en-GB" sz="4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expression of these values may represent underlying stresses they feel during their transition to junior doctors or reflect the impact of the ‘informal’ or hidden curriculum</a:t>
            </a:r>
          </a:p>
          <a:p>
            <a:pPr>
              <a:lnSpc>
                <a:spcPct val="107000"/>
              </a:lnSpc>
              <a:spcAft>
                <a:spcPts val="538"/>
              </a:spcAft>
            </a:pPr>
            <a:r>
              <a:rPr lang="en-GB" sz="4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Further study of these findings is  merited. </a:t>
            </a:r>
          </a:p>
        </p:txBody>
      </p:sp>
      <p:graphicFrame>
        <p:nvGraphicFramePr>
          <p:cNvPr id="60" name="Chart 59">
            <a:extLst>
              <a:ext uri="{FF2B5EF4-FFF2-40B4-BE49-F238E27FC236}">
                <a16:creationId xmlns="" xmlns:a16="http://schemas.microsoft.com/office/drawing/2014/main" id="{B119E1F7-7EEA-C443-A89C-350868FC01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869029"/>
              </p:ext>
            </p:extLst>
          </p:nvPr>
        </p:nvGraphicFramePr>
        <p:xfrm>
          <a:off x="21004035" y="18846713"/>
          <a:ext cx="3015111" cy="878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3A6F2D9E-0114-8243-8ED2-DFD3F20798D7}"/>
              </a:ext>
            </a:extLst>
          </p:cNvPr>
          <p:cNvSpPr txBox="1"/>
          <p:nvPr/>
        </p:nvSpPr>
        <p:spPr>
          <a:xfrm>
            <a:off x="1546759" y="23016326"/>
            <a:ext cx="92604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4588" indent="-384588">
              <a:buClr>
                <a:srgbClr val="0070C0"/>
              </a:buClr>
              <a:buFont typeface="Wingdings 2" panose="05020102010507070707" pitchFamily="18" charset="2"/>
              <a:buChar char="¾"/>
            </a:pPr>
            <a:r>
              <a:rPr lang="en-GB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Concordance with 31 of the original professional values </a:t>
            </a:r>
          </a:p>
          <a:p>
            <a:pPr marL="384588" indent="-384588">
              <a:buClr>
                <a:srgbClr val="0070C0"/>
              </a:buClr>
              <a:buFont typeface="Wingdings 2" panose="05020102010507070707" pitchFamily="18" charset="2"/>
              <a:buChar char="¾"/>
            </a:pPr>
            <a:r>
              <a:rPr lang="en-GB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values did not survive to final year</a:t>
            </a:r>
          </a:p>
          <a:p>
            <a:pPr marL="384588" indent="-384588">
              <a:buClr>
                <a:srgbClr val="0070C0"/>
              </a:buClr>
              <a:buFont typeface="Wingdings 2" panose="05020102010507070707" pitchFamily="18" charset="2"/>
              <a:buChar char="¾"/>
            </a:pPr>
            <a:r>
              <a:rPr lang="en-GB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study revealed a number of surprising new attributes (see Figure 1)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67351074-CE96-CA48-A481-B885E1262D1E}"/>
              </a:ext>
            </a:extLst>
          </p:cNvPr>
          <p:cNvSpPr txBox="1"/>
          <p:nvPr/>
        </p:nvSpPr>
        <p:spPr>
          <a:xfrm flipH="1">
            <a:off x="37794939" y="27110623"/>
            <a:ext cx="9469458" cy="113877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3600">
                <a:solidFill>
                  <a:srgbClr val="FFFF00"/>
                </a:solidFill>
              </a:rPr>
              <a:t>Contact </a:t>
            </a:r>
            <a:r>
              <a:rPr lang="en-GB" sz="3600" smtClean="0">
                <a:solidFill>
                  <a:srgbClr val="FFFF00"/>
                </a:solidFill>
              </a:rPr>
              <a:t>detail</a:t>
            </a:r>
            <a:r>
              <a:rPr lang="en-GB" sz="3600">
                <a:solidFill>
                  <a:srgbClr val="FFFF00"/>
                </a:solidFill>
              </a:rPr>
              <a:t>: iain.grom@glasgow.ac.uk</a:t>
            </a:r>
          </a:p>
          <a:p>
            <a:endParaRPr lang="en-GB" sz="3200">
              <a:solidFill>
                <a:srgbClr val="FFFF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3848A57D-D928-B045-B437-594B27E42D86}"/>
              </a:ext>
            </a:extLst>
          </p:cNvPr>
          <p:cNvSpPr txBox="1"/>
          <p:nvPr/>
        </p:nvSpPr>
        <p:spPr>
          <a:xfrm>
            <a:off x="30883617" y="14195746"/>
            <a:ext cx="615343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80"/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2C9CEF4F-9EC7-AA49-A013-982B6F4912F9}"/>
              </a:ext>
            </a:extLst>
          </p:cNvPr>
          <p:cNvSpPr txBox="1"/>
          <p:nvPr/>
        </p:nvSpPr>
        <p:spPr>
          <a:xfrm>
            <a:off x="37532564" y="24539662"/>
            <a:ext cx="8998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bg1"/>
                </a:solidFill>
                <a:latin typeface="+mn-lt"/>
              </a:rPr>
              <a:t>1 </a:t>
            </a:r>
            <a:r>
              <a:rPr lang="en-GB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GMC Good-medical-practice[Accessed Feb28 2019]</a:t>
            </a:r>
          </a:p>
          <a:p>
            <a:r>
              <a:rPr lang="en-GB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RCP London 2018 https://</a:t>
            </a:r>
            <a:r>
              <a:rPr lang="en-GB" sz="20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www.rcplondon.ac.uk</a:t>
            </a:r>
            <a:r>
              <a:rPr lang="en-GB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/projects/outputs/advancing-medical-professionalism [Accessed Feb28 2019]</a:t>
            </a:r>
          </a:p>
          <a:p>
            <a:r>
              <a:rPr lang="en-GB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GB" sz="20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Mockzo</a:t>
            </a:r>
            <a:r>
              <a:rPr lang="en-GB" sz="200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</a:t>
            </a:r>
            <a:r>
              <a:rPr lang="en-GB"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00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Bugai</a:t>
            </a:r>
            <a:r>
              <a:rPr lang="en-GB"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TJ, Herzog W, </a:t>
            </a:r>
            <a:r>
              <a:rPr lang="en-GB" sz="200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Nikendei</a:t>
            </a:r>
            <a:r>
              <a:rPr lang="en-GB"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Perceived stress at transition to workplace: a qualitative interview study exploring final-year medical students’ needs. Advancing Medical Education and Practice 2016:7 15-27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844E71F7-B8BA-834E-8B2B-D739E95384C6}"/>
              </a:ext>
            </a:extLst>
          </p:cNvPr>
          <p:cNvSpPr txBox="1"/>
          <p:nvPr/>
        </p:nvSpPr>
        <p:spPr>
          <a:xfrm>
            <a:off x="1757798" y="4908511"/>
            <a:ext cx="26768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Iain Grom, Dr </a:t>
            </a:r>
            <a:r>
              <a:rPr lang="en-GB" sz="40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Lynsay</a:t>
            </a:r>
            <a:r>
              <a:rPr lang="en-GB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Crawford and Professor Lindsey Pope, School of Medicine, </a:t>
            </a:r>
            <a:r>
              <a:rPr lang="en-GB" sz="40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Glasgow, UK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FEB4292D-1D20-6146-AF86-44CC2324F9FD}"/>
              </a:ext>
            </a:extLst>
          </p:cNvPr>
          <p:cNvSpPr txBox="1"/>
          <p:nvPr/>
        </p:nvSpPr>
        <p:spPr>
          <a:xfrm>
            <a:off x="23977845" y="19075145"/>
            <a:ext cx="275905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80" b="1">
              <a:solidFill>
                <a:schemeClr val="bg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CDB388FD-5742-BD41-B382-E5D7AD1E46DE}"/>
              </a:ext>
            </a:extLst>
          </p:cNvPr>
          <p:cNvSpPr txBox="1"/>
          <p:nvPr/>
        </p:nvSpPr>
        <p:spPr>
          <a:xfrm>
            <a:off x="16822575" y="27932564"/>
            <a:ext cx="3250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Wordclouds- WorditOut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48016C29-A61E-BA4A-83F0-E5AA902F7E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9722" y="5958717"/>
            <a:ext cx="12016868" cy="21151906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4F481EF7-FF94-A944-A2A1-8F9B8DE428AD}"/>
              </a:ext>
            </a:extLst>
          </p:cNvPr>
          <p:cNvSpPr txBox="1"/>
          <p:nvPr/>
        </p:nvSpPr>
        <p:spPr>
          <a:xfrm>
            <a:off x="13343286" y="25908000"/>
            <a:ext cx="929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1: Final Year Unexpected Professional Values</a:t>
            </a:r>
            <a:endParaRPr lang="en-GB" sz="4000" b="1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2791">
            <a:extLst>
              <a:ext uri="{FF2B5EF4-FFF2-40B4-BE49-F238E27FC236}">
                <a16:creationId xmlns="" xmlns:a16="http://schemas.microsoft.com/office/drawing/2014/main" id="{0674BDFA-6F61-2C43-B17A-CF544F28A92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757798" y="6072258"/>
            <a:ext cx="9813225" cy="8194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defTabSz="842963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42963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42963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42963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42963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38422" indent="-538422">
              <a:spcAft>
                <a:spcPts val="1480"/>
              </a:spcAft>
            </a:pPr>
            <a:r>
              <a:rPr lang="en-GB" sz="2692" b="1">
                <a:solidFill>
                  <a:srgbClr val="0070C0"/>
                </a:solidFill>
                <a:latin typeface="+mj-lt"/>
              </a:rPr>
              <a:t>“</a:t>
            </a:r>
            <a:r>
              <a:rPr lang="en-GB" sz="40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makes a good doctor ?”</a:t>
            </a:r>
          </a:p>
          <a:p>
            <a:r>
              <a:rPr lang="en-GB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in small groups, 1</a:t>
            </a:r>
            <a:r>
              <a:rPr lang="en-GB" sz="40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 medical students are asked this question, prompting them to generate a list of attributes to be used in future teaching sessions.  </a:t>
            </a:r>
          </a:p>
          <a:p>
            <a:endParaRPr lang="en-GB" sz="4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2019, we posed the same question to our final year students enabling comparison with the cohort’s collated responses 5 years earlier.  </a:t>
            </a:r>
          </a:p>
          <a:p>
            <a:r>
              <a:rPr lang="en-GB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final year students described some unexpected  “professional” values.</a:t>
            </a:r>
            <a:endParaRPr lang="en-GB" altLang="en-US" sz="4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Leere PrÆsentatio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E"/>
      </a:hlink>
      <a:folHlink>
        <a:srgbClr val="0000EE"/>
      </a:folHlink>
    </a:clrScheme>
    <a:fontScheme name="Leere PrÆ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429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429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ere PrÆ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Æ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Æ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Æ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Æ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Æ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Æ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ange Red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range Red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Leere PrÆsentation.pot</Template>
  <TotalTime>10675</TotalTime>
  <Pages>1</Pages>
  <Words>496</Words>
  <Application>Microsoft Office PowerPoint</Application>
  <PresentationFormat>Custom</PresentationFormat>
  <Paragraphs>52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Cambria</vt:lpstr>
      <vt:lpstr>Wingdings 2</vt:lpstr>
      <vt:lpstr>Calibri</vt:lpstr>
      <vt:lpstr>Times New Roman</vt:lpstr>
      <vt:lpstr>Wingdings</vt:lpstr>
      <vt:lpstr>SimSun</vt:lpstr>
      <vt:lpstr>Arial</vt:lpstr>
      <vt:lpstr>Leere PrÆsentation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Jane Goodfellow</dc:creator>
  <cp:lastModifiedBy>iain grom</cp:lastModifiedBy>
  <cp:revision>825</cp:revision>
  <cp:lastPrinted>2020-08-16T13:47:10Z</cp:lastPrinted>
  <dcterms:created xsi:type="dcterms:W3CDTF">2000-10-15T14:50:39Z</dcterms:created>
  <dcterms:modified xsi:type="dcterms:W3CDTF">2020-08-18T08:37:17Z</dcterms:modified>
</cp:coreProperties>
</file>