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8" r:id="rId3"/>
    <p:sldId id="313" r:id="rId4"/>
    <p:sldId id="326" r:id="rId5"/>
    <p:sldId id="319" r:id="rId6"/>
    <p:sldId id="261" r:id="rId7"/>
    <p:sldId id="264" r:id="rId8"/>
    <p:sldId id="265" r:id="rId9"/>
    <p:sldId id="279" r:id="rId10"/>
    <p:sldId id="315" r:id="rId11"/>
    <p:sldId id="327" r:id="rId12"/>
    <p:sldId id="316" r:id="rId13"/>
    <p:sldId id="317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0F71-2576-4CA9-82D7-A6CF53F4FD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2C586E0-1E1E-44E0-938B-97C6DC2E85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Part 1: Landscape reading </a:t>
          </a:r>
          <a:r>
            <a:rPr lang="en-US" dirty="0"/>
            <a:t>– spotting and analyzing landform patterns.</a:t>
          </a:r>
        </a:p>
      </dgm:t>
    </dgm:pt>
    <dgm:pt modelId="{840B50C4-8530-40E4-8463-8DF74FA4291B}" type="parTrans" cxnId="{F48D0216-55F6-4A33-AADE-C00510AC2497}">
      <dgm:prSet/>
      <dgm:spPr/>
      <dgm:t>
        <a:bodyPr/>
        <a:lstStyle/>
        <a:p>
          <a:endParaRPr lang="en-US"/>
        </a:p>
      </dgm:t>
    </dgm:pt>
    <dgm:pt modelId="{9B9D2B3E-CAF7-438F-B3CA-3DE24B0135C6}" type="sibTrans" cxnId="{F48D0216-55F6-4A33-AADE-C00510AC2497}">
      <dgm:prSet/>
      <dgm:spPr/>
      <dgm:t>
        <a:bodyPr/>
        <a:lstStyle/>
        <a:p>
          <a:endParaRPr lang="en-US"/>
        </a:p>
      </dgm:t>
    </dgm:pt>
    <dgm:pt modelId="{1700A8C0-35FA-41C3-9BEB-42CAB75292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Part 3: Scavenger Hunt - </a:t>
          </a:r>
          <a:r>
            <a:rPr lang="en-US" dirty="0"/>
            <a:t>independent work to investigate three geoscience problems.</a:t>
          </a:r>
        </a:p>
      </dgm:t>
    </dgm:pt>
    <dgm:pt modelId="{A4D55FCC-8500-4F61-8630-A8181ED2A005}" type="parTrans" cxnId="{3EDA5C3D-783F-419D-8B38-9E45AF203E2F}">
      <dgm:prSet/>
      <dgm:spPr/>
      <dgm:t>
        <a:bodyPr/>
        <a:lstStyle/>
        <a:p>
          <a:endParaRPr lang="en-US"/>
        </a:p>
      </dgm:t>
    </dgm:pt>
    <dgm:pt modelId="{BE27C3F1-C960-4262-9DA7-58D098A7FFF8}" type="sibTrans" cxnId="{3EDA5C3D-783F-419D-8B38-9E45AF203E2F}">
      <dgm:prSet/>
      <dgm:spPr/>
      <dgm:t>
        <a:bodyPr/>
        <a:lstStyle/>
        <a:p>
          <a:endParaRPr lang="en-US"/>
        </a:p>
      </dgm:t>
    </dgm:pt>
    <dgm:pt modelId="{DF1755D2-5592-4C1A-B8C5-5B823FC2AF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Part 2: Tools &amp; Resources </a:t>
          </a:r>
          <a:r>
            <a:rPr lang="en-US" dirty="0"/>
            <a:t>–</a:t>
          </a:r>
          <a:r>
            <a:rPr lang="en-US" b="1" dirty="0"/>
            <a:t> </a:t>
          </a:r>
          <a:r>
            <a:rPr lang="en-US" dirty="0"/>
            <a:t>video tutorials to introduce you to the geoscience interfaces.</a:t>
          </a:r>
        </a:p>
      </dgm:t>
    </dgm:pt>
    <dgm:pt modelId="{0E83850E-6BFC-430E-B73D-C1423C76CF36}" type="parTrans" cxnId="{371A2E37-DEC0-4EE2-B819-49D8F26D9F29}">
      <dgm:prSet/>
      <dgm:spPr/>
      <dgm:t>
        <a:bodyPr/>
        <a:lstStyle/>
        <a:p>
          <a:endParaRPr lang="en-GB"/>
        </a:p>
      </dgm:t>
    </dgm:pt>
    <dgm:pt modelId="{96A80985-CDD4-455A-A1FA-CDA00CA1754C}" type="sibTrans" cxnId="{371A2E37-DEC0-4EE2-B819-49D8F26D9F29}">
      <dgm:prSet/>
      <dgm:spPr/>
      <dgm:t>
        <a:bodyPr/>
        <a:lstStyle/>
        <a:p>
          <a:endParaRPr lang="en-GB"/>
        </a:p>
      </dgm:t>
    </dgm:pt>
    <dgm:pt modelId="{FC4F0DAB-C0C9-4439-8738-ABC60028D62A}" type="pres">
      <dgm:prSet presAssocID="{24310F71-2576-4CA9-82D7-A6CF53F4FD3D}" presName="root" presStyleCnt="0">
        <dgm:presLayoutVars>
          <dgm:dir/>
          <dgm:resizeHandles val="exact"/>
        </dgm:presLayoutVars>
      </dgm:prSet>
      <dgm:spPr/>
    </dgm:pt>
    <dgm:pt modelId="{2AF6B424-4324-49C8-BD7B-46B08CC2A480}" type="pres">
      <dgm:prSet presAssocID="{F2C586E0-1E1E-44E0-938B-97C6DC2E855D}" presName="compNode" presStyleCnt="0"/>
      <dgm:spPr/>
    </dgm:pt>
    <dgm:pt modelId="{EDDA860A-0B4B-4EB0-9925-F21C07A070E3}" type="pres">
      <dgm:prSet presAssocID="{F2C586E0-1E1E-44E0-938B-97C6DC2E855D}" presName="bgRect" presStyleLbl="bgShp" presStyleIdx="0" presStyleCnt="3"/>
      <dgm:spPr/>
    </dgm:pt>
    <dgm:pt modelId="{34848DE4-BDF7-4344-B7CD-289B2D5FDDE0}" type="pres">
      <dgm:prSet presAssocID="{F2C586E0-1E1E-44E0-938B-97C6DC2E85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7B63AB25-08C4-4752-B02F-62EEFCD08DAE}" type="pres">
      <dgm:prSet presAssocID="{F2C586E0-1E1E-44E0-938B-97C6DC2E855D}" presName="spaceRect" presStyleCnt="0"/>
      <dgm:spPr/>
    </dgm:pt>
    <dgm:pt modelId="{A986C191-325D-434C-B8F6-3FF112E6A00D}" type="pres">
      <dgm:prSet presAssocID="{F2C586E0-1E1E-44E0-938B-97C6DC2E855D}" presName="parTx" presStyleLbl="revTx" presStyleIdx="0" presStyleCnt="3">
        <dgm:presLayoutVars>
          <dgm:chMax val="0"/>
          <dgm:chPref val="0"/>
        </dgm:presLayoutVars>
      </dgm:prSet>
      <dgm:spPr/>
    </dgm:pt>
    <dgm:pt modelId="{8FB4BDE0-ADEE-4DC1-AA32-D25DCBF30817}" type="pres">
      <dgm:prSet presAssocID="{9B9D2B3E-CAF7-438F-B3CA-3DE24B0135C6}" presName="sibTrans" presStyleCnt="0"/>
      <dgm:spPr/>
    </dgm:pt>
    <dgm:pt modelId="{7D6C03C0-BA7E-4878-8D8A-37CDBD319695}" type="pres">
      <dgm:prSet presAssocID="{DF1755D2-5592-4C1A-B8C5-5B823FC2AFDD}" presName="compNode" presStyleCnt="0"/>
      <dgm:spPr/>
    </dgm:pt>
    <dgm:pt modelId="{5267D628-0E23-49E2-A684-9FBA36BCB573}" type="pres">
      <dgm:prSet presAssocID="{DF1755D2-5592-4C1A-B8C5-5B823FC2AFDD}" presName="bgRect" presStyleLbl="bgShp" presStyleIdx="1" presStyleCnt="3"/>
      <dgm:spPr/>
    </dgm:pt>
    <dgm:pt modelId="{9D757D61-4B29-4AEE-9A49-B9BD7AF97042}" type="pres">
      <dgm:prSet presAssocID="{DF1755D2-5592-4C1A-B8C5-5B823FC2AF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2010023F-6BDD-40F8-960C-F5A748E7185A}" type="pres">
      <dgm:prSet presAssocID="{DF1755D2-5592-4C1A-B8C5-5B823FC2AFDD}" presName="spaceRect" presStyleCnt="0"/>
      <dgm:spPr/>
    </dgm:pt>
    <dgm:pt modelId="{269FDF9D-A64E-4E29-A876-38D027E4D85D}" type="pres">
      <dgm:prSet presAssocID="{DF1755D2-5592-4C1A-B8C5-5B823FC2AFDD}" presName="parTx" presStyleLbl="revTx" presStyleIdx="1" presStyleCnt="3" custLinFactNeighborY="1463">
        <dgm:presLayoutVars>
          <dgm:chMax val="0"/>
          <dgm:chPref val="0"/>
        </dgm:presLayoutVars>
      </dgm:prSet>
      <dgm:spPr/>
    </dgm:pt>
    <dgm:pt modelId="{01D1256F-3C49-4A6A-9E7F-BBAEB45956B3}" type="pres">
      <dgm:prSet presAssocID="{96A80985-CDD4-455A-A1FA-CDA00CA1754C}" presName="sibTrans" presStyleCnt="0"/>
      <dgm:spPr/>
    </dgm:pt>
    <dgm:pt modelId="{CD95DA15-4DE6-49E2-BA0B-7054AB801E4E}" type="pres">
      <dgm:prSet presAssocID="{1700A8C0-35FA-41C3-9BEB-42CAB752926D}" presName="compNode" presStyleCnt="0"/>
      <dgm:spPr/>
    </dgm:pt>
    <dgm:pt modelId="{4EA5B04E-7292-4AF7-878C-C19AD3775B1A}" type="pres">
      <dgm:prSet presAssocID="{1700A8C0-35FA-41C3-9BEB-42CAB752926D}" presName="bgRect" presStyleLbl="bgShp" presStyleIdx="2" presStyleCnt="3"/>
      <dgm:spPr/>
    </dgm:pt>
    <dgm:pt modelId="{33C3B8CC-AFC2-4C92-A74A-989530EAF93C}" type="pres">
      <dgm:prSet presAssocID="{1700A8C0-35FA-41C3-9BEB-42CAB75292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237E143-444B-410B-BB52-217AA0C49EA6}" type="pres">
      <dgm:prSet presAssocID="{1700A8C0-35FA-41C3-9BEB-42CAB752926D}" presName="spaceRect" presStyleCnt="0"/>
      <dgm:spPr/>
    </dgm:pt>
    <dgm:pt modelId="{11340F14-13DF-4AE1-B930-236D99C1B665}" type="pres">
      <dgm:prSet presAssocID="{1700A8C0-35FA-41C3-9BEB-42CAB75292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8D0216-55F6-4A33-AADE-C00510AC2497}" srcId="{24310F71-2576-4CA9-82D7-A6CF53F4FD3D}" destId="{F2C586E0-1E1E-44E0-938B-97C6DC2E855D}" srcOrd="0" destOrd="0" parTransId="{840B50C4-8530-40E4-8463-8DF74FA4291B}" sibTransId="{9B9D2B3E-CAF7-438F-B3CA-3DE24B0135C6}"/>
    <dgm:cxn modelId="{DFD29E26-7D1A-4695-B58D-744EBC7853A0}" type="presOf" srcId="{F2C586E0-1E1E-44E0-938B-97C6DC2E855D}" destId="{A986C191-325D-434C-B8F6-3FF112E6A00D}" srcOrd="0" destOrd="0" presId="urn:microsoft.com/office/officeart/2018/2/layout/IconVerticalSolidList"/>
    <dgm:cxn modelId="{371A2E37-DEC0-4EE2-B819-49D8F26D9F29}" srcId="{24310F71-2576-4CA9-82D7-A6CF53F4FD3D}" destId="{DF1755D2-5592-4C1A-B8C5-5B823FC2AFDD}" srcOrd="1" destOrd="0" parTransId="{0E83850E-6BFC-430E-B73D-C1423C76CF36}" sibTransId="{96A80985-CDD4-455A-A1FA-CDA00CA1754C}"/>
    <dgm:cxn modelId="{67A7613C-43B4-4F58-8302-BF872ED9EA16}" type="presOf" srcId="{24310F71-2576-4CA9-82D7-A6CF53F4FD3D}" destId="{FC4F0DAB-C0C9-4439-8738-ABC60028D62A}" srcOrd="0" destOrd="0" presId="urn:microsoft.com/office/officeart/2018/2/layout/IconVerticalSolidList"/>
    <dgm:cxn modelId="{3EDA5C3D-783F-419D-8B38-9E45AF203E2F}" srcId="{24310F71-2576-4CA9-82D7-A6CF53F4FD3D}" destId="{1700A8C0-35FA-41C3-9BEB-42CAB752926D}" srcOrd="2" destOrd="0" parTransId="{A4D55FCC-8500-4F61-8630-A8181ED2A005}" sibTransId="{BE27C3F1-C960-4262-9DA7-58D098A7FFF8}"/>
    <dgm:cxn modelId="{9504BA72-E6D2-442B-9F72-916C0442AB1E}" type="presOf" srcId="{1700A8C0-35FA-41C3-9BEB-42CAB752926D}" destId="{11340F14-13DF-4AE1-B930-236D99C1B665}" srcOrd="0" destOrd="0" presId="urn:microsoft.com/office/officeart/2018/2/layout/IconVerticalSolidList"/>
    <dgm:cxn modelId="{1F6B2A99-3053-4F59-AE56-6DC64BB63ED8}" type="presOf" srcId="{DF1755D2-5592-4C1A-B8C5-5B823FC2AFDD}" destId="{269FDF9D-A64E-4E29-A876-38D027E4D85D}" srcOrd="0" destOrd="0" presId="urn:microsoft.com/office/officeart/2018/2/layout/IconVerticalSolidList"/>
    <dgm:cxn modelId="{EB01B747-AA5F-4A84-8E35-636B6AA0C0B1}" type="presParOf" srcId="{FC4F0DAB-C0C9-4439-8738-ABC60028D62A}" destId="{2AF6B424-4324-49C8-BD7B-46B08CC2A480}" srcOrd="0" destOrd="0" presId="urn:microsoft.com/office/officeart/2018/2/layout/IconVerticalSolidList"/>
    <dgm:cxn modelId="{A9A2F655-B64C-4837-A395-F262A26C4FA7}" type="presParOf" srcId="{2AF6B424-4324-49C8-BD7B-46B08CC2A480}" destId="{EDDA860A-0B4B-4EB0-9925-F21C07A070E3}" srcOrd="0" destOrd="0" presId="urn:microsoft.com/office/officeart/2018/2/layout/IconVerticalSolidList"/>
    <dgm:cxn modelId="{261FAE4F-50D6-427A-9198-60FBFDFDC17C}" type="presParOf" srcId="{2AF6B424-4324-49C8-BD7B-46B08CC2A480}" destId="{34848DE4-BDF7-4344-B7CD-289B2D5FDDE0}" srcOrd="1" destOrd="0" presId="urn:microsoft.com/office/officeart/2018/2/layout/IconVerticalSolidList"/>
    <dgm:cxn modelId="{A66864E9-BBB4-4F34-82F4-E9FB6CD47C74}" type="presParOf" srcId="{2AF6B424-4324-49C8-BD7B-46B08CC2A480}" destId="{7B63AB25-08C4-4752-B02F-62EEFCD08DAE}" srcOrd="2" destOrd="0" presId="urn:microsoft.com/office/officeart/2018/2/layout/IconVerticalSolidList"/>
    <dgm:cxn modelId="{9FF0D176-3F9B-4087-BA11-3AD0BA79CD26}" type="presParOf" srcId="{2AF6B424-4324-49C8-BD7B-46B08CC2A480}" destId="{A986C191-325D-434C-B8F6-3FF112E6A00D}" srcOrd="3" destOrd="0" presId="urn:microsoft.com/office/officeart/2018/2/layout/IconVerticalSolidList"/>
    <dgm:cxn modelId="{51626E22-887C-4E09-B2DC-9A84023D7E42}" type="presParOf" srcId="{FC4F0DAB-C0C9-4439-8738-ABC60028D62A}" destId="{8FB4BDE0-ADEE-4DC1-AA32-D25DCBF30817}" srcOrd="1" destOrd="0" presId="urn:microsoft.com/office/officeart/2018/2/layout/IconVerticalSolidList"/>
    <dgm:cxn modelId="{1843B8BA-B512-433B-ABE1-E02570CE6E96}" type="presParOf" srcId="{FC4F0DAB-C0C9-4439-8738-ABC60028D62A}" destId="{7D6C03C0-BA7E-4878-8D8A-37CDBD319695}" srcOrd="2" destOrd="0" presId="urn:microsoft.com/office/officeart/2018/2/layout/IconVerticalSolidList"/>
    <dgm:cxn modelId="{3B655605-C2AD-494C-ABF1-32E57D56831C}" type="presParOf" srcId="{7D6C03C0-BA7E-4878-8D8A-37CDBD319695}" destId="{5267D628-0E23-49E2-A684-9FBA36BCB573}" srcOrd="0" destOrd="0" presId="urn:microsoft.com/office/officeart/2018/2/layout/IconVerticalSolidList"/>
    <dgm:cxn modelId="{658AB061-5259-4831-AD7B-3B529F097398}" type="presParOf" srcId="{7D6C03C0-BA7E-4878-8D8A-37CDBD319695}" destId="{9D757D61-4B29-4AEE-9A49-B9BD7AF97042}" srcOrd="1" destOrd="0" presId="urn:microsoft.com/office/officeart/2018/2/layout/IconVerticalSolidList"/>
    <dgm:cxn modelId="{8926FDED-108F-47C2-96E2-A4E749643957}" type="presParOf" srcId="{7D6C03C0-BA7E-4878-8D8A-37CDBD319695}" destId="{2010023F-6BDD-40F8-960C-F5A748E7185A}" srcOrd="2" destOrd="0" presId="urn:microsoft.com/office/officeart/2018/2/layout/IconVerticalSolidList"/>
    <dgm:cxn modelId="{37892FF0-9217-4B01-BA76-73CEDCF543C0}" type="presParOf" srcId="{7D6C03C0-BA7E-4878-8D8A-37CDBD319695}" destId="{269FDF9D-A64E-4E29-A876-38D027E4D85D}" srcOrd="3" destOrd="0" presId="urn:microsoft.com/office/officeart/2018/2/layout/IconVerticalSolidList"/>
    <dgm:cxn modelId="{AF66B900-91B2-4085-AB62-4754F6A959B9}" type="presParOf" srcId="{FC4F0DAB-C0C9-4439-8738-ABC60028D62A}" destId="{01D1256F-3C49-4A6A-9E7F-BBAEB45956B3}" srcOrd="3" destOrd="0" presId="urn:microsoft.com/office/officeart/2018/2/layout/IconVerticalSolidList"/>
    <dgm:cxn modelId="{0D689153-E89E-4E24-8930-785CA7BFC148}" type="presParOf" srcId="{FC4F0DAB-C0C9-4439-8738-ABC60028D62A}" destId="{CD95DA15-4DE6-49E2-BA0B-7054AB801E4E}" srcOrd="4" destOrd="0" presId="urn:microsoft.com/office/officeart/2018/2/layout/IconVerticalSolidList"/>
    <dgm:cxn modelId="{484B6BF9-7FF7-4BDF-ABEC-21A0DAA54C3E}" type="presParOf" srcId="{CD95DA15-4DE6-49E2-BA0B-7054AB801E4E}" destId="{4EA5B04E-7292-4AF7-878C-C19AD3775B1A}" srcOrd="0" destOrd="0" presId="urn:microsoft.com/office/officeart/2018/2/layout/IconVerticalSolidList"/>
    <dgm:cxn modelId="{3A024E3A-E085-4ABD-8C11-AD4C01F12CE5}" type="presParOf" srcId="{CD95DA15-4DE6-49E2-BA0B-7054AB801E4E}" destId="{33C3B8CC-AFC2-4C92-A74A-989530EAF93C}" srcOrd="1" destOrd="0" presId="urn:microsoft.com/office/officeart/2018/2/layout/IconVerticalSolidList"/>
    <dgm:cxn modelId="{2C8212B9-C77A-4BF1-8636-D3F07D54A41D}" type="presParOf" srcId="{CD95DA15-4DE6-49E2-BA0B-7054AB801E4E}" destId="{E237E143-444B-410B-BB52-217AA0C49EA6}" srcOrd="2" destOrd="0" presId="urn:microsoft.com/office/officeart/2018/2/layout/IconVerticalSolidList"/>
    <dgm:cxn modelId="{34A8B6B0-A00A-4727-95A1-1CE93B3EAE42}" type="presParOf" srcId="{CD95DA15-4DE6-49E2-BA0B-7054AB801E4E}" destId="{11340F14-13DF-4AE1-B930-236D99C1B6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A860A-0B4B-4EB0-9925-F21C07A070E3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48DE4-BDF7-4344-B7CD-289B2D5FDDE0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6C191-325D-434C-B8F6-3FF112E6A00D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 1: Landscape reading </a:t>
          </a:r>
          <a:r>
            <a:rPr lang="en-US" sz="2400" kern="1200" dirty="0"/>
            <a:t>– spotting and analyzing landform patterns.</a:t>
          </a:r>
        </a:p>
      </dsp:txBody>
      <dsp:txXfrm>
        <a:off x="1553633" y="574"/>
        <a:ext cx="5458736" cy="1345137"/>
      </dsp:txXfrm>
    </dsp:sp>
    <dsp:sp modelId="{5267D628-0E23-49E2-A684-9FBA36BCB573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7D61-4B29-4AEE-9A49-B9BD7AF97042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FDF9D-A64E-4E29-A876-38D027E4D85D}">
      <dsp:nvSpPr>
        <dsp:cNvPr id="0" name=""/>
        <dsp:cNvSpPr/>
      </dsp:nvSpPr>
      <dsp:spPr>
        <a:xfrm>
          <a:off x="1553633" y="170167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 2: Tools &amp; Resources </a:t>
          </a:r>
          <a:r>
            <a:rPr lang="en-US" sz="2400" kern="1200" dirty="0"/>
            <a:t>–</a:t>
          </a:r>
          <a:r>
            <a:rPr lang="en-US" sz="2400" b="1" kern="1200" dirty="0"/>
            <a:t> </a:t>
          </a:r>
          <a:r>
            <a:rPr lang="en-US" sz="2400" kern="1200" dirty="0"/>
            <a:t>video tutorials to introduce you to the geoscience interfaces.</a:t>
          </a:r>
        </a:p>
      </dsp:txBody>
      <dsp:txXfrm>
        <a:off x="1553633" y="1701676"/>
        <a:ext cx="5458736" cy="1345137"/>
      </dsp:txXfrm>
    </dsp:sp>
    <dsp:sp modelId="{4EA5B04E-7292-4AF7-878C-C19AD3775B1A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3B8CC-AFC2-4C92-A74A-989530EAF93C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40F14-13DF-4AE1-B930-236D99C1B665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 3: Scavenger Hunt - </a:t>
          </a:r>
          <a:r>
            <a:rPr lang="en-US" sz="2400" kern="1200" dirty="0"/>
            <a:t>independent work to investigate three geoscience problems.</a:t>
          </a:r>
        </a:p>
      </dsp:txBody>
      <dsp:txXfrm>
        <a:off x="1553633" y="3363418"/>
        <a:ext cx="5458736" cy="13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4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7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1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7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2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5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8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6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404C50D-97B1-4252-B216-3DF9FA81980A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F6DB849-BC60-46FF-B3EC-391312C371F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17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h.Mathers@glasgow.ac.uk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efuni.maps.arcgis.com/apps/webappviewer/index.html?id=fd78b03a74bb477c906c5d4e0ba9abaf" TargetMode="External"/><Relationship Id="rId2" Type="http://schemas.openxmlformats.org/officeDocument/2006/relationships/hyperlink" Target="https://digimapforschools.edina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visiblegeology.com/" TargetMode="External"/><Relationship Id="rId5" Type="http://schemas.openxmlformats.org/officeDocument/2006/relationships/hyperlink" Target="http://mapapps.bgs.ac.uk/geologyofbritain3d/" TargetMode="External"/><Relationship Id="rId4" Type="http://schemas.openxmlformats.org/officeDocument/2006/relationships/hyperlink" Target="https://www.google.co.uk/intl/en_uk/earth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ACDC-3401-48F6-A1D5-C9235DD36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Ice Age:  A geomorphic scavenger hunt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C41E4-E00F-4766-9344-BA402D167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 Hannah mathers – lecturer in geography &amp; earth Science, university of </a:t>
            </a:r>
            <a:r>
              <a:rPr lang="en-US" dirty="0" err="1"/>
              <a:t>glasgow</a:t>
            </a:r>
            <a:endParaRPr lang="en-GB" dirty="0"/>
          </a:p>
        </p:txBody>
      </p:sp>
      <p:pic>
        <p:nvPicPr>
          <p:cNvPr id="5" name="Graphic 4" descr="Detective">
            <a:extLst>
              <a:ext uri="{FF2B5EF4-FFF2-40B4-BE49-F238E27FC236}">
                <a16:creationId xmlns:a16="http://schemas.microsoft.com/office/drawing/2014/main" id="{527F6C37-1AF2-4BF7-8336-48D4006F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19200" y="4241800"/>
            <a:ext cx="914400" cy="914400"/>
          </a:xfrm>
          <a:prstGeom prst="rect">
            <a:avLst/>
          </a:prstGeom>
        </p:spPr>
      </p:pic>
      <p:pic>
        <p:nvPicPr>
          <p:cNvPr id="7" name="Graphic 6" descr="Earth globe Africa and Europe">
            <a:extLst>
              <a:ext uri="{FF2B5EF4-FFF2-40B4-BE49-F238E27FC236}">
                <a16:creationId xmlns:a16="http://schemas.microsoft.com/office/drawing/2014/main" id="{99E3A848-16B5-4215-AEE2-9D9084DFB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80080" y="4175760"/>
            <a:ext cx="914400" cy="914400"/>
          </a:xfrm>
          <a:prstGeom prst="rect">
            <a:avLst/>
          </a:prstGeom>
        </p:spPr>
      </p:pic>
      <p:pic>
        <p:nvPicPr>
          <p:cNvPr id="9" name="Graphic 8" descr="Map with pin">
            <a:extLst>
              <a:ext uri="{FF2B5EF4-FFF2-40B4-BE49-F238E27FC236}">
                <a16:creationId xmlns:a16="http://schemas.microsoft.com/office/drawing/2014/main" id="{682D5291-DEF9-4A83-9E70-5B591460F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40960" y="4175760"/>
            <a:ext cx="914400" cy="914400"/>
          </a:xfrm>
          <a:prstGeom prst="rect">
            <a:avLst/>
          </a:prstGeom>
        </p:spPr>
      </p:pic>
      <p:pic>
        <p:nvPicPr>
          <p:cNvPr id="11" name="Graphic 10" descr="Mountains">
            <a:extLst>
              <a:ext uri="{FF2B5EF4-FFF2-40B4-BE49-F238E27FC236}">
                <a16:creationId xmlns:a16="http://schemas.microsoft.com/office/drawing/2014/main" id="{E47A942E-2C86-4E05-BDA9-D01335B41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58400" y="4175760"/>
            <a:ext cx="914400" cy="914400"/>
          </a:xfrm>
          <a:prstGeom prst="rect">
            <a:avLst/>
          </a:prstGeom>
        </p:spPr>
      </p:pic>
      <p:pic>
        <p:nvPicPr>
          <p:cNvPr id="13" name="Graphic 12" descr="Magnifying glass">
            <a:extLst>
              <a:ext uri="{FF2B5EF4-FFF2-40B4-BE49-F238E27FC236}">
                <a16:creationId xmlns:a16="http://schemas.microsoft.com/office/drawing/2014/main" id="{47359833-6B61-427A-9563-BE2AB67A20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619240" y="4241800"/>
            <a:ext cx="914400" cy="914400"/>
          </a:xfrm>
          <a:prstGeom prst="rect">
            <a:avLst/>
          </a:prstGeom>
        </p:spPr>
      </p:pic>
      <p:pic>
        <p:nvPicPr>
          <p:cNvPr id="15" name="Graphic 14" descr="Mining tools">
            <a:extLst>
              <a:ext uri="{FF2B5EF4-FFF2-40B4-BE49-F238E27FC236}">
                <a16:creationId xmlns:a16="http://schemas.microsoft.com/office/drawing/2014/main" id="{7F2B881E-3450-4D7D-AFEC-CAF83A30B5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38820" y="4175760"/>
            <a:ext cx="914400" cy="914400"/>
          </a:xfrm>
          <a:prstGeom prst="rect">
            <a:avLst/>
          </a:prstGeom>
        </p:spPr>
      </p:pic>
      <p:pic>
        <p:nvPicPr>
          <p:cNvPr id="1026" name="Picture 2" descr="GirlsIntoGeoscience (@girlsingeosci) | Twitter">
            <a:extLst>
              <a:ext uri="{FF2B5EF4-FFF2-40B4-BE49-F238E27FC236}">
                <a16:creationId xmlns:a16="http://schemas.microsoft.com/office/drawing/2014/main" id="{8897D977-775D-4FFD-90A7-48CBDC8BE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1" b="19553"/>
          <a:stretch/>
        </p:blipFill>
        <p:spPr bwMode="auto">
          <a:xfrm>
            <a:off x="0" y="-1074"/>
            <a:ext cx="2143125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Glasgow">
            <a:extLst>
              <a:ext uri="{FF2B5EF4-FFF2-40B4-BE49-F238E27FC236}">
                <a16:creationId xmlns:a16="http://schemas.microsoft.com/office/drawing/2014/main" id="{B25C97C2-3C92-4D39-9B0C-99EAB822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2" y="-13774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1E8D-2AAA-4DEC-A83E-467AEDE6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978B-0F41-4299-88ED-3731E4642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Ice thickness</a:t>
            </a:r>
          </a:p>
          <a:p>
            <a:r>
              <a:rPr lang="en-GB" dirty="0"/>
              <a:t>Ice flow</a:t>
            </a:r>
          </a:p>
          <a:p>
            <a:r>
              <a:rPr lang="en-GB" dirty="0"/>
              <a:t>Ice streams</a:t>
            </a:r>
          </a:p>
          <a:p>
            <a:r>
              <a:rPr lang="en-GB" dirty="0"/>
              <a:t>Ice processes</a:t>
            </a:r>
          </a:p>
        </p:txBody>
      </p:sp>
    </p:spTree>
    <p:extLst>
      <p:ext uri="{BB962C8B-B14F-4D97-AF65-F5344CB8AC3E}">
        <p14:creationId xmlns:p14="http://schemas.microsoft.com/office/powerpoint/2010/main" val="194092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6449"/>
            <a:ext cx="11115675" cy="1325563"/>
          </a:xfrm>
        </p:spPr>
        <p:txBody>
          <a:bodyPr/>
          <a:lstStyle/>
          <a:p>
            <a:pPr algn="r"/>
            <a:r>
              <a:rPr lang="en-GB" dirty="0"/>
              <a:t>My start in geoscience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50B68-CEF9-4030-AE1C-3C8F529212E7}"/>
              </a:ext>
            </a:extLst>
          </p:cNvPr>
          <p:cNvSpPr txBox="1"/>
          <p:nvPr/>
        </p:nvSpPr>
        <p:spPr>
          <a:xfrm>
            <a:off x="2648199" y="2003819"/>
            <a:ext cx="9773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School:</a:t>
            </a:r>
            <a:r>
              <a:rPr lang="en-GB" sz="3600" dirty="0"/>
              <a:t> Northumberland, NE England</a:t>
            </a:r>
          </a:p>
          <a:p>
            <a:r>
              <a:rPr lang="en-GB" sz="3600" b="1" dirty="0"/>
              <a:t>A levels: </a:t>
            </a:r>
            <a:r>
              <a:rPr lang="en-GB" sz="3600" dirty="0"/>
              <a:t>Geography, Biology, English Literature</a:t>
            </a:r>
          </a:p>
          <a:p>
            <a:r>
              <a:rPr lang="en-GB" sz="3600" b="1" dirty="0"/>
              <a:t>Gap year: </a:t>
            </a:r>
            <a:r>
              <a:rPr lang="en-GB" sz="3600" dirty="0"/>
              <a:t>Bookshop, National Park, USA trip</a:t>
            </a:r>
          </a:p>
          <a:p>
            <a:r>
              <a:rPr lang="en-GB" sz="3600" b="1" dirty="0"/>
              <a:t>Degree: </a:t>
            </a:r>
            <a:r>
              <a:rPr lang="en-GB" sz="3600" dirty="0"/>
              <a:t>Geology &amp; Physical Geography</a:t>
            </a:r>
          </a:p>
          <a:p>
            <a:r>
              <a:rPr lang="en-GB" sz="3600" b="1" dirty="0"/>
              <a:t>Postgraduate degree: </a:t>
            </a:r>
            <a:r>
              <a:rPr lang="en-GB" sz="3600" dirty="0"/>
              <a:t>MSc Quaternary Science </a:t>
            </a:r>
          </a:p>
          <a:p>
            <a:r>
              <a:rPr lang="en-GB" sz="3600" b="1" dirty="0"/>
              <a:t>Gap year: </a:t>
            </a:r>
            <a:r>
              <a:rPr lang="en-GB" sz="3600" dirty="0"/>
              <a:t>Worked in pub, did lots of running, volunteered on footpath work for National Trust</a:t>
            </a:r>
          </a:p>
          <a:p>
            <a:r>
              <a:rPr lang="en-GB" sz="3600" b="1" dirty="0"/>
              <a:t>Research: </a:t>
            </a:r>
            <a:r>
              <a:rPr lang="en-GB" sz="3600" dirty="0"/>
              <a:t>PhD on glacial history of NW Scotland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A533F44-EF4E-4C04-BA3B-42D3CC96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80" y="0"/>
            <a:ext cx="2777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3AE1-F037-411D-A2DF-D9706782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degree: </a:t>
            </a:r>
            <a:br>
              <a:rPr lang="en-GB" dirty="0"/>
            </a:br>
            <a:r>
              <a:rPr lang="en-GB" dirty="0"/>
              <a:t>geology &amp; physical geography @ Edinburgh (2000-2004)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7E54-C6EB-4D98-AB91-1DE8FEAD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5334000" cy="4458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Pros</a:t>
            </a:r>
          </a:p>
          <a:p>
            <a:r>
              <a:rPr lang="en-GB" sz="2400" dirty="0"/>
              <a:t>Lots of field classes in Scotland and Europe (I like fieldwork).</a:t>
            </a:r>
          </a:p>
          <a:p>
            <a:r>
              <a:rPr lang="en-GB" sz="2400" dirty="0"/>
              <a:t>Good range of subjects – grounding across geology and physical geography.</a:t>
            </a:r>
          </a:p>
          <a:p>
            <a:r>
              <a:rPr lang="en-GB" sz="2400" dirty="0"/>
              <a:t>In Scotland – good walking, quiet, different from home.</a:t>
            </a:r>
          </a:p>
          <a:p>
            <a:r>
              <a:rPr lang="en-GB" sz="2400" dirty="0"/>
              <a:t>Close but not too close to home.</a:t>
            </a:r>
          </a:p>
          <a:p>
            <a:r>
              <a:rPr lang="en-GB" sz="2400" dirty="0"/>
              <a:t>I met lifelong friends.</a:t>
            </a:r>
          </a:p>
          <a:p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78A47B-0941-44EA-8B1E-FC67975BF907}"/>
              </a:ext>
            </a:extLst>
          </p:cNvPr>
          <p:cNvSpPr txBox="1">
            <a:spLocks/>
          </p:cNvSpPr>
          <p:nvPr/>
        </p:nvSpPr>
        <p:spPr>
          <a:xfrm>
            <a:off x="6372225" y="2037619"/>
            <a:ext cx="5334000" cy="4458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2400" b="1" dirty="0"/>
              <a:t>Cons</a:t>
            </a:r>
          </a:p>
          <a:p>
            <a:r>
              <a:rPr lang="en-GB" sz="2400" dirty="0"/>
              <a:t>Traditional way of teaching didn’t work with how I learn.</a:t>
            </a:r>
          </a:p>
          <a:p>
            <a:r>
              <a:rPr lang="en-GB" sz="2400" dirty="0"/>
              <a:t>Course structure wasn’t very flexible.</a:t>
            </a:r>
          </a:p>
          <a:p>
            <a:r>
              <a:rPr lang="en-GB" sz="2400" dirty="0"/>
              <a:t>Big chunks of the course were things I wasn’t interested in.</a:t>
            </a:r>
          </a:p>
          <a:p>
            <a:r>
              <a:rPr lang="en-GB" sz="2400" dirty="0"/>
              <a:t>Didn’t get enough time/content on things I was interested in e.g. glaciers.</a:t>
            </a:r>
          </a:p>
          <a:p>
            <a:r>
              <a:rPr lang="en-GB" sz="2400" dirty="0"/>
              <a:t>Lack of cohort responsibility/identity from staff.</a:t>
            </a:r>
          </a:p>
        </p:txBody>
      </p:sp>
    </p:spTree>
    <p:extLst>
      <p:ext uri="{BB962C8B-B14F-4D97-AF65-F5344CB8AC3E}">
        <p14:creationId xmlns:p14="http://schemas.microsoft.com/office/powerpoint/2010/main" val="33244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A0EA8-5CED-42CB-9488-1A6F756A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rgbClr val="FFFFFF"/>
                </a:solidFill>
              </a:rPr>
              <a:t>if I could have my </a:t>
            </a:r>
            <a:r>
              <a:rPr lang="en-GB" sz="4400" dirty="0" err="1">
                <a:solidFill>
                  <a:srgbClr val="FFFFFF"/>
                </a:solidFill>
              </a:rPr>
              <a:t>universitytime</a:t>
            </a:r>
            <a:r>
              <a:rPr lang="en-GB" sz="4400" dirty="0">
                <a:solidFill>
                  <a:srgbClr val="FFFFFF"/>
                </a:solidFill>
              </a:rPr>
              <a:t> again…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D0BF-FFB1-4F32-A0E6-449B50F7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485678"/>
            <a:ext cx="7036095" cy="58887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Try to overcome my shyness and anxieties by: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/>
              <a:t>Being braver about my choice of location </a:t>
            </a:r>
            <a:r>
              <a:rPr lang="en-GB" sz="2400" dirty="0"/>
              <a:t>– think about your interests and what you want to experience inside and outside of your degree.</a:t>
            </a:r>
          </a:p>
          <a:p>
            <a:r>
              <a:rPr lang="en-GB" sz="2400" b="1" dirty="0"/>
              <a:t>Joining lots of societies and clubs </a:t>
            </a:r>
            <a:r>
              <a:rPr lang="en-GB" sz="2400" dirty="0"/>
              <a:t>– it’s a cheap and friendly way of finding a community and support to do the things you are interested in.</a:t>
            </a:r>
          </a:p>
          <a:p>
            <a:r>
              <a:rPr lang="en-GB" sz="2400" b="1" dirty="0"/>
              <a:t>Applying for a year abroad </a:t>
            </a:r>
            <a:r>
              <a:rPr lang="en-GB" sz="2400" dirty="0"/>
              <a:t>– such an amazing opportunity – I see the great benefits in confidence and enthusiasm that it generates in my students.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879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122780-29D7-4796-95BF-DA8AD947A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 descr="A picture containing outdoor, nature, riding, person&#10;&#10;Description automatically generated">
            <a:extLst>
              <a:ext uri="{FF2B5EF4-FFF2-40B4-BE49-F238E27FC236}">
                <a16:creationId xmlns:a16="http://schemas.microsoft.com/office/drawing/2014/main" id="{9956F0D8-BA6B-40CA-B4ED-E329269EA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589B4C-3CA2-49DE-9E63-145FF5CB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7D4F7C-6EAA-4D74-BDD3-6602D41F3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B11D41-504D-4822-8E12-3AD6AB8B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0749F-B235-4F62-906E-DF18AB8A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GB" dirty="0"/>
              <a:t>Great to see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F894D-0763-481B-9AFE-D4A50671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2" y="2438399"/>
            <a:ext cx="3559009" cy="35644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Thanks for getting involved!</a:t>
            </a:r>
          </a:p>
          <a:p>
            <a:r>
              <a:rPr lang="en-GB" dirty="0">
                <a:solidFill>
                  <a:schemeClr val="bg1"/>
                </a:solidFill>
              </a:rPr>
              <a:t>Get in touch: 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Hannah.Mathers@glasgow.ac.uk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KEEP ENGAGING!</a:t>
            </a:r>
          </a:p>
          <a:p>
            <a:r>
              <a:rPr lang="en-GB" dirty="0">
                <a:solidFill>
                  <a:schemeClr val="bg1"/>
                </a:solidFill>
              </a:rPr>
              <a:t>STAY CURIOUS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7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81D2-45DD-4CBD-A368-A4CD1B6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76B1-D23E-4035-A75A-E4B47CAF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610808" cy="3678303"/>
          </a:xfrm>
        </p:spPr>
        <p:txBody>
          <a:bodyPr>
            <a:normAutofit/>
          </a:bodyPr>
          <a:lstStyle/>
          <a:p>
            <a:r>
              <a:rPr lang="en-GB" sz="2800" dirty="0"/>
              <a:t>Intro - Hello from me!</a:t>
            </a:r>
          </a:p>
          <a:p>
            <a:r>
              <a:rPr lang="en-GB" sz="2800" dirty="0"/>
              <a:t>Brief review of the workshop – answers and what they mean.</a:t>
            </a:r>
          </a:p>
          <a:p>
            <a:r>
              <a:rPr lang="en-GB" sz="2800" dirty="0"/>
              <a:t>My start in Geoscience &amp; If I could have my uni. time again….</a:t>
            </a:r>
          </a:p>
          <a:p>
            <a:r>
              <a:rPr lang="en-GB" sz="2800" b="1" dirty="0"/>
              <a:t>Q&amp;A – ask anything, anytime (Chat or </a:t>
            </a:r>
            <a:r>
              <a:rPr lang="en-GB" sz="2800" b="1" dirty="0" err="1"/>
              <a:t>Slido</a:t>
            </a:r>
            <a:r>
              <a:rPr lang="en-GB" sz="2800" b="1" dirty="0"/>
              <a:t> functions)</a:t>
            </a:r>
          </a:p>
        </p:txBody>
      </p:sp>
    </p:spTree>
    <p:extLst>
      <p:ext uri="{BB962C8B-B14F-4D97-AF65-F5344CB8AC3E}">
        <p14:creationId xmlns:p14="http://schemas.microsoft.com/office/powerpoint/2010/main" val="16925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6449"/>
            <a:ext cx="11115675" cy="1325563"/>
          </a:xfrm>
        </p:spPr>
        <p:txBody>
          <a:bodyPr/>
          <a:lstStyle/>
          <a:p>
            <a:pPr algn="r"/>
            <a:r>
              <a:rPr lang="en-GB" dirty="0"/>
              <a:t>me in geoscience: DR Hannah mathers (she/her)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50B68-CEF9-4030-AE1C-3C8F529212E7}"/>
              </a:ext>
            </a:extLst>
          </p:cNvPr>
          <p:cNvSpPr txBox="1"/>
          <p:nvPr/>
        </p:nvSpPr>
        <p:spPr>
          <a:xfrm>
            <a:off x="2632966" y="1828960"/>
            <a:ext cx="9559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Job Title:</a:t>
            </a:r>
            <a:r>
              <a:rPr lang="en-GB" sz="2800" dirty="0"/>
              <a:t> Lecturer in Geography &amp; Earth Science.</a:t>
            </a:r>
          </a:p>
          <a:p>
            <a:r>
              <a:rPr lang="en-GB" sz="2800" b="1" dirty="0"/>
              <a:t>Employer: </a:t>
            </a:r>
            <a:r>
              <a:rPr lang="en-GB" sz="2800" dirty="0"/>
              <a:t>University of Glasgow.</a:t>
            </a:r>
          </a:p>
          <a:p>
            <a:r>
              <a:rPr lang="en-GB" sz="2800" b="1" dirty="0"/>
              <a:t>My students:  </a:t>
            </a:r>
            <a:r>
              <a:rPr lang="en-GB" sz="2800" dirty="0"/>
              <a:t>Earth Science &amp; Geography 1</a:t>
            </a:r>
            <a:r>
              <a:rPr lang="en-GB" sz="2800" baseline="30000" dirty="0"/>
              <a:t>st</a:t>
            </a:r>
            <a:r>
              <a:rPr lang="en-GB" sz="2800" dirty="0"/>
              <a:t> year to 4</a:t>
            </a:r>
            <a:r>
              <a:rPr lang="en-GB" sz="2800" baseline="30000" dirty="0"/>
              <a:t>th</a:t>
            </a:r>
            <a:r>
              <a:rPr lang="en-GB" sz="2800" dirty="0"/>
              <a:t> year.</a:t>
            </a:r>
          </a:p>
          <a:p>
            <a:r>
              <a:rPr lang="en-GB" sz="2800" b="1" dirty="0"/>
              <a:t>Work interests: </a:t>
            </a:r>
            <a:r>
              <a:rPr lang="en-GB" sz="2800" dirty="0"/>
              <a:t>Glacial geomorphology, inclusive learning.</a:t>
            </a:r>
          </a:p>
          <a:p>
            <a:endParaRPr lang="en-GB" sz="2800" b="1" dirty="0"/>
          </a:p>
          <a:p>
            <a:r>
              <a:rPr lang="en-GB" sz="2800" b="1" dirty="0"/>
              <a:t>What I like about my job: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Working with learners – doing something meaningful;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Being creative;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Time in the natural environment;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Flexibility;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Variety and diversity in people and tasks.</a:t>
            </a:r>
          </a:p>
          <a:p>
            <a:endParaRPr lang="en-GB" sz="2800" dirty="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A533F44-EF4E-4C04-BA3B-42D3CC96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80" y="0"/>
            <a:ext cx="2777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06449"/>
            <a:ext cx="11115675" cy="1325563"/>
          </a:xfrm>
        </p:spPr>
        <p:txBody>
          <a:bodyPr/>
          <a:lstStyle/>
          <a:p>
            <a:pPr algn="r"/>
            <a:r>
              <a:rPr lang="en-GB" dirty="0"/>
              <a:t>outside geoscience: Hannah mathers (she/her)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50B68-CEF9-4030-AE1C-3C8F529212E7}"/>
              </a:ext>
            </a:extLst>
          </p:cNvPr>
          <p:cNvSpPr txBox="1"/>
          <p:nvPr/>
        </p:nvSpPr>
        <p:spPr>
          <a:xfrm>
            <a:off x="2743200" y="1926133"/>
            <a:ext cx="900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Live: </a:t>
            </a:r>
            <a:r>
              <a:rPr lang="en-GB" sz="2800" dirty="0"/>
              <a:t>Glasgow</a:t>
            </a:r>
          </a:p>
          <a:p>
            <a:endParaRPr lang="en-GB" sz="2800" dirty="0"/>
          </a:p>
          <a:p>
            <a:r>
              <a:rPr lang="en-GB" sz="2800" b="1" dirty="0"/>
              <a:t>Outside work: </a:t>
            </a:r>
            <a:r>
              <a:rPr lang="en-GB" sz="2800" dirty="0"/>
              <a:t>Being a mum</a:t>
            </a:r>
          </a:p>
          <a:p>
            <a:endParaRPr lang="en-GB" sz="2800" dirty="0"/>
          </a:p>
          <a:p>
            <a:r>
              <a:rPr lang="en-GB" sz="2800" b="1" dirty="0"/>
              <a:t>Hobbies: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Cooking &amp; 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Walking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Birdwatching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Cinema &amp;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Geocaching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A533F44-EF4E-4C04-BA3B-42D3CC96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80" y="0"/>
            <a:ext cx="2777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3ECB-E360-4E6C-9C87-A8CCDC2A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52" y="618867"/>
            <a:ext cx="11298856" cy="108486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The scavenger hunt workshop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1D6A35-975C-488D-BE7F-B201F9DFA9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2738" y="1885692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A47D2F-007C-44C3-9102-0FBBCDD2A45C}"/>
              </a:ext>
            </a:extLst>
          </p:cNvPr>
          <p:cNvSpPr txBox="1"/>
          <p:nvPr/>
        </p:nvSpPr>
        <p:spPr>
          <a:xfrm>
            <a:off x="1465782" y="449348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a separate data sheet to complete with this workshop.</a:t>
            </a:r>
          </a:p>
          <a:p>
            <a:endParaRPr lang="en-GB" dirty="0"/>
          </a:p>
          <a:p>
            <a:r>
              <a:rPr lang="en-GB" dirty="0"/>
              <a:t>You can find extra resources, including a photo glossary at the end of the presentation.</a:t>
            </a:r>
          </a:p>
        </p:txBody>
      </p:sp>
      <p:pic>
        <p:nvPicPr>
          <p:cNvPr id="6" name="Graphic 5" descr="Lightbulb and pencil">
            <a:extLst>
              <a:ext uri="{FF2B5EF4-FFF2-40B4-BE49-F238E27FC236}">
                <a16:creationId xmlns:a16="http://schemas.microsoft.com/office/drawing/2014/main" id="{37814867-5A31-49A7-A14A-A78128339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252" y="4516120"/>
            <a:ext cx="914400" cy="914400"/>
          </a:xfrm>
          <a:prstGeom prst="rect">
            <a:avLst/>
          </a:prstGeom>
        </p:spPr>
      </p:pic>
      <p:pic>
        <p:nvPicPr>
          <p:cNvPr id="8" name="Graphic 7" descr="Books">
            <a:extLst>
              <a:ext uri="{FF2B5EF4-FFF2-40B4-BE49-F238E27FC236}">
                <a16:creationId xmlns:a16="http://schemas.microsoft.com/office/drawing/2014/main" id="{992872BF-7DFF-48A2-87AE-6C255E87E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252" y="5612478"/>
            <a:ext cx="914400" cy="914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6666C-78BD-4199-A389-5B6D72E05ED0}"/>
              </a:ext>
            </a:extLst>
          </p:cNvPr>
          <p:cNvGrpSpPr/>
          <p:nvPr/>
        </p:nvGrpSpPr>
        <p:grpSpPr>
          <a:xfrm>
            <a:off x="352425" y="3417401"/>
            <a:ext cx="4029075" cy="923330"/>
            <a:chOff x="352425" y="3417401"/>
            <a:chExt cx="4029075" cy="923330"/>
          </a:xfrm>
        </p:grpSpPr>
        <p:pic>
          <p:nvPicPr>
            <p:cNvPr id="10" name="Graphic 9" descr="Checklist RTL">
              <a:extLst>
                <a:ext uri="{FF2B5EF4-FFF2-40B4-BE49-F238E27FC236}">
                  <a16:creationId xmlns:a16="http://schemas.microsoft.com/office/drawing/2014/main" id="{C4C0BCFB-952F-475C-9EF3-25AF9C66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2425" y="3417402"/>
              <a:ext cx="914400" cy="914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87F517-1973-46EE-98BB-6F4C30FC7401}"/>
                </a:ext>
              </a:extLst>
            </p:cNvPr>
            <p:cNvSpPr/>
            <p:nvPr/>
          </p:nvSpPr>
          <p:spPr>
            <a:xfrm>
              <a:off x="1465781" y="3417401"/>
              <a:ext cx="29157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accent6"/>
                  </a:solidFill>
                </a:rPr>
                <a:t>You can now find the ‘answers’ as a document on the </a:t>
              </a:r>
              <a:r>
                <a:rPr lang="en-GB" dirty="0" err="1">
                  <a:solidFill>
                    <a:schemeClr val="accent6"/>
                  </a:solidFill>
                </a:rPr>
                <a:t>ivent</a:t>
              </a:r>
              <a:r>
                <a:rPr lang="en-GB" dirty="0">
                  <a:solidFill>
                    <a:schemeClr val="accent6"/>
                  </a:solidFill>
                </a:rPr>
                <a:t> site.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56EE-79C8-42AF-AD7D-4D7FE015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&amp; resources – </a:t>
            </a:r>
            <a:r>
              <a:rPr lang="en-US" dirty="0">
                <a:solidFill>
                  <a:schemeClr val="accent2"/>
                </a:solidFill>
              </a:rPr>
              <a:t>any questions or comments?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F90B4-B2C5-4726-8B93-0DA8BACE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18571"/>
            <a:ext cx="11249024" cy="4482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Data Interfaces:</a:t>
            </a:r>
          </a:p>
          <a:p>
            <a:r>
              <a:rPr lang="en-US" sz="2800" dirty="0">
                <a:hlinkClick r:id="rId2"/>
              </a:rPr>
              <a:t>Digimap</a:t>
            </a:r>
            <a:endParaRPr lang="en-US" sz="2800" dirty="0"/>
          </a:p>
          <a:p>
            <a:r>
              <a:rPr lang="en-US" sz="2800" dirty="0">
                <a:hlinkClick r:id="rId3"/>
              </a:rPr>
              <a:t>BRITICE Glacial Map 2</a:t>
            </a:r>
            <a:endParaRPr lang="en-US" sz="2800" dirty="0"/>
          </a:p>
          <a:p>
            <a:r>
              <a:rPr lang="en-US" sz="2800" dirty="0">
                <a:hlinkClick r:id="rId4"/>
              </a:rPr>
              <a:t>Google Earth (Web version)</a:t>
            </a:r>
            <a:endParaRPr lang="en-US" sz="2800" dirty="0"/>
          </a:p>
          <a:p>
            <a:r>
              <a:rPr lang="en-US" sz="2800" dirty="0">
                <a:hlinkClick r:id="rId5"/>
              </a:rPr>
              <a:t>Geology of Britain viewer</a:t>
            </a:r>
            <a:endParaRPr lang="en-US" sz="2800" dirty="0"/>
          </a:p>
          <a:p>
            <a:r>
              <a:rPr lang="en-US" sz="2800" dirty="0">
                <a:hlinkClick r:id="rId6"/>
              </a:rPr>
              <a:t>Visible Geology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512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38AFB9-C469-4992-ADFF-2E82E8DC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FB47-DA6B-4F08-B1A7-FBFC820F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028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solidFill>
                  <a:schemeClr val="accent1"/>
                </a:solidFill>
              </a:rPr>
              <a:t>Part 3: scavenger hunt: exercise 1: graveyards</a:t>
            </a:r>
            <a:br>
              <a:rPr lang="en-GB" sz="2000" dirty="0">
                <a:solidFill>
                  <a:schemeClr val="accent1"/>
                </a:solidFill>
              </a:rPr>
            </a:b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questions or comments?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B0B915-9AC5-4E4B-84C4-8B377E687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8827FC-FEA8-43FF-B709-9696594A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2A3A24-9A7A-4135-BB21-051DB62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C290C3-45C0-4820-9036-CA1E9D9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2066-6FAC-4ADA-AC47-F43EF3958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54935"/>
            <a:ext cx="7225074" cy="4499164"/>
          </a:xfrm>
        </p:spPr>
        <p:txBody>
          <a:bodyPr>
            <a:normAutofit/>
          </a:bodyPr>
          <a:lstStyle/>
          <a:p>
            <a:pPr lvl="1"/>
            <a:r>
              <a:rPr lang="en-GB" sz="2400" dirty="0"/>
              <a:t>Why are most of the graveyards on the west coast of Scotland, right by the beach?</a:t>
            </a:r>
          </a:p>
          <a:p>
            <a:pPr lvl="1"/>
            <a:r>
              <a:rPr lang="en-GB" sz="2400" dirty="0"/>
              <a:t>You investigated how humans interact with geology using the example of graveyards in the West of Scotland.</a:t>
            </a:r>
          </a:p>
          <a:p>
            <a:pPr lvl="1"/>
            <a:r>
              <a:rPr lang="en-GB" sz="2400" dirty="0"/>
              <a:t>Most graveyards are situated on blown sand or glacial sediments (glaciofluvial, till, morainic materials).</a:t>
            </a:r>
          </a:p>
          <a:p>
            <a:pPr lvl="1"/>
            <a:r>
              <a:rPr lang="en-GB" sz="2400" dirty="0"/>
              <a:t>For these communities they </a:t>
            </a:r>
            <a:r>
              <a:rPr lang="en-GB" sz="2400"/>
              <a:t>were often the </a:t>
            </a:r>
            <a:r>
              <a:rPr lang="en-GB" sz="2400" dirty="0"/>
              <a:t>only soft locations to dig!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CB036-A6D6-42C8-8C35-605733D5F8E6}"/>
              </a:ext>
            </a:extLst>
          </p:cNvPr>
          <p:cNvGrpSpPr/>
          <p:nvPr/>
        </p:nvGrpSpPr>
        <p:grpSpPr>
          <a:xfrm>
            <a:off x="448732" y="600075"/>
            <a:ext cx="3683001" cy="5775325"/>
            <a:chOff x="448732" y="600075"/>
            <a:chExt cx="3683001" cy="5775325"/>
          </a:xfrm>
        </p:grpSpPr>
        <p:pic>
          <p:nvPicPr>
            <p:cNvPr id="5" name="Picture 4" descr="A picture containing grass, outdoor, field, grazing&#10;&#10;Description automatically generated">
              <a:extLst>
                <a:ext uri="{FF2B5EF4-FFF2-40B4-BE49-F238E27FC236}">
                  <a16:creationId xmlns:a16="http://schemas.microsoft.com/office/drawing/2014/main" id="{87DC23D3-5CCB-4EC0-B35A-F1CED287A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86" r="26085"/>
            <a:stretch/>
          </p:blipFill>
          <p:spPr>
            <a:xfrm>
              <a:off x="448732" y="600075"/>
              <a:ext cx="3683001" cy="57753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44206A-4294-4B83-818D-712285153F66}"/>
                </a:ext>
              </a:extLst>
            </p:cNvPr>
            <p:cNvSpPr txBox="1"/>
            <p:nvPr/>
          </p:nvSpPr>
          <p:spPr>
            <a:xfrm>
              <a:off x="491748" y="5549673"/>
              <a:ext cx="363998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Scourie Cemetery 	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Photo: Chris Wimbush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8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738AFB9-C469-4992-ADFF-2E82E8DC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FB47-DA6B-4F08-B1A7-FBFC820F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accent1"/>
                </a:solidFill>
              </a:rPr>
              <a:t>Part 3: scavenger hunt: </a:t>
            </a:r>
            <a:br>
              <a:rPr lang="en-GB" sz="2200" dirty="0">
                <a:solidFill>
                  <a:schemeClr val="accent1"/>
                </a:solidFill>
              </a:rPr>
            </a:br>
            <a:br>
              <a:rPr lang="en-GB" sz="2200" dirty="0">
                <a:solidFill>
                  <a:schemeClr val="accent1"/>
                </a:solidFill>
              </a:rPr>
            </a:br>
            <a:r>
              <a:rPr lang="en-GB" sz="2200" dirty="0">
                <a:solidFill>
                  <a:schemeClr val="accent1"/>
                </a:solidFill>
              </a:rPr>
              <a:t>Exercise 2: </a:t>
            </a:r>
            <a:r>
              <a:rPr lang="en-GB" sz="2200" dirty="0" err="1">
                <a:solidFill>
                  <a:schemeClr val="accent1"/>
                </a:solidFill>
              </a:rPr>
              <a:t>Allt</a:t>
            </a:r>
            <a:r>
              <a:rPr lang="en-GB" sz="2200" dirty="0">
                <a:solidFill>
                  <a:schemeClr val="accent1"/>
                </a:solidFill>
              </a:rPr>
              <a:t> nan </a:t>
            </a:r>
            <a:r>
              <a:rPr lang="en-GB" sz="2200" dirty="0" err="1">
                <a:solidFill>
                  <a:schemeClr val="accent1"/>
                </a:solidFill>
              </a:rPr>
              <a:t>Uamh</a:t>
            </a:r>
            <a:r>
              <a:rPr lang="en-GB" sz="2200" dirty="0">
                <a:solidFill>
                  <a:schemeClr val="accent1"/>
                </a:solidFill>
              </a:rPr>
              <a:t>: The disappearing river. </a:t>
            </a:r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id="{B4B0B915-9AC5-4E4B-84C4-8B377E687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827FC-FEA8-43FF-B709-9696594A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2A3A24-9A7A-4135-BB21-051DB62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C290C3-45C0-4820-9036-CA1E9D9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picture containing grass, outdoor, field, nature&#10;&#10;Description automatically generated">
            <a:extLst>
              <a:ext uri="{FF2B5EF4-FFF2-40B4-BE49-F238E27FC236}">
                <a16:creationId xmlns:a16="http://schemas.microsoft.com/office/drawing/2014/main" id="{700821EC-AA3D-4868-AAF5-FCB768AF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5" r="21997" b="1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2066-6FAC-4ADA-AC47-F43EF3958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2"/>
            <a:ext cx="7225074" cy="4646507"/>
          </a:xfrm>
        </p:spPr>
        <p:txBody>
          <a:bodyPr>
            <a:normAutofit/>
          </a:bodyPr>
          <a:lstStyle/>
          <a:p>
            <a:pPr lvl="1"/>
            <a:r>
              <a:rPr lang="en-GB" sz="1800" dirty="0"/>
              <a:t>What’s weird here? Rivers that disappear and reappear.</a:t>
            </a:r>
          </a:p>
          <a:p>
            <a:pPr lvl="1"/>
            <a:r>
              <a:rPr lang="en-GB" sz="1800" dirty="0"/>
              <a:t>You are going to investigate why the </a:t>
            </a:r>
            <a:r>
              <a:rPr lang="en-GB" sz="1800" dirty="0" err="1"/>
              <a:t>Allt</a:t>
            </a:r>
            <a:r>
              <a:rPr lang="en-GB" sz="1800" dirty="0"/>
              <a:t> nan </a:t>
            </a:r>
            <a:r>
              <a:rPr lang="en-GB" sz="1800" dirty="0" err="1"/>
              <a:t>Uamh</a:t>
            </a:r>
            <a:r>
              <a:rPr lang="en-GB" sz="1800" dirty="0"/>
              <a:t> disappears.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AA03F-99F9-4A9E-9A4A-961830182982}"/>
              </a:ext>
            </a:extLst>
          </p:cNvPr>
          <p:cNvSpPr txBox="1"/>
          <p:nvPr/>
        </p:nvSpPr>
        <p:spPr>
          <a:xfrm>
            <a:off x="448732" y="5797868"/>
            <a:ext cx="3683001" cy="5775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Stream sink, Malham, Yorkshire.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Photo: Steve Warren.</a:t>
            </a:r>
          </a:p>
        </p:txBody>
      </p:sp>
    </p:spTree>
    <p:extLst>
      <p:ext uri="{BB962C8B-B14F-4D97-AF65-F5344CB8AC3E}">
        <p14:creationId xmlns:p14="http://schemas.microsoft.com/office/powerpoint/2010/main" val="10681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9886E7-29B3-45FF-8221-D0E9B2C8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40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GB" dirty="0"/>
              <a:t>Part 3: scavenger hunt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Exercise 3: erratics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561D-7B5A-45B8-94F0-37D6A7CD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150" y="1798320"/>
            <a:ext cx="7743657" cy="468820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What’s weird here? Rocks that are out of place – erratic boulders moved by ice flow.</a:t>
            </a:r>
          </a:p>
          <a:p>
            <a:r>
              <a:rPr lang="en-GB" dirty="0"/>
              <a:t>Your job is to identify erratic lithologies, their bedrock pairs and to identify the ice flow direction they inform 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E7-3028-4956-A866-6E81D1628B56}"/>
              </a:ext>
            </a:extLst>
          </p:cNvPr>
          <p:cNvSpPr txBox="1"/>
          <p:nvPr/>
        </p:nvSpPr>
        <p:spPr>
          <a:xfrm>
            <a:off x="466724" y="4495800"/>
            <a:ext cx="3089275" cy="15189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Glacially transported erratic boulder perched on bedrock – where did it come and therefore which way did the ice flow?</a:t>
            </a:r>
          </a:p>
        </p:txBody>
      </p:sp>
      <p:pic>
        <p:nvPicPr>
          <p:cNvPr id="5" name="Picture 4" descr="A rocky mountain&#10;&#10;Description automatically generated">
            <a:extLst>
              <a:ext uri="{FF2B5EF4-FFF2-40B4-BE49-F238E27FC236}">
                <a16:creationId xmlns:a16="http://schemas.microsoft.com/office/drawing/2014/main" id="{A7F32CA1-CDBF-4D13-84FF-9813E569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180496"/>
            <a:ext cx="3087072" cy="23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077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848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 2</vt:lpstr>
      <vt:lpstr>Dividend</vt:lpstr>
      <vt:lpstr>Ice Age:  A geomorphic scavenger hunt</vt:lpstr>
      <vt:lpstr>Structure of the session</vt:lpstr>
      <vt:lpstr>me in geoscience: DR Hannah mathers (she/her)</vt:lpstr>
      <vt:lpstr>outside geoscience: Hannah mathers (she/her)</vt:lpstr>
      <vt:lpstr>The scavenger hunt workshop</vt:lpstr>
      <vt:lpstr>tools &amp; resources – any questions or comments?</vt:lpstr>
      <vt:lpstr>Part 3: scavenger hunt: exercise 1: graveyards  questions or comments?</vt:lpstr>
      <vt:lpstr>Part 3: scavenger hunt:   Exercise 2: Allt nan Uamh: The disappearing river. </vt:lpstr>
      <vt:lpstr>Part 3: scavenger hunt  Exercise 3: erratics </vt:lpstr>
      <vt:lpstr>erratics</vt:lpstr>
      <vt:lpstr>My start in geoscience</vt:lpstr>
      <vt:lpstr>My degree:  geology &amp; physical geography @ Edinburgh (2000-2004)</vt:lpstr>
      <vt:lpstr>if I could have my universitytime again…</vt:lpstr>
      <vt:lpstr>Great to see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Age:  A geomorphic scavenger hunt</dc:title>
  <dc:creator>Hannah Mathers</dc:creator>
  <cp:lastModifiedBy>Hannah Mathers</cp:lastModifiedBy>
  <cp:revision>19</cp:revision>
  <dcterms:created xsi:type="dcterms:W3CDTF">2020-07-01T17:29:28Z</dcterms:created>
  <dcterms:modified xsi:type="dcterms:W3CDTF">2020-09-25T12:04:01Z</dcterms:modified>
</cp:coreProperties>
</file>