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handoutMasterIdLst>
    <p:handoutMasterId r:id="rId19"/>
  </p:handoutMasterIdLst>
  <p:sldIdLst>
    <p:sldId id="256" r:id="rId2"/>
    <p:sldId id="293" r:id="rId3"/>
    <p:sldId id="294" r:id="rId4"/>
    <p:sldId id="306" r:id="rId5"/>
    <p:sldId id="309" r:id="rId6"/>
    <p:sldId id="325" r:id="rId7"/>
    <p:sldId id="303" r:id="rId8"/>
    <p:sldId id="304" r:id="rId9"/>
    <p:sldId id="313" r:id="rId10"/>
    <p:sldId id="314" r:id="rId11"/>
    <p:sldId id="315" r:id="rId12"/>
    <p:sldId id="316" r:id="rId13"/>
    <p:sldId id="317" r:id="rId14"/>
    <p:sldId id="319" r:id="rId15"/>
    <p:sldId id="320" r:id="rId16"/>
    <p:sldId id="322" r:id="rId17"/>
    <p:sldId id="323" r:id="rId1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5pPr>
    <a:lvl6pPr marL="2286000" algn="l" defTabSz="914400" rtl="0" eaLnBrk="1" latinLnBrk="0" hangingPunct="1">
      <a:defRPr sz="2400" kern="1200">
        <a:solidFill>
          <a:schemeClr val="tx1"/>
        </a:solidFill>
        <a:latin typeface="Arial" charset="0"/>
        <a:ea typeface="ＭＳ Ｐゴシック" pitchFamily="-107" charset="-128"/>
        <a:cs typeface="+mn-cs"/>
      </a:defRPr>
    </a:lvl6pPr>
    <a:lvl7pPr marL="2743200" algn="l" defTabSz="914400" rtl="0" eaLnBrk="1" latinLnBrk="0" hangingPunct="1">
      <a:defRPr sz="2400" kern="1200">
        <a:solidFill>
          <a:schemeClr val="tx1"/>
        </a:solidFill>
        <a:latin typeface="Arial" charset="0"/>
        <a:ea typeface="ＭＳ Ｐゴシック" pitchFamily="-107" charset="-128"/>
        <a:cs typeface="+mn-cs"/>
      </a:defRPr>
    </a:lvl7pPr>
    <a:lvl8pPr marL="3200400" algn="l" defTabSz="914400" rtl="0" eaLnBrk="1" latinLnBrk="0" hangingPunct="1">
      <a:defRPr sz="2400" kern="1200">
        <a:solidFill>
          <a:schemeClr val="tx1"/>
        </a:solidFill>
        <a:latin typeface="Arial" charset="0"/>
        <a:ea typeface="ＭＳ Ｐゴシック" pitchFamily="-107" charset="-128"/>
        <a:cs typeface="+mn-cs"/>
      </a:defRPr>
    </a:lvl8pPr>
    <a:lvl9pPr marL="3657600" algn="l" defTabSz="914400" rtl="0" eaLnBrk="1" latinLnBrk="0" hangingPunct="1">
      <a:defRPr sz="2400"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667"/>
    <a:srgbClr val="5B651B"/>
    <a:srgbClr val="210A2F"/>
    <a:srgbClr val="005C61"/>
    <a:srgbClr val="002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74"/>
  </p:normalViewPr>
  <p:slideViewPr>
    <p:cSldViewPr>
      <p:cViewPr varScale="1">
        <p:scale>
          <a:sx n="73" d="100"/>
          <a:sy n="73" d="100"/>
        </p:scale>
        <p:origin x="4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3FD1B-E2AA-4D87-A1F0-1CA2CBC724D6}"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US"/>
        </a:p>
      </dgm:t>
    </dgm:pt>
    <dgm:pt modelId="{945503F3-E249-471D-AE65-72B3EB583367}">
      <dgm:prSet phldrT="[Text]"/>
      <dgm:spPr/>
      <dgm:t>
        <a:bodyPr/>
        <a:lstStyle/>
        <a:p>
          <a:r>
            <a:rPr lang="en-US" dirty="0"/>
            <a:t>Of Value</a:t>
          </a:r>
        </a:p>
      </dgm:t>
    </dgm:pt>
    <dgm:pt modelId="{1DCC87B1-F922-499E-82FC-5505BE421486}" type="parTrans" cxnId="{8703824F-9AA1-44FE-BCE8-36A64FD7BBDD}">
      <dgm:prSet/>
      <dgm:spPr/>
      <dgm:t>
        <a:bodyPr/>
        <a:lstStyle/>
        <a:p>
          <a:endParaRPr lang="en-US"/>
        </a:p>
      </dgm:t>
    </dgm:pt>
    <dgm:pt modelId="{49852EA8-70A8-421B-B981-6BFE53490AB3}" type="sibTrans" cxnId="{8703824F-9AA1-44FE-BCE8-36A64FD7BBDD}">
      <dgm:prSet/>
      <dgm:spPr/>
      <dgm:t>
        <a:bodyPr/>
        <a:lstStyle/>
        <a:p>
          <a:endParaRPr lang="en-US"/>
        </a:p>
      </dgm:t>
    </dgm:pt>
    <dgm:pt modelId="{DE59E2F1-D5A3-49F8-B2FE-9447D4356B43}">
      <dgm:prSet phldrT="[Text]"/>
      <dgm:spPr/>
      <dgm:t>
        <a:bodyPr/>
        <a:lstStyle/>
        <a:p>
          <a:r>
            <a:rPr lang="en-US" dirty="0"/>
            <a:t>To others</a:t>
          </a:r>
        </a:p>
      </dgm:t>
    </dgm:pt>
    <dgm:pt modelId="{C529C696-5BC4-4B76-9E6A-E07DFFDE5711}" type="parTrans" cxnId="{B87BD081-F159-4166-B2E3-5A3C60CF768F}">
      <dgm:prSet/>
      <dgm:spPr/>
      <dgm:t>
        <a:bodyPr/>
        <a:lstStyle/>
        <a:p>
          <a:endParaRPr lang="en-US"/>
        </a:p>
      </dgm:t>
    </dgm:pt>
    <dgm:pt modelId="{71BF485C-DD77-4D4E-8069-7B69841ACBC6}" type="sibTrans" cxnId="{B87BD081-F159-4166-B2E3-5A3C60CF768F}">
      <dgm:prSet/>
      <dgm:spPr/>
      <dgm:t>
        <a:bodyPr/>
        <a:lstStyle/>
        <a:p>
          <a:endParaRPr lang="en-US"/>
        </a:p>
      </dgm:t>
    </dgm:pt>
    <dgm:pt modelId="{56F8342F-19CF-483C-98A2-C1D519F99A7D}">
      <dgm:prSet phldrT="[Text]"/>
      <dgm:spPr/>
      <dgm:t>
        <a:bodyPr/>
        <a:lstStyle/>
        <a:p>
          <a:r>
            <a:rPr lang="en-US" dirty="0"/>
            <a:t>Robust</a:t>
          </a:r>
        </a:p>
      </dgm:t>
    </dgm:pt>
    <dgm:pt modelId="{58CFFCB9-2B33-4D0A-B9CE-F06FAC5CE588}" type="parTrans" cxnId="{4F923FD1-B958-4F49-A83B-4B5E736E1D35}">
      <dgm:prSet/>
      <dgm:spPr/>
      <dgm:t>
        <a:bodyPr/>
        <a:lstStyle/>
        <a:p>
          <a:endParaRPr lang="en-US"/>
        </a:p>
      </dgm:t>
    </dgm:pt>
    <dgm:pt modelId="{E180F2E6-EE43-4B81-B5FA-F237660DAE0A}" type="sibTrans" cxnId="{4F923FD1-B958-4F49-A83B-4B5E736E1D35}">
      <dgm:prSet/>
      <dgm:spPr/>
      <dgm:t>
        <a:bodyPr/>
        <a:lstStyle/>
        <a:p>
          <a:endParaRPr lang="en-US"/>
        </a:p>
      </dgm:t>
    </dgm:pt>
    <dgm:pt modelId="{55F6CB42-93DA-42AE-8962-53DA2F42400A}">
      <dgm:prSet phldrT="[Text]"/>
      <dgm:spPr/>
      <dgm:t>
        <a:bodyPr/>
        <a:lstStyle/>
        <a:p>
          <a:r>
            <a:rPr lang="en-US" dirty="0"/>
            <a:t>Methodologically sound</a:t>
          </a:r>
        </a:p>
      </dgm:t>
    </dgm:pt>
    <dgm:pt modelId="{D972BA13-F0EF-4C33-92E3-7623E47D9F37}" type="parTrans" cxnId="{B5A62519-D32A-4548-9B69-2DDC5B1C6D8D}">
      <dgm:prSet/>
      <dgm:spPr/>
      <dgm:t>
        <a:bodyPr/>
        <a:lstStyle/>
        <a:p>
          <a:endParaRPr lang="en-US"/>
        </a:p>
      </dgm:t>
    </dgm:pt>
    <dgm:pt modelId="{5C999B25-28B1-4963-9C2E-20660531F19F}" type="sibTrans" cxnId="{B5A62519-D32A-4548-9B69-2DDC5B1C6D8D}">
      <dgm:prSet/>
      <dgm:spPr/>
      <dgm:t>
        <a:bodyPr/>
        <a:lstStyle/>
        <a:p>
          <a:endParaRPr lang="en-US"/>
        </a:p>
      </dgm:t>
    </dgm:pt>
    <dgm:pt modelId="{C2EAE09A-E0F5-4377-96AC-F7C0DF1746B2}">
      <dgm:prSet phldrT="[Text]"/>
      <dgm:spPr/>
      <dgm:t>
        <a:bodyPr/>
        <a:lstStyle/>
        <a:p>
          <a:r>
            <a:rPr lang="en-US" dirty="0">
              <a:solidFill>
                <a:schemeClr val="tx2">
                  <a:lumMod val="65000"/>
                  <a:lumOff val="35000"/>
                </a:schemeClr>
              </a:solidFill>
            </a:rPr>
            <a:t>Intellectually advanced</a:t>
          </a:r>
        </a:p>
      </dgm:t>
    </dgm:pt>
    <dgm:pt modelId="{2125476E-A9A6-49B3-B2FF-C91DF636CAC3}" type="parTrans" cxnId="{73D64B28-2BE2-4402-9E3F-C1ADCC1DE658}">
      <dgm:prSet/>
      <dgm:spPr/>
      <dgm:t>
        <a:bodyPr/>
        <a:lstStyle/>
        <a:p>
          <a:endParaRPr lang="en-US"/>
        </a:p>
      </dgm:t>
    </dgm:pt>
    <dgm:pt modelId="{E4082300-3B99-4F3F-B75C-8A19C0714AC5}" type="sibTrans" cxnId="{73D64B28-2BE2-4402-9E3F-C1ADCC1DE658}">
      <dgm:prSet/>
      <dgm:spPr/>
      <dgm:t>
        <a:bodyPr/>
        <a:lstStyle/>
        <a:p>
          <a:endParaRPr lang="en-US"/>
        </a:p>
      </dgm:t>
    </dgm:pt>
    <dgm:pt modelId="{BBB5F446-14DD-4CD0-BFA3-D7C46DF518EE}">
      <dgm:prSet phldrT="[Text]"/>
      <dgm:spPr/>
      <dgm:t>
        <a:bodyPr/>
        <a:lstStyle/>
        <a:p>
          <a:endParaRPr lang="en-US" dirty="0"/>
        </a:p>
      </dgm:t>
    </dgm:pt>
    <dgm:pt modelId="{31DBB7FE-CF0E-4B29-909E-8D3F7AA3F6A3}" type="parTrans" cxnId="{EFE88F10-B1C0-41D2-A825-9B04A3491E70}">
      <dgm:prSet/>
      <dgm:spPr/>
      <dgm:t>
        <a:bodyPr/>
        <a:lstStyle/>
        <a:p>
          <a:endParaRPr lang="en-US"/>
        </a:p>
      </dgm:t>
    </dgm:pt>
    <dgm:pt modelId="{9F4D797E-E4F7-4919-86EC-69330A8D0733}" type="sibTrans" cxnId="{EFE88F10-B1C0-41D2-A825-9B04A3491E70}">
      <dgm:prSet/>
      <dgm:spPr/>
      <dgm:t>
        <a:bodyPr/>
        <a:lstStyle/>
        <a:p>
          <a:endParaRPr lang="en-US"/>
        </a:p>
      </dgm:t>
    </dgm:pt>
    <dgm:pt modelId="{3EEFEF0B-F266-48DF-B1F7-A0559C951218}" type="pres">
      <dgm:prSet presAssocID="{6A53FD1B-E2AA-4D87-A1F0-1CA2CBC724D6}" presName="Name0" presStyleCnt="0">
        <dgm:presLayoutVars>
          <dgm:chMax/>
          <dgm:chPref/>
          <dgm:dir/>
          <dgm:animLvl val="lvl"/>
        </dgm:presLayoutVars>
      </dgm:prSet>
      <dgm:spPr/>
    </dgm:pt>
    <dgm:pt modelId="{86B5174D-0321-42C6-BCBB-53F4312BD632}" type="pres">
      <dgm:prSet presAssocID="{945503F3-E249-471D-AE65-72B3EB583367}" presName="composite" presStyleCnt="0"/>
      <dgm:spPr/>
    </dgm:pt>
    <dgm:pt modelId="{1AC7C3EF-221A-434C-B097-647882D66161}" type="pres">
      <dgm:prSet presAssocID="{945503F3-E249-471D-AE65-72B3EB583367}" presName="Parent1" presStyleLbl="node1" presStyleIdx="0" presStyleCnt="6">
        <dgm:presLayoutVars>
          <dgm:chMax val="1"/>
          <dgm:chPref val="1"/>
          <dgm:bulletEnabled val="1"/>
        </dgm:presLayoutVars>
      </dgm:prSet>
      <dgm:spPr/>
    </dgm:pt>
    <dgm:pt modelId="{664B10EF-70C1-4EEF-B8D9-F06DA5955B4A}" type="pres">
      <dgm:prSet presAssocID="{945503F3-E249-471D-AE65-72B3EB583367}" presName="Childtext1" presStyleLbl="revTx" presStyleIdx="0" presStyleCnt="3">
        <dgm:presLayoutVars>
          <dgm:chMax val="0"/>
          <dgm:chPref val="0"/>
          <dgm:bulletEnabled val="1"/>
        </dgm:presLayoutVars>
      </dgm:prSet>
      <dgm:spPr/>
    </dgm:pt>
    <dgm:pt modelId="{7C4F0A0B-0A7F-4F8B-A028-3B4CBE1EDCA5}" type="pres">
      <dgm:prSet presAssocID="{945503F3-E249-471D-AE65-72B3EB583367}" presName="BalanceSpacing" presStyleCnt="0"/>
      <dgm:spPr/>
    </dgm:pt>
    <dgm:pt modelId="{6DE5512C-4613-4A4E-B4A0-BE2E1DCCA901}" type="pres">
      <dgm:prSet presAssocID="{945503F3-E249-471D-AE65-72B3EB583367}" presName="BalanceSpacing1" presStyleCnt="0"/>
      <dgm:spPr/>
    </dgm:pt>
    <dgm:pt modelId="{E356892A-794D-4443-9084-C36821C6308B}" type="pres">
      <dgm:prSet presAssocID="{49852EA8-70A8-421B-B981-6BFE53490AB3}" presName="Accent1Text" presStyleLbl="node1" presStyleIdx="1" presStyleCnt="6"/>
      <dgm:spPr/>
    </dgm:pt>
    <dgm:pt modelId="{5C103B00-A274-4EA3-85A9-9ED795AE8616}" type="pres">
      <dgm:prSet presAssocID="{49852EA8-70A8-421B-B981-6BFE53490AB3}" presName="spaceBetweenRectangles" presStyleCnt="0"/>
      <dgm:spPr/>
    </dgm:pt>
    <dgm:pt modelId="{D2DEAE62-0AA2-4B10-9819-80A8A0A57361}" type="pres">
      <dgm:prSet presAssocID="{56F8342F-19CF-483C-98A2-C1D519F99A7D}" presName="composite" presStyleCnt="0"/>
      <dgm:spPr/>
    </dgm:pt>
    <dgm:pt modelId="{661C315A-BFBD-40B4-BB2F-60F91B8D4D52}" type="pres">
      <dgm:prSet presAssocID="{56F8342F-19CF-483C-98A2-C1D519F99A7D}" presName="Parent1" presStyleLbl="node1" presStyleIdx="2" presStyleCnt="6">
        <dgm:presLayoutVars>
          <dgm:chMax val="1"/>
          <dgm:chPref val="1"/>
          <dgm:bulletEnabled val="1"/>
        </dgm:presLayoutVars>
      </dgm:prSet>
      <dgm:spPr/>
    </dgm:pt>
    <dgm:pt modelId="{E25281C5-1647-4F17-A69C-B5C05B5DE5F8}" type="pres">
      <dgm:prSet presAssocID="{56F8342F-19CF-483C-98A2-C1D519F99A7D}" presName="Childtext1" presStyleLbl="revTx" presStyleIdx="1" presStyleCnt="3">
        <dgm:presLayoutVars>
          <dgm:chMax val="0"/>
          <dgm:chPref val="0"/>
          <dgm:bulletEnabled val="1"/>
        </dgm:presLayoutVars>
      </dgm:prSet>
      <dgm:spPr/>
    </dgm:pt>
    <dgm:pt modelId="{419C3693-1D07-4F66-A643-930F60C7C60A}" type="pres">
      <dgm:prSet presAssocID="{56F8342F-19CF-483C-98A2-C1D519F99A7D}" presName="BalanceSpacing" presStyleCnt="0"/>
      <dgm:spPr/>
    </dgm:pt>
    <dgm:pt modelId="{8C9B3F39-85E3-43CA-98F1-2D36EB88D004}" type="pres">
      <dgm:prSet presAssocID="{56F8342F-19CF-483C-98A2-C1D519F99A7D}" presName="BalanceSpacing1" presStyleCnt="0"/>
      <dgm:spPr/>
    </dgm:pt>
    <dgm:pt modelId="{44B6A760-24EC-4187-B07D-E59D1A528C21}" type="pres">
      <dgm:prSet presAssocID="{E180F2E6-EE43-4B81-B5FA-F237660DAE0A}" presName="Accent1Text" presStyleLbl="node1" presStyleIdx="3" presStyleCnt="6"/>
      <dgm:spPr/>
    </dgm:pt>
    <dgm:pt modelId="{214680A2-0038-4876-9565-6B0BB92A4F9C}" type="pres">
      <dgm:prSet presAssocID="{E180F2E6-EE43-4B81-B5FA-F237660DAE0A}" presName="spaceBetweenRectangles" presStyleCnt="0"/>
      <dgm:spPr/>
    </dgm:pt>
    <dgm:pt modelId="{F7B8E594-E753-4141-8B87-3BD37BACCEC0}" type="pres">
      <dgm:prSet presAssocID="{C2EAE09A-E0F5-4377-96AC-F7C0DF1746B2}" presName="composite" presStyleCnt="0"/>
      <dgm:spPr/>
    </dgm:pt>
    <dgm:pt modelId="{8AEFD246-224F-4B3B-9157-608258F4DCFD}" type="pres">
      <dgm:prSet presAssocID="{C2EAE09A-E0F5-4377-96AC-F7C0DF1746B2}" presName="Parent1" presStyleLbl="node1" presStyleIdx="4" presStyleCnt="6">
        <dgm:presLayoutVars>
          <dgm:chMax val="1"/>
          <dgm:chPref val="1"/>
          <dgm:bulletEnabled val="1"/>
        </dgm:presLayoutVars>
      </dgm:prSet>
      <dgm:spPr/>
    </dgm:pt>
    <dgm:pt modelId="{DE620033-0572-4AC5-975E-DA6BCA3C4FC9}" type="pres">
      <dgm:prSet presAssocID="{C2EAE09A-E0F5-4377-96AC-F7C0DF1746B2}" presName="Childtext1" presStyleLbl="revTx" presStyleIdx="2" presStyleCnt="3">
        <dgm:presLayoutVars>
          <dgm:chMax val="0"/>
          <dgm:chPref val="0"/>
          <dgm:bulletEnabled val="1"/>
        </dgm:presLayoutVars>
      </dgm:prSet>
      <dgm:spPr/>
    </dgm:pt>
    <dgm:pt modelId="{F95EAC69-88E5-4E50-87AC-F12A6E68E750}" type="pres">
      <dgm:prSet presAssocID="{C2EAE09A-E0F5-4377-96AC-F7C0DF1746B2}" presName="BalanceSpacing" presStyleCnt="0"/>
      <dgm:spPr/>
    </dgm:pt>
    <dgm:pt modelId="{C09F409D-5DA4-4B3C-8B5D-FF68D060EFC1}" type="pres">
      <dgm:prSet presAssocID="{C2EAE09A-E0F5-4377-96AC-F7C0DF1746B2}" presName="BalanceSpacing1" presStyleCnt="0"/>
      <dgm:spPr/>
    </dgm:pt>
    <dgm:pt modelId="{072453DB-4A15-4E46-B527-0D4A6E3DBE0C}" type="pres">
      <dgm:prSet presAssocID="{E4082300-3B99-4F3F-B75C-8A19C0714AC5}" presName="Accent1Text" presStyleLbl="node1" presStyleIdx="5" presStyleCnt="6"/>
      <dgm:spPr/>
    </dgm:pt>
  </dgm:ptLst>
  <dgm:cxnLst>
    <dgm:cxn modelId="{6C048106-EE53-4939-BCDB-8C1348F4122E}" type="presOf" srcId="{6A53FD1B-E2AA-4D87-A1F0-1CA2CBC724D6}" destId="{3EEFEF0B-F266-48DF-B1F7-A0559C951218}" srcOrd="0" destOrd="0" presId="urn:microsoft.com/office/officeart/2008/layout/AlternatingHexagons"/>
    <dgm:cxn modelId="{EFE88F10-B1C0-41D2-A825-9B04A3491E70}" srcId="{C2EAE09A-E0F5-4377-96AC-F7C0DF1746B2}" destId="{BBB5F446-14DD-4CD0-BFA3-D7C46DF518EE}" srcOrd="0" destOrd="0" parTransId="{31DBB7FE-CF0E-4B29-909E-8D3F7AA3F6A3}" sibTransId="{9F4D797E-E4F7-4919-86EC-69330A8D0733}"/>
    <dgm:cxn modelId="{FD1BCB12-1E96-4DD5-9448-9D982395F94B}" type="presOf" srcId="{55F6CB42-93DA-42AE-8962-53DA2F42400A}" destId="{E25281C5-1647-4F17-A69C-B5C05B5DE5F8}" srcOrd="0" destOrd="0" presId="urn:microsoft.com/office/officeart/2008/layout/AlternatingHexagons"/>
    <dgm:cxn modelId="{B5A62519-D32A-4548-9B69-2DDC5B1C6D8D}" srcId="{56F8342F-19CF-483C-98A2-C1D519F99A7D}" destId="{55F6CB42-93DA-42AE-8962-53DA2F42400A}" srcOrd="0" destOrd="0" parTransId="{D972BA13-F0EF-4C33-92E3-7623E47D9F37}" sibTransId="{5C999B25-28B1-4963-9C2E-20660531F19F}"/>
    <dgm:cxn modelId="{73D64B28-2BE2-4402-9E3F-C1ADCC1DE658}" srcId="{6A53FD1B-E2AA-4D87-A1F0-1CA2CBC724D6}" destId="{C2EAE09A-E0F5-4377-96AC-F7C0DF1746B2}" srcOrd="2" destOrd="0" parTransId="{2125476E-A9A6-49B3-B2FF-C91DF636CAC3}" sibTransId="{E4082300-3B99-4F3F-B75C-8A19C0714AC5}"/>
    <dgm:cxn modelId="{3B1D1340-6A2C-4E55-8DFD-72A359847AA4}" type="presOf" srcId="{49852EA8-70A8-421B-B981-6BFE53490AB3}" destId="{E356892A-794D-4443-9084-C36821C6308B}" srcOrd="0" destOrd="0" presId="urn:microsoft.com/office/officeart/2008/layout/AlternatingHexagons"/>
    <dgm:cxn modelId="{5855A46D-809F-46A2-9320-CF110D14000D}" type="presOf" srcId="{BBB5F446-14DD-4CD0-BFA3-D7C46DF518EE}" destId="{DE620033-0572-4AC5-975E-DA6BCA3C4FC9}" srcOrd="0" destOrd="0" presId="urn:microsoft.com/office/officeart/2008/layout/AlternatingHexagons"/>
    <dgm:cxn modelId="{8703824F-9AA1-44FE-BCE8-36A64FD7BBDD}" srcId="{6A53FD1B-E2AA-4D87-A1F0-1CA2CBC724D6}" destId="{945503F3-E249-471D-AE65-72B3EB583367}" srcOrd="0" destOrd="0" parTransId="{1DCC87B1-F922-499E-82FC-5505BE421486}" sibTransId="{49852EA8-70A8-421B-B981-6BFE53490AB3}"/>
    <dgm:cxn modelId="{9FD9E454-388B-495F-A315-F8100FB33E60}" type="presOf" srcId="{56F8342F-19CF-483C-98A2-C1D519F99A7D}" destId="{661C315A-BFBD-40B4-BB2F-60F91B8D4D52}" srcOrd="0" destOrd="0" presId="urn:microsoft.com/office/officeart/2008/layout/AlternatingHexagons"/>
    <dgm:cxn modelId="{FC873178-655D-48E5-BDA7-B084153CC075}" type="presOf" srcId="{E180F2E6-EE43-4B81-B5FA-F237660DAE0A}" destId="{44B6A760-24EC-4187-B07D-E59D1A528C21}" srcOrd="0" destOrd="0" presId="urn:microsoft.com/office/officeart/2008/layout/AlternatingHexagons"/>
    <dgm:cxn modelId="{FD7EAD80-778E-43E5-B9BF-D0B437B848DE}" type="presOf" srcId="{C2EAE09A-E0F5-4377-96AC-F7C0DF1746B2}" destId="{8AEFD246-224F-4B3B-9157-608258F4DCFD}" srcOrd="0" destOrd="0" presId="urn:microsoft.com/office/officeart/2008/layout/AlternatingHexagons"/>
    <dgm:cxn modelId="{B87BD081-F159-4166-B2E3-5A3C60CF768F}" srcId="{945503F3-E249-471D-AE65-72B3EB583367}" destId="{DE59E2F1-D5A3-49F8-B2FE-9447D4356B43}" srcOrd="0" destOrd="0" parTransId="{C529C696-5BC4-4B76-9E6A-E07DFFDE5711}" sibTransId="{71BF485C-DD77-4D4E-8069-7B69841ACBC6}"/>
    <dgm:cxn modelId="{35C581CA-6296-4F10-AA3A-2DEACF50AA35}" type="presOf" srcId="{DE59E2F1-D5A3-49F8-B2FE-9447D4356B43}" destId="{664B10EF-70C1-4EEF-B8D9-F06DA5955B4A}" srcOrd="0" destOrd="0" presId="urn:microsoft.com/office/officeart/2008/layout/AlternatingHexagons"/>
    <dgm:cxn modelId="{4F923FD1-B958-4F49-A83B-4B5E736E1D35}" srcId="{6A53FD1B-E2AA-4D87-A1F0-1CA2CBC724D6}" destId="{56F8342F-19CF-483C-98A2-C1D519F99A7D}" srcOrd="1" destOrd="0" parTransId="{58CFFCB9-2B33-4D0A-B9CE-F06FAC5CE588}" sibTransId="{E180F2E6-EE43-4B81-B5FA-F237660DAE0A}"/>
    <dgm:cxn modelId="{16ACCAE4-D45D-476F-9D10-9CF79307208D}" type="presOf" srcId="{E4082300-3B99-4F3F-B75C-8A19C0714AC5}" destId="{072453DB-4A15-4E46-B527-0D4A6E3DBE0C}" srcOrd="0" destOrd="0" presId="urn:microsoft.com/office/officeart/2008/layout/AlternatingHexagons"/>
    <dgm:cxn modelId="{9711B8E8-F51F-48EE-AA80-946D2A69B85F}" type="presOf" srcId="{945503F3-E249-471D-AE65-72B3EB583367}" destId="{1AC7C3EF-221A-434C-B097-647882D66161}" srcOrd="0" destOrd="0" presId="urn:microsoft.com/office/officeart/2008/layout/AlternatingHexagons"/>
    <dgm:cxn modelId="{42060CDE-978C-48A3-9080-76F8B377FD12}" type="presParOf" srcId="{3EEFEF0B-F266-48DF-B1F7-A0559C951218}" destId="{86B5174D-0321-42C6-BCBB-53F4312BD632}" srcOrd="0" destOrd="0" presId="urn:microsoft.com/office/officeart/2008/layout/AlternatingHexagons"/>
    <dgm:cxn modelId="{2D020F37-25CF-490D-9569-65FF7CCF15DE}" type="presParOf" srcId="{86B5174D-0321-42C6-BCBB-53F4312BD632}" destId="{1AC7C3EF-221A-434C-B097-647882D66161}" srcOrd="0" destOrd="0" presId="urn:microsoft.com/office/officeart/2008/layout/AlternatingHexagons"/>
    <dgm:cxn modelId="{5D76AB31-95B5-4912-93B6-F0B3B73528E1}" type="presParOf" srcId="{86B5174D-0321-42C6-BCBB-53F4312BD632}" destId="{664B10EF-70C1-4EEF-B8D9-F06DA5955B4A}" srcOrd="1" destOrd="0" presId="urn:microsoft.com/office/officeart/2008/layout/AlternatingHexagons"/>
    <dgm:cxn modelId="{087E6972-AC91-407D-A142-DB3491DB263B}" type="presParOf" srcId="{86B5174D-0321-42C6-BCBB-53F4312BD632}" destId="{7C4F0A0B-0A7F-4F8B-A028-3B4CBE1EDCA5}" srcOrd="2" destOrd="0" presId="urn:microsoft.com/office/officeart/2008/layout/AlternatingHexagons"/>
    <dgm:cxn modelId="{A90677EC-D325-404C-933B-8CC2CD5DA979}" type="presParOf" srcId="{86B5174D-0321-42C6-BCBB-53F4312BD632}" destId="{6DE5512C-4613-4A4E-B4A0-BE2E1DCCA901}" srcOrd="3" destOrd="0" presId="urn:microsoft.com/office/officeart/2008/layout/AlternatingHexagons"/>
    <dgm:cxn modelId="{7D7939D0-6905-451A-A2F2-3DFAEB857D51}" type="presParOf" srcId="{86B5174D-0321-42C6-BCBB-53F4312BD632}" destId="{E356892A-794D-4443-9084-C36821C6308B}" srcOrd="4" destOrd="0" presId="urn:microsoft.com/office/officeart/2008/layout/AlternatingHexagons"/>
    <dgm:cxn modelId="{AFE8E0E0-81AF-4651-B6EE-DF0ECAA842B2}" type="presParOf" srcId="{3EEFEF0B-F266-48DF-B1F7-A0559C951218}" destId="{5C103B00-A274-4EA3-85A9-9ED795AE8616}" srcOrd="1" destOrd="0" presId="urn:microsoft.com/office/officeart/2008/layout/AlternatingHexagons"/>
    <dgm:cxn modelId="{2028ADA0-85D4-465F-8C14-C5AE6F1852F2}" type="presParOf" srcId="{3EEFEF0B-F266-48DF-B1F7-A0559C951218}" destId="{D2DEAE62-0AA2-4B10-9819-80A8A0A57361}" srcOrd="2" destOrd="0" presId="urn:microsoft.com/office/officeart/2008/layout/AlternatingHexagons"/>
    <dgm:cxn modelId="{A79D320C-5CFB-4636-B2FC-7A504F47033B}" type="presParOf" srcId="{D2DEAE62-0AA2-4B10-9819-80A8A0A57361}" destId="{661C315A-BFBD-40B4-BB2F-60F91B8D4D52}" srcOrd="0" destOrd="0" presId="urn:microsoft.com/office/officeart/2008/layout/AlternatingHexagons"/>
    <dgm:cxn modelId="{556DE111-8F11-41A9-8767-9DA6B8678388}" type="presParOf" srcId="{D2DEAE62-0AA2-4B10-9819-80A8A0A57361}" destId="{E25281C5-1647-4F17-A69C-B5C05B5DE5F8}" srcOrd="1" destOrd="0" presId="urn:microsoft.com/office/officeart/2008/layout/AlternatingHexagons"/>
    <dgm:cxn modelId="{51E33C85-36A1-45E8-80F2-A5C263964E4F}" type="presParOf" srcId="{D2DEAE62-0AA2-4B10-9819-80A8A0A57361}" destId="{419C3693-1D07-4F66-A643-930F60C7C60A}" srcOrd="2" destOrd="0" presId="urn:microsoft.com/office/officeart/2008/layout/AlternatingHexagons"/>
    <dgm:cxn modelId="{04C7002B-F66C-492F-9923-C7FA2F78048E}" type="presParOf" srcId="{D2DEAE62-0AA2-4B10-9819-80A8A0A57361}" destId="{8C9B3F39-85E3-43CA-98F1-2D36EB88D004}" srcOrd="3" destOrd="0" presId="urn:microsoft.com/office/officeart/2008/layout/AlternatingHexagons"/>
    <dgm:cxn modelId="{6DD28370-7828-4C00-84C2-03C2AB4DDAF1}" type="presParOf" srcId="{D2DEAE62-0AA2-4B10-9819-80A8A0A57361}" destId="{44B6A760-24EC-4187-B07D-E59D1A528C21}" srcOrd="4" destOrd="0" presId="urn:microsoft.com/office/officeart/2008/layout/AlternatingHexagons"/>
    <dgm:cxn modelId="{6064C990-52D1-4120-85E0-E8E48B60C002}" type="presParOf" srcId="{3EEFEF0B-F266-48DF-B1F7-A0559C951218}" destId="{214680A2-0038-4876-9565-6B0BB92A4F9C}" srcOrd="3" destOrd="0" presId="urn:microsoft.com/office/officeart/2008/layout/AlternatingHexagons"/>
    <dgm:cxn modelId="{1087E191-B1AD-4C2D-A7B3-5E963CD0B21B}" type="presParOf" srcId="{3EEFEF0B-F266-48DF-B1F7-A0559C951218}" destId="{F7B8E594-E753-4141-8B87-3BD37BACCEC0}" srcOrd="4" destOrd="0" presId="urn:microsoft.com/office/officeart/2008/layout/AlternatingHexagons"/>
    <dgm:cxn modelId="{77AE6BB4-5E0D-4AAA-9A83-BD9FE981674E}" type="presParOf" srcId="{F7B8E594-E753-4141-8B87-3BD37BACCEC0}" destId="{8AEFD246-224F-4B3B-9157-608258F4DCFD}" srcOrd="0" destOrd="0" presId="urn:microsoft.com/office/officeart/2008/layout/AlternatingHexagons"/>
    <dgm:cxn modelId="{55316EDC-C4C1-46F3-BAF3-BE75E4A0CBB4}" type="presParOf" srcId="{F7B8E594-E753-4141-8B87-3BD37BACCEC0}" destId="{DE620033-0572-4AC5-975E-DA6BCA3C4FC9}" srcOrd="1" destOrd="0" presId="urn:microsoft.com/office/officeart/2008/layout/AlternatingHexagons"/>
    <dgm:cxn modelId="{B954F54D-5640-4F4A-B488-4F2C06518AC0}" type="presParOf" srcId="{F7B8E594-E753-4141-8B87-3BD37BACCEC0}" destId="{F95EAC69-88E5-4E50-87AC-F12A6E68E750}" srcOrd="2" destOrd="0" presId="urn:microsoft.com/office/officeart/2008/layout/AlternatingHexagons"/>
    <dgm:cxn modelId="{23EAB9B1-D255-4BEA-AD9B-9857387F9DCD}" type="presParOf" srcId="{F7B8E594-E753-4141-8B87-3BD37BACCEC0}" destId="{C09F409D-5DA4-4B3C-8B5D-FF68D060EFC1}" srcOrd="3" destOrd="0" presId="urn:microsoft.com/office/officeart/2008/layout/AlternatingHexagons"/>
    <dgm:cxn modelId="{EC441CC7-2B4C-44D7-9648-6234924E5E35}" type="presParOf" srcId="{F7B8E594-E753-4141-8B87-3BD37BACCEC0}" destId="{072453DB-4A15-4E46-B527-0D4A6E3DBE0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C3EF-221A-434C-B097-647882D66161}">
      <dsp:nvSpPr>
        <dsp:cNvPr id="0" name=""/>
        <dsp:cNvSpPr/>
      </dsp:nvSpPr>
      <dsp:spPr>
        <a:xfrm rot="5400000">
          <a:off x="3137696" y="87534"/>
          <a:ext cx="1308583" cy="1138467"/>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Of Value</a:t>
          </a:r>
        </a:p>
      </dsp:txBody>
      <dsp:txXfrm rot="-5400000">
        <a:off x="3400165" y="206397"/>
        <a:ext cx="783645" cy="900741"/>
      </dsp:txXfrm>
    </dsp:sp>
    <dsp:sp modelId="{664B10EF-70C1-4EEF-B8D9-F06DA5955B4A}">
      <dsp:nvSpPr>
        <dsp:cNvPr id="0" name=""/>
        <dsp:cNvSpPr/>
      </dsp:nvSpPr>
      <dsp:spPr>
        <a:xfrm>
          <a:off x="4395768" y="264193"/>
          <a:ext cx="1460378" cy="78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To others</a:t>
          </a:r>
        </a:p>
      </dsp:txBody>
      <dsp:txXfrm>
        <a:off x="4395768" y="264193"/>
        <a:ext cx="1460378" cy="785149"/>
      </dsp:txXfrm>
    </dsp:sp>
    <dsp:sp modelId="{E356892A-794D-4443-9084-C36821C6308B}">
      <dsp:nvSpPr>
        <dsp:cNvPr id="0" name=""/>
        <dsp:cNvSpPr/>
      </dsp:nvSpPr>
      <dsp:spPr>
        <a:xfrm rot="5400000">
          <a:off x="1908151" y="87534"/>
          <a:ext cx="1308583" cy="1138467"/>
        </a:xfrm>
        <a:prstGeom prst="hexagon">
          <a:avLst>
            <a:gd name="adj" fmla="val 25000"/>
            <a:gd name="vf" fmla="val 115470"/>
          </a:avLst>
        </a:prstGeom>
        <a:solidFill>
          <a:schemeClr val="accent2">
            <a:hueOff val="-2880000"/>
            <a:satOff val="-10001"/>
            <a:lumOff val="1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170620" y="206397"/>
        <a:ext cx="783645" cy="900741"/>
      </dsp:txXfrm>
    </dsp:sp>
    <dsp:sp modelId="{661C315A-BFBD-40B4-BB2F-60F91B8D4D52}">
      <dsp:nvSpPr>
        <dsp:cNvPr id="0" name=""/>
        <dsp:cNvSpPr/>
      </dsp:nvSpPr>
      <dsp:spPr>
        <a:xfrm rot="5400000">
          <a:off x="2520568" y="1198260"/>
          <a:ext cx="1308583" cy="1138467"/>
        </a:xfrm>
        <a:prstGeom prst="hexagon">
          <a:avLst>
            <a:gd name="adj" fmla="val 25000"/>
            <a:gd name="vf" fmla="val 115470"/>
          </a:avLst>
        </a:prstGeom>
        <a:solidFill>
          <a:schemeClr val="accent2">
            <a:hueOff val="-5760000"/>
            <a:satOff val="-20001"/>
            <a:lumOff val="2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Robust</a:t>
          </a:r>
        </a:p>
      </dsp:txBody>
      <dsp:txXfrm rot="-5400000">
        <a:off x="2783037" y="1317123"/>
        <a:ext cx="783645" cy="900741"/>
      </dsp:txXfrm>
    </dsp:sp>
    <dsp:sp modelId="{E25281C5-1647-4F17-A69C-B5C05B5DE5F8}">
      <dsp:nvSpPr>
        <dsp:cNvPr id="0" name=""/>
        <dsp:cNvSpPr/>
      </dsp:nvSpPr>
      <dsp:spPr>
        <a:xfrm>
          <a:off x="1145247" y="1374919"/>
          <a:ext cx="1413269" cy="78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r" defTabSz="444500">
            <a:lnSpc>
              <a:spcPct val="90000"/>
            </a:lnSpc>
            <a:spcBef>
              <a:spcPct val="0"/>
            </a:spcBef>
            <a:spcAft>
              <a:spcPct val="35000"/>
            </a:spcAft>
            <a:buNone/>
          </a:pPr>
          <a:r>
            <a:rPr lang="en-US" sz="1000" kern="1200" dirty="0"/>
            <a:t>Methodologically sound</a:t>
          </a:r>
        </a:p>
      </dsp:txBody>
      <dsp:txXfrm>
        <a:off x="1145247" y="1374919"/>
        <a:ext cx="1413269" cy="785149"/>
      </dsp:txXfrm>
    </dsp:sp>
    <dsp:sp modelId="{44B6A760-24EC-4187-B07D-E59D1A528C21}">
      <dsp:nvSpPr>
        <dsp:cNvPr id="0" name=""/>
        <dsp:cNvSpPr/>
      </dsp:nvSpPr>
      <dsp:spPr>
        <a:xfrm rot="5400000">
          <a:off x="3750113" y="1198260"/>
          <a:ext cx="1308583" cy="1138467"/>
        </a:xfrm>
        <a:prstGeom prst="hexagon">
          <a:avLst>
            <a:gd name="adj" fmla="val 25000"/>
            <a:gd name="vf" fmla="val 115470"/>
          </a:avLst>
        </a:prstGeom>
        <a:solidFill>
          <a:schemeClr val="accent2">
            <a:hueOff val="-8640000"/>
            <a:satOff val="-30002"/>
            <a:lumOff val="36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012582" y="1317123"/>
        <a:ext cx="783645" cy="900741"/>
      </dsp:txXfrm>
    </dsp:sp>
    <dsp:sp modelId="{8AEFD246-224F-4B3B-9157-608258F4DCFD}">
      <dsp:nvSpPr>
        <dsp:cNvPr id="0" name=""/>
        <dsp:cNvSpPr/>
      </dsp:nvSpPr>
      <dsp:spPr>
        <a:xfrm rot="5400000">
          <a:off x="3137696" y="2308985"/>
          <a:ext cx="1308583" cy="1138467"/>
        </a:xfrm>
        <a:prstGeom prst="hexagon">
          <a:avLst>
            <a:gd name="adj" fmla="val 25000"/>
            <a:gd name="vf" fmla="val 115470"/>
          </a:avLst>
        </a:prstGeom>
        <a:solidFill>
          <a:schemeClr val="accent2">
            <a:hueOff val="-11520000"/>
            <a:satOff val="-40002"/>
            <a:lumOff val="48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lumMod val="65000"/>
                  <a:lumOff val="35000"/>
                </a:schemeClr>
              </a:solidFill>
            </a:rPr>
            <a:t>Intellectually advanced</a:t>
          </a:r>
        </a:p>
      </dsp:txBody>
      <dsp:txXfrm rot="-5400000">
        <a:off x="3400165" y="2427848"/>
        <a:ext cx="783645" cy="900741"/>
      </dsp:txXfrm>
    </dsp:sp>
    <dsp:sp modelId="{DE620033-0572-4AC5-975E-DA6BCA3C4FC9}">
      <dsp:nvSpPr>
        <dsp:cNvPr id="0" name=""/>
        <dsp:cNvSpPr/>
      </dsp:nvSpPr>
      <dsp:spPr>
        <a:xfrm>
          <a:off x="4395768" y="2485644"/>
          <a:ext cx="1460378" cy="78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4395768" y="2485644"/>
        <a:ext cx="1460378" cy="785149"/>
      </dsp:txXfrm>
    </dsp:sp>
    <dsp:sp modelId="{072453DB-4A15-4E46-B527-0D4A6E3DBE0C}">
      <dsp:nvSpPr>
        <dsp:cNvPr id="0" name=""/>
        <dsp:cNvSpPr/>
      </dsp:nvSpPr>
      <dsp:spPr>
        <a:xfrm rot="5400000">
          <a:off x="1908151" y="2308985"/>
          <a:ext cx="1308583" cy="1138467"/>
        </a:xfrm>
        <a:prstGeom prst="hexagon">
          <a:avLst>
            <a:gd name="adj" fmla="val 25000"/>
            <a:gd name="vf" fmla="val 11547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170620" y="2427848"/>
        <a:ext cx="783645" cy="90074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B8B06B-4C3B-4F38-AE2E-CF4A47275630}" type="datetimeFigureOut">
              <a:rPr lang="en-GB" smtClean="0"/>
              <a:pPr/>
              <a:t>17/11/2020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83C07D-8091-43BD-9A05-C68AAAC050D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B22608-1FBD-46BB-84BD-D3518998C10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BFD7E9-4AF3-42A3-BFBA-DB5AAA1C1C0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9732B8-FD6E-4DD8-AAE5-54A994FEE696}"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71A9FDC-062A-4F0A-9058-3EE45E09042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63988C9-8443-48B0-B12E-10B7136AB27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D76039-20D2-4B0A-B7E5-50DD1E17518B}"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FCA11C3-578D-4194-AB48-5DE19B6A3E9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5CC6A1-175B-4782-B583-E9043163C5FB}"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4478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381000" y="220980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solidFill>
                  <a:srgbClr val="3A5667"/>
                </a:solidFill>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2819400" y="6248400"/>
            <a:ext cx="3352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solidFill>
                  <a:srgbClr val="3A5667"/>
                </a:solidFill>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3A5667"/>
                </a:solidFill>
              </a:defRPr>
            </a:lvl1pPr>
          </a:lstStyle>
          <a:p>
            <a:fld id="{E7235A88-8B0A-4145-A653-EE884B7BAE09}" type="slidenum">
              <a:rPr lang="en-GB"/>
              <a:pPr/>
              <a:t>‹#›</a:t>
            </a:fld>
            <a:endParaRPr lang="en-GB"/>
          </a:p>
        </p:txBody>
      </p:sp>
      <p:sp>
        <p:nvSpPr>
          <p:cNvPr id="1036" name="Rectangle 12"/>
          <p:cNvSpPr>
            <a:spLocks noChangeArrowheads="1"/>
          </p:cNvSpPr>
          <p:nvPr/>
        </p:nvSpPr>
        <p:spPr bwMode="auto">
          <a:xfrm>
            <a:off x="0" y="0"/>
            <a:ext cx="9144000" cy="1381125"/>
          </a:xfrm>
          <a:prstGeom prst="rect">
            <a:avLst/>
          </a:prstGeom>
          <a:solidFill>
            <a:srgbClr val="3A5667"/>
          </a:solidFill>
          <a:ln w="9525">
            <a:noFill/>
            <a:miter lim="800000"/>
            <a:headEnd/>
            <a:tailEnd/>
          </a:ln>
          <a:effectLst/>
        </p:spPr>
        <p:txBody>
          <a:bodyPr wrap="none" anchor="ctr"/>
          <a:lstStyle/>
          <a:p>
            <a:pPr eaLnBrk="1" hangingPunct="1">
              <a:defRPr/>
            </a:pPr>
            <a:endParaRPr lang="en-US" sz="1400" dirty="0">
              <a:solidFill>
                <a:srgbClr val="005C61"/>
              </a:solidFill>
              <a:latin typeface="Arial" pitchFamily="-106" charset="0"/>
              <a:ea typeface="Arial" pitchFamily="-106" charset="0"/>
              <a:cs typeface="Arial" pitchFamily="-106" charset="0"/>
            </a:endParaRPr>
          </a:p>
        </p:txBody>
      </p:sp>
      <p:pic>
        <p:nvPicPr>
          <p:cNvPr id="1032" name="Picture 10" descr="CollSocSci_keyline.png"/>
          <p:cNvPicPr>
            <a:picLocks noChangeAspect="1"/>
          </p:cNvPicPr>
          <p:nvPr/>
        </p:nvPicPr>
        <p:blipFill>
          <a:blip r:embed="rId10"/>
          <a:srcRect/>
          <a:stretch>
            <a:fillRect/>
          </a:stretch>
        </p:blipFill>
        <p:spPr bwMode="auto">
          <a:xfrm>
            <a:off x="381000" y="381000"/>
            <a:ext cx="388620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rtl="0" eaLnBrk="1" fontAlgn="base" hangingPunct="1">
        <a:spcBef>
          <a:spcPct val="0"/>
        </a:spcBef>
        <a:spcAft>
          <a:spcPct val="0"/>
        </a:spcAft>
        <a:defRPr sz="2800" b="1">
          <a:solidFill>
            <a:srgbClr val="3A5667"/>
          </a:solidFill>
          <a:latin typeface="+mj-lt"/>
          <a:ea typeface="+mj-ea"/>
          <a:cs typeface="+mj-cs"/>
        </a:defRPr>
      </a:lvl1pPr>
      <a:lvl2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2400">
          <a:solidFill>
            <a:srgbClr val="3A5667"/>
          </a:solidFill>
          <a:latin typeface="+mn-lt"/>
          <a:ea typeface="+mn-ea"/>
          <a:cs typeface="+mn-cs"/>
        </a:defRPr>
      </a:lvl1pPr>
      <a:lvl2pPr marL="742950" indent="-285750" algn="l" rtl="0" eaLnBrk="1" fontAlgn="base" hangingPunct="1">
        <a:spcBef>
          <a:spcPct val="20000"/>
        </a:spcBef>
        <a:spcAft>
          <a:spcPct val="0"/>
        </a:spcAft>
        <a:buChar char="–"/>
        <a:defRPr sz="2000">
          <a:solidFill>
            <a:srgbClr val="3A5667"/>
          </a:solidFill>
          <a:latin typeface="+mn-lt"/>
          <a:ea typeface="+mn-ea"/>
        </a:defRPr>
      </a:lvl2pPr>
      <a:lvl3pPr marL="1143000" indent="-228600" algn="l" rtl="0" eaLnBrk="1" fontAlgn="base" hangingPunct="1">
        <a:spcBef>
          <a:spcPct val="20000"/>
        </a:spcBef>
        <a:spcAft>
          <a:spcPct val="0"/>
        </a:spcAft>
        <a:buChar char="•"/>
        <a:defRPr b="1">
          <a:solidFill>
            <a:srgbClr val="3A5667"/>
          </a:solidFill>
          <a:latin typeface="+mn-lt"/>
          <a:ea typeface="+mn-ea"/>
        </a:defRPr>
      </a:lvl3pPr>
      <a:lvl4pPr marL="1600200" indent="-228600" algn="l" rtl="0" eaLnBrk="1" fontAlgn="base" hangingPunct="1">
        <a:spcBef>
          <a:spcPct val="20000"/>
        </a:spcBef>
        <a:spcAft>
          <a:spcPct val="0"/>
        </a:spcAft>
        <a:buChar char="–"/>
        <a:defRPr>
          <a:solidFill>
            <a:srgbClr val="3A5667"/>
          </a:solidFill>
          <a:latin typeface="+mn-lt"/>
          <a:ea typeface="+mn-ea"/>
        </a:defRPr>
      </a:lvl4pPr>
      <a:lvl5pPr marL="2057400" indent="-228600" algn="l" rtl="0" eaLnBrk="1" fontAlgn="base" hangingPunct="1">
        <a:spcBef>
          <a:spcPct val="20000"/>
        </a:spcBef>
        <a:spcAft>
          <a:spcPct val="0"/>
        </a:spcAft>
        <a:buChar char="»"/>
        <a:defRPr sz="1600">
          <a:solidFill>
            <a:srgbClr val="3A5667"/>
          </a:solidFill>
          <a:latin typeface="+mn-lt"/>
          <a:ea typeface="+mn-ea"/>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stituteofhealthequity.org/resources-reports/fair-society-healthy-lives-the-marmot-review/fair-society-healthy-lives-full-report-pdf.pdf" TargetMode="External"/><Relationship Id="rId2" Type="http://schemas.openxmlformats.org/officeDocument/2006/relationships/hyperlink" Target="https://www.gov.scot/binaries/content/documents/govscot/publications/statistics/2016/05/scottish-crime-justice-survey-2014-15-partner-abuse/documents/00500328-pdf/00500328-pdf/govscot%3Adocument/00500328.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andfonline.com/doi/full/10.1080/21624887.2013.824654" TargetMode="External"/><Relationship Id="rId2" Type="http://schemas.openxmlformats.org/officeDocument/2006/relationships/hyperlink" Target="https://www.engender.org.uk/files/our-bodies-our-rights-additional-research-repor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PTsky.jpg"/>
          <p:cNvPicPr>
            <a:picLocks noChangeAspect="1"/>
          </p:cNvPicPr>
          <p:nvPr/>
        </p:nvPicPr>
        <p:blipFill>
          <a:blip r:embed="rId2"/>
          <a:srcRect l="7169" t="2911" r="6810"/>
          <a:stretch>
            <a:fillRect/>
          </a:stretch>
        </p:blipFill>
        <p:spPr bwMode="auto">
          <a:xfrm>
            <a:off x="0" y="0"/>
            <a:ext cx="9144000" cy="6858000"/>
          </a:xfrm>
          <a:prstGeom prst="rect">
            <a:avLst/>
          </a:prstGeom>
          <a:noFill/>
          <a:ln w="9525">
            <a:noFill/>
            <a:miter lim="800000"/>
            <a:headEnd/>
            <a:tailEnd/>
          </a:ln>
        </p:spPr>
      </p:pic>
      <p:sp>
        <p:nvSpPr>
          <p:cNvPr id="10243" name="Rectangle 2"/>
          <p:cNvSpPr>
            <a:spLocks noGrp="1" noChangeArrowheads="1"/>
          </p:cNvSpPr>
          <p:nvPr>
            <p:ph type="ctrTitle"/>
          </p:nvPr>
        </p:nvSpPr>
        <p:spPr>
          <a:xfrm>
            <a:off x="304800" y="2286000"/>
            <a:ext cx="7772400" cy="1143000"/>
          </a:xfrm>
        </p:spPr>
        <p:txBody>
          <a:bodyPr/>
          <a:lstStyle/>
          <a:p>
            <a:pPr eaLnBrk="1" hangingPunct="1"/>
            <a:r>
              <a:rPr lang="en-US"/>
              <a:t>Qualitative </a:t>
            </a:r>
            <a:r>
              <a:rPr lang="en-US" dirty="0"/>
              <a:t>and Quantitative Methods – or – </a:t>
            </a:r>
            <a:br>
              <a:rPr lang="en-US" dirty="0"/>
            </a:br>
            <a:r>
              <a:rPr lang="en-US" dirty="0"/>
              <a:t>It’s all Knowledge Production</a:t>
            </a:r>
          </a:p>
        </p:txBody>
      </p:sp>
      <p:sp>
        <p:nvSpPr>
          <p:cNvPr id="10244" name="Rectangle 3"/>
          <p:cNvSpPr>
            <a:spLocks noGrp="1" noChangeArrowheads="1"/>
          </p:cNvSpPr>
          <p:nvPr>
            <p:ph type="subTitle" idx="1"/>
          </p:nvPr>
        </p:nvSpPr>
        <p:spPr>
          <a:xfrm>
            <a:off x="304800" y="3657600"/>
            <a:ext cx="7086600" cy="1752600"/>
          </a:xfrm>
        </p:spPr>
        <p:txBody>
          <a:bodyPr/>
          <a:lstStyle/>
          <a:p>
            <a:pPr algn="l" eaLnBrk="1" hangingPunct="1"/>
            <a:r>
              <a:rPr lang="en-US" dirty="0"/>
              <a:t>Dr Joanna Ferrie</a:t>
            </a:r>
          </a:p>
          <a:p>
            <a:pPr algn="l" eaLnBrk="1" hangingPunct="1"/>
            <a:r>
              <a:rPr lang="en-US" dirty="0"/>
              <a:t>School of Social &amp; Political Sciences</a:t>
            </a:r>
          </a:p>
        </p:txBody>
      </p:sp>
      <p:sp>
        <p:nvSpPr>
          <p:cNvPr id="10245" name="Rectangle 12"/>
          <p:cNvSpPr>
            <a:spLocks noChangeArrowheads="1"/>
          </p:cNvSpPr>
          <p:nvPr/>
        </p:nvSpPr>
        <p:spPr bwMode="auto">
          <a:xfrm>
            <a:off x="0" y="0"/>
            <a:ext cx="9144000" cy="1381125"/>
          </a:xfrm>
          <a:prstGeom prst="rect">
            <a:avLst/>
          </a:prstGeom>
          <a:solidFill>
            <a:srgbClr val="3A5667"/>
          </a:solidFill>
          <a:ln w="9525">
            <a:noFill/>
            <a:miter lim="800000"/>
            <a:headEnd/>
            <a:tailEnd/>
          </a:ln>
        </p:spPr>
        <p:txBody>
          <a:bodyPr wrap="none" anchor="ctr"/>
          <a:lstStyle/>
          <a:p>
            <a:pPr eaLnBrk="1" hangingPunct="1"/>
            <a:endParaRPr lang="en-US" sz="1400">
              <a:solidFill>
                <a:srgbClr val="210A2F"/>
              </a:solidFill>
              <a:cs typeface="Arial" charset="0"/>
            </a:endParaRPr>
          </a:p>
        </p:txBody>
      </p:sp>
      <p:pic>
        <p:nvPicPr>
          <p:cNvPr id="10246" name="Picture 11" descr="CollSocSci_keyline.png"/>
          <p:cNvPicPr>
            <a:picLocks noChangeAspect="1"/>
          </p:cNvPicPr>
          <p:nvPr/>
        </p:nvPicPr>
        <p:blipFill>
          <a:blip r:embed="rId3"/>
          <a:srcRect/>
          <a:stretch>
            <a:fillRect/>
          </a:stretch>
        </p:blipFill>
        <p:spPr bwMode="auto">
          <a:xfrm>
            <a:off x="381000" y="381000"/>
            <a:ext cx="3886200" cy="6191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5493-D9A2-E34C-95B1-82674A7218DC}"/>
              </a:ext>
            </a:extLst>
          </p:cNvPr>
          <p:cNvSpPr>
            <a:spLocks noGrp="1"/>
          </p:cNvSpPr>
          <p:nvPr>
            <p:ph type="title"/>
          </p:nvPr>
        </p:nvSpPr>
        <p:spPr>
          <a:xfrm>
            <a:off x="4344852" y="419100"/>
            <a:ext cx="4767064" cy="685800"/>
          </a:xfrm>
        </p:spPr>
        <p:txBody>
          <a:bodyPr/>
          <a:lstStyle/>
          <a:p>
            <a:r>
              <a:rPr lang="en-US" dirty="0">
                <a:solidFill>
                  <a:schemeClr val="accent1">
                    <a:lumMod val="90000"/>
                  </a:schemeClr>
                </a:solidFill>
              </a:rPr>
              <a:t>Quantitative Epistemology</a:t>
            </a:r>
          </a:p>
        </p:txBody>
      </p:sp>
      <p:sp>
        <p:nvSpPr>
          <p:cNvPr id="3" name="Content Placeholder 2">
            <a:extLst>
              <a:ext uri="{FF2B5EF4-FFF2-40B4-BE49-F238E27FC236}">
                <a16:creationId xmlns:a16="http://schemas.microsoft.com/office/drawing/2014/main" id="{C1CC5313-AB2B-3740-83FB-51E05EC5FCE9}"/>
              </a:ext>
            </a:extLst>
          </p:cNvPr>
          <p:cNvSpPr>
            <a:spLocks noGrp="1"/>
          </p:cNvSpPr>
          <p:nvPr>
            <p:ph idx="1"/>
          </p:nvPr>
        </p:nvSpPr>
        <p:spPr>
          <a:xfrm>
            <a:off x="323528" y="1628800"/>
            <a:ext cx="8439472" cy="4467200"/>
          </a:xfrm>
        </p:spPr>
        <p:txBody>
          <a:bodyPr/>
          <a:lstStyle/>
          <a:p>
            <a:r>
              <a:rPr lang="en-US" dirty="0"/>
              <a:t>Epistemology is another slippery concept, but essentially means ‘how we learn about the world’</a:t>
            </a:r>
          </a:p>
          <a:p>
            <a:r>
              <a:rPr lang="en-US" dirty="0"/>
              <a:t>So if the social world is a giant mathematical problem to be solved, then a </a:t>
            </a:r>
            <a:r>
              <a:rPr lang="en-US" dirty="0">
                <a:solidFill>
                  <a:srgbClr val="C00000"/>
                </a:solidFill>
              </a:rPr>
              <a:t>quantitative epistemology says we ought to collect numerate data </a:t>
            </a:r>
            <a:r>
              <a:rPr lang="en-US" dirty="0"/>
              <a:t>in order to better understand it. </a:t>
            </a:r>
          </a:p>
          <a:p>
            <a:r>
              <a:rPr lang="en-US" dirty="0"/>
              <a:t>There are two types of data broadly speaking: categorial and continuous. Continuous is data that has equidistant intervals, such as weight, time, income or expenditure on mental health services for example. These do have mathematical properties. For example if two adults co-habit, then the income of one, plus the income of the other gives us the income of the household. The </a:t>
            </a:r>
            <a:r>
              <a:rPr lang="en-US" dirty="0" err="1"/>
              <a:t>maths</a:t>
            </a:r>
            <a:r>
              <a:rPr lang="en-US" dirty="0"/>
              <a:t> rarely gets more difficult than this. </a:t>
            </a:r>
          </a:p>
        </p:txBody>
      </p:sp>
    </p:spTree>
    <p:extLst>
      <p:ext uri="{BB962C8B-B14F-4D97-AF65-F5344CB8AC3E}">
        <p14:creationId xmlns:p14="http://schemas.microsoft.com/office/powerpoint/2010/main" val="21659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37D6-39FA-1244-A754-30148B591D2C}"/>
              </a:ext>
            </a:extLst>
          </p:cNvPr>
          <p:cNvSpPr>
            <a:spLocks noGrp="1"/>
          </p:cNvSpPr>
          <p:nvPr>
            <p:ph type="title"/>
          </p:nvPr>
        </p:nvSpPr>
        <p:spPr>
          <a:xfrm>
            <a:off x="4788024" y="419100"/>
            <a:ext cx="3974976" cy="685800"/>
          </a:xfrm>
        </p:spPr>
        <p:txBody>
          <a:bodyPr/>
          <a:lstStyle/>
          <a:p>
            <a:r>
              <a:rPr lang="en-US" sz="1800" dirty="0">
                <a:solidFill>
                  <a:schemeClr val="accent1">
                    <a:lumMod val="90000"/>
                  </a:schemeClr>
                </a:solidFill>
              </a:rPr>
              <a:t>Still Quant Epistemology but a note on Categorical data </a:t>
            </a:r>
          </a:p>
        </p:txBody>
      </p:sp>
      <p:sp>
        <p:nvSpPr>
          <p:cNvPr id="3" name="Content Placeholder 2">
            <a:extLst>
              <a:ext uri="{FF2B5EF4-FFF2-40B4-BE49-F238E27FC236}">
                <a16:creationId xmlns:a16="http://schemas.microsoft.com/office/drawing/2014/main" id="{6B1360F1-C983-5C4D-B233-5956C96A6D8D}"/>
              </a:ext>
            </a:extLst>
          </p:cNvPr>
          <p:cNvSpPr>
            <a:spLocks noGrp="1"/>
          </p:cNvSpPr>
          <p:nvPr>
            <p:ph idx="1"/>
          </p:nvPr>
        </p:nvSpPr>
        <p:spPr>
          <a:xfrm>
            <a:off x="107504" y="1484784"/>
            <a:ext cx="8901996" cy="4611216"/>
          </a:xfrm>
        </p:spPr>
        <p:txBody>
          <a:bodyPr/>
          <a:lstStyle/>
          <a:p>
            <a:r>
              <a:rPr lang="en-US" sz="1600" dirty="0"/>
              <a:t>Our social worlds tend not to be made up of continuous data. Then tend to be made up of categorical. These are meaningful groupings, that are given a numerate label in order to manage analysis. BUT the numerate label has no mathematical properties. An example: </a:t>
            </a:r>
          </a:p>
          <a:p>
            <a:r>
              <a:rPr lang="en-US" sz="1600" dirty="0"/>
              <a:t>Buses are numbered, but the number represents a route</a:t>
            </a:r>
          </a:p>
          <a:p>
            <a:endParaRPr lang="en-US" dirty="0"/>
          </a:p>
          <a:p>
            <a:r>
              <a:rPr lang="en-US" dirty="0"/>
              <a:t>                            +                                   =                            ? </a:t>
            </a:r>
          </a:p>
          <a:p>
            <a:endParaRPr lang="en-US" dirty="0"/>
          </a:p>
          <a:p>
            <a:endParaRPr lang="en-US" dirty="0"/>
          </a:p>
          <a:p>
            <a:endParaRPr lang="en-US" dirty="0"/>
          </a:p>
          <a:p>
            <a:r>
              <a:rPr lang="en-US" sz="1600" dirty="0"/>
              <a:t>So adding 2 and 4 does not give us the route of 6. Because 6 doesn’t mean the number between 5 and 7. </a:t>
            </a:r>
          </a:p>
          <a:p>
            <a:r>
              <a:rPr lang="en-US" sz="1600" dirty="0"/>
              <a:t>Here 6 means a particular route with a start and end; plus it means the stops on the way; or it means something more abstract like ‘how I get home’  or the driver may understand the 6 as being ‘work’.  Categorical data represents chunks of meaning, and we need to know what each of these numbers mean. And this principle allows us to ‘measure’ or capture, loads of chunks of social data.</a:t>
            </a:r>
          </a:p>
        </p:txBody>
      </p:sp>
      <p:pic>
        <p:nvPicPr>
          <p:cNvPr id="4" name="Picture 3">
            <a:extLst>
              <a:ext uri="{FF2B5EF4-FFF2-40B4-BE49-F238E27FC236}">
                <a16:creationId xmlns:a16="http://schemas.microsoft.com/office/drawing/2014/main" id="{EAC76B95-A4C1-FB45-B9D1-B78A5578092D}"/>
              </a:ext>
            </a:extLst>
          </p:cNvPr>
          <p:cNvPicPr>
            <a:picLocks noChangeAspect="1"/>
          </p:cNvPicPr>
          <p:nvPr/>
        </p:nvPicPr>
        <p:blipFill>
          <a:blip r:embed="rId2"/>
          <a:stretch>
            <a:fillRect/>
          </a:stretch>
        </p:blipFill>
        <p:spPr>
          <a:xfrm>
            <a:off x="134504" y="2636912"/>
            <a:ext cx="2654564" cy="2016224"/>
          </a:xfrm>
          <a:prstGeom prst="rect">
            <a:avLst/>
          </a:prstGeom>
        </p:spPr>
      </p:pic>
      <p:pic>
        <p:nvPicPr>
          <p:cNvPr id="6" name="Picture 5">
            <a:extLst>
              <a:ext uri="{FF2B5EF4-FFF2-40B4-BE49-F238E27FC236}">
                <a16:creationId xmlns:a16="http://schemas.microsoft.com/office/drawing/2014/main" id="{0C78CE86-E0B3-0D43-AFF6-9511F8D9066B}"/>
              </a:ext>
            </a:extLst>
          </p:cNvPr>
          <p:cNvPicPr>
            <a:picLocks noChangeAspect="1"/>
          </p:cNvPicPr>
          <p:nvPr/>
        </p:nvPicPr>
        <p:blipFill>
          <a:blip r:embed="rId3"/>
          <a:stretch>
            <a:fillRect/>
          </a:stretch>
        </p:blipFill>
        <p:spPr>
          <a:xfrm>
            <a:off x="3231219" y="2636912"/>
            <a:ext cx="2654565" cy="2017149"/>
          </a:xfrm>
          <a:prstGeom prst="rect">
            <a:avLst/>
          </a:prstGeom>
        </p:spPr>
      </p:pic>
      <p:pic>
        <p:nvPicPr>
          <p:cNvPr id="7" name="Picture 6">
            <a:extLst>
              <a:ext uri="{FF2B5EF4-FFF2-40B4-BE49-F238E27FC236}">
                <a16:creationId xmlns:a16="http://schemas.microsoft.com/office/drawing/2014/main" id="{6D0C8513-5F2D-434D-9EEF-B16F533F8A85}"/>
              </a:ext>
            </a:extLst>
          </p:cNvPr>
          <p:cNvPicPr>
            <a:picLocks noChangeAspect="1"/>
          </p:cNvPicPr>
          <p:nvPr/>
        </p:nvPicPr>
        <p:blipFill>
          <a:blip r:embed="rId4"/>
          <a:stretch>
            <a:fillRect/>
          </a:stretch>
        </p:blipFill>
        <p:spPr>
          <a:xfrm>
            <a:off x="6354934" y="2654968"/>
            <a:ext cx="2165722" cy="2017149"/>
          </a:xfrm>
          <a:prstGeom prst="rect">
            <a:avLst/>
          </a:prstGeom>
        </p:spPr>
      </p:pic>
    </p:spTree>
    <p:extLst>
      <p:ext uri="{BB962C8B-B14F-4D97-AF65-F5344CB8AC3E}">
        <p14:creationId xmlns:p14="http://schemas.microsoft.com/office/powerpoint/2010/main" val="130794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6FD0-F2CC-DD48-A676-A38D962CC193}"/>
              </a:ext>
            </a:extLst>
          </p:cNvPr>
          <p:cNvSpPr>
            <a:spLocks noGrp="1"/>
          </p:cNvSpPr>
          <p:nvPr>
            <p:ph type="title"/>
          </p:nvPr>
        </p:nvSpPr>
        <p:spPr>
          <a:xfrm>
            <a:off x="4283968" y="419100"/>
            <a:ext cx="4479032" cy="685800"/>
          </a:xfrm>
        </p:spPr>
        <p:txBody>
          <a:bodyPr/>
          <a:lstStyle/>
          <a:p>
            <a:r>
              <a:rPr lang="en-US" sz="2000" dirty="0">
                <a:solidFill>
                  <a:schemeClr val="accent1">
                    <a:lumMod val="90000"/>
                  </a:schemeClr>
                </a:solidFill>
              </a:rPr>
              <a:t>Rationale for Quantitative Methods</a:t>
            </a:r>
          </a:p>
        </p:txBody>
      </p:sp>
      <p:sp>
        <p:nvSpPr>
          <p:cNvPr id="3" name="Content Placeholder 2">
            <a:extLst>
              <a:ext uri="{FF2B5EF4-FFF2-40B4-BE49-F238E27FC236}">
                <a16:creationId xmlns:a16="http://schemas.microsoft.com/office/drawing/2014/main" id="{3A73E017-4D9C-B849-A461-BE49DAE1080A}"/>
              </a:ext>
            </a:extLst>
          </p:cNvPr>
          <p:cNvSpPr>
            <a:spLocks noGrp="1"/>
          </p:cNvSpPr>
          <p:nvPr>
            <p:ph idx="1"/>
          </p:nvPr>
        </p:nvSpPr>
        <p:spPr>
          <a:xfrm>
            <a:off x="179512" y="1628800"/>
            <a:ext cx="8583488" cy="4467200"/>
          </a:xfrm>
        </p:spPr>
        <p:txBody>
          <a:bodyPr/>
          <a:lstStyle/>
          <a:p>
            <a:r>
              <a:rPr lang="en-US" dirty="0"/>
              <a:t>So far we understood the root of why Quants, and some bits about how we measure using quants. </a:t>
            </a:r>
          </a:p>
          <a:p>
            <a:r>
              <a:rPr lang="en-US" dirty="0"/>
              <a:t>The rationale is about the research question, and about being interested in asking questions that require a quantitative answer</a:t>
            </a:r>
          </a:p>
          <a:p>
            <a:r>
              <a:rPr lang="en-US" dirty="0"/>
              <a:t>We use Quants if: </a:t>
            </a:r>
          </a:p>
          <a:p>
            <a:pPr lvl="1"/>
            <a:r>
              <a:rPr lang="en-US" dirty="0"/>
              <a:t>We want to know about a lot of people </a:t>
            </a:r>
          </a:p>
          <a:p>
            <a:pPr lvl="1"/>
            <a:r>
              <a:rPr lang="en-US" dirty="0"/>
              <a:t>We want to directly compare our results with a different study (e.g. human rights indicators)</a:t>
            </a:r>
          </a:p>
          <a:p>
            <a:pPr lvl="1"/>
            <a:r>
              <a:rPr lang="en-US" dirty="0"/>
              <a:t>We want to be able to make some predictions</a:t>
            </a:r>
          </a:p>
          <a:p>
            <a:pPr lvl="1"/>
            <a:r>
              <a:rPr lang="en-US" dirty="0"/>
              <a:t>We want to work with particular kinds of data, such as ‘big data’ (such as that held by google), administrative data (such as that held by the NHS) or secondary data (such as that hosted by the UK Data Archive</a:t>
            </a:r>
          </a:p>
        </p:txBody>
      </p:sp>
    </p:spTree>
    <p:extLst>
      <p:ext uri="{BB962C8B-B14F-4D97-AF65-F5344CB8AC3E}">
        <p14:creationId xmlns:p14="http://schemas.microsoft.com/office/powerpoint/2010/main" val="65487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A9DF-2D0C-5A40-BCE3-0A69D0CBD10C}"/>
              </a:ext>
            </a:extLst>
          </p:cNvPr>
          <p:cNvSpPr>
            <a:spLocks noGrp="1"/>
          </p:cNvSpPr>
          <p:nvPr>
            <p:ph type="title"/>
          </p:nvPr>
        </p:nvSpPr>
        <p:spPr>
          <a:xfrm>
            <a:off x="4572000" y="419100"/>
            <a:ext cx="4191000" cy="685800"/>
          </a:xfrm>
        </p:spPr>
        <p:txBody>
          <a:bodyPr/>
          <a:lstStyle/>
          <a:p>
            <a:r>
              <a:rPr lang="en-US" dirty="0">
                <a:solidFill>
                  <a:schemeClr val="accent1">
                    <a:lumMod val="90000"/>
                  </a:schemeClr>
                </a:solidFill>
              </a:rPr>
              <a:t>Quantitative Examples. </a:t>
            </a:r>
          </a:p>
        </p:txBody>
      </p:sp>
      <p:sp>
        <p:nvSpPr>
          <p:cNvPr id="3" name="Content Placeholder 2">
            <a:extLst>
              <a:ext uri="{FF2B5EF4-FFF2-40B4-BE49-F238E27FC236}">
                <a16:creationId xmlns:a16="http://schemas.microsoft.com/office/drawing/2014/main" id="{A5AF1581-44DE-8C43-8CC4-3D5CBB6C8A06}"/>
              </a:ext>
            </a:extLst>
          </p:cNvPr>
          <p:cNvSpPr>
            <a:spLocks noGrp="1"/>
          </p:cNvSpPr>
          <p:nvPr>
            <p:ph idx="1"/>
          </p:nvPr>
        </p:nvSpPr>
        <p:spPr>
          <a:xfrm>
            <a:off x="381000" y="1844824"/>
            <a:ext cx="8382000" cy="4251176"/>
          </a:xfrm>
        </p:spPr>
        <p:txBody>
          <a:bodyPr/>
          <a:lstStyle/>
          <a:p>
            <a:r>
              <a:rPr lang="en-US" dirty="0"/>
              <a:t>Here are 2 reports that use quantitative methods very well. They’re fairly accessible with lots of data visualizations (and no equations). </a:t>
            </a:r>
          </a:p>
          <a:p>
            <a:r>
              <a:rPr lang="en-US" dirty="0">
                <a:hlinkClick r:id="rId2"/>
              </a:rPr>
              <a:t>Scottish Crime Justice Survey on Partner Abuse</a:t>
            </a:r>
            <a:endParaRPr lang="en-US" dirty="0"/>
          </a:p>
          <a:p>
            <a:r>
              <a:rPr lang="en-US" dirty="0">
                <a:hlinkClick r:id="rId3"/>
              </a:rPr>
              <a:t>Fair Society, Health Lives</a:t>
            </a:r>
            <a:endParaRPr lang="en-US" dirty="0"/>
          </a:p>
          <a:p>
            <a:endParaRPr lang="en-US" dirty="0"/>
          </a:p>
        </p:txBody>
      </p:sp>
    </p:spTree>
    <p:extLst>
      <p:ext uri="{BB962C8B-B14F-4D97-AF65-F5344CB8AC3E}">
        <p14:creationId xmlns:p14="http://schemas.microsoft.com/office/powerpoint/2010/main" val="82906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2308-3A01-454F-A169-9F747A7AA087}"/>
              </a:ext>
            </a:extLst>
          </p:cNvPr>
          <p:cNvSpPr>
            <a:spLocks noGrp="1"/>
          </p:cNvSpPr>
          <p:nvPr>
            <p:ph type="title"/>
          </p:nvPr>
        </p:nvSpPr>
        <p:spPr>
          <a:xfrm>
            <a:off x="4788024" y="260648"/>
            <a:ext cx="3830960" cy="685800"/>
          </a:xfrm>
        </p:spPr>
        <p:txBody>
          <a:bodyPr/>
          <a:lstStyle/>
          <a:p>
            <a:r>
              <a:rPr lang="en-US" dirty="0">
                <a:solidFill>
                  <a:schemeClr val="accent1">
                    <a:lumMod val="90000"/>
                  </a:schemeClr>
                </a:solidFill>
              </a:rPr>
              <a:t>Qualitative Ontology</a:t>
            </a:r>
          </a:p>
        </p:txBody>
      </p:sp>
      <p:sp>
        <p:nvSpPr>
          <p:cNvPr id="3" name="Content Placeholder 2">
            <a:extLst>
              <a:ext uri="{FF2B5EF4-FFF2-40B4-BE49-F238E27FC236}">
                <a16:creationId xmlns:a16="http://schemas.microsoft.com/office/drawing/2014/main" id="{B8788900-EE5E-C44B-98AE-8430AF665B74}"/>
              </a:ext>
            </a:extLst>
          </p:cNvPr>
          <p:cNvSpPr>
            <a:spLocks noGrp="1"/>
          </p:cNvSpPr>
          <p:nvPr>
            <p:ph idx="1"/>
          </p:nvPr>
        </p:nvSpPr>
        <p:spPr>
          <a:xfrm>
            <a:off x="179512" y="1484784"/>
            <a:ext cx="8712968" cy="4611216"/>
          </a:xfrm>
        </p:spPr>
        <p:txBody>
          <a:bodyPr/>
          <a:lstStyle/>
          <a:p>
            <a:r>
              <a:rPr lang="en-US" dirty="0"/>
              <a:t>For us, the ‘meaning’ of ontology becomes clear when we apply it. </a:t>
            </a:r>
          </a:p>
          <a:p>
            <a:r>
              <a:rPr lang="en-US" dirty="0"/>
              <a:t>When applied to qualitative methods the ontology becomes that social worlds are made up of words: written and spoken</a:t>
            </a:r>
          </a:p>
          <a:p>
            <a:r>
              <a:rPr lang="en-US" dirty="0"/>
              <a:t>It is how we negotiate our social worlds that produce them. </a:t>
            </a:r>
          </a:p>
          <a:p>
            <a:r>
              <a:rPr lang="en-US" dirty="0"/>
              <a:t>Qualitative methods are less homogenous than quantitative and there are in fact competing ontologies for example: </a:t>
            </a:r>
          </a:p>
          <a:p>
            <a:pPr lvl="1"/>
            <a:r>
              <a:rPr lang="en-US" dirty="0"/>
              <a:t>Phenomenology is an approach that works to foreground the experiences of each individual and thus has an ontological position of social worlds are understood subjectively</a:t>
            </a:r>
          </a:p>
          <a:p>
            <a:pPr lvl="1"/>
            <a:r>
              <a:rPr lang="en-US" dirty="0"/>
              <a:t>Discourse analysis, borrowing heavily from the work of Foucault, foregrounds the words we have in the dictionary and how we can use them, as the basis for understanding social worlds and thus has an ontological position that social words are understood discursively</a:t>
            </a:r>
          </a:p>
        </p:txBody>
      </p:sp>
    </p:spTree>
    <p:extLst>
      <p:ext uri="{BB962C8B-B14F-4D97-AF65-F5344CB8AC3E}">
        <p14:creationId xmlns:p14="http://schemas.microsoft.com/office/powerpoint/2010/main" val="204822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EFC6-865C-5146-B855-D988C044E090}"/>
              </a:ext>
            </a:extLst>
          </p:cNvPr>
          <p:cNvSpPr>
            <a:spLocks noGrp="1"/>
          </p:cNvSpPr>
          <p:nvPr>
            <p:ph type="title"/>
          </p:nvPr>
        </p:nvSpPr>
        <p:spPr>
          <a:xfrm>
            <a:off x="4355976" y="260648"/>
            <a:ext cx="4551040" cy="685800"/>
          </a:xfrm>
        </p:spPr>
        <p:txBody>
          <a:bodyPr/>
          <a:lstStyle/>
          <a:p>
            <a:r>
              <a:rPr lang="en-US" dirty="0">
                <a:solidFill>
                  <a:schemeClr val="accent1">
                    <a:lumMod val="90000"/>
                  </a:schemeClr>
                </a:solidFill>
              </a:rPr>
              <a:t>Qualitative Epistemology</a:t>
            </a:r>
          </a:p>
        </p:txBody>
      </p:sp>
      <p:sp>
        <p:nvSpPr>
          <p:cNvPr id="3" name="Content Placeholder 2">
            <a:extLst>
              <a:ext uri="{FF2B5EF4-FFF2-40B4-BE49-F238E27FC236}">
                <a16:creationId xmlns:a16="http://schemas.microsoft.com/office/drawing/2014/main" id="{8A81B4B8-AC81-F741-929B-C4D6050A4531}"/>
              </a:ext>
            </a:extLst>
          </p:cNvPr>
          <p:cNvSpPr>
            <a:spLocks noGrp="1"/>
          </p:cNvSpPr>
          <p:nvPr>
            <p:ph idx="1"/>
          </p:nvPr>
        </p:nvSpPr>
        <p:spPr>
          <a:xfrm>
            <a:off x="179512" y="1556792"/>
            <a:ext cx="8583488" cy="4539208"/>
          </a:xfrm>
        </p:spPr>
        <p:txBody>
          <a:bodyPr/>
          <a:lstStyle/>
          <a:p>
            <a:r>
              <a:rPr lang="en-US" dirty="0"/>
              <a:t>Qualitative researchers learn about the world by collecting discursive data</a:t>
            </a:r>
          </a:p>
          <a:p>
            <a:r>
              <a:rPr lang="en-US" dirty="0"/>
              <a:t>Again depending on the ontological position of the researcher it may take them to some forms of data over others</a:t>
            </a:r>
          </a:p>
          <a:p>
            <a:pPr lvl="1"/>
            <a:r>
              <a:rPr lang="en-US" dirty="0"/>
              <a:t>For example, a phenomenologist almost always wants to speak directly with participants in long, and sometimes multiple interviews</a:t>
            </a:r>
          </a:p>
          <a:p>
            <a:pPr lvl="1"/>
            <a:r>
              <a:rPr lang="en-US" dirty="0"/>
              <a:t>The discourse analyst is interested in any for of data that captures discourse including diaries, manifestos, interviews but may be particularly drawn to focus groups where participants can negotiate how society governs behaviours and freedoms</a:t>
            </a:r>
          </a:p>
          <a:p>
            <a:pPr lvl="1"/>
            <a:r>
              <a:rPr lang="en-US" dirty="0"/>
              <a:t>Alternatively an anthropologist interested in ethnography is interested in collating various forms of data to reach an holistic viewpoint and may use observation AND interviews AND diaries AND more</a:t>
            </a:r>
          </a:p>
        </p:txBody>
      </p:sp>
    </p:spTree>
    <p:extLst>
      <p:ext uri="{BB962C8B-B14F-4D97-AF65-F5344CB8AC3E}">
        <p14:creationId xmlns:p14="http://schemas.microsoft.com/office/powerpoint/2010/main" val="323508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F4EC-B73F-9148-A23B-5EB329F0B27C}"/>
              </a:ext>
            </a:extLst>
          </p:cNvPr>
          <p:cNvSpPr>
            <a:spLocks noGrp="1"/>
          </p:cNvSpPr>
          <p:nvPr>
            <p:ph type="title"/>
          </p:nvPr>
        </p:nvSpPr>
        <p:spPr/>
        <p:txBody>
          <a:bodyPr/>
          <a:lstStyle/>
          <a:p>
            <a:r>
              <a:rPr lang="en-US" dirty="0"/>
              <a:t>Rationale for Qualitative Methods</a:t>
            </a:r>
          </a:p>
        </p:txBody>
      </p:sp>
      <p:sp>
        <p:nvSpPr>
          <p:cNvPr id="3" name="Content Placeholder 2">
            <a:extLst>
              <a:ext uri="{FF2B5EF4-FFF2-40B4-BE49-F238E27FC236}">
                <a16:creationId xmlns:a16="http://schemas.microsoft.com/office/drawing/2014/main" id="{105A464F-15E2-5547-B194-3644122A07C4}"/>
              </a:ext>
            </a:extLst>
          </p:cNvPr>
          <p:cNvSpPr>
            <a:spLocks noGrp="1"/>
          </p:cNvSpPr>
          <p:nvPr>
            <p:ph idx="1"/>
          </p:nvPr>
        </p:nvSpPr>
        <p:spPr/>
        <p:txBody>
          <a:bodyPr/>
          <a:lstStyle/>
          <a:p>
            <a:r>
              <a:rPr lang="en-US" dirty="0"/>
              <a:t>We use Qualitative if: </a:t>
            </a:r>
          </a:p>
          <a:p>
            <a:r>
              <a:rPr lang="en-US" dirty="0"/>
              <a:t>We want to really understand how something works (and it makes sense to talk a lot to a smaller group of people)</a:t>
            </a:r>
          </a:p>
          <a:p>
            <a:r>
              <a:rPr lang="en-US" dirty="0"/>
              <a:t>We want to make a case study – a one-off exploration rather than a comparative piece</a:t>
            </a:r>
          </a:p>
          <a:p>
            <a:r>
              <a:rPr lang="en-US" dirty="0"/>
              <a:t>We want to explain how things are</a:t>
            </a:r>
          </a:p>
          <a:p>
            <a:r>
              <a:rPr lang="en-US" dirty="0"/>
              <a:t>We want to understand the use of rhetorical devices in explaining behaviour (e.g. link between manifestos and voting)</a:t>
            </a:r>
          </a:p>
          <a:p>
            <a:r>
              <a:rPr lang="en-US" dirty="0"/>
              <a:t>We want to immerse ourselves in a community to understand it</a:t>
            </a:r>
          </a:p>
        </p:txBody>
      </p:sp>
    </p:spTree>
    <p:extLst>
      <p:ext uri="{BB962C8B-B14F-4D97-AF65-F5344CB8AC3E}">
        <p14:creationId xmlns:p14="http://schemas.microsoft.com/office/powerpoint/2010/main" val="2389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C840-8CCF-7942-91FE-182A35A76836}"/>
              </a:ext>
            </a:extLst>
          </p:cNvPr>
          <p:cNvSpPr>
            <a:spLocks noGrp="1"/>
          </p:cNvSpPr>
          <p:nvPr>
            <p:ph type="title"/>
          </p:nvPr>
        </p:nvSpPr>
        <p:spPr/>
        <p:txBody>
          <a:bodyPr/>
          <a:lstStyle/>
          <a:p>
            <a:r>
              <a:rPr lang="en-US" dirty="0"/>
              <a:t>Qualitative Examples</a:t>
            </a:r>
          </a:p>
        </p:txBody>
      </p:sp>
      <p:sp>
        <p:nvSpPr>
          <p:cNvPr id="3" name="Content Placeholder 2">
            <a:extLst>
              <a:ext uri="{FF2B5EF4-FFF2-40B4-BE49-F238E27FC236}">
                <a16:creationId xmlns:a16="http://schemas.microsoft.com/office/drawing/2014/main" id="{B118CC91-2A94-5B45-9947-CD9F46228A5A}"/>
              </a:ext>
            </a:extLst>
          </p:cNvPr>
          <p:cNvSpPr>
            <a:spLocks noGrp="1"/>
          </p:cNvSpPr>
          <p:nvPr>
            <p:ph idx="1"/>
          </p:nvPr>
        </p:nvSpPr>
        <p:spPr/>
        <p:txBody>
          <a:bodyPr/>
          <a:lstStyle/>
          <a:p>
            <a:r>
              <a:rPr lang="en-US" dirty="0"/>
              <a:t>Here are 2 reports that use qualitative methods very well. They offer some insight too into how the data was produced. </a:t>
            </a:r>
          </a:p>
          <a:p>
            <a:r>
              <a:rPr lang="en-US" dirty="0">
                <a:hlinkClick r:id="rId2"/>
              </a:rPr>
              <a:t>Our Bodies, Our Rights - Research Report</a:t>
            </a:r>
            <a:endParaRPr lang="en-US" dirty="0"/>
          </a:p>
          <a:p>
            <a:r>
              <a:rPr lang="en-US" dirty="0">
                <a:hlinkClick r:id="rId3"/>
              </a:rPr>
              <a:t>Making sense of violence in civil war: challenging academic narratives through political ethnography</a:t>
            </a:r>
          </a:p>
          <a:p>
            <a:r>
              <a:rPr lang="en-US" dirty="0">
                <a:hlinkClick r:id="rId3"/>
              </a:rPr>
              <a:t>https://www.tandfonline.com/doi/full/10.1080/21624887.2013.824654</a:t>
            </a:r>
            <a:r>
              <a:rPr lang="en-US" dirty="0"/>
              <a:t> </a:t>
            </a:r>
          </a:p>
        </p:txBody>
      </p:sp>
    </p:spTree>
    <p:extLst>
      <p:ext uri="{BB962C8B-B14F-4D97-AF65-F5344CB8AC3E}">
        <p14:creationId xmlns:p14="http://schemas.microsoft.com/office/powerpoint/2010/main" val="115131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00808"/>
            <a:ext cx="7486600" cy="866527"/>
          </a:xfrm>
        </p:spPr>
        <p:txBody>
          <a:bodyPr>
            <a:normAutofit/>
          </a:bodyPr>
          <a:lstStyle/>
          <a:p>
            <a:r>
              <a:rPr lang="en-GB" dirty="0"/>
              <a:t>Our aims in producing these slides: </a:t>
            </a:r>
          </a:p>
        </p:txBody>
      </p:sp>
      <p:sp>
        <p:nvSpPr>
          <p:cNvPr id="3" name="Subtitle 2"/>
          <p:cNvSpPr>
            <a:spLocks noGrp="1"/>
          </p:cNvSpPr>
          <p:nvPr>
            <p:ph type="subTitle" idx="1"/>
          </p:nvPr>
        </p:nvSpPr>
        <p:spPr>
          <a:xfrm>
            <a:off x="539552" y="2636912"/>
            <a:ext cx="8280920" cy="3816424"/>
          </a:xfrm>
        </p:spPr>
        <p:txBody>
          <a:bodyPr/>
          <a:lstStyle/>
          <a:p>
            <a:pPr marL="457200" indent="-457200">
              <a:buAutoNum type="arabicPeriod"/>
            </a:pPr>
            <a:r>
              <a:rPr lang="en-GB" dirty="0"/>
              <a:t>To help colleagues engage with broader ideas of knowledge production and research design.</a:t>
            </a:r>
          </a:p>
          <a:p>
            <a:pPr marL="457200" indent="-457200">
              <a:buAutoNum type="arabicPeriod"/>
            </a:pPr>
            <a:r>
              <a:rPr lang="en-GB" dirty="0"/>
              <a:t>To give colleagues some of the tools to understand the fundamentals of research (or project) design</a:t>
            </a:r>
          </a:p>
          <a:p>
            <a:pPr marL="457200" indent="-457200">
              <a:buAutoNum type="arabicPeriod"/>
            </a:pPr>
            <a:r>
              <a:rPr lang="en-GB" dirty="0"/>
              <a:t>To access the learning opportunities of quantitative and qualitative exercises</a:t>
            </a:r>
          </a:p>
        </p:txBody>
      </p:sp>
    </p:spTree>
    <p:extLst>
      <p:ext uri="{BB962C8B-B14F-4D97-AF65-F5344CB8AC3E}">
        <p14:creationId xmlns:p14="http://schemas.microsoft.com/office/powerpoint/2010/main" val="286416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Producing </a:t>
            </a:r>
            <a:r>
              <a:rPr lang="en-GB" dirty="0" err="1"/>
              <a:t>Knoweldge</a:t>
            </a:r>
            <a:endParaRPr lang="en-GB" dirty="0"/>
          </a:p>
        </p:txBody>
      </p:sp>
      <p:sp>
        <p:nvSpPr>
          <p:cNvPr id="4" name="Content Placeholder 3"/>
          <p:cNvSpPr>
            <a:spLocks noGrp="1"/>
          </p:cNvSpPr>
          <p:nvPr>
            <p:ph sz="half" idx="1"/>
          </p:nvPr>
        </p:nvSpPr>
        <p:spPr>
          <a:xfrm>
            <a:off x="323528" y="2420888"/>
            <a:ext cx="3234483" cy="3017520"/>
          </a:xfrm>
        </p:spPr>
        <p:txBody>
          <a:bodyPr>
            <a:normAutofit fontScale="55000" lnSpcReduction="20000"/>
          </a:bodyPr>
          <a:lstStyle/>
          <a:p>
            <a:r>
              <a:rPr lang="en-GB" sz="4950" dirty="0"/>
              <a:t>Let’s think of your assignments relating to academic practice: What are you being examined against?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805973882"/>
              </p:ext>
            </p:extLst>
          </p:nvPr>
        </p:nvGraphicFramePr>
        <p:xfrm>
          <a:off x="2506287" y="2129097"/>
          <a:ext cx="7001395" cy="353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0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Both Quants and/or Qual are helpful to your evaluations because - </a:t>
            </a:r>
          </a:p>
        </p:txBody>
      </p:sp>
      <p:sp>
        <p:nvSpPr>
          <p:cNvPr id="3" name="Content Placeholder 2"/>
          <p:cNvSpPr>
            <a:spLocks noGrp="1"/>
          </p:cNvSpPr>
          <p:nvPr>
            <p:ph sz="half" idx="1"/>
          </p:nvPr>
        </p:nvSpPr>
        <p:spPr>
          <a:xfrm>
            <a:off x="179512" y="2209800"/>
            <a:ext cx="4608512" cy="4459560"/>
          </a:xfrm>
        </p:spPr>
        <p:txBody>
          <a:bodyPr/>
          <a:lstStyle/>
          <a:p>
            <a:endParaRPr lang="en-GB" sz="1800" dirty="0"/>
          </a:p>
          <a:p>
            <a:r>
              <a:rPr lang="en-GB" sz="1800" dirty="0"/>
              <a:t>They will expose you to research by others that has had impact, and help you understand their contribution</a:t>
            </a:r>
          </a:p>
          <a:p>
            <a:r>
              <a:rPr lang="en-GB" sz="1800" dirty="0"/>
              <a:t>They will strengthen intellectual and critical evaluation skills as you can explore how findings were produced, rather than just think about the findings claimed</a:t>
            </a:r>
          </a:p>
          <a:p>
            <a:r>
              <a:rPr lang="en-GB" sz="1800" dirty="0"/>
              <a:t>Will teach you the fundamental methodology towards knowledge production and will give you the tools to produce credible, robust and rigorous knowledge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48249" y="2708920"/>
            <a:ext cx="3842155" cy="2539355"/>
          </a:xfrm>
        </p:spPr>
      </p:pic>
    </p:spTree>
    <p:extLst>
      <p:ext uri="{BB962C8B-B14F-4D97-AF65-F5344CB8AC3E}">
        <p14:creationId xmlns:p14="http://schemas.microsoft.com/office/powerpoint/2010/main" val="310459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our aim in producing the methods courses</a:t>
            </a:r>
          </a:p>
        </p:txBody>
      </p:sp>
      <p:sp>
        <p:nvSpPr>
          <p:cNvPr id="3" name="Content Placeholder 2"/>
          <p:cNvSpPr>
            <a:spLocks noGrp="1"/>
          </p:cNvSpPr>
          <p:nvPr>
            <p:ph idx="1"/>
          </p:nvPr>
        </p:nvSpPr>
        <p:spPr/>
        <p:txBody>
          <a:bodyPr/>
          <a:lstStyle/>
          <a:p>
            <a:r>
              <a:rPr lang="en-GB" dirty="0"/>
              <a:t>Is to give you all the skills you need to move your critical thinking on as practitioners</a:t>
            </a:r>
          </a:p>
          <a:p>
            <a:r>
              <a:rPr lang="en-GB" dirty="0"/>
              <a:t>So while these courses are methods focused, they are designed to </a:t>
            </a:r>
          </a:p>
          <a:p>
            <a:pPr lvl="1"/>
            <a:r>
              <a:rPr lang="en-GB" dirty="0"/>
              <a:t>Help you gain the tools to question knowledge</a:t>
            </a:r>
          </a:p>
          <a:p>
            <a:pPr lvl="1"/>
            <a:r>
              <a:rPr lang="en-GB" dirty="0"/>
              <a:t>And produce your own knowledge</a:t>
            </a:r>
          </a:p>
        </p:txBody>
      </p:sp>
    </p:spTree>
    <p:extLst>
      <p:ext uri="{BB962C8B-B14F-4D97-AF65-F5344CB8AC3E}">
        <p14:creationId xmlns:p14="http://schemas.microsoft.com/office/powerpoint/2010/main" val="401895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3EDA-8582-4669-8BDB-56E62D4D26CD}"/>
              </a:ext>
            </a:extLst>
          </p:cNvPr>
          <p:cNvSpPr>
            <a:spLocks noGrp="1"/>
          </p:cNvSpPr>
          <p:nvPr>
            <p:ph type="title"/>
          </p:nvPr>
        </p:nvSpPr>
        <p:spPr/>
        <p:txBody>
          <a:bodyPr/>
          <a:lstStyle/>
          <a:p>
            <a:r>
              <a:rPr lang="en-GB" dirty="0"/>
              <a:t>Why teach Quals and Quants</a:t>
            </a:r>
          </a:p>
        </p:txBody>
      </p:sp>
      <p:sp>
        <p:nvSpPr>
          <p:cNvPr id="3" name="Content Placeholder 2">
            <a:extLst>
              <a:ext uri="{FF2B5EF4-FFF2-40B4-BE49-F238E27FC236}">
                <a16:creationId xmlns:a16="http://schemas.microsoft.com/office/drawing/2014/main" id="{B96D04FD-DE61-483F-A84C-339EFE37F7AC}"/>
              </a:ext>
            </a:extLst>
          </p:cNvPr>
          <p:cNvSpPr>
            <a:spLocks noGrp="1"/>
          </p:cNvSpPr>
          <p:nvPr>
            <p:ph sz="half" idx="1"/>
          </p:nvPr>
        </p:nvSpPr>
        <p:spPr/>
        <p:txBody>
          <a:bodyPr/>
          <a:lstStyle/>
          <a:p>
            <a:r>
              <a:rPr lang="en-GB" dirty="0"/>
              <a:t>Each approach allows to explore your practice</a:t>
            </a:r>
          </a:p>
        </p:txBody>
      </p:sp>
      <p:sp>
        <p:nvSpPr>
          <p:cNvPr id="4" name="Content Placeholder 3">
            <a:extLst>
              <a:ext uri="{FF2B5EF4-FFF2-40B4-BE49-F238E27FC236}">
                <a16:creationId xmlns:a16="http://schemas.microsoft.com/office/drawing/2014/main" id="{FECCDE89-0B88-45D9-91EB-712AE0B80675}"/>
              </a:ext>
            </a:extLst>
          </p:cNvPr>
          <p:cNvSpPr>
            <a:spLocks noGrp="1"/>
          </p:cNvSpPr>
          <p:nvPr>
            <p:ph sz="half" idx="2"/>
          </p:nvPr>
        </p:nvSpPr>
        <p:spPr/>
        <p:txBody>
          <a:bodyPr/>
          <a:lstStyle/>
          <a:p>
            <a:r>
              <a:rPr lang="en-GB" dirty="0"/>
              <a:t>But they allow you to ask different questions</a:t>
            </a:r>
          </a:p>
        </p:txBody>
      </p:sp>
    </p:spTree>
    <p:extLst>
      <p:ext uri="{BB962C8B-B14F-4D97-AF65-F5344CB8AC3E}">
        <p14:creationId xmlns:p14="http://schemas.microsoft.com/office/powerpoint/2010/main" val="414313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p>
        </p:txBody>
      </p:sp>
      <p:sp>
        <p:nvSpPr>
          <p:cNvPr id="3" name="Content Placeholder 2"/>
          <p:cNvSpPr>
            <a:spLocks noGrp="1"/>
          </p:cNvSpPr>
          <p:nvPr>
            <p:ph idx="1"/>
          </p:nvPr>
        </p:nvSpPr>
        <p:spPr/>
        <p:txBody>
          <a:bodyPr>
            <a:normAutofit fontScale="77500" lnSpcReduction="20000"/>
          </a:bodyPr>
          <a:lstStyle/>
          <a:p>
            <a:r>
              <a:rPr lang="en-GB" dirty="0"/>
              <a:t>Because each methodology essentially asks a different question about the social phenomenon. Thinking about a study of poverty: </a:t>
            </a:r>
          </a:p>
          <a:p>
            <a:r>
              <a:rPr lang="en-GB" dirty="0"/>
              <a:t>Quants can definitively tell us how many people live in poverty</a:t>
            </a:r>
          </a:p>
          <a:p>
            <a:r>
              <a:rPr lang="en-GB" dirty="0"/>
              <a:t>Discourse analysis can tell us how the power of the rich is maintained through rhetorical devices</a:t>
            </a:r>
          </a:p>
          <a:p>
            <a:r>
              <a:rPr lang="en-GB" dirty="0"/>
              <a:t>Structural equation modelling can reveal the contribution of education, lifestyle and legacy issues on existing poverty</a:t>
            </a:r>
          </a:p>
          <a:p>
            <a:r>
              <a:rPr lang="en-GB" dirty="0"/>
              <a:t>Regression can allow us to predict what levels of poverty a person may experience given knowledge about known factors</a:t>
            </a:r>
          </a:p>
          <a:p>
            <a:r>
              <a:rPr lang="en-GB" dirty="0"/>
              <a:t>Phenomenology will tell us what it feels to be without hope</a:t>
            </a:r>
          </a:p>
          <a:p>
            <a:r>
              <a:rPr lang="en-GB" dirty="0"/>
              <a:t>Social Psychoanalytic approaches may tell us how easily people in poverty internalise their structured experiences and blame themselves</a:t>
            </a:r>
          </a:p>
          <a:p>
            <a:r>
              <a:rPr lang="en-GB" dirty="0"/>
              <a:t>Grounded theory allows us to ask again, how do we know what poverty is? </a:t>
            </a:r>
          </a:p>
        </p:txBody>
      </p:sp>
    </p:spTree>
    <p:extLst>
      <p:ext uri="{BB962C8B-B14F-4D97-AF65-F5344CB8AC3E}">
        <p14:creationId xmlns:p14="http://schemas.microsoft.com/office/powerpoint/2010/main" val="2756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a:t>
            </a:r>
          </a:p>
        </p:txBody>
      </p:sp>
      <p:sp>
        <p:nvSpPr>
          <p:cNvPr id="3" name="Content Placeholder 2"/>
          <p:cNvSpPr>
            <a:spLocks noGrp="1"/>
          </p:cNvSpPr>
          <p:nvPr>
            <p:ph idx="1"/>
          </p:nvPr>
        </p:nvSpPr>
        <p:spPr/>
        <p:txBody>
          <a:bodyPr/>
          <a:lstStyle/>
          <a:p>
            <a:r>
              <a:rPr lang="en-GB" dirty="0"/>
              <a:t>Your ‘job’ is to get as familiar with as many different approaches as possible</a:t>
            </a:r>
          </a:p>
          <a:p>
            <a:r>
              <a:rPr lang="en-GB" dirty="0"/>
              <a:t>Not at the expense of the method you choose to concentrate on an assignment</a:t>
            </a:r>
          </a:p>
          <a:p>
            <a:r>
              <a:rPr lang="en-GB" dirty="0"/>
              <a:t>But as an exercise in understanding the context in which you are producing knowledge</a:t>
            </a:r>
          </a:p>
          <a:p>
            <a:r>
              <a:rPr lang="en-GB" dirty="0"/>
              <a:t>To fully understand what other options were available to you</a:t>
            </a:r>
          </a:p>
          <a:p>
            <a:r>
              <a:rPr lang="en-GB" dirty="0"/>
              <a:t>Likely to be asked to defend your choice, at least briefly, in your assignment</a:t>
            </a:r>
          </a:p>
        </p:txBody>
      </p:sp>
    </p:spTree>
    <p:extLst>
      <p:ext uri="{BB962C8B-B14F-4D97-AF65-F5344CB8AC3E}">
        <p14:creationId xmlns:p14="http://schemas.microsoft.com/office/powerpoint/2010/main" val="313436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C5C-1B53-0C48-AE4A-964656311E06}"/>
              </a:ext>
            </a:extLst>
          </p:cNvPr>
          <p:cNvSpPr>
            <a:spLocks noGrp="1"/>
          </p:cNvSpPr>
          <p:nvPr>
            <p:ph type="title"/>
          </p:nvPr>
        </p:nvSpPr>
        <p:spPr>
          <a:xfrm>
            <a:off x="4572000" y="419100"/>
            <a:ext cx="3974976" cy="685800"/>
          </a:xfrm>
        </p:spPr>
        <p:txBody>
          <a:bodyPr/>
          <a:lstStyle/>
          <a:p>
            <a:r>
              <a:rPr lang="en-US" dirty="0">
                <a:solidFill>
                  <a:schemeClr val="accent1"/>
                </a:solidFill>
              </a:rPr>
              <a:t>Quantitative Ontology</a:t>
            </a:r>
          </a:p>
        </p:txBody>
      </p:sp>
      <p:sp>
        <p:nvSpPr>
          <p:cNvPr id="3" name="Content Placeholder 2">
            <a:extLst>
              <a:ext uri="{FF2B5EF4-FFF2-40B4-BE49-F238E27FC236}">
                <a16:creationId xmlns:a16="http://schemas.microsoft.com/office/drawing/2014/main" id="{694FF8C3-C6B8-FB4F-AB49-F79E135067FA}"/>
              </a:ext>
            </a:extLst>
          </p:cNvPr>
          <p:cNvSpPr>
            <a:spLocks noGrp="1"/>
          </p:cNvSpPr>
          <p:nvPr>
            <p:ph idx="1"/>
          </p:nvPr>
        </p:nvSpPr>
        <p:spPr>
          <a:xfrm>
            <a:off x="381000" y="1628800"/>
            <a:ext cx="8382000" cy="4467200"/>
          </a:xfrm>
        </p:spPr>
        <p:txBody>
          <a:bodyPr/>
          <a:lstStyle/>
          <a:p>
            <a:r>
              <a:rPr lang="en-US" sz="2000" dirty="0"/>
              <a:t>Ontology is a slippery concept. It relates to how we know, and in the social sciences is most related to how we know the social world</a:t>
            </a:r>
          </a:p>
          <a:p>
            <a:r>
              <a:rPr lang="en-US" sz="2000" dirty="0"/>
              <a:t>It can be thought of a position taken</a:t>
            </a:r>
          </a:p>
          <a:p>
            <a:r>
              <a:rPr lang="en-US" sz="2000" dirty="0"/>
              <a:t>This allows us to think of ontology as being influenced by our experiences (how have they made us more left or more right wing in our politics?) or critically, by theory</a:t>
            </a:r>
          </a:p>
          <a:p>
            <a:r>
              <a:rPr lang="en-US" sz="2000" dirty="0">
                <a:solidFill>
                  <a:srgbClr val="C00000"/>
                </a:solidFill>
              </a:rPr>
              <a:t>In quantitative approaches, the basic ontological position is that social worlds are mathematical problems. </a:t>
            </a:r>
          </a:p>
          <a:p>
            <a:r>
              <a:rPr lang="en-US" sz="2000" dirty="0"/>
              <a:t>This ‘position’ was massively informed by the birth of Universities as we know them to be today, and is related to the advancements that emerged through the Enlightenment. Essentially, we became able to use mathematics to measure, compare, predict and evaluate, and these mechanisms related to social worlds, is called social statistics, or quantitative methods. </a:t>
            </a:r>
          </a:p>
        </p:txBody>
      </p:sp>
    </p:spTree>
    <p:extLst>
      <p:ext uri="{BB962C8B-B14F-4D97-AF65-F5344CB8AC3E}">
        <p14:creationId xmlns:p14="http://schemas.microsoft.com/office/powerpoint/2010/main" val="3838475956"/>
      </p:ext>
    </p:extLst>
  </p:cSld>
  <p:clrMapOvr>
    <a:masterClrMapping/>
  </p:clrMapOvr>
</p:sld>
</file>

<file path=ppt/theme/theme1.xml><?xml version="1.0" encoding="utf-8"?>
<a:theme xmlns:a="http://schemas.openxmlformats.org/drawingml/2006/main" name="SocSci_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SocSci_template</Template>
  <TotalTime>65365</TotalTime>
  <Words>1496</Words>
  <Application>Microsoft Office PowerPoint</Application>
  <PresentationFormat>On-screen Show (4:3)</PresentationFormat>
  <Paragraphs>99</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SocSci_template</vt:lpstr>
      <vt:lpstr>Qualitative and Quantitative Methods – or –  It’s all Knowledge Production</vt:lpstr>
      <vt:lpstr>Our aims in producing these slides: </vt:lpstr>
      <vt:lpstr>Producing Knoweldge</vt:lpstr>
      <vt:lpstr>Both Quants and/or Qual are helpful to your evaluations because - </vt:lpstr>
      <vt:lpstr>So our aim in producing the methods courses</vt:lpstr>
      <vt:lpstr>Why teach Quals and Quants</vt:lpstr>
      <vt:lpstr>Why?</vt:lpstr>
      <vt:lpstr>So ….</vt:lpstr>
      <vt:lpstr>Quantitative Ontology</vt:lpstr>
      <vt:lpstr>Quantitative Epistemology</vt:lpstr>
      <vt:lpstr>Still Quant Epistemology but a note on Categorical data </vt:lpstr>
      <vt:lpstr>Rationale for Quantitative Methods</vt:lpstr>
      <vt:lpstr>Quantitative Examples. </vt:lpstr>
      <vt:lpstr>Qualitative Ontology</vt:lpstr>
      <vt:lpstr>Qualitative Epistemology</vt:lpstr>
      <vt:lpstr>Rationale for Qualitative Methods</vt:lpstr>
      <vt:lpstr>Qualitative Examples</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jmf22n</dc:creator>
  <cp:lastModifiedBy>Arlene Mochan</cp:lastModifiedBy>
  <cp:revision>61</cp:revision>
  <cp:lastPrinted>2019-08-12T12:21:04Z</cp:lastPrinted>
  <dcterms:created xsi:type="dcterms:W3CDTF">2017-02-06T09:42:12Z</dcterms:created>
  <dcterms:modified xsi:type="dcterms:W3CDTF">2020-11-17T10:19:17Z</dcterms:modified>
</cp:coreProperties>
</file>