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92" r:id="rId2"/>
    <p:sldId id="524" r:id="rId3"/>
    <p:sldId id="523" r:id="rId4"/>
    <p:sldId id="515" r:id="rId5"/>
    <p:sldId id="502" r:id="rId6"/>
    <p:sldId id="506" r:id="rId7"/>
    <p:sldId id="522" r:id="rId8"/>
    <p:sldId id="505" r:id="rId9"/>
    <p:sldId id="516" r:id="rId10"/>
    <p:sldId id="517" r:id="rId11"/>
    <p:sldId id="519" r:id="rId12"/>
    <p:sldId id="525" r:id="rId13"/>
    <p:sldId id="514" r:id="rId14"/>
    <p:sldId id="512" r:id="rId15"/>
    <p:sldId id="526"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6327"/>
  </p:normalViewPr>
  <p:slideViewPr>
    <p:cSldViewPr snapToGrid="0">
      <p:cViewPr varScale="1">
        <p:scale>
          <a:sx n="76" d="100"/>
          <a:sy n="76" d="100"/>
        </p:scale>
        <p:origin x="200" y="1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194135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37991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333942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34863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362565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62143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227967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798138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5853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30/10/2024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slides are intended to support staff engaged in student recruitment activity. The slide on student experience is pre-populated, and there are image-only slide layouts ready for your own text. You will be able to see the options by scrolling down the left hand side.</a:t>
            </a:r>
          </a:p>
          <a:p>
            <a:pPr marL="380990" indent="-380990">
              <a:spcAft>
                <a:spcPts val="667"/>
              </a:spcAft>
              <a:buFont typeface="Arial" charset="0"/>
              <a:buChar char="•"/>
            </a:pPr>
            <a:r>
              <a:rPr lang="en-GB"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solidFill>
                  <a:schemeClr val="tx1"/>
                </a:solidFill>
              </a:rPr>
              <a:t>These slides have been designed to be accessible to all, meeting our legal requirements on digital accessibility. You will have to add your own text (title and body text) to make these pages com</a:t>
            </a:r>
            <a:r>
              <a:rPr lang="en-GB" dirty="0"/>
              <a:t>ply with accessibility guidance. For more information see </a:t>
            </a:r>
            <a:br>
              <a:rPr lang="en-GB" dirty="0"/>
            </a:br>
            <a:r>
              <a:rPr lang="en-GB" u="sng" dirty="0">
                <a:hlinkClick r:id="rId3" tooltip="https://www.gla.ac.uk/myglasgow/digitalaccessibility/documents/powerpoint/"/>
              </a:rPr>
              <a:t>glasgow.ac.uk/myglasgow/digitalaccessibility/documents/powerpoint</a:t>
            </a:r>
            <a:endParaRPr lang="en-US" kern="0" dirty="0">
              <a:solidFill>
                <a:srgbClr val="003560"/>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tudying in the James McCune Smith Learning Hub">
            <a:extLst>
              <a:ext uri="{FF2B5EF4-FFF2-40B4-BE49-F238E27FC236}">
                <a16:creationId xmlns:a16="http://schemas.microsoft.com/office/drawing/2014/main" id="{77BD9046-1D22-892F-A8F8-844816ACE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25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5F116351-8537-690B-DD80-F0E23ED45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096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2233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28348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peaks to a member of staff in Student Services">
            <a:extLst>
              <a:ext uri="{FF2B5EF4-FFF2-40B4-BE49-F238E27FC236}">
                <a16:creationId xmlns:a16="http://schemas.microsoft.com/office/drawing/2014/main" id="{8FF59274-8E72-B495-9E44-1194D4EB3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096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2233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640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 paintings in the Hunterian Art Gallery">
            <a:extLst>
              <a:ext uri="{FF2B5EF4-FFF2-40B4-BE49-F238E27FC236}">
                <a16:creationId xmlns:a16="http://schemas.microsoft.com/office/drawing/2014/main" id="{6587AD7C-8481-081C-5340-EAD289E5A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33006"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93002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duates in the Quadrangles">
            <a:extLst>
              <a:ext uri="{FF2B5EF4-FFF2-40B4-BE49-F238E27FC236}">
                <a16:creationId xmlns:a16="http://schemas.microsoft.com/office/drawing/2014/main" id="{7F93522A-55BE-A404-F7DE-6D3F6E311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334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395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0868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niversity at sunset">
            <a:extLst>
              <a:ext uri="{FF2B5EF4-FFF2-40B4-BE49-F238E27FC236}">
                <a16:creationId xmlns:a16="http://schemas.microsoft.com/office/drawing/2014/main" id="{778F38A2-01CF-7145-BA22-B7FAA6519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3" name="Group 2">
            <a:extLst>
              <a:ext uri="{FF2B5EF4-FFF2-40B4-BE49-F238E27FC236}">
                <a16:creationId xmlns:a16="http://schemas.microsoft.com/office/drawing/2014/main" id="{56C5F99D-04B8-1C4C-E83F-E2CD51345F70}"/>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4" name="TextBox 3">
              <a:extLst>
                <a:ext uri="{FF2B5EF4-FFF2-40B4-BE49-F238E27FC236}">
                  <a16:creationId xmlns:a16="http://schemas.microsoft.com/office/drawing/2014/main" id="{9B1087AD-F7B0-4483-727C-184BC960CA1B}"/>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277B4F-4B95-C929-AAA6-06B3AEE694A1}"/>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6" name="Group 5">
              <a:extLst>
                <a:ext uri="{FF2B5EF4-FFF2-40B4-BE49-F238E27FC236}">
                  <a16:creationId xmlns:a16="http://schemas.microsoft.com/office/drawing/2014/main" id="{EA04DD52-F4DF-E180-4459-9BA4EFAA8E64}"/>
                </a:ext>
              </a:extLst>
            </p:cNvPr>
            <p:cNvGrpSpPr/>
            <p:nvPr/>
          </p:nvGrpSpPr>
          <p:grpSpPr>
            <a:xfrm>
              <a:off x="8516481" y="6162367"/>
              <a:ext cx="841333" cy="347112"/>
              <a:chOff x="8601252" y="6162367"/>
              <a:chExt cx="841333" cy="347112"/>
            </a:xfrm>
          </p:grpSpPr>
          <p:pic>
            <p:nvPicPr>
              <p:cNvPr id="7" name="Picture 6">
                <a:extLst>
                  <a:ext uri="{FF2B5EF4-FFF2-40B4-BE49-F238E27FC236}">
                    <a16:creationId xmlns:a16="http://schemas.microsoft.com/office/drawing/2014/main" id="{6BED71AE-DE9E-2C61-7992-249FE0DA33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8" name="Picture 7">
                <a:extLst>
                  <a:ext uri="{FF2B5EF4-FFF2-40B4-BE49-F238E27FC236}">
                    <a16:creationId xmlns:a16="http://schemas.microsoft.com/office/drawing/2014/main" id="{6245DF1D-0B84-45C9-FFAF-A4FF8E0BA9F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9" name="Picture 8">
                <a:extLst>
                  <a:ext uri="{FF2B5EF4-FFF2-40B4-BE49-F238E27FC236}">
                    <a16:creationId xmlns:a16="http://schemas.microsoft.com/office/drawing/2014/main" id="{6EC32E75-7553-E436-9D24-4F811721B19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outside the Gilbert Scott Building">
            <a:extLst>
              <a:ext uri="{FF2B5EF4-FFF2-40B4-BE49-F238E27FC236}">
                <a16:creationId xmlns:a16="http://schemas.microsoft.com/office/drawing/2014/main" id="{B582DEAF-E0CC-9E05-174C-8DCE27F27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563" y="1975768"/>
            <a:ext cx="5680075"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690563" y="2806700"/>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42061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s outside the Gilbert Scott Building">
            <a:extLst>
              <a:ext uri="{FF2B5EF4-FFF2-40B4-BE49-F238E27FC236}">
                <a16:creationId xmlns:a16="http://schemas.microsoft.com/office/drawing/2014/main" id="{629EB1CA-181E-B922-BBB4-89EBD7B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06891" y="1975768"/>
            <a:ext cx="5680075"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706891" y="2806700"/>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15089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tudents standing on University Gardens">
            <a:extLst>
              <a:ext uri="{FF2B5EF4-FFF2-40B4-BE49-F238E27FC236}">
                <a16:creationId xmlns:a16="http://schemas.microsoft.com/office/drawing/2014/main" id="{E4A84646-1F97-A89E-9D5A-A7661868B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5711956" cy="395868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r>
              <a:rPr lang="en-GB" dirty="0">
                <a:solidFill>
                  <a:schemeClr val="tx1"/>
                </a:solidFill>
              </a:rPr>
              <a:t>Student experience</a:t>
            </a:r>
            <a:endParaRPr lang="en-US" dirty="0">
              <a:solidFill>
                <a:schemeClr val="tx1"/>
              </a:solidFill>
            </a:endParaRPr>
          </a:p>
        </p:txBody>
      </p:sp>
      <p:sp>
        <p:nvSpPr>
          <p:cNvPr id="7" name="Content Placeholder 2"/>
          <p:cNvSpPr>
            <a:spLocks noGrp="1"/>
          </p:cNvSpPr>
          <p:nvPr>
            <p:ph idx="4294967295"/>
          </p:nvPr>
        </p:nvSpPr>
        <p:spPr>
          <a:xfrm>
            <a:off x="753163" y="2180862"/>
            <a:ext cx="5588260" cy="3958681"/>
          </a:xfrm>
          <a:prstGeom prst="rect">
            <a:avLst/>
          </a:prstGeom>
        </p:spPr>
        <p:txBody>
          <a:bodyPr>
            <a:noAutofit/>
          </a:bodyPr>
          <a:lstStyle/>
          <a:p>
            <a:r>
              <a:rPr lang="en-GB" dirty="0">
                <a:solidFill>
                  <a:schemeClr val="tx1"/>
                </a:solidFill>
                <a:latin typeface="Arial" charset="0"/>
                <a:ea typeface="Arial" charset="0"/>
                <a:cs typeface="Arial" charset="0"/>
              </a:rPr>
              <a:t>We have 43,000 students from more than 140 countries.</a:t>
            </a:r>
          </a:p>
          <a:p>
            <a:r>
              <a:rPr lang="en-GB" dirty="0">
                <a:solidFill>
                  <a:schemeClr val="tx1"/>
                </a:solidFill>
                <a:latin typeface="Arial" charset="0"/>
                <a:ea typeface="Arial" charset="0"/>
                <a:cs typeface="Arial" charset="0"/>
              </a:rPr>
              <a:t>We are ranked in the UK’s top 20 for graduate employability (QS Graduate Employability Rankings 2022).</a:t>
            </a:r>
          </a:p>
          <a:p>
            <a:r>
              <a:rPr lang="en-GB" dirty="0">
                <a:solidFill>
                  <a:schemeClr val="tx1"/>
                </a:solidFill>
                <a:latin typeface="Arial" charset="0"/>
                <a:ea typeface="Arial" charset="0"/>
                <a:cs typeface="Arial" charset="0"/>
              </a:rPr>
              <a:t>300+ student clubs and societies.</a:t>
            </a:r>
          </a:p>
          <a:p>
            <a:r>
              <a:rPr lang="en-GB" dirty="0">
                <a:solidFill>
                  <a:schemeClr val="tx1"/>
                </a:solidFill>
                <a:latin typeface="Arial" charset="0"/>
                <a:ea typeface="Arial" charset="0"/>
                <a:cs typeface="Arial" charset="0"/>
              </a:rPr>
              <a:t>We offer study abroad opportunities in 200 destinations worldwide.</a:t>
            </a:r>
          </a:p>
        </p:txBody>
      </p:sp>
    </p:spTree>
    <p:extLst>
      <p:ext uri="{BB962C8B-B14F-4D97-AF65-F5344CB8AC3E}">
        <p14:creationId xmlns:p14="http://schemas.microsoft.com/office/powerpoint/2010/main" val="393121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udent reading a book in the Library">
            <a:extLst>
              <a:ext uri="{FF2B5EF4-FFF2-40B4-BE49-F238E27FC236}">
                <a16:creationId xmlns:a16="http://schemas.microsoft.com/office/drawing/2014/main" id="{FE58D21F-F67C-6118-B077-9073F81A3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1143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writing a mathematics formula on a whiteboard">
            <a:extLst>
              <a:ext uri="{FF2B5EF4-FFF2-40B4-BE49-F238E27FC236}">
                <a16:creationId xmlns:a16="http://schemas.microsoft.com/office/drawing/2014/main" id="{31288A0A-9753-6951-CF16-6FFBD3706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6476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6476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647637"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9794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reading in the Library">
            <a:extLst>
              <a:ext uri="{FF2B5EF4-FFF2-40B4-BE49-F238E27FC236}">
                <a16:creationId xmlns:a16="http://schemas.microsoft.com/office/drawing/2014/main" id="{18F41D43-6911-13CC-58DA-235FB9834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9153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04853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students studying in the School of Law">
            <a:extLst>
              <a:ext uri="{FF2B5EF4-FFF2-40B4-BE49-F238E27FC236}">
                <a16:creationId xmlns:a16="http://schemas.microsoft.com/office/drawing/2014/main" id="{92F94299-F117-A008-B79C-8F9295014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72030" cy="364840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015771"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27702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6911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students studying in the Library">
            <a:extLst>
              <a:ext uri="{FF2B5EF4-FFF2-40B4-BE49-F238E27FC236}">
                <a16:creationId xmlns:a16="http://schemas.microsoft.com/office/drawing/2014/main" id="{F8A8446B-91CD-3142-87AD-3027BDDD3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4350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3249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80415147"/>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5140</TotalTime>
  <Words>831</Words>
  <Application>Microsoft Macintosh PowerPoint</Application>
  <PresentationFormat>Widescreen</PresentationFormat>
  <Paragraphs>59</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Guidance notes – delete slide before presenting</vt:lpstr>
      <vt:lpstr>PowerPoint Presentation</vt:lpstr>
      <vt:lpstr>PowerPoint Presentation</vt:lpstr>
      <vt:lpstr>Student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86</cp:revision>
  <dcterms:created xsi:type="dcterms:W3CDTF">2021-01-06T14:22:07Z</dcterms:created>
  <dcterms:modified xsi:type="dcterms:W3CDTF">2024-10-30T16:26:58Z</dcterms:modified>
</cp:coreProperties>
</file>