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92" r:id="rId2"/>
    <p:sldId id="256" r:id="rId3"/>
    <p:sldId id="514" r:id="rId4"/>
    <p:sldId id="501" r:id="rId5"/>
    <p:sldId id="516" r:id="rId6"/>
    <p:sldId id="517" r:id="rId7"/>
    <p:sldId id="518" r:id="rId8"/>
    <p:sldId id="519" r:id="rId9"/>
    <p:sldId id="521" r:id="rId10"/>
    <p:sldId id="528" r:id="rId11"/>
    <p:sldId id="529" r:id="rId12"/>
    <p:sldId id="530" r:id="rId13"/>
    <p:sldId id="531" r:id="rId14"/>
    <p:sldId id="522" r:id="rId15"/>
    <p:sldId id="523" r:id="rId16"/>
    <p:sldId id="524" r:id="rId17"/>
    <p:sldId id="525" r:id="rId18"/>
    <p:sldId id="526" r:id="rId19"/>
    <p:sldId id="527" r:id="rId20"/>
    <p:sldId id="513"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70" autoAdjust="0"/>
    <p:restoredTop sz="96327"/>
  </p:normalViewPr>
  <p:slideViewPr>
    <p:cSldViewPr snapToGrid="0">
      <p:cViewPr varScale="1">
        <p:scale>
          <a:sx n="77" d="100"/>
          <a:sy n="77" d="100"/>
        </p:scale>
        <p:origin x="216" y="10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10/30/24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145404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299772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a:p>
        </p:txBody>
      </p:sp>
    </p:spTree>
    <p:extLst>
      <p:ext uri="{BB962C8B-B14F-4D97-AF65-F5344CB8AC3E}">
        <p14:creationId xmlns:p14="http://schemas.microsoft.com/office/powerpoint/2010/main" val="64827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a:p>
        </p:txBody>
      </p:sp>
    </p:spTree>
    <p:extLst>
      <p:ext uri="{BB962C8B-B14F-4D97-AF65-F5344CB8AC3E}">
        <p14:creationId xmlns:p14="http://schemas.microsoft.com/office/powerpoint/2010/main" val="175733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16</a:t>
            </a:fld>
            <a:endParaRPr lang="en-US"/>
          </a:p>
        </p:txBody>
      </p:sp>
    </p:spTree>
    <p:extLst>
      <p:ext uri="{BB962C8B-B14F-4D97-AF65-F5344CB8AC3E}">
        <p14:creationId xmlns:p14="http://schemas.microsoft.com/office/powerpoint/2010/main" val="310251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17</a:t>
            </a:fld>
            <a:endParaRPr lang="en-US"/>
          </a:p>
        </p:txBody>
      </p:sp>
    </p:spTree>
    <p:extLst>
      <p:ext uri="{BB962C8B-B14F-4D97-AF65-F5344CB8AC3E}">
        <p14:creationId xmlns:p14="http://schemas.microsoft.com/office/powerpoint/2010/main" val="102719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18</a:t>
            </a:fld>
            <a:endParaRPr lang="en-US"/>
          </a:p>
        </p:txBody>
      </p:sp>
    </p:spTree>
    <p:extLst>
      <p:ext uri="{BB962C8B-B14F-4D97-AF65-F5344CB8AC3E}">
        <p14:creationId xmlns:p14="http://schemas.microsoft.com/office/powerpoint/2010/main" val="3655146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19</a:t>
            </a:fld>
            <a:endParaRPr lang="en-US"/>
          </a:p>
        </p:txBody>
      </p:sp>
    </p:spTree>
    <p:extLst>
      <p:ext uri="{BB962C8B-B14F-4D97-AF65-F5344CB8AC3E}">
        <p14:creationId xmlns:p14="http://schemas.microsoft.com/office/powerpoint/2010/main" val="4282903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20</a:t>
            </a:fld>
            <a:endParaRPr lang="en-US"/>
          </a:p>
        </p:txBody>
      </p:sp>
    </p:spTree>
    <p:extLst>
      <p:ext uri="{BB962C8B-B14F-4D97-AF65-F5344CB8AC3E}">
        <p14:creationId xmlns:p14="http://schemas.microsoft.com/office/powerpoint/2010/main" val="2348918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21</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130510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272774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180486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182549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372974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236363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365007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408667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774371"/>
            <a:ext cx="11474450" cy="445974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817913"/>
            <a:ext cx="5181600" cy="43590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17913"/>
            <a:ext cx="5181600" cy="43590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872343"/>
            <a:ext cx="5157787" cy="632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872343"/>
            <a:ext cx="5183188" cy="632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563" y="1832097"/>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828800"/>
            <a:ext cx="11100631" cy="4616969"/>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49122E-3CE2-694A-8F8F-94D1F87D2568}"/>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30/10/2024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a.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915886"/>
            <a:ext cx="11785600" cy="4815114"/>
          </a:xfrm>
          <a:prstGeom prst="rect">
            <a:avLst/>
          </a:prstGeom>
        </p:spPr>
        <p:txBody>
          <a:bodyPr>
            <a:noAutofit/>
          </a:bodyPr>
          <a:lstStyle/>
          <a:p>
            <a:pPr marL="380990" indent="-380990">
              <a:spcAft>
                <a:spcPts val="667"/>
              </a:spcAft>
              <a:buFont typeface="Arial" charset="0"/>
              <a:buChar char="•"/>
            </a:pPr>
            <a:r>
              <a:rPr lang="en-GB" dirty="0"/>
              <a:t>These </a:t>
            </a:r>
            <a:r>
              <a:rPr lang="en-GB" dirty="0" err="1"/>
              <a:t>UofG</a:t>
            </a:r>
            <a:r>
              <a:rPr lang="en-GB" dirty="0"/>
              <a:t> marketing slides are intended to support staff who are making presentations about the University and want to use a bi-lingual English and Gaelic marque. These slides are pre-populated with some image-only slide layouts ready for your own text. You will be able to see the options by scrolling down the left hand side.</a:t>
            </a:r>
          </a:p>
          <a:p>
            <a:pPr marL="380990" indent="-380990">
              <a:spcAft>
                <a:spcPts val="667"/>
              </a:spcAft>
              <a:buFont typeface="Arial" charset="0"/>
              <a:buChar char="•"/>
            </a:pPr>
            <a:r>
              <a:rPr lang="en-GB" dirty="0"/>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dirty="0"/>
              <a:t>These slides have been designed to be accessible to all, meeting our legal requirements on digital accessibility. You will have to add your own text (title and body text) to make these pages comply with accessibility guidance. For more information see </a:t>
            </a:r>
            <a:r>
              <a:rPr lang="en-GB" dirty="0">
                <a:hlinkClick r:id="rId3"/>
              </a:rPr>
              <a:t>glasgow.ac.uk/myglasgow/digitalaccessibility/documents/powerpoint</a:t>
            </a:r>
            <a:endParaRPr lang="en-GB" dirty="0"/>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James McCune Smith Learning Hub">
            <a:extLst>
              <a:ext uri="{FF2B5EF4-FFF2-40B4-BE49-F238E27FC236}">
                <a16:creationId xmlns:a16="http://schemas.microsoft.com/office/drawing/2014/main" id="{7EB9F92F-0E97-BF0F-4493-01F5232FF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95344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7315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3" y="2508414"/>
            <a:ext cx="58354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50247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studying in the James McCune Smith Learning Hub">
            <a:extLst>
              <a:ext uri="{FF2B5EF4-FFF2-40B4-BE49-F238E27FC236}">
                <a16:creationId xmlns:a16="http://schemas.microsoft.com/office/drawing/2014/main" id="{431742EF-7814-22D6-BAEB-5ECEFD517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95344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7315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3" y="2508414"/>
            <a:ext cx="58354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477899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library">
            <a:extLst>
              <a:ext uri="{FF2B5EF4-FFF2-40B4-BE49-F238E27FC236}">
                <a16:creationId xmlns:a16="http://schemas.microsoft.com/office/drawing/2014/main" id="{D2A73EA5-F15B-9470-76AF-E6B3FC9E3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95344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7315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3" y="2508414"/>
            <a:ext cx="58354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45508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speaks to a member of staff at Student Services">
            <a:extLst>
              <a:ext uri="{FF2B5EF4-FFF2-40B4-BE49-F238E27FC236}">
                <a16:creationId xmlns:a16="http://schemas.microsoft.com/office/drawing/2014/main" id="{0E876DFA-35C3-ABCD-21C5-3C90E0237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95344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7315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3" y="2508414"/>
            <a:ext cx="58354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18786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ICE Building">
            <a:extLst>
              <a:ext uri="{FF2B5EF4-FFF2-40B4-BE49-F238E27FC236}">
                <a16:creationId xmlns:a16="http://schemas.microsoft.com/office/drawing/2014/main" id="{67FED303-D686-2E4F-A2DC-38845EE2A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84498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8065E283-3E18-E54D-8103-BB55995C5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95764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Cloisters in the Gilbert Scott Building">
            <a:extLst>
              <a:ext uri="{FF2B5EF4-FFF2-40B4-BE49-F238E27FC236}">
                <a16:creationId xmlns:a16="http://schemas.microsoft.com/office/drawing/2014/main" id="{857D6FCC-A20E-5644-A649-53C82CB03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75539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loisters in the Gilbert Scott Building">
            <a:extLst>
              <a:ext uri="{FF2B5EF4-FFF2-40B4-BE49-F238E27FC236}">
                <a16:creationId xmlns:a16="http://schemas.microsoft.com/office/drawing/2014/main" id="{5C2AD25D-CE8C-934D-AAA4-C98448DCE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03093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BHF Building">
            <a:extLst>
              <a:ext uri="{FF2B5EF4-FFF2-40B4-BE49-F238E27FC236}">
                <a16:creationId xmlns:a16="http://schemas.microsoft.com/office/drawing/2014/main" id="{F1EF54D1-4AB9-6C4D-B2BA-8936EAF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59395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duates in the Quadrangles">
            <a:extLst>
              <a:ext uri="{FF2B5EF4-FFF2-40B4-BE49-F238E27FC236}">
                <a16:creationId xmlns:a16="http://schemas.microsoft.com/office/drawing/2014/main" id="{E9544F03-FD81-FD45-D058-A03BAF2B7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64634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0E2ADA99-B229-8C82-08AC-91A8B39E2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563" y="1864403"/>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563" y="2654112"/>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424417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86029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2" name="Title 1">
            <a:extLst>
              <a:ext uri="{FF2B5EF4-FFF2-40B4-BE49-F238E27FC236}">
                <a16:creationId xmlns:a16="http://schemas.microsoft.com/office/drawing/2014/main" id="{5AA4886D-8443-0C4F-89DE-F62DFA03707A}"/>
              </a:ext>
            </a:extLst>
          </p:cNvPr>
          <p:cNvSpPr>
            <a:spLocks noGrp="1"/>
          </p:cNvSpPr>
          <p:nvPr>
            <p:ph type="title"/>
          </p:nvPr>
        </p:nvSpPr>
        <p:spPr>
          <a:xfrm>
            <a:off x="753166" y="1871391"/>
            <a:ext cx="6882670" cy="724531"/>
          </a:xfrm>
        </p:spPr>
        <p:txBody>
          <a:bodyPr/>
          <a:lstStyle/>
          <a:p>
            <a:endParaRPr lang="en-US" dirty="0">
              <a:solidFill>
                <a:schemeClr val="tx1"/>
              </a:solidFill>
            </a:endParaRPr>
          </a:p>
        </p:txBody>
      </p:sp>
      <p:sp>
        <p:nvSpPr>
          <p:cNvPr id="7" name="Content Placeholder 2"/>
          <p:cNvSpPr>
            <a:spLocks noGrp="1"/>
          </p:cNvSpPr>
          <p:nvPr>
            <p:ph sz="quarter" idx="13"/>
          </p:nvPr>
        </p:nvSpPr>
        <p:spPr>
          <a:xfrm>
            <a:off x="753165" y="2595922"/>
            <a:ext cx="6882670" cy="3113315"/>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4835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t sunset">
            <a:extLst>
              <a:ext uri="{FF2B5EF4-FFF2-40B4-BE49-F238E27FC236}">
                <a16:creationId xmlns:a16="http://schemas.microsoft.com/office/drawing/2014/main" id="{18199891-C657-F34A-84FE-98BA20F70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7737528" cy="2100263"/>
          </a:xfrm>
        </p:spPr>
        <p:txBody>
          <a:bodyPr>
            <a:noAutofit/>
          </a:bodyPr>
          <a:lstStyle/>
          <a:p>
            <a:pPr algn="l"/>
            <a:r>
              <a:rPr lang="en-GB" dirty="0">
                <a:solidFill>
                  <a:schemeClr val="bg1"/>
                </a:solidFill>
              </a:rPr>
              <a:t>Closing slide – You can add contact details, a call to action or a simple thank you</a:t>
            </a:r>
          </a:p>
        </p:txBody>
      </p:sp>
      <p:grpSp>
        <p:nvGrpSpPr>
          <p:cNvPr id="3" name="Group 2">
            <a:extLst>
              <a:ext uri="{FF2B5EF4-FFF2-40B4-BE49-F238E27FC236}">
                <a16:creationId xmlns:a16="http://schemas.microsoft.com/office/drawing/2014/main" id="{080A1704-5F0F-88C5-4D8C-E01B48500A6A}"/>
              </a:ext>
              <a:ext uri="{C183D7F6-B498-43B3-948B-1728B52AA6E4}">
                <adec:decorative xmlns:adec="http://schemas.microsoft.com/office/drawing/2017/decorative" val="1"/>
              </a:ext>
            </a:extLst>
          </p:cNvPr>
          <p:cNvGrpSpPr/>
          <p:nvPr/>
        </p:nvGrpSpPr>
        <p:grpSpPr>
          <a:xfrm>
            <a:off x="8385228" y="5699322"/>
            <a:ext cx="3413095" cy="854153"/>
            <a:chOff x="8385228" y="5699322"/>
            <a:chExt cx="3413095" cy="854153"/>
          </a:xfrm>
        </p:grpSpPr>
        <p:sp>
          <p:nvSpPr>
            <p:cNvPr id="4" name="TextBox 3">
              <a:extLst>
                <a:ext uri="{FF2B5EF4-FFF2-40B4-BE49-F238E27FC236}">
                  <a16:creationId xmlns:a16="http://schemas.microsoft.com/office/drawing/2014/main" id="{D6543A4D-3955-9A53-2D81-49E607C4D48E}"/>
                </a:ext>
              </a:extLst>
            </p:cNvPr>
            <p:cNvSpPr txBox="1"/>
            <p:nvPr/>
          </p:nvSpPr>
          <p:spPr>
            <a:xfrm>
              <a:off x="8385228" y="5699322"/>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645859C-7E9E-4A05-4D7C-D504CB394380}"/>
                </a:ext>
              </a:extLst>
            </p:cNvPr>
            <p:cNvSpPr txBox="1"/>
            <p:nvPr/>
          </p:nvSpPr>
          <p:spPr>
            <a:xfrm>
              <a:off x="9098531" y="6091810"/>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3E7D2A96-9C51-771E-F0EB-493899395F84}"/>
                </a:ext>
              </a:extLst>
            </p:cNvPr>
            <p:cNvGrpSpPr/>
            <p:nvPr/>
          </p:nvGrpSpPr>
          <p:grpSpPr>
            <a:xfrm>
              <a:off x="8516481" y="6162367"/>
              <a:ext cx="841333" cy="347112"/>
              <a:chOff x="8601252" y="6162367"/>
              <a:chExt cx="841333" cy="347112"/>
            </a:xfrm>
          </p:grpSpPr>
          <p:pic>
            <p:nvPicPr>
              <p:cNvPr id="8" name="Picture 7">
                <a:extLst>
                  <a:ext uri="{FF2B5EF4-FFF2-40B4-BE49-F238E27FC236}">
                    <a16:creationId xmlns:a16="http://schemas.microsoft.com/office/drawing/2014/main" id="{205D2845-6614-8232-C9E8-6549E999AE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9" name="Picture 8">
                <a:extLst>
                  <a:ext uri="{FF2B5EF4-FFF2-40B4-BE49-F238E27FC236}">
                    <a16:creationId xmlns:a16="http://schemas.microsoft.com/office/drawing/2014/main" id="{4B4967D2-35B4-C7B3-FF04-B007794B68F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10" name="Picture 9">
                <a:extLst>
                  <a:ext uri="{FF2B5EF4-FFF2-40B4-BE49-F238E27FC236}">
                    <a16:creationId xmlns:a16="http://schemas.microsoft.com/office/drawing/2014/main" id="{F0306BB2-DB6F-0E44-8A8B-F7DB4E13082E}"/>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grpSp>
    </p:spTree>
    <p:extLst>
      <p:ext uri="{BB962C8B-B14F-4D97-AF65-F5344CB8AC3E}">
        <p14:creationId xmlns:p14="http://schemas.microsoft.com/office/powerpoint/2010/main" val="30063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Gilbert Scott Building">
            <a:extLst>
              <a:ext uri="{FF2B5EF4-FFF2-40B4-BE49-F238E27FC236}">
                <a16:creationId xmlns:a16="http://schemas.microsoft.com/office/drawing/2014/main" id="{94CD57B7-C7C1-36DD-249D-F9CFE0E05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563" y="1864403"/>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563" y="2654112"/>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79039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Gilbert Scott Building">
            <a:extLst>
              <a:ext uri="{FF2B5EF4-FFF2-40B4-BE49-F238E27FC236}">
                <a16:creationId xmlns:a16="http://schemas.microsoft.com/office/drawing/2014/main" id="{7BC50DE1-3C49-A04B-A44F-423877F7A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0621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Gilbert Scott Building">
            <a:extLst>
              <a:ext uri="{FF2B5EF4-FFF2-40B4-BE49-F238E27FC236}">
                <a16:creationId xmlns:a16="http://schemas.microsoft.com/office/drawing/2014/main" id="{F9CF6D1A-739F-1248-82ED-0D1F2D27D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19027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A547A1C6-9B9D-694E-A6CB-4170B3541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3" y="1819953"/>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54043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udents on University Gardens">
            <a:extLst>
              <a:ext uri="{FF2B5EF4-FFF2-40B4-BE49-F238E27FC236}">
                <a16:creationId xmlns:a16="http://schemas.microsoft.com/office/drawing/2014/main" id="{29997B2C-6991-E0DD-BEC4-D6FF5F144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60089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50291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5502921"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52604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o students studying in the School of Law">
            <a:extLst>
              <a:ext uri="{FF2B5EF4-FFF2-40B4-BE49-F238E27FC236}">
                <a16:creationId xmlns:a16="http://schemas.microsoft.com/office/drawing/2014/main" id="{D29AA878-9B65-F14F-3153-1011FD974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6308462" cy="369910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60363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2" y="2508414"/>
            <a:ext cx="6308464"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78755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udents on the viewing deck at the James McCune Smith Learning Hub">
            <a:extLst>
              <a:ext uri="{FF2B5EF4-FFF2-40B4-BE49-F238E27FC236}">
                <a16:creationId xmlns:a16="http://schemas.microsoft.com/office/drawing/2014/main" id="{6933F197-C208-CE2F-63D7-64E35D0C1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12824" y="1819951"/>
            <a:ext cx="595344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12824" y="1819953"/>
            <a:ext cx="573152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12823" y="2508414"/>
            <a:ext cx="5835462"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63513944"/>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2673</TotalTime>
  <Words>1120</Words>
  <Application>Microsoft Macintosh PowerPoint</Application>
  <PresentationFormat>Widescreen</PresentationFormat>
  <Paragraphs>77</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Guidance notes – delete slide before presenting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85</cp:revision>
  <dcterms:created xsi:type="dcterms:W3CDTF">2021-01-06T14:22:07Z</dcterms:created>
  <dcterms:modified xsi:type="dcterms:W3CDTF">2024-10-30T16:19:05Z</dcterms:modified>
</cp:coreProperties>
</file>