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81813" cy="9661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65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702916D6-548F-43C3-9669-84D5F112DE1E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F7E60A88-3EBB-408E-904E-685C3CC01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790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11A9B71-54AB-41B2-A477-109465640649}" type="datetimeFigureOut">
              <a:rPr lang="en-GB" smtClean="0"/>
              <a:t>17/05/2021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267F3E2-4CF1-427B-A386-AF467F0B0E0B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9B71-54AB-41B2-A477-109465640649}" type="datetimeFigureOut">
              <a:rPr lang="en-GB" smtClean="0"/>
              <a:t>17/05/2021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F3E2-4CF1-427B-A386-AF467F0B0E0B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9B71-54AB-41B2-A477-109465640649}" type="datetimeFigureOut">
              <a:rPr lang="en-GB" smtClean="0"/>
              <a:t>17/05/2021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F3E2-4CF1-427B-A386-AF467F0B0E0B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1A9B71-54AB-41B2-A477-109465640649}" type="datetimeFigureOut">
              <a:rPr lang="en-GB" smtClean="0"/>
              <a:t>17/05/2021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267F3E2-4CF1-427B-A386-AF467F0B0E0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11A9B71-54AB-41B2-A477-109465640649}" type="datetimeFigureOut">
              <a:rPr lang="en-GB" smtClean="0"/>
              <a:t>17/05/2021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267F3E2-4CF1-427B-A386-AF467F0B0E0B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9B71-54AB-41B2-A477-109465640649}" type="datetimeFigureOut">
              <a:rPr lang="en-GB" smtClean="0"/>
              <a:t>17/05/2021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F3E2-4CF1-427B-A386-AF467F0B0E0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9B71-54AB-41B2-A477-109465640649}" type="datetimeFigureOut">
              <a:rPr lang="en-GB" smtClean="0"/>
              <a:t>17/05/2021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F3E2-4CF1-427B-A386-AF467F0B0E0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1A9B71-54AB-41B2-A477-109465640649}" type="datetimeFigureOut">
              <a:rPr lang="en-GB" smtClean="0"/>
              <a:t>17/05/2021</a:t>
            </a:fld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67F3E2-4CF1-427B-A386-AF467F0B0E0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9B71-54AB-41B2-A477-109465640649}" type="datetimeFigureOut">
              <a:rPr lang="en-GB" smtClean="0"/>
              <a:t>17/05/2021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F3E2-4CF1-427B-A386-AF467F0B0E0B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1A9B71-54AB-41B2-A477-109465640649}" type="datetimeFigureOut">
              <a:rPr lang="en-GB" smtClean="0"/>
              <a:t>17/05/2021</a:t>
            </a:fld>
            <a:endParaRPr lang="en-GB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267F3E2-4CF1-427B-A386-AF467F0B0E0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1A9B71-54AB-41B2-A477-109465640649}" type="datetimeFigureOut">
              <a:rPr lang="en-GB" smtClean="0"/>
              <a:t>17/05/2021</a:t>
            </a:fld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67F3E2-4CF1-427B-A386-AF467F0B0E0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11A9B71-54AB-41B2-A477-109465640649}" type="datetimeFigureOut">
              <a:rPr lang="en-GB" smtClean="0"/>
              <a:t>17/05/2021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267F3E2-4CF1-427B-A386-AF467F0B0E0B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Key ideas: retirement identity, identity continuity, life transitions and the centrality of “doing”</a:t>
            </a:r>
          </a:p>
          <a:p>
            <a:endParaRPr lang="en-GB" dirty="0" smtClean="0"/>
          </a:p>
          <a:p>
            <a:r>
              <a:rPr lang="en-GB" dirty="0" smtClean="0"/>
              <a:t>Dr Sheena E. E. Blair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6575" y="1196752"/>
            <a:ext cx="5688632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66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How do we construct or reconstruct identity post retirement?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916832"/>
            <a:ext cx="5976664" cy="3960440"/>
          </a:xfrm>
        </p:spPr>
      </p:pic>
    </p:spTree>
    <p:extLst>
      <p:ext uri="{BB962C8B-B14F-4D97-AF65-F5344CB8AC3E}">
        <p14:creationId xmlns:p14="http://schemas.microsoft.com/office/powerpoint/2010/main" val="564928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Understanding the pivotal contribution of occupation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b="1" dirty="0" smtClean="0"/>
              <a:t>Retirement is an </a:t>
            </a:r>
            <a:r>
              <a:rPr lang="en-GB" b="1" u="sng" dirty="0" smtClean="0"/>
              <a:t>occupational</a:t>
            </a:r>
            <a:r>
              <a:rPr lang="en-GB" b="1" dirty="0" smtClean="0"/>
              <a:t> transition</a:t>
            </a:r>
          </a:p>
          <a:p>
            <a:r>
              <a:rPr lang="en-GB" b="1" dirty="0" smtClean="0"/>
              <a:t>New rhythms, patterns, constellations of doing and balance of activity</a:t>
            </a:r>
          </a:p>
          <a:p>
            <a:r>
              <a:rPr lang="en-GB" b="1" dirty="0" smtClean="0"/>
              <a:t>Creating a new sense of self in the process</a:t>
            </a:r>
          </a:p>
          <a:p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429000"/>
            <a:ext cx="3672408" cy="288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179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An occupational scientists view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b="1" dirty="0" smtClean="0"/>
              <a:t>Form – what are the patterns, roles and range of activities characterising our lives</a:t>
            </a:r>
          </a:p>
          <a:p>
            <a:endParaRPr lang="en-GB" b="1" dirty="0"/>
          </a:p>
          <a:p>
            <a:r>
              <a:rPr lang="en-GB" b="1" dirty="0" smtClean="0"/>
              <a:t>Function – what are the chosen occupations for – self maintenance, leisure, social, creative, spiritual….</a:t>
            </a:r>
          </a:p>
          <a:p>
            <a:endParaRPr lang="en-GB" b="1" dirty="0"/>
          </a:p>
          <a:p>
            <a:r>
              <a:rPr lang="en-GB" b="1" dirty="0" smtClean="0"/>
              <a:t>Meaning – what is invested in the chosen occupations.  This is the most crucial for reflecting upon our identity and retirement identity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778923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Concluding </a:t>
            </a:r>
            <a:r>
              <a:rPr lang="en-GB" b="1" dirty="0" smtClean="0"/>
              <a:t>ideas in words and pictures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GB" b="1" dirty="0" smtClean="0"/>
              <a:t>There is copious literature on key organisational issues of retirement and less upon what it </a:t>
            </a:r>
            <a:r>
              <a:rPr lang="en-GB" b="1" u="sng" dirty="0" smtClean="0"/>
              <a:t>means</a:t>
            </a:r>
            <a:r>
              <a:rPr lang="en-GB" b="1" dirty="0" smtClean="0"/>
              <a:t> to retire or how to make sense of a new </a:t>
            </a:r>
            <a:r>
              <a:rPr lang="en-GB" b="1" dirty="0" smtClean="0"/>
              <a:t>sense of self and identity</a:t>
            </a:r>
            <a:endParaRPr lang="en-GB" b="1" dirty="0" smtClean="0"/>
          </a:p>
          <a:p>
            <a:endParaRPr lang="en-GB" b="1" dirty="0" smtClean="0"/>
          </a:p>
          <a:p>
            <a:r>
              <a:rPr lang="en-GB" b="1" dirty="0"/>
              <a:t>Our sense of self and identity is constantly re-framing </a:t>
            </a:r>
            <a:r>
              <a:rPr lang="en-GB" b="1" dirty="0" smtClean="0"/>
              <a:t>- especially at the time of </a:t>
            </a:r>
            <a:r>
              <a:rPr lang="en-GB" b="1" dirty="0" smtClean="0"/>
              <a:t>a life transition </a:t>
            </a:r>
            <a:r>
              <a:rPr lang="en-GB" b="1" dirty="0" smtClean="0"/>
              <a:t>and </a:t>
            </a:r>
            <a:r>
              <a:rPr lang="en-GB" b="1" dirty="0"/>
              <a:t>retirement is a </a:t>
            </a:r>
            <a:r>
              <a:rPr lang="en-GB" b="1" u="sng" dirty="0" smtClean="0"/>
              <a:t>major</a:t>
            </a:r>
            <a:r>
              <a:rPr lang="en-GB" b="1" dirty="0" smtClean="0"/>
              <a:t> life transition</a:t>
            </a:r>
          </a:p>
          <a:p>
            <a:pPr marL="0" indent="0">
              <a:buNone/>
            </a:pPr>
            <a:endParaRPr lang="en-GB" b="1" dirty="0" smtClean="0"/>
          </a:p>
          <a:p>
            <a:r>
              <a:rPr lang="en-GB" b="1" dirty="0"/>
              <a:t>Ideas from social psychology and occupational science </a:t>
            </a:r>
            <a:r>
              <a:rPr lang="en-GB" b="1" dirty="0" smtClean="0"/>
              <a:t>can assist in </a:t>
            </a:r>
            <a:r>
              <a:rPr lang="en-GB" b="1" dirty="0" smtClean="0"/>
              <a:t>thinking, re-thinking and </a:t>
            </a:r>
            <a:r>
              <a:rPr lang="en-GB" b="1" u="sng" dirty="0" smtClean="0"/>
              <a:t>sense making </a:t>
            </a:r>
            <a:r>
              <a:rPr lang="en-GB" b="1" dirty="0" smtClean="0"/>
              <a:t>of retirement</a:t>
            </a:r>
            <a:endParaRPr lang="en-GB" b="1" dirty="0" smtClean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974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Remember how </a:t>
            </a:r>
            <a:r>
              <a:rPr lang="en-GB" dirty="0" err="1" smtClean="0"/>
              <a:t>theCreate</a:t>
            </a:r>
            <a:r>
              <a:rPr lang="en-GB" dirty="0" smtClean="0"/>
              <a:t> your own retirement fingerpost titles!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594030"/>
          </a:xfrm>
        </p:spPr>
        <p:txBody>
          <a:bodyPr>
            <a:noAutofit/>
          </a:bodyPr>
          <a:lstStyle/>
          <a:p>
            <a:r>
              <a:rPr lang="en-GB" dirty="0" smtClean="0"/>
              <a:t>Remember how the opening slide had only one direction (retirement) on the fingerpost?</a:t>
            </a:r>
          </a:p>
          <a:p>
            <a:endParaRPr lang="en-GB" dirty="0"/>
          </a:p>
          <a:p>
            <a:r>
              <a:rPr lang="en-GB" dirty="0" smtClean="0"/>
              <a:t>Now create your own multiple directions on your own fingerpost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60648"/>
            <a:ext cx="5976664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47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2232248"/>
          </a:xfrm>
        </p:spPr>
        <p:txBody>
          <a:bodyPr>
            <a:noAutofit/>
          </a:bodyPr>
          <a:lstStyle/>
          <a:p>
            <a:r>
              <a:rPr lang="en-GB" sz="2000" b="1" dirty="0" smtClean="0"/>
              <a:t>Retirement can be a time for an “encore” career; for tapping into potential; decompressing and joy</a:t>
            </a:r>
            <a:br>
              <a:rPr lang="en-GB" sz="2000" b="1" dirty="0" smtClean="0"/>
            </a:br>
            <a:r>
              <a:rPr lang="en-GB" sz="2000" b="1" dirty="0"/>
              <a:t/>
            </a:r>
            <a:br>
              <a:rPr lang="en-GB" sz="2000" b="1" dirty="0"/>
            </a:br>
            <a:r>
              <a:rPr lang="en-GB" sz="2000" b="1" dirty="0" smtClean="0"/>
              <a:t>My view is that you need time to reflect upon and consider who you are, what you want to do and be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endParaRPr lang="en-GB" sz="2400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852936"/>
            <a:ext cx="4536504" cy="34563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6005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My disclaimer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GB" b="1" dirty="0" smtClean="0"/>
              <a:t>My talk is not intended as a blueprint for how to retire or even how to reflect upon retirement</a:t>
            </a:r>
          </a:p>
          <a:p>
            <a:r>
              <a:rPr lang="en-GB" b="1" dirty="0" smtClean="0"/>
              <a:t>That life transition is unique and multi-layered</a:t>
            </a:r>
          </a:p>
          <a:p>
            <a:r>
              <a:rPr lang="en-GB" b="1" dirty="0" smtClean="0"/>
              <a:t>It requires negotiation and re-negotiation with self over time</a:t>
            </a:r>
          </a:p>
          <a:p>
            <a:pPr marL="0" indent="0" algn="ctr">
              <a:buNone/>
            </a:pPr>
            <a:r>
              <a:rPr lang="en-GB" b="1" dirty="0" smtClean="0"/>
              <a:t>However</a:t>
            </a:r>
          </a:p>
          <a:p>
            <a:pPr marL="0" indent="0" algn="ctr">
              <a:buNone/>
            </a:pPr>
            <a:endParaRPr lang="en-GB" b="1" dirty="0" smtClean="0"/>
          </a:p>
          <a:p>
            <a:r>
              <a:rPr lang="en-GB" b="1" dirty="0" smtClean="0"/>
              <a:t>Prompted by the notion that amongst all the preparations for retirement, the socio-emotional and rethinking of our occupational lives (what we actually do or will do) can be overlooked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34040"/>
            <a:ext cx="2592288" cy="1368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100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Theoretical Ideas which inform the presentation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b="1" dirty="0" smtClean="0"/>
              <a:t>The Psychology of Life Transitions: how this helps make sense of retirement, identity continuity and can highlight potential resilience factors</a:t>
            </a:r>
          </a:p>
          <a:p>
            <a:pPr marL="0" indent="0">
              <a:buNone/>
            </a:pPr>
            <a:endParaRPr lang="en-GB" b="1" dirty="0" smtClean="0"/>
          </a:p>
          <a:p>
            <a:r>
              <a:rPr lang="en-GB" b="1" dirty="0" smtClean="0"/>
              <a:t>Ideas from Occupational Science about the    centrality of </a:t>
            </a:r>
            <a:r>
              <a:rPr lang="en-GB" b="1" u="sng" dirty="0" smtClean="0"/>
              <a:t>doing</a:t>
            </a:r>
            <a:r>
              <a:rPr lang="en-GB" b="1" dirty="0" smtClean="0"/>
              <a:t> in our lives, how this contributes to our identity and life balance </a:t>
            </a:r>
            <a:endParaRPr lang="en-GB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980728"/>
            <a:ext cx="2088232" cy="13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636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Brief profile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/>
              <a:t>Age 72, live alone, two children and one grandson</a:t>
            </a:r>
          </a:p>
          <a:p>
            <a:r>
              <a:rPr lang="en-GB" b="1" dirty="0" smtClean="0"/>
              <a:t>Retired occupational therapist and educationalist</a:t>
            </a:r>
          </a:p>
          <a:p>
            <a:r>
              <a:rPr lang="en-GB" b="1" dirty="0" smtClean="0"/>
              <a:t>Been retired from full time post for 12 years and from part time post for 10 years</a:t>
            </a:r>
          </a:p>
          <a:p>
            <a:r>
              <a:rPr lang="en-GB" b="1" dirty="0" smtClean="0"/>
              <a:t>For last ten years I have worked as a freelance educationalist</a:t>
            </a:r>
          </a:p>
          <a:p>
            <a:r>
              <a:rPr lang="en-GB" b="1" dirty="0" smtClean="0"/>
              <a:t>Have ad hoc post as an Assistant </a:t>
            </a:r>
            <a:r>
              <a:rPr lang="en-GB" b="1" dirty="0"/>
              <a:t>R</a:t>
            </a:r>
            <a:r>
              <a:rPr lang="en-GB" b="1" dirty="0" smtClean="0"/>
              <a:t>egistrar conducting weddings </a:t>
            </a:r>
          </a:p>
          <a:p>
            <a:r>
              <a:rPr lang="en-GB" b="1" dirty="0" smtClean="0"/>
              <a:t>Hobbies include gardening, </a:t>
            </a:r>
            <a:r>
              <a:rPr lang="en-GB" b="1" dirty="0"/>
              <a:t>P</a:t>
            </a:r>
            <a:r>
              <a:rPr lang="en-GB" b="1" dirty="0" smtClean="0"/>
              <a:t>ilates, walking, cooking, upcycling, reading and travel</a:t>
            </a:r>
            <a:endParaRPr lang="en-GB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0"/>
            <a:ext cx="2304256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486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Aspects of Identity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700808"/>
            <a:ext cx="6912768" cy="4320479"/>
          </a:xfrm>
        </p:spPr>
      </p:pic>
    </p:spTree>
    <p:extLst>
      <p:ext uri="{BB962C8B-B14F-4D97-AF65-F5344CB8AC3E}">
        <p14:creationId xmlns:p14="http://schemas.microsoft.com/office/powerpoint/2010/main" val="684427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100811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What do the last two slides say about identity and constructing identity?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b="1" dirty="0" smtClean="0"/>
              <a:t>They reveal chosen and valued roles</a:t>
            </a:r>
          </a:p>
          <a:p>
            <a:r>
              <a:rPr lang="en-GB" b="1" dirty="0" smtClean="0"/>
              <a:t>Attempts to negotiate retirement</a:t>
            </a:r>
          </a:p>
          <a:p>
            <a:r>
              <a:rPr lang="en-GB" b="1" dirty="0" smtClean="0"/>
              <a:t>Chosen alternatives to previous work but retaining some key components/traits</a:t>
            </a:r>
          </a:p>
          <a:p>
            <a:r>
              <a:rPr lang="en-GB" b="1" dirty="0" smtClean="0"/>
              <a:t>Key influences in terms of chosen theoretical ideas – those which shape thinking</a:t>
            </a:r>
          </a:p>
          <a:p>
            <a:r>
              <a:rPr lang="en-GB" b="1" dirty="0" smtClean="0"/>
              <a:t>Reveals continuity of informing ideas</a:t>
            </a:r>
          </a:p>
          <a:p>
            <a:r>
              <a:rPr lang="en-GB" b="1" dirty="0" smtClean="0"/>
              <a:t>Longstanding fascination with what people do, the form that this takes, the function it occupies but most importantly – what it means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660166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Ideas from life transitions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/>
              <a:t>A life transition has been explained as a discontinuity </a:t>
            </a:r>
            <a:endParaRPr lang="en-GB" b="1" dirty="0"/>
          </a:p>
          <a:p>
            <a:r>
              <a:rPr lang="en-GB" b="1" dirty="0" smtClean="0"/>
              <a:t>A transition can have specific characteristics such as whether it is predictable/voluntary</a:t>
            </a:r>
          </a:p>
          <a:p>
            <a:r>
              <a:rPr lang="en-GB" b="1" dirty="0" smtClean="0"/>
              <a:t>It can test our ability to adjust</a:t>
            </a:r>
          </a:p>
          <a:p>
            <a:r>
              <a:rPr lang="en-GB" b="1" dirty="0" smtClean="0"/>
              <a:t>Identity can remain linked </a:t>
            </a:r>
            <a:r>
              <a:rPr lang="en-GB" b="1" dirty="0" smtClean="0"/>
              <a:t>(by you and others) to </a:t>
            </a:r>
            <a:r>
              <a:rPr lang="en-GB" b="1" dirty="0" smtClean="0"/>
              <a:t>previous important roles…..did you not used to be?</a:t>
            </a:r>
          </a:p>
          <a:p>
            <a:r>
              <a:rPr lang="en-GB" b="1" dirty="0" smtClean="0"/>
              <a:t>Retirement often runs concurrently with other important life transitions concerning for example health, caring responsibilities</a:t>
            </a:r>
          </a:p>
          <a:p>
            <a:r>
              <a:rPr lang="en-GB" b="1" dirty="0" smtClean="0"/>
              <a:t>By the time of retirement, we have successfully negotiated many other transitions and built some resilience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040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Retirement is a significant transitional event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b="1" dirty="0" smtClean="0"/>
              <a:t>Arguably predictable and voluntary</a:t>
            </a:r>
          </a:p>
          <a:p>
            <a:r>
              <a:rPr lang="en-GB" b="1" dirty="0" smtClean="0"/>
              <a:t>Planning for retirement usually occurs but the attention to emotional, social issues and what we will do with more time than we have had in decades can be overlooked</a:t>
            </a:r>
          </a:p>
          <a:p>
            <a:r>
              <a:rPr lang="en-GB" b="1" dirty="0" smtClean="0"/>
              <a:t>Who will we be, what will we do, how will we structure our days, weeks and years</a:t>
            </a:r>
          </a:p>
          <a:p>
            <a:r>
              <a:rPr lang="en-GB" b="1" dirty="0" smtClean="0"/>
              <a:t>It often coincides with other life events such as caring responsibilities, changes in family structure</a:t>
            </a:r>
          </a:p>
          <a:p>
            <a:r>
              <a:rPr lang="en-GB" b="1" dirty="0" smtClean="0"/>
              <a:t>Multiple transition events can strain the ability to adjust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797707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ideas from life transitions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b="1" dirty="0" smtClean="0"/>
              <a:t>We build capacity for adaptation and resilience</a:t>
            </a:r>
          </a:p>
          <a:p>
            <a:r>
              <a:rPr lang="en-GB" b="1" dirty="0" smtClean="0"/>
              <a:t>We strive to achieve a sense of control, continuity and meaningfulness</a:t>
            </a:r>
          </a:p>
          <a:p>
            <a:r>
              <a:rPr lang="en-GB" b="1" dirty="0" smtClean="0"/>
              <a:t>Life transitions impact upon our sense of self, identity and self esteem</a:t>
            </a:r>
          </a:p>
          <a:p>
            <a:r>
              <a:rPr lang="en-GB" b="1" dirty="0" smtClean="0"/>
              <a:t>Need to recognise and acknowledge our stability factors – people, ideas, places, faith or objects</a:t>
            </a:r>
          </a:p>
          <a:p>
            <a:r>
              <a:rPr lang="en-GB" b="1" dirty="0" smtClean="0"/>
              <a:t>How to make transitions safe and the idea of transitional objects</a:t>
            </a:r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406509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</TotalTime>
  <Words>770</Words>
  <Application>Microsoft Office PowerPoint</Application>
  <PresentationFormat>On-screen Show (4:3)</PresentationFormat>
  <Paragraphs>76</Paragraphs>
  <Slides>15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Oriel</vt:lpstr>
      <vt:lpstr>                     </vt:lpstr>
      <vt:lpstr>My disclaimer</vt:lpstr>
      <vt:lpstr>Theoretical Ideas which inform the presentation</vt:lpstr>
      <vt:lpstr>Brief profile</vt:lpstr>
      <vt:lpstr>Aspects of Identity</vt:lpstr>
      <vt:lpstr>What do the last two slides say about identity and constructing identity?</vt:lpstr>
      <vt:lpstr>Ideas from life transitions </vt:lpstr>
      <vt:lpstr>Retirement is a significant transitional event</vt:lpstr>
      <vt:lpstr>ideas from life transitions </vt:lpstr>
      <vt:lpstr>How do we construct or reconstruct identity post retirement?</vt:lpstr>
      <vt:lpstr>Understanding the pivotal contribution of occupation </vt:lpstr>
      <vt:lpstr>An occupational scientists view</vt:lpstr>
      <vt:lpstr>Concluding ideas in words and pictures</vt:lpstr>
      <vt:lpstr>Remember how theCreate your own retirement fingerpost titles!</vt:lpstr>
      <vt:lpstr>Retirement can be a time for an “encore” career; for tapping into potential; decompressing and joy  My view is that you need time to reflect upon and consider who you are, what you want to do and be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Phenomenon of Retirement   Key ideas: identity, identity construction, life transitions, structuring lives and the centrality of doing</dc:title>
  <dc:creator>sheena</dc:creator>
  <cp:lastModifiedBy>sheena</cp:lastModifiedBy>
  <cp:revision>33</cp:revision>
  <cp:lastPrinted>2021-05-17T13:53:03Z</cp:lastPrinted>
  <dcterms:created xsi:type="dcterms:W3CDTF">2021-05-13T14:25:04Z</dcterms:created>
  <dcterms:modified xsi:type="dcterms:W3CDTF">2021-05-17T13:56:49Z</dcterms:modified>
</cp:coreProperties>
</file>